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108" r:id="rId2"/>
    <p:sldMasterId id="2147486120" r:id="rId3"/>
    <p:sldMasterId id="2147486156" r:id="rId4"/>
    <p:sldMasterId id="2147486168" r:id="rId5"/>
  </p:sldMasterIdLst>
  <p:notesMasterIdLst>
    <p:notesMasterId r:id="rId33"/>
  </p:notesMasterIdLst>
  <p:handoutMasterIdLst>
    <p:handoutMasterId r:id="rId34"/>
  </p:handoutMasterIdLst>
  <p:sldIdLst>
    <p:sldId id="2289" r:id="rId6"/>
    <p:sldId id="2290" r:id="rId7"/>
    <p:sldId id="2293" r:id="rId8"/>
    <p:sldId id="2298" r:id="rId9"/>
    <p:sldId id="2300" r:id="rId10"/>
    <p:sldId id="2301" r:id="rId11"/>
    <p:sldId id="2302" r:id="rId12"/>
    <p:sldId id="2303" r:id="rId13"/>
    <p:sldId id="2304" r:id="rId14"/>
    <p:sldId id="2306" r:id="rId15"/>
    <p:sldId id="2308" r:id="rId16"/>
    <p:sldId id="2307" r:id="rId17"/>
    <p:sldId id="2309" r:id="rId18"/>
    <p:sldId id="2310" r:id="rId19"/>
    <p:sldId id="2311" r:id="rId20"/>
    <p:sldId id="2337" r:id="rId21"/>
    <p:sldId id="2323" r:id="rId22"/>
    <p:sldId id="2325" r:id="rId23"/>
    <p:sldId id="2326" r:id="rId24"/>
    <p:sldId id="2327" r:id="rId25"/>
    <p:sldId id="2328" r:id="rId26"/>
    <p:sldId id="2329" r:id="rId27"/>
    <p:sldId id="2330" r:id="rId28"/>
    <p:sldId id="2312" r:id="rId29"/>
    <p:sldId id="2331" r:id="rId30"/>
    <p:sldId id="2332" r:id="rId31"/>
    <p:sldId id="2333" r:id="rId3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11/12/2019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11/12/2019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8623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4842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303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4408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6650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8269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4785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407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3471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7001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5269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0291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9332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8026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913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5647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0760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466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0579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2401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2968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5327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0231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0661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1603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3986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3172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625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9640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0375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7274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7020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69230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24899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128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10647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8990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35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2054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9064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36251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1897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96440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600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11/12/2019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4768664"/>
      </p:ext>
    </p:extLst>
  </p:cSld>
  <p:clrMap bg1="lt1" tx1="dk1" bg2="lt2" tx2="dk2" accent1="accent1" accent2="accent2" accent3="accent3" accent4="accent4" accent5="accent5" accent6="accent6" hlink="hlink" folHlink="folHlink"/>
  <p:sldLayoutIdLst>
    <p:sldLayoutId id="2147486109" r:id="rId1"/>
    <p:sldLayoutId id="2147486110" r:id="rId2"/>
    <p:sldLayoutId id="2147486111" r:id="rId3"/>
    <p:sldLayoutId id="2147486112" r:id="rId4"/>
    <p:sldLayoutId id="2147486113" r:id="rId5"/>
    <p:sldLayoutId id="2147486114" r:id="rId6"/>
    <p:sldLayoutId id="2147486115" r:id="rId7"/>
    <p:sldLayoutId id="2147486116" r:id="rId8"/>
    <p:sldLayoutId id="2147486117" r:id="rId9"/>
    <p:sldLayoutId id="2147486118" r:id="rId10"/>
    <p:sldLayoutId id="2147486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6966368"/>
      </p:ext>
    </p:extLst>
  </p:cSld>
  <p:clrMap bg1="lt1" tx1="dk1" bg2="lt2" tx2="dk2" accent1="accent1" accent2="accent2" accent3="accent3" accent4="accent4" accent5="accent5" accent6="accent6" hlink="hlink" folHlink="folHlink"/>
  <p:sldLayoutIdLst>
    <p:sldLayoutId id="2147486121" r:id="rId1"/>
    <p:sldLayoutId id="2147486122" r:id="rId2"/>
    <p:sldLayoutId id="2147486123" r:id="rId3"/>
    <p:sldLayoutId id="2147486124" r:id="rId4"/>
    <p:sldLayoutId id="2147486125" r:id="rId5"/>
    <p:sldLayoutId id="2147486126" r:id="rId6"/>
    <p:sldLayoutId id="2147486127" r:id="rId7"/>
    <p:sldLayoutId id="2147486128" r:id="rId8"/>
    <p:sldLayoutId id="2147486129" r:id="rId9"/>
    <p:sldLayoutId id="2147486130" r:id="rId10"/>
    <p:sldLayoutId id="21474861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69684"/>
      </p:ext>
    </p:extLst>
  </p:cSld>
  <p:clrMap bg1="lt1" tx1="dk1" bg2="lt2" tx2="dk2" accent1="accent1" accent2="accent2" accent3="accent3" accent4="accent4" accent5="accent5" accent6="accent6" hlink="hlink" folHlink="folHlink"/>
  <p:sldLayoutIdLst>
    <p:sldLayoutId id="2147486157" r:id="rId1"/>
    <p:sldLayoutId id="2147486158" r:id="rId2"/>
    <p:sldLayoutId id="2147486159" r:id="rId3"/>
    <p:sldLayoutId id="2147486160" r:id="rId4"/>
    <p:sldLayoutId id="2147486161" r:id="rId5"/>
    <p:sldLayoutId id="2147486162" r:id="rId6"/>
    <p:sldLayoutId id="2147486163" r:id="rId7"/>
    <p:sldLayoutId id="2147486164" r:id="rId8"/>
    <p:sldLayoutId id="2147486165" r:id="rId9"/>
    <p:sldLayoutId id="2147486166" r:id="rId10"/>
    <p:sldLayoutId id="2147486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3893655"/>
      </p:ext>
    </p:extLst>
  </p:cSld>
  <p:clrMap bg1="lt1" tx1="dk1" bg2="lt2" tx2="dk2" accent1="accent1" accent2="accent2" accent3="accent3" accent4="accent4" accent5="accent5" accent6="accent6" hlink="hlink" folHlink="folHlink"/>
  <p:sldLayoutIdLst>
    <p:sldLayoutId id="2147486169" r:id="rId1"/>
    <p:sldLayoutId id="2147486170" r:id="rId2"/>
    <p:sldLayoutId id="2147486171" r:id="rId3"/>
    <p:sldLayoutId id="2147486172" r:id="rId4"/>
    <p:sldLayoutId id="2147486173" r:id="rId5"/>
    <p:sldLayoutId id="2147486174" r:id="rId6"/>
    <p:sldLayoutId id="2147486175" r:id="rId7"/>
    <p:sldLayoutId id="2147486176" r:id="rId8"/>
    <p:sldLayoutId id="2147486177" r:id="rId9"/>
    <p:sldLayoutId id="2147486178" r:id="rId10"/>
    <p:sldLayoutId id="2147486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List_of_extant_papal_tombs#/media/File:Salerno_PopeGregoriousVIITomb.JPG" TargetMode="External"/><Relationship Id="rId2" Type="http://schemas.openxmlformats.org/officeDocument/2006/relationships/slideLayout" Target="../slideLayouts/slideLayout6.xml"/><Relationship Id="rId1" Type="http://schemas.openxmlformats.org/officeDocument/2006/relationships/themeOverride" Target="../theme/themeOverride13.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6.xml"/><Relationship Id="rId1" Type="http://schemas.openxmlformats.org/officeDocument/2006/relationships/themeOverride" Target="../theme/themeOverride14.xml"/><Relationship Id="rId4" Type="http://schemas.openxmlformats.org/officeDocument/2006/relationships/hyperlink" Target="http://www.papalartifacts.com/portfolio-item/pope-innocent-ii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1.xml"/><Relationship Id="rId4" Type="http://schemas.openxmlformats.org/officeDocument/2006/relationships/hyperlink" Target="https://www.britannica.com/topic/Russian-Orthodox-Church"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hemeOverride" Target="../theme/themeOverride22.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50.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46.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www.gettyimages.com/detail/news-photo/saint-gregory-vii-born-hildebrand-of-sovana-was-pope-from-news-photo/68096743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9247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Hildebrand </a:t>
            </a:r>
            <a:r>
              <a:rPr lang="en-US" sz="4000" b="1" dirty="0" smtClean="0"/>
              <a:t>(Gregory VII)</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a:bodyPr>
          <a:lstStyle/>
          <a:p>
            <a:pPr lvl="0"/>
            <a:r>
              <a:rPr lang="en-US" dirty="0" smtClean="0"/>
              <a:t>The </a:t>
            </a:r>
            <a:r>
              <a:rPr lang="en-US" dirty="0"/>
              <a:t>German Church had strongly supported Henry in the civil war against his nobles. </a:t>
            </a:r>
            <a:endParaRPr lang="en-US" dirty="0" smtClean="0"/>
          </a:p>
          <a:p>
            <a:pPr lvl="0"/>
            <a:r>
              <a:rPr lang="en-US" dirty="0" smtClean="0"/>
              <a:t>So </a:t>
            </a:r>
            <a:r>
              <a:rPr lang="en-US" dirty="0"/>
              <a:t>when Hildebrand issued his challenge to Henry, the German bishops </a:t>
            </a:r>
            <a:r>
              <a:rPr lang="en-US" b="1" i="1" dirty="0" smtClean="0"/>
              <a:t>supported</a:t>
            </a:r>
            <a:r>
              <a:rPr lang="en-US" dirty="0" smtClean="0"/>
              <a:t> </a:t>
            </a:r>
            <a:r>
              <a:rPr lang="en-US" dirty="0"/>
              <a:t>the </a:t>
            </a:r>
            <a:r>
              <a:rPr lang="en-US" dirty="0" smtClean="0"/>
              <a:t>Emperor </a:t>
            </a:r>
            <a:r>
              <a:rPr lang="en-US" b="1" i="1" dirty="0" smtClean="0"/>
              <a:t>at </a:t>
            </a:r>
            <a:r>
              <a:rPr lang="en-US" b="1" i="1" dirty="0"/>
              <a:t>first </a:t>
            </a:r>
            <a:r>
              <a:rPr lang="en-US" dirty="0" smtClean="0"/>
              <a:t>. </a:t>
            </a:r>
          </a:p>
          <a:p>
            <a:pPr lvl="0"/>
            <a:r>
              <a:rPr lang="en-US" dirty="0" smtClean="0"/>
              <a:t>Henry </a:t>
            </a:r>
            <a:r>
              <a:rPr lang="en-US" b="1" i="1" dirty="0"/>
              <a:t>defied</a:t>
            </a:r>
            <a:r>
              <a:rPr lang="en-US" dirty="0"/>
              <a:t> Hildebrand’s demand to cease from investiture, </a:t>
            </a:r>
            <a:r>
              <a:rPr lang="en-US" dirty="0" smtClean="0"/>
              <a:t>by appointing </a:t>
            </a:r>
            <a:r>
              <a:rPr lang="en-US" dirty="0"/>
              <a:t>a new archbishop of Milan. </a:t>
            </a:r>
            <a:endParaRPr lang="en-US" dirty="0" smtClean="0"/>
          </a:p>
          <a:p>
            <a:pPr lvl="0"/>
            <a:r>
              <a:rPr lang="en-US" dirty="0" smtClean="0"/>
              <a:t>When </a:t>
            </a:r>
            <a:r>
              <a:rPr lang="en-US" dirty="0"/>
              <a:t>Hildebrand protested, Henry called a council at Worms (western-central Germany) in January 1076. </a:t>
            </a:r>
            <a:endParaRPr lang="en-US" dirty="0" smtClean="0"/>
          </a:p>
          <a:p>
            <a:pPr lvl="0"/>
            <a:r>
              <a:rPr lang="en-US" dirty="0" smtClean="0"/>
              <a:t>Here, </a:t>
            </a:r>
            <a:r>
              <a:rPr lang="en-US" dirty="0"/>
              <a:t>most of the German bishops joined in condemning Hildebrand and rejecting him as pope</a:t>
            </a:r>
            <a:r>
              <a:rPr lang="en-US" dirty="0" smtClean="0"/>
              <a:t>.</a:t>
            </a:r>
          </a:p>
          <a:p>
            <a:r>
              <a:rPr lang="en-US" dirty="0"/>
              <a:t>Henry was trying to assert his authority as Emperor over the pope, just as his father Henry III had done in 1046 at the synod of Sutri when he had “cleansed” the papacy. </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Needham, Nick. 2,000 Years of Christ's Power Vol. 2: The Middle Ages</a:t>
            </a:r>
            <a:endParaRPr lang="en-US" sz="1400" dirty="0">
              <a:solidFill>
                <a:prstClr val="black"/>
              </a:solidFill>
            </a:endParaRPr>
          </a:p>
        </p:txBody>
      </p:sp>
    </p:spTree>
    <p:extLst>
      <p:ext uri="{BB962C8B-B14F-4D97-AF65-F5344CB8AC3E}">
        <p14:creationId xmlns:p14="http://schemas.microsoft.com/office/powerpoint/2010/main" val="19128408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Hildebrand </a:t>
            </a:r>
            <a:r>
              <a:rPr lang="en-US" sz="4000" b="1" dirty="0" smtClean="0"/>
              <a:t>(Gregory VII)</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pPr lvl="0"/>
            <a:r>
              <a:rPr lang="en-US" dirty="0" smtClean="0"/>
              <a:t>After all, it </a:t>
            </a:r>
            <a:r>
              <a:rPr lang="en-US" dirty="0"/>
              <a:t>was </a:t>
            </a:r>
            <a:r>
              <a:rPr lang="en-US" dirty="0" smtClean="0"/>
              <a:t>the cleansing </a:t>
            </a:r>
            <a:r>
              <a:rPr lang="en-US" dirty="0"/>
              <a:t>of the papacy </a:t>
            </a:r>
            <a:r>
              <a:rPr lang="en-US" dirty="0" smtClean="0"/>
              <a:t>by Henry’s </a:t>
            </a:r>
            <a:r>
              <a:rPr lang="en-US" b="1" i="1" dirty="0" smtClean="0"/>
              <a:t>father</a:t>
            </a:r>
            <a:r>
              <a:rPr lang="en-US" dirty="0" smtClean="0"/>
              <a:t> (Henry </a:t>
            </a:r>
            <a:r>
              <a:rPr lang="en-US" b="1" dirty="0" smtClean="0"/>
              <a:t>III</a:t>
            </a:r>
            <a:r>
              <a:rPr lang="en-US" dirty="0" smtClean="0"/>
              <a:t>) which </a:t>
            </a:r>
            <a:r>
              <a:rPr lang="en-US" dirty="0"/>
              <a:t>had put the Hildebrandine reformers in </a:t>
            </a:r>
            <a:r>
              <a:rPr lang="en-US" dirty="0" smtClean="0"/>
              <a:t>power in the </a:t>
            </a:r>
            <a:r>
              <a:rPr lang="en-US" b="1" i="1" dirty="0" smtClean="0"/>
              <a:t>first place</a:t>
            </a:r>
            <a:r>
              <a:rPr lang="en-US" dirty="0" smtClean="0"/>
              <a:t>; </a:t>
            </a:r>
            <a:r>
              <a:rPr lang="en-US" dirty="0"/>
              <a:t>now, Henry </a:t>
            </a:r>
            <a:r>
              <a:rPr lang="en-US" b="1" dirty="0"/>
              <a:t>IV</a:t>
            </a:r>
            <a:r>
              <a:rPr lang="en-US" dirty="0"/>
              <a:t> thought it was time to cleanse the papacy </a:t>
            </a:r>
            <a:r>
              <a:rPr lang="en-US" b="1" i="1" dirty="0"/>
              <a:t>again</a:t>
            </a:r>
            <a:r>
              <a:rPr lang="en-US" dirty="0"/>
              <a:t> – by getting rid of Hildebrand! </a:t>
            </a:r>
            <a:endParaRPr lang="en-US" dirty="0" smtClean="0"/>
          </a:p>
          <a:p>
            <a:pPr lvl="0"/>
            <a:r>
              <a:rPr lang="en-US" dirty="0" smtClean="0"/>
              <a:t>Henry </a:t>
            </a:r>
            <a:r>
              <a:rPr lang="en-US" dirty="0"/>
              <a:t>sent an official letter to Hildebrand from the council of Worms which shows what Henry thought of this new pope: </a:t>
            </a:r>
            <a:endParaRPr lang="en-US" dirty="0" smtClean="0"/>
          </a:p>
          <a:p>
            <a:pPr lvl="1"/>
            <a:r>
              <a:rPr lang="en-US" sz="2600" i="1" dirty="0" smtClean="0">
                <a:latin typeface="Cambria" panose="02040503050406030204" pitchFamily="18" charset="0"/>
                <a:ea typeface="Cambria" panose="02040503050406030204" pitchFamily="18" charset="0"/>
              </a:rPr>
              <a:t>To </a:t>
            </a:r>
            <a:r>
              <a:rPr lang="en-US" sz="2600" i="1" dirty="0">
                <a:latin typeface="Cambria" panose="02040503050406030204" pitchFamily="18" charset="0"/>
                <a:ea typeface="Cambria" panose="02040503050406030204" pitchFamily="18" charset="0"/>
              </a:rPr>
              <a:t>Hildebrand, </a:t>
            </a:r>
            <a:r>
              <a:rPr lang="en-US" sz="2600" b="1" i="1" dirty="0">
                <a:latin typeface="Cambria" panose="02040503050406030204" pitchFamily="18" charset="0"/>
                <a:ea typeface="Cambria" panose="02040503050406030204" pitchFamily="18" charset="0"/>
              </a:rPr>
              <a:t>not</a:t>
            </a:r>
            <a:r>
              <a:rPr lang="en-US" sz="2600" i="1" dirty="0">
                <a:latin typeface="Cambria" panose="02040503050406030204" pitchFamily="18" charset="0"/>
                <a:ea typeface="Cambria" panose="02040503050406030204" pitchFamily="18" charset="0"/>
              </a:rPr>
              <a:t> pope but a </a:t>
            </a:r>
            <a:r>
              <a:rPr lang="en-US" sz="2600" b="1" i="1" dirty="0">
                <a:latin typeface="Cambria" panose="02040503050406030204" pitchFamily="18" charset="0"/>
                <a:ea typeface="Cambria" panose="02040503050406030204" pitchFamily="18" charset="0"/>
              </a:rPr>
              <a:t>false monk</a:t>
            </a:r>
            <a:r>
              <a:rPr lang="en-US" sz="2600" i="1" dirty="0">
                <a:latin typeface="Cambria" panose="02040503050406030204" pitchFamily="18" charset="0"/>
                <a:ea typeface="Cambria" panose="02040503050406030204" pitchFamily="18" charset="0"/>
              </a:rPr>
              <a:t>. How dare you, who have won your power by deceit, flattery, bribery, and force, stretch forth your hand against the Lord’s anointed, despising the command of the </a:t>
            </a:r>
            <a:r>
              <a:rPr lang="en-US" sz="2600" b="1" i="1" dirty="0">
                <a:latin typeface="Cambria" panose="02040503050406030204" pitchFamily="18" charset="0"/>
                <a:ea typeface="Cambria" panose="02040503050406030204" pitchFamily="18" charset="0"/>
              </a:rPr>
              <a:t>true</a:t>
            </a:r>
            <a:r>
              <a:rPr lang="en-US" sz="2600" i="1" dirty="0">
                <a:latin typeface="Cambria" panose="02040503050406030204" pitchFamily="18" charset="0"/>
                <a:ea typeface="Cambria" panose="02040503050406030204" pitchFamily="18" charset="0"/>
              </a:rPr>
              <a:t> pope, Saint Peter: ‘Fear God, </a:t>
            </a:r>
            <a:r>
              <a:rPr lang="en-US" sz="2600" i="1" dirty="0" smtClean="0">
                <a:latin typeface="Cambria" panose="02040503050406030204" pitchFamily="18" charset="0"/>
                <a:ea typeface="Cambria" panose="02040503050406030204" pitchFamily="18" charset="0"/>
              </a:rPr>
              <a:t>honor </a:t>
            </a:r>
            <a:r>
              <a:rPr lang="en-US" sz="2600" i="1" dirty="0">
                <a:latin typeface="Cambria" panose="02040503050406030204" pitchFamily="18" charset="0"/>
                <a:ea typeface="Cambria" panose="02040503050406030204" pitchFamily="18" charset="0"/>
              </a:rPr>
              <a:t>the king’ (1 </a:t>
            </a:r>
            <a:r>
              <a:rPr lang="en-US" sz="2600" i="1" dirty="0" smtClean="0">
                <a:latin typeface="Cambria" panose="02040503050406030204" pitchFamily="18" charset="0"/>
                <a:ea typeface="Cambria" panose="02040503050406030204" pitchFamily="18" charset="0"/>
              </a:rPr>
              <a:t>Peter </a:t>
            </a:r>
            <a:r>
              <a:rPr lang="en-US" sz="2600" i="1" dirty="0">
                <a:latin typeface="Cambria" panose="02040503050406030204" pitchFamily="18" charset="0"/>
                <a:ea typeface="Cambria" panose="02040503050406030204" pitchFamily="18" charset="0"/>
              </a:rPr>
              <a:t>2: 17</a:t>
            </a:r>
            <a:r>
              <a:rPr lang="en-US" sz="2600" i="1" dirty="0" smtClean="0">
                <a:latin typeface="Cambria" panose="02040503050406030204" pitchFamily="18" charset="0"/>
                <a:ea typeface="Cambria" panose="02040503050406030204" pitchFamily="18" charset="0"/>
              </a:rPr>
              <a:t>). </a:t>
            </a:r>
            <a:r>
              <a:rPr lang="en-US" sz="2600" i="1" dirty="0">
                <a:latin typeface="Cambria" panose="02040503050406030204" pitchFamily="18" charset="0"/>
                <a:ea typeface="Cambria" panose="02040503050406030204" pitchFamily="18" charset="0"/>
              </a:rPr>
              <a:t>You do </a:t>
            </a:r>
            <a:r>
              <a:rPr lang="en-US" sz="2600" b="1" i="1" dirty="0">
                <a:latin typeface="Cambria" panose="02040503050406030204" pitchFamily="18" charset="0"/>
                <a:ea typeface="Cambria" panose="02040503050406030204" pitchFamily="18" charset="0"/>
              </a:rPr>
              <a:t>not</a:t>
            </a:r>
            <a:r>
              <a:rPr lang="en-US" sz="2600" i="1" dirty="0">
                <a:latin typeface="Cambria" panose="02040503050406030204" pitchFamily="18" charset="0"/>
                <a:ea typeface="Cambria" panose="02040503050406030204" pitchFamily="18" charset="0"/>
              </a:rPr>
              <a:t> fear God, and you </a:t>
            </a:r>
            <a:r>
              <a:rPr lang="en-US" sz="2600" b="1" i="1" dirty="0" smtClean="0">
                <a:latin typeface="Cambria" panose="02040503050406030204" pitchFamily="18" charset="0"/>
                <a:ea typeface="Cambria" panose="02040503050406030204" pitchFamily="18" charset="0"/>
              </a:rPr>
              <a:t>dishonor </a:t>
            </a:r>
            <a:r>
              <a:rPr lang="en-US" sz="2600" b="1" i="1" dirty="0">
                <a:latin typeface="Cambria" panose="02040503050406030204" pitchFamily="18" charset="0"/>
                <a:ea typeface="Cambria" panose="02040503050406030204" pitchFamily="18" charset="0"/>
              </a:rPr>
              <a:t>me </a:t>
            </a:r>
            <a:r>
              <a:rPr lang="en-US" sz="2600" i="1" dirty="0">
                <a:latin typeface="Cambria" panose="02040503050406030204" pitchFamily="18" charset="0"/>
                <a:ea typeface="Cambria" panose="02040503050406030204" pitchFamily="18" charset="0"/>
              </a:rPr>
              <a:t>whom He has </a:t>
            </a:r>
            <a:r>
              <a:rPr lang="en-US" sz="2600" i="1" dirty="0" smtClean="0">
                <a:latin typeface="Cambria" panose="02040503050406030204" pitchFamily="18" charset="0"/>
                <a:ea typeface="Cambria" panose="02040503050406030204" pitchFamily="18" charset="0"/>
              </a:rPr>
              <a:t>appointed… </a:t>
            </a:r>
            <a:r>
              <a:rPr lang="en-US" sz="2600" i="1" dirty="0">
                <a:latin typeface="Cambria" panose="02040503050406030204" pitchFamily="18" charset="0"/>
                <a:ea typeface="Cambria" panose="02040503050406030204" pitchFamily="18" charset="0"/>
              </a:rPr>
              <a:t>I, Henry, king by the grace of God, </a:t>
            </a:r>
            <a:r>
              <a:rPr lang="en-US" sz="2600" b="1" i="1" dirty="0">
                <a:latin typeface="Cambria" panose="02040503050406030204" pitchFamily="18" charset="0"/>
                <a:ea typeface="Cambria" panose="02040503050406030204" pitchFamily="18" charset="0"/>
              </a:rPr>
              <a:t>with all my bishops</a:t>
            </a:r>
            <a:r>
              <a:rPr lang="en-US" sz="2600" i="1" dirty="0">
                <a:latin typeface="Cambria" panose="02040503050406030204" pitchFamily="18" charset="0"/>
                <a:ea typeface="Cambria" panose="02040503050406030204" pitchFamily="18" charset="0"/>
              </a:rPr>
              <a:t>, say to you </a:t>
            </a:r>
            <a:r>
              <a:rPr lang="en-US" sz="2600" i="1" dirty="0" smtClean="0">
                <a:latin typeface="Cambria" panose="02040503050406030204" pitchFamily="18" charset="0"/>
                <a:ea typeface="Cambria" panose="02040503050406030204" pitchFamily="18" charset="0"/>
              </a:rPr>
              <a:t>– come </a:t>
            </a:r>
            <a:r>
              <a:rPr lang="en-US" sz="2600" i="1" dirty="0">
                <a:latin typeface="Cambria" panose="02040503050406030204" pitchFamily="18" charset="0"/>
                <a:ea typeface="Cambria" panose="02040503050406030204" pitchFamily="18" charset="0"/>
              </a:rPr>
              <a:t>down from the papal throne, and be </a:t>
            </a:r>
            <a:r>
              <a:rPr lang="en-US" sz="2600" b="1" i="1" dirty="0">
                <a:latin typeface="Cambria" panose="02040503050406030204" pitchFamily="18" charset="0"/>
                <a:ea typeface="Cambria" panose="02040503050406030204" pitchFamily="18" charset="0"/>
              </a:rPr>
              <a:t>damned</a:t>
            </a:r>
            <a:r>
              <a:rPr lang="en-US" sz="2600" i="1" dirty="0">
                <a:latin typeface="Cambria" panose="02040503050406030204" pitchFamily="18" charset="0"/>
                <a:ea typeface="Cambria" panose="02040503050406030204" pitchFamily="18" charset="0"/>
              </a:rPr>
              <a:t> through all ages</a:t>
            </a:r>
            <a:r>
              <a:rPr lang="en-US" sz="2600" i="1" dirty="0" smtClean="0">
                <a:latin typeface="Cambria" panose="02040503050406030204" pitchFamily="18" charset="0"/>
                <a:ea typeface="Cambria" panose="02040503050406030204" pitchFamily="18" charset="0"/>
              </a:rPr>
              <a:t>!</a:t>
            </a:r>
            <a:endParaRPr lang="en-US" sz="2600" i="1" dirty="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Needham, Nick. 2,000 Years of Christ's Power Vol. 2: The Middle Ages</a:t>
            </a:r>
            <a:endParaRPr lang="en-US" sz="1400" dirty="0">
              <a:solidFill>
                <a:prstClr val="black"/>
              </a:solidFill>
            </a:endParaRPr>
          </a:p>
        </p:txBody>
      </p:sp>
    </p:spTree>
    <p:extLst>
      <p:ext uri="{BB962C8B-B14F-4D97-AF65-F5344CB8AC3E}">
        <p14:creationId xmlns:p14="http://schemas.microsoft.com/office/powerpoint/2010/main" val="6010601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Hildebrand </a:t>
            </a:r>
            <a:r>
              <a:rPr lang="en-US" sz="4000" b="1" dirty="0" smtClean="0"/>
              <a:t>(Gregory VII)</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smtClean="0"/>
              <a:t>Hildebrand’s </a:t>
            </a:r>
            <a:r>
              <a:rPr lang="en-US" dirty="0"/>
              <a:t>response to this threatening letter came like a bolt of lightning. He excommunicated Henry and released all Henry’s subjects from their obligation of loyalty to him. </a:t>
            </a:r>
            <a:endParaRPr lang="en-US" dirty="0" smtClean="0"/>
          </a:p>
          <a:p>
            <a:r>
              <a:rPr lang="en-US" dirty="0" smtClean="0"/>
              <a:t>Henry’s </a:t>
            </a:r>
            <a:r>
              <a:rPr lang="en-US" dirty="0"/>
              <a:t>closest allies, the German bishops, afraid for their own position, obeyed Hildebrand and refused all further cooperation with the Emperor. </a:t>
            </a:r>
            <a:endParaRPr lang="en-US" dirty="0" smtClean="0"/>
          </a:p>
          <a:p>
            <a:r>
              <a:rPr lang="en-US" dirty="0" smtClean="0"/>
              <a:t>Henry’s </a:t>
            </a:r>
            <a:r>
              <a:rPr lang="en-US" dirty="0"/>
              <a:t>German nobles seized this chance to rebel again, and </a:t>
            </a:r>
            <a:r>
              <a:rPr lang="en-US" dirty="0" smtClean="0"/>
              <a:t>in </a:t>
            </a:r>
            <a:r>
              <a:rPr lang="en-US" dirty="0"/>
              <a:t>October 1076 they suspended Henry from his imperial office</a:t>
            </a:r>
            <a:r>
              <a:rPr lang="en-US" dirty="0" smtClean="0"/>
              <a:t>. </a:t>
            </a:r>
          </a:p>
          <a:p>
            <a:r>
              <a:rPr lang="en-US" dirty="0" smtClean="0"/>
              <a:t>The </a:t>
            </a:r>
            <a:r>
              <a:rPr lang="en-US" dirty="0"/>
              <a:t>Holy Roman Emperor, the most exalted king in Western Europe, had been toppled from his throne simply by the word of the </a:t>
            </a:r>
            <a:r>
              <a:rPr lang="en-US" dirty="0" smtClean="0"/>
              <a:t>pope! </a:t>
            </a:r>
          </a:p>
          <a:p>
            <a:r>
              <a:rPr lang="en-US" dirty="0" smtClean="0"/>
              <a:t>Henry </a:t>
            </a:r>
            <a:r>
              <a:rPr lang="en-US" dirty="0"/>
              <a:t>was desperate. With his family and a few loyal supporters, he journeyed down into Italy. </a:t>
            </a:r>
            <a:endParaRPr lang="en-US" dirty="0" smtClean="0"/>
          </a:p>
          <a:p>
            <a:r>
              <a:rPr lang="en-US" dirty="0" smtClean="0"/>
              <a:t>He </a:t>
            </a:r>
            <a:r>
              <a:rPr lang="en-US" dirty="0"/>
              <a:t>found Hildebrand at Canossa in the north, in a castle with Hugh the Great, the abbot of Cluny.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Needham, Nick. 2,000 Years of Christ's Power Vol. 2: The Middle Ages</a:t>
            </a:r>
            <a:endParaRPr lang="en-US" sz="1400" dirty="0">
              <a:solidFill>
                <a:prstClr val="black"/>
              </a:solidFill>
            </a:endParaRPr>
          </a:p>
        </p:txBody>
      </p:sp>
    </p:spTree>
    <p:extLst>
      <p:ext uri="{BB962C8B-B14F-4D97-AF65-F5344CB8AC3E}">
        <p14:creationId xmlns:p14="http://schemas.microsoft.com/office/powerpoint/2010/main" val="2493833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Hildebrand </a:t>
            </a:r>
            <a:r>
              <a:rPr lang="en-US" sz="4000" b="1" dirty="0" smtClean="0"/>
              <a:t>(Gregory VII)</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For </a:t>
            </a:r>
            <a:r>
              <a:rPr lang="en-US" dirty="0"/>
              <a:t>three days in January 1077, Henry stood outside the castle gate with his wife and children, barefoot in the freezing snow, crying out to Hildebrand that he had repented, pleading for mercy. </a:t>
            </a:r>
            <a:endParaRPr lang="en-US" dirty="0" smtClean="0"/>
          </a:p>
          <a:p>
            <a:r>
              <a:rPr lang="en-US" dirty="0" smtClean="0"/>
              <a:t>Henry’s </a:t>
            </a:r>
            <a:r>
              <a:rPr lang="en-US" dirty="0"/>
              <a:t>action had placed Hildebrand in a difficult position. As a priest, it was his duty to accept Henry’s repentance and restore him to Church membership. </a:t>
            </a:r>
            <a:endParaRPr lang="en-US" dirty="0" smtClean="0"/>
          </a:p>
          <a:p>
            <a:r>
              <a:rPr lang="en-US" dirty="0" smtClean="0"/>
              <a:t>Yet </a:t>
            </a:r>
            <a:r>
              <a:rPr lang="en-US" dirty="0"/>
              <a:t>if Hildebrand did this, Henry would regain all his power in Germany – and then probably use it to destroy Hildebrand. </a:t>
            </a:r>
            <a:endParaRPr lang="en-US" dirty="0" smtClean="0"/>
          </a:p>
          <a:p>
            <a:r>
              <a:rPr lang="en-US" dirty="0" smtClean="0"/>
              <a:t>So </a:t>
            </a:r>
            <a:r>
              <a:rPr lang="en-US" dirty="0"/>
              <a:t>for three days Hildebrand hesitated, as Henry </a:t>
            </a:r>
            <a:r>
              <a:rPr lang="en-US" b="1" i="1" dirty="0"/>
              <a:t>outside</a:t>
            </a:r>
            <a:r>
              <a:rPr lang="en-US" dirty="0"/>
              <a:t> the castle and Hugh </a:t>
            </a:r>
            <a:r>
              <a:rPr lang="en-US" b="1" i="1" dirty="0"/>
              <a:t>inside</a:t>
            </a:r>
            <a:r>
              <a:rPr lang="en-US" dirty="0"/>
              <a:t> begged him to show pity. </a:t>
            </a:r>
            <a:endParaRPr lang="en-US" dirty="0" smtClean="0"/>
          </a:p>
          <a:p>
            <a:r>
              <a:rPr lang="en-US" dirty="0" smtClean="0"/>
              <a:t>Finally</a:t>
            </a:r>
            <a:r>
              <a:rPr lang="en-US" dirty="0"/>
              <a:t>, Hildebrand’s priestly conscience gave way. He allowed Henry into the castle.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Needham, Nick. 2,000 Years of Christ's Power Vol. 2: The Middle Ages</a:t>
            </a:r>
            <a:endParaRPr lang="en-US" sz="1400" dirty="0">
              <a:solidFill>
                <a:prstClr val="black"/>
              </a:solidFill>
            </a:endParaRPr>
          </a:p>
        </p:txBody>
      </p:sp>
    </p:spTree>
    <p:extLst>
      <p:ext uri="{BB962C8B-B14F-4D97-AF65-F5344CB8AC3E}">
        <p14:creationId xmlns:p14="http://schemas.microsoft.com/office/powerpoint/2010/main" val="41104743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Hildebrand </a:t>
            </a:r>
            <a:r>
              <a:rPr lang="en-US" sz="4000" b="1" dirty="0" smtClean="0"/>
              <a:t>(Gregory VII)</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smtClean="0"/>
              <a:t>Weeping</a:t>
            </a:r>
            <a:r>
              <a:rPr lang="en-US" dirty="0"/>
              <a:t>, the young Emperor promised to obey the pope’s demands to cease from the practice of lay investiture. Hildebrand received him back into the Church. </a:t>
            </a:r>
            <a:endParaRPr lang="en-US" dirty="0" smtClean="0"/>
          </a:p>
          <a:p>
            <a:r>
              <a:rPr lang="en-US" dirty="0" smtClean="0"/>
              <a:t>When </a:t>
            </a:r>
            <a:r>
              <a:rPr lang="en-US" dirty="0"/>
              <a:t>Henry returned to Germany, a new civil war broke out. Henry’s foes elected Rudolf of Swabia as Emperor. </a:t>
            </a:r>
            <a:endParaRPr lang="en-US" dirty="0" smtClean="0"/>
          </a:p>
          <a:p>
            <a:r>
              <a:rPr lang="en-US" dirty="0" smtClean="0"/>
              <a:t>Both </a:t>
            </a:r>
            <a:r>
              <a:rPr lang="en-US" dirty="0"/>
              <a:t>Henry and Rudolf looked to Hildebrand for support; for three years Hildebrand wavered between them, as the war raged. </a:t>
            </a:r>
            <a:endParaRPr lang="en-US" dirty="0" smtClean="0"/>
          </a:p>
          <a:p>
            <a:r>
              <a:rPr lang="en-US" dirty="0" smtClean="0"/>
              <a:t>At </a:t>
            </a:r>
            <a:r>
              <a:rPr lang="en-US" dirty="0"/>
              <a:t>last in March 1080, provoked by a high-handed demand from Henry that Hildebrand must excommunicate Rudolf, the pope came down on </a:t>
            </a:r>
            <a:r>
              <a:rPr lang="en-US" b="1" i="1" dirty="0"/>
              <a:t>Rudolf’s</a:t>
            </a:r>
            <a:r>
              <a:rPr lang="en-US" dirty="0"/>
              <a:t> side and excommunicated Henry </a:t>
            </a:r>
            <a:r>
              <a:rPr lang="en-US" b="1" i="1" dirty="0"/>
              <a:t>again</a:t>
            </a:r>
            <a:r>
              <a:rPr lang="en-US" dirty="0"/>
              <a:t>. </a:t>
            </a:r>
            <a:endParaRPr lang="en-US" dirty="0" smtClean="0"/>
          </a:p>
          <a:p>
            <a:r>
              <a:rPr lang="en-US" b="1" i="1" dirty="0" smtClean="0"/>
              <a:t>This</a:t>
            </a:r>
            <a:r>
              <a:rPr lang="en-US" dirty="0" smtClean="0"/>
              <a:t> </a:t>
            </a:r>
            <a:r>
              <a:rPr lang="en-US" dirty="0"/>
              <a:t>time, however, the German bishops stayed </a:t>
            </a:r>
            <a:r>
              <a:rPr lang="en-US" b="1" i="1" dirty="0"/>
              <a:t>loyal</a:t>
            </a:r>
            <a:r>
              <a:rPr lang="en-US" dirty="0"/>
              <a:t> to Henry; they did not </a:t>
            </a:r>
            <a:r>
              <a:rPr lang="en-US" dirty="0" smtClean="0"/>
              <a:t>recognize </a:t>
            </a:r>
            <a:r>
              <a:rPr lang="en-US" dirty="0"/>
              <a:t>Rudolf’s claim to the throne, and saw Henry as the only hope for peace and stability in Germany.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Needham, Nick. 2,000 Years of Christ's Power Vol. 2: The Middle Ages</a:t>
            </a:r>
            <a:endParaRPr lang="en-US" sz="1400" dirty="0">
              <a:solidFill>
                <a:prstClr val="black"/>
              </a:solidFill>
            </a:endParaRPr>
          </a:p>
        </p:txBody>
      </p:sp>
    </p:spTree>
    <p:extLst>
      <p:ext uri="{BB962C8B-B14F-4D97-AF65-F5344CB8AC3E}">
        <p14:creationId xmlns:p14="http://schemas.microsoft.com/office/powerpoint/2010/main" val="16518102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Hildebrand </a:t>
            </a:r>
            <a:r>
              <a:rPr lang="en-US" sz="4000" b="1" dirty="0" smtClean="0"/>
              <a:t>(Gregory VII)</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Henry </a:t>
            </a:r>
            <a:r>
              <a:rPr lang="en-US" dirty="0"/>
              <a:t>called a council at Brixen (northern Italy) in June which deposed Hildebrand from the papacy, and appointed archbishop Guibert of Ravenna in his place. </a:t>
            </a:r>
            <a:endParaRPr lang="en-US" dirty="0" smtClean="0"/>
          </a:p>
          <a:p>
            <a:r>
              <a:rPr lang="en-US" dirty="0" smtClean="0"/>
              <a:t>In </a:t>
            </a:r>
            <a:r>
              <a:rPr lang="en-US" dirty="0"/>
              <a:t>October Henry won the civil war when Rudolf was killed in battle. </a:t>
            </a:r>
            <a:endParaRPr lang="en-US" dirty="0" smtClean="0"/>
          </a:p>
          <a:p>
            <a:r>
              <a:rPr lang="en-US" dirty="0" smtClean="0"/>
              <a:t>The </a:t>
            </a:r>
            <a:r>
              <a:rPr lang="en-US" dirty="0"/>
              <a:t>victorious Emperor invaded Italy in 1081, conquered the north, and finally in 1084 captured Rome itself. </a:t>
            </a:r>
            <a:endParaRPr lang="en-US" dirty="0" smtClean="0"/>
          </a:p>
          <a:p>
            <a:r>
              <a:rPr lang="en-US" dirty="0" smtClean="0"/>
              <a:t>Henry </a:t>
            </a:r>
            <a:r>
              <a:rPr lang="en-US" dirty="0"/>
              <a:t>placed the archbishop of Ravenna on the papal throne as Pope Clement III; </a:t>
            </a:r>
            <a:endParaRPr lang="en-US" dirty="0" smtClean="0"/>
          </a:p>
          <a:p>
            <a:r>
              <a:rPr lang="en-US" dirty="0" smtClean="0"/>
              <a:t>Clement </a:t>
            </a:r>
            <a:r>
              <a:rPr lang="en-US" dirty="0"/>
              <a:t>then crowned Henry as Holy Roman Emperor. </a:t>
            </a:r>
            <a:endParaRPr lang="en-US" dirty="0" smtClean="0"/>
          </a:p>
          <a:p>
            <a:r>
              <a:rPr lang="en-US" dirty="0" smtClean="0"/>
              <a:t>Hildebrand </a:t>
            </a:r>
            <a:r>
              <a:rPr lang="en-US" dirty="0"/>
              <a:t>went </a:t>
            </a:r>
            <a:r>
              <a:rPr lang="en-US" dirty="0" smtClean="0"/>
              <a:t>into </a:t>
            </a:r>
            <a:r>
              <a:rPr lang="en-US" dirty="0"/>
              <a:t>exile, to Salerno in southern Italy, and died there in 1085. </a:t>
            </a:r>
            <a:endParaRPr lang="en-US" dirty="0" smtClean="0"/>
          </a:p>
          <a:p>
            <a:r>
              <a:rPr lang="en-US" dirty="0" smtClean="0"/>
              <a:t>His </a:t>
            </a:r>
            <a:r>
              <a:rPr lang="en-US" dirty="0"/>
              <a:t>last words were: “I have loved righteousness and hated iniquity; therefore I die in exile</a:t>
            </a:r>
            <a:r>
              <a:rPr lang="en-US" dirty="0" smtClean="0"/>
              <a:t>.”</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Needham, Nick. 2,000 Years of Christ's Power Vol. 2: The Middle Ages</a:t>
            </a:r>
            <a:endParaRPr lang="en-US" sz="1400" dirty="0">
              <a:solidFill>
                <a:prstClr val="black"/>
              </a:solidFill>
            </a:endParaRPr>
          </a:p>
        </p:txBody>
      </p:sp>
    </p:spTree>
    <p:extLst>
      <p:ext uri="{BB962C8B-B14F-4D97-AF65-F5344CB8AC3E}">
        <p14:creationId xmlns:p14="http://schemas.microsoft.com/office/powerpoint/2010/main" val="378312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07777"/>
          </a:xfrm>
          <a:prstGeom prst="rect">
            <a:avLst/>
          </a:prstGeom>
        </p:spPr>
        <p:txBody>
          <a:bodyPr wrap="square">
            <a:spAutoFit/>
          </a:bodyPr>
          <a:lstStyle/>
          <a:p>
            <a:r>
              <a:rPr lang="en-US" sz="1400" dirty="0">
                <a:solidFill>
                  <a:prstClr val="black"/>
                </a:solidFill>
                <a:hlinkClick r:id="rId3"/>
              </a:rPr>
              <a:t>https://en.wikipedia.org/wiki/List_of_extant_papal_tombs#/</a:t>
            </a:r>
            <a:r>
              <a:rPr lang="en-US" sz="1400" dirty="0" smtClean="0">
                <a:solidFill>
                  <a:prstClr val="black"/>
                </a:solidFill>
                <a:hlinkClick r:id="rId3"/>
              </a:rPr>
              <a:t>media/File:Salerno_PopeGregoriousVIITomb.JPG</a:t>
            </a:r>
            <a:r>
              <a:rPr lang="en-US" sz="1400" dirty="0" smtClean="0">
                <a:solidFill>
                  <a:prstClr val="black"/>
                </a:solidFill>
              </a:rPr>
              <a:t> </a:t>
            </a:r>
            <a:endParaRPr lang="en-US" sz="1400" dirty="0">
              <a:solidFill>
                <a:prstClr val="black"/>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0" y="1143000"/>
            <a:ext cx="5946855" cy="446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60456" y="20128"/>
            <a:ext cx="8229600" cy="1046672"/>
          </a:xfrm>
        </p:spPr>
        <p:txBody>
          <a:bodyPr>
            <a:normAutofit fontScale="90000"/>
          </a:bodyPr>
          <a:lstStyle/>
          <a:p>
            <a:r>
              <a:rPr lang="en-US" sz="4900" b="1" dirty="0" smtClean="0"/>
              <a:t>Tomb of </a:t>
            </a:r>
            <a:r>
              <a:rPr lang="en-US" sz="4900" b="1" dirty="0"/>
              <a:t>Gregory VII </a:t>
            </a:r>
            <a:r>
              <a:rPr lang="en-US" sz="4900" b="1" dirty="0" smtClean="0"/>
              <a:t/>
            </a:r>
            <a:br>
              <a:rPr lang="en-US" sz="4900" b="1" dirty="0" smtClean="0"/>
            </a:br>
            <a:r>
              <a:rPr lang="en-US" sz="3100" b="1" dirty="0" smtClean="0"/>
              <a:t>Cathedral </a:t>
            </a:r>
            <a:r>
              <a:rPr lang="en-US" sz="3100" b="1" dirty="0"/>
              <a:t>of Salerno (Italy</a:t>
            </a:r>
            <a:r>
              <a:rPr lang="en-US" sz="3100" b="1" dirty="0" smtClean="0"/>
              <a:t>)</a:t>
            </a:r>
            <a:endParaRPr lang="en-US" sz="3100" b="1" dirty="0"/>
          </a:p>
        </p:txBody>
      </p:sp>
      <p:sp>
        <p:nvSpPr>
          <p:cNvPr id="2" name="TextBox 1"/>
          <p:cNvSpPr txBox="1"/>
          <p:nvPr/>
        </p:nvSpPr>
        <p:spPr>
          <a:xfrm>
            <a:off x="400049" y="5562600"/>
            <a:ext cx="8499556" cy="923330"/>
          </a:xfrm>
          <a:prstGeom prst="rect">
            <a:avLst/>
          </a:prstGeom>
          <a:noFill/>
        </p:spPr>
        <p:txBody>
          <a:bodyPr wrap="square" rtlCol="0">
            <a:spAutoFit/>
          </a:bodyPr>
          <a:lstStyle/>
          <a:p>
            <a:pPr algn="ctr"/>
            <a:r>
              <a:rPr lang="en-US" dirty="0"/>
              <a:t>Under the tomb the last words of the pope are </a:t>
            </a:r>
            <a:r>
              <a:rPr lang="en-US" dirty="0" smtClean="0"/>
              <a:t>imprinted: </a:t>
            </a:r>
          </a:p>
          <a:p>
            <a:pPr algn="ctr"/>
            <a:r>
              <a:rPr lang="en-US" dirty="0" smtClean="0"/>
              <a:t>"</a:t>
            </a:r>
            <a:r>
              <a:rPr lang="en-US" i="1" dirty="0" err="1"/>
              <a:t>Dilexi</a:t>
            </a:r>
            <a:r>
              <a:rPr lang="en-US" i="1" dirty="0"/>
              <a:t> </a:t>
            </a:r>
            <a:r>
              <a:rPr lang="en-US" i="1" dirty="0" err="1"/>
              <a:t>iustitiam</a:t>
            </a:r>
            <a:r>
              <a:rPr lang="en-US" i="1" dirty="0"/>
              <a:t>, </a:t>
            </a:r>
            <a:r>
              <a:rPr lang="en-US" i="1" dirty="0" err="1"/>
              <a:t>odivi</a:t>
            </a:r>
            <a:r>
              <a:rPr lang="en-US" i="1" dirty="0"/>
              <a:t> </a:t>
            </a:r>
            <a:r>
              <a:rPr lang="en-US" i="1" dirty="0" err="1"/>
              <a:t>iniquitatem</a:t>
            </a:r>
            <a:r>
              <a:rPr lang="en-US" i="1" dirty="0"/>
              <a:t>, </a:t>
            </a:r>
            <a:r>
              <a:rPr lang="en-US" i="1" dirty="0" err="1"/>
              <a:t>propterea</a:t>
            </a:r>
            <a:r>
              <a:rPr lang="en-US" i="1" dirty="0"/>
              <a:t> </a:t>
            </a:r>
            <a:r>
              <a:rPr lang="en-US" i="1" dirty="0" err="1"/>
              <a:t>morior</a:t>
            </a:r>
            <a:r>
              <a:rPr lang="en-US" i="1" dirty="0"/>
              <a:t> in </a:t>
            </a:r>
            <a:r>
              <a:rPr lang="en-US" i="1" dirty="0" err="1"/>
              <a:t>esilio</a:t>
            </a:r>
            <a:r>
              <a:rPr lang="en-US" dirty="0"/>
              <a:t> !" </a:t>
            </a:r>
            <a:endParaRPr lang="en-US" dirty="0" smtClean="0"/>
          </a:p>
          <a:p>
            <a:pPr algn="ctr"/>
            <a:r>
              <a:rPr lang="en-US" dirty="0" smtClean="0"/>
              <a:t>(</a:t>
            </a:r>
            <a:r>
              <a:rPr lang="en-US" dirty="0"/>
              <a:t>I loved </a:t>
            </a:r>
            <a:r>
              <a:rPr lang="en-US" dirty="0" smtClean="0"/>
              <a:t>justice </a:t>
            </a:r>
            <a:r>
              <a:rPr lang="en-US" dirty="0"/>
              <a:t>and I hated iniquity, so I die in exile).</a:t>
            </a:r>
          </a:p>
        </p:txBody>
      </p:sp>
    </p:spTree>
    <p:extLst>
      <p:ext uri="{BB962C8B-B14F-4D97-AF65-F5344CB8AC3E}">
        <p14:creationId xmlns:p14="http://schemas.microsoft.com/office/powerpoint/2010/main" val="1004724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17556" y="6227058"/>
            <a:ext cx="8915400" cy="338554"/>
          </a:xfrm>
          <a:prstGeom prst="rect">
            <a:avLst/>
          </a:prstGeom>
        </p:spPr>
        <p:txBody>
          <a:bodyPr wrap="square">
            <a:spAutoFit/>
          </a:bodyPr>
          <a:lstStyle/>
          <a:p>
            <a:r>
              <a:rPr lang="en-US" sz="1600" dirty="0">
                <a:hlinkClick r:id="rId4"/>
              </a:rPr>
              <a:t>http://www.papalartifacts.com/portfolio-item/pope-innocent-iii/</a:t>
            </a:r>
            <a:endParaRPr lang="en-US" sz="1600" dirty="0">
              <a:solidFill>
                <a:prstClr val="black"/>
              </a:solidFill>
            </a:endParaRPr>
          </a:p>
        </p:txBody>
      </p:sp>
      <p:sp>
        <p:nvSpPr>
          <p:cNvPr id="7" name="Title 2"/>
          <p:cNvSpPr>
            <a:spLocks noGrp="1"/>
          </p:cNvSpPr>
          <p:nvPr>
            <p:ph type="title"/>
          </p:nvPr>
        </p:nvSpPr>
        <p:spPr>
          <a:xfrm>
            <a:off x="0" y="0"/>
            <a:ext cx="9144000" cy="914400"/>
          </a:xfrm>
          <a:effectLst/>
        </p:spPr>
        <p:txBody>
          <a:bodyPr>
            <a:noAutofit/>
          </a:bodyPr>
          <a:lstStyle/>
          <a:p>
            <a:r>
              <a:rPr lang="en-US" sz="4800" b="1" dirty="0" smtClean="0">
                <a:solidFill>
                  <a:schemeClr val="bg1"/>
                </a:solidFill>
                <a:effectLst>
                  <a:glow rad="139700">
                    <a:srgbClr val="C00000">
                      <a:alpha val="40000"/>
                    </a:srgbClr>
                  </a:glow>
                  <a:outerShdw blurRad="114300" dist="38100" dir="13500000" algn="br" rotWithShape="0">
                    <a:prstClr val="black"/>
                  </a:outerShdw>
                </a:effectLst>
              </a:rPr>
              <a:t>Pope Innocent III</a:t>
            </a:r>
            <a:endParaRPr lang="en-US" sz="28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
        <p:nvSpPr>
          <p:cNvPr id="2" name="TextBox 1"/>
          <p:cNvSpPr txBox="1"/>
          <p:nvPr/>
        </p:nvSpPr>
        <p:spPr>
          <a:xfrm>
            <a:off x="117556" y="5715000"/>
            <a:ext cx="8264444" cy="400110"/>
          </a:xfrm>
          <a:prstGeom prst="rect">
            <a:avLst/>
          </a:prstGeom>
          <a:noFill/>
        </p:spPr>
        <p:txBody>
          <a:bodyPr wrap="square" rtlCol="0">
            <a:spAutoFit/>
          </a:bodyPr>
          <a:lstStyle/>
          <a:p>
            <a:r>
              <a:rPr lang="en-US" sz="2000" b="1" dirty="0">
                <a:solidFill>
                  <a:schemeClr val="bg1"/>
                </a:solidFill>
                <a:effectLst>
                  <a:outerShdw blurRad="50800" dist="38100" dir="2700000" algn="tl" rotWithShape="0">
                    <a:prstClr val="black">
                      <a:alpha val="40000"/>
                    </a:prstClr>
                  </a:outerShdw>
                </a:effectLst>
              </a:rPr>
              <a:t>Pope Innocent III’s Burial Monument in St. John Lateran </a:t>
            </a:r>
            <a:r>
              <a:rPr lang="en-US" sz="2000" b="1" dirty="0" smtClean="0">
                <a:solidFill>
                  <a:schemeClr val="bg1"/>
                </a:solidFill>
                <a:effectLst>
                  <a:outerShdw blurRad="50800" dist="38100" dir="2700000" algn="tl" rotWithShape="0">
                    <a:prstClr val="black">
                      <a:alpha val="40000"/>
                    </a:prstClr>
                  </a:outerShdw>
                </a:effectLst>
              </a:rPr>
              <a:t>Basilica, Rome</a:t>
            </a:r>
            <a:endParaRPr lang="en-US" sz="2000" b="1"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78192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Innocent III</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Innocent’s real name was Lothario Conti. Born in 1160, he belonged to one of Rome’s oldest aristocratic families. </a:t>
            </a:r>
          </a:p>
          <a:p>
            <a:r>
              <a:rPr lang="en-US" dirty="0"/>
              <a:t>In 1198, at the youthful age of 37, the other cardinals unanimously elected him pope, and he took the name “Innocent III”. </a:t>
            </a:r>
          </a:p>
          <a:p>
            <a:r>
              <a:rPr lang="en-US" dirty="0" smtClean="0"/>
              <a:t>The </a:t>
            </a:r>
            <a:r>
              <a:rPr lang="en-US" dirty="0"/>
              <a:t>claims and might of the papacy reached their high </a:t>
            </a:r>
            <a:r>
              <a:rPr lang="en-US" dirty="0" smtClean="0"/>
              <a:t>water mark </a:t>
            </a:r>
            <a:r>
              <a:rPr lang="en-US" dirty="0"/>
              <a:t>during the reign of Pope Innocent III (1198-1216). </a:t>
            </a:r>
            <a:endParaRPr lang="en-US" dirty="0" smtClean="0"/>
          </a:p>
          <a:p>
            <a:r>
              <a:rPr lang="en-US" dirty="0" smtClean="0"/>
              <a:t>Innocent </a:t>
            </a:r>
            <a:r>
              <a:rPr lang="en-US" dirty="0"/>
              <a:t>made Hildebrand’s lofty view of the papacy as the political and spiritual head of Western Europe into a far more effective reality than Hildebrand himself had ever achieved.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2532556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Innocent III</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Innocent </a:t>
            </a:r>
            <a:r>
              <a:rPr lang="en-US" dirty="0"/>
              <a:t>was the first pope who positively rejected the old papal title of “vicar of Peter”, and the first to refer to himself officially and regularly by the title “vicar of Christ”. </a:t>
            </a:r>
            <a:endParaRPr lang="en-US" dirty="0" smtClean="0"/>
          </a:p>
          <a:p>
            <a:r>
              <a:rPr lang="en-US" dirty="0" smtClean="0"/>
              <a:t>He </a:t>
            </a:r>
            <a:r>
              <a:rPr lang="en-US" dirty="0"/>
              <a:t>declared: “</a:t>
            </a:r>
            <a:r>
              <a:rPr lang="en-US" i="1" dirty="0">
                <a:latin typeface="Cambria" panose="02040503050406030204" pitchFamily="18" charset="0"/>
                <a:ea typeface="Cambria" panose="02040503050406030204" pitchFamily="18" charset="0"/>
              </a:rPr>
              <a:t>We are the successor of Peter the prince of the apostles, but we are not his vicar, nor are we the vicar of any man or any apostle; we are the vicar of Jesus Christ Himself.</a:t>
            </a:r>
            <a:r>
              <a:rPr lang="en-US" dirty="0"/>
              <a:t>” </a:t>
            </a:r>
            <a:endParaRPr lang="en-US" dirty="0" smtClean="0"/>
          </a:p>
          <a:p>
            <a:r>
              <a:rPr lang="en-US" dirty="0" smtClean="0"/>
              <a:t>Innocent claimed that </a:t>
            </a:r>
            <a:r>
              <a:rPr lang="en-US" dirty="0"/>
              <a:t>he, as pope, was the visible manifestation of Christ on earth, exercising Christ’s supreme authority, not just over the spiritual kingdom of the Church, but over all human beings, all earthly kingdoms, and even the angels and demons.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2937390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solidFill>
                  <a:prstClr val="black"/>
                </a:solidFill>
              </a:rPr>
              <a:t>In medieval Europe, how did the local secular lord or ruler end up being able to decide who would serve as leaders in the local church or monastery? And was that a good thing? Why or why not?</a:t>
            </a:r>
          </a:p>
          <a:p>
            <a:pPr lvl="1"/>
            <a:r>
              <a:rPr lang="en-US" dirty="0"/>
              <a:t>The local lord would build the local church buildings on his </a:t>
            </a:r>
            <a:r>
              <a:rPr lang="en-US" b="1" i="1" dirty="0"/>
              <a:t>own</a:t>
            </a:r>
            <a:r>
              <a:rPr lang="en-US" dirty="0"/>
              <a:t> land at his </a:t>
            </a:r>
            <a:r>
              <a:rPr lang="en-US" b="1" i="1" dirty="0"/>
              <a:t>own</a:t>
            </a:r>
            <a:r>
              <a:rPr lang="en-US" dirty="0"/>
              <a:t> expense</a:t>
            </a:r>
            <a:r>
              <a:rPr lang="en-US" dirty="0" smtClean="0"/>
              <a:t>; </a:t>
            </a:r>
            <a:r>
              <a:rPr lang="en-US" dirty="0"/>
              <a:t>Consequently, the lord would often see it as </a:t>
            </a:r>
            <a:r>
              <a:rPr lang="en-US" b="1" i="1" dirty="0"/>
              <a:t>his</a:t>
            </a:r>
            <a:r>
              <a:rPr lang="en-US" dirty="0"/>
              <a:t> right to choose who would serve the local church as a priest or bishop. </a:t>
            </a:r>
          </a:p>
          <a:p>
            <a:pPr lvl="1"/>
            <a:r>
              <a:rPr lang="en-US" dirty="0" smtClean="0"/>
              <a:t>This often resulted in church leaders who were chosen by an unbeliever, often for unspiritual reasons, and so it was a bad thing. Not to mention that, in Scripture, the instructions for choosing church leaders were directed to the </a:t>
            </a:r>
            <a:r>
              <a:rPr lang="en-US" b="1" i="1" dirty="0" smtClean="0"/>
              <a:t>local church </a:t>
            </a:r>
            <a:r>
              <a:rPr lang="en-US" dirty="0" smtClean="0"/>
              <a:t>(cf. 1Tim 3)</a:t>
            </a:r>
          </a:p>
          <a:p>
            <a:r>
              <a:rPr lang="en-US" dirty="0" smtClean="0"/>
              <a:t>What were the major areas of church corruption that we discussed last week?</a:t>
            </a:r>
          </a:p>
          <a:p>
            <a:pPr lvl="1"/>
            <a:r>
              <a:rPr lang="en-US" dirty="0" smtClean="0"/>
              <a:t>Worldliness</a:t>
            </a:r>
          </a:p>
          <a:p>
            <a:pPr lvl="1"/>
            <a:r>
              <a:rPr lang="en-US" dirty="0" smtClean="0"/>
              <a:t>Simony</a:t>
            </a:r>
          </a:p>
          <a:p>
            <a:pPr lvl="1"/>
            <a:r>
              <a:rPr lang="en-US" dirty="0" smtClean="0"/>
              <a:t>Nepotism</a:t>
            </a:r>
          </a:p>
          <a:p>
            <a:pPr lvl="1"/>
            <a:r>
              <a:rPr lang="en-US" dirty="0"/>
              <a:t>Concubinage</a:t>
            </a:r>
            <a:endParaRPr lang="en-US" dirty="0" smtClean="0"/>
          </a:p>
          <a:p>
            <a:endParaRPr lang="en-US" dirty="0"/>
          </a:p>
          <a:p>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765650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Innocent III</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Innocent famously wrote in one of </a:t>
            </a:r>
            <a:r>
              <a:rPr lang="en-US" dirty="0"/>
              <a:t>his </a:t>
            </a:r>
            <a:r>
              <a:rPr lang="en-US" dirty="0" smtClean="0"/>
              <a:t>letters that as “</a:t>
            </a:r>
            <a:r>
              <a:rPr lang="en-US" i="1" dirty="0" smtClean="0">
                <a:latin typeface="Cambria" panose="02040503050406030204" pitchFamily="18" charset="0"/>
                <a:ea typeface="Cambria" panose="02040503050406030204" pitchFamily="18" charset="0"/>
              </a:rPr>
              <a:t>the moon </a:t>
            </a:r>
            <a:r>
              <a:rPr lang="en-US" i="1" dirty="0">
                <a:latin typeface="Cambria" panose="02040503050406030204" pitchFamily="18" charset="0"/>
                <a:ea typeface="Cambria" panose="02040503050406030204" pitchFamily="18" charset="0"/>
              </a:rPr>
              <a:t>derives its light from the </a:t>
            </a:r>
            <a:r>
              <a:rPr lang="en-US" i="1" dirty="0" smtClean="0">
                <a:latin typeface="Cambria" panose="02040503050406030204" pitchFamily="18" charset="0"/>
                <a:ea typeface="Cambria" panose="02040503050406030204" pitchFamily="18" charset="0"/>
              </a:rPr>
              <a:t>sun…Likewise</a:t>
            </a:r>
            <a:r>
              <a:rPr lang="en-US" i="1" dirty="0">
                <a:latin typeface="Cambria" panose="02040503050406030204" pitchFamily="18" charset="0"/>
                <a:ea typeface="Cambria" panose="02040503050406030204" pitchFamily="18" charset="0"/>
              </a:rPr>
              <a:t>, the kingly office derives its </a:t>
            </a:r>
            <a:r>
              <a:rPr lang="en-US" i="1" dirty="0" smtClean="0">
                <a:latin typeface="Cambria" panose="02040503050406030204" pitchFamily="18" charset="0"/>
                <a:ea typeface="Cambria" panose="02040503050406030204" pitchFamily="18" charset="0"/>
              </a:rPr>
              <a:t>splendor </a:t>
            </a:r>
            <a:r>
              <a:rPr lang="en-US" i="1" dirty="0">
                <a:latin typeface="Cambria" panose="02040503050406030204" pitchFamily="18" charset="0"/>
                <a:ea typeface="Cambria" panose="02040503050406030204" pitchFamily="18" charset="0"/>
              </a:rPr>
              <a:t>from the papal </a:t>
            </a:r>
            <a:r>
              <a:rPr lang="en-US" i="1" dirty="0" smtClean="0">
                <a:latin typeface="Cambria" panose="02040503050406030204" pitchFamily="18" charset="0"/>
                <a:ea typeface="Cambria" panose="02040503050406030204" pitchFamily="18" charset="0"/>
              </a:rPr>
              <a:t>authority”</a:t>
            </a:r>
            <a:endParaRPr lang="en-US" i="1" dirty="0">
              <a:latin typeface="Cambria" panose="02040503050406030204" pitchFamily="18" charset="0"/>
              <a:ea typeface="Cambria" panose="02040503050406030204" pitchFamily="18" charset="0"/>
            </a:endParaRPr>
          </a:p>
          <a:p>
            <a:r>
              <a:rPr lang="en-US" dirty="0" smtClean="0"/>
              <a:t>The </a:t>
            </a:r>
            <a:r>
              <a:rPr lang="en-US" dirty="0"/>
              <a:t>political circumstances of Western Europe at that time enabled Innocent to translate these elevated claims into a practical reality. </a:t>
            </a:r>
            <a:endParaRPr lang="en-US" dirty="0" smtClean="0"/>
          </a:p>
          <a:p>
            <a:r>
              <a:rPr lang="en-US" dirty="0" smtClean="0"/>
              <a:t>The </a:t>
            </a:r>
            <a:r>
              <a:rPr lang="en-US" dirty="0"/>
              <a:t>papacy’s greatest rival, the Holy Roman Empire, had lost its grip on Italy due to the sudden death of the Emperor Henry </a:t>
            </a:r>
            <a:r>
              <a:rPr lang="en-US" dirty="0" smtClean="0"/>
              <a:t>VI </a:t>
            </a:r>
            <a:r>
              <a:rPr lang="en-US" dirty="0"/>
              <a:t>in </a:t>
            </a:r>
            <a:r>
              <a:rPr lang="en-US" dirty="0" smtClean="0"/>
              <a:t>1197.</a:t>
            </a:r>
          </a:p>
          <a:p>
            <a:r>
              <a:rPr lang="en-US" dirty="0"/>
              <a:t>A</a:t>
            </a:r>
            <a:r>
              <a:rPr lang="en-US" dirty="0" smtClean="0"/>
              <a:t> </a:t>
            </a:r>
            <a:r>
              <a:rPr lang="en-US" dirty="0"/>
              <a:t>war between two rival </a:t>
            </a:r>
            <a:r>
              <a:rPr lang="en-US" dirty="0" smtClean="0"/>
              <a:t>rulers seeking to become Henry’s replacement then </a:t>
            </a:r>
            <a:r>
              <a:rPr lang="en-US" dirty="0"/>
              <a:t>plunged Germany into utter confusion.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6856387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Innocent III</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Innocent </a:t>
            </a:r>
            <a:r>
              <a:rPr lang="en-US" dirty="0"/>
              <a:t>took advantage of the Empire’s descent into chaos to enlarge the political power of the papacy and its lands in Italy. </a:t>
            </a:r>
            <a:endParaRPr lang="en-US" dirty="0" smtClean="0"/>
          </a:p>
          <a:p>
            <a:r>
              <a:rPr lang="en-US" dirty="0" smtClean="0"/>
              <a:t>Innocent was able to re-establish </a:t>
            </a:r>
            <a:r>
              <a:rPr lang="en-US" dirty="0"/>
              <a:t>the papal states in Italy as an independent political </a:t>
            </a:r>
            <a:r>
              <a:rPr lang="en-US" dirty="0" smtClean="0"/>
              <a:t>dominion, one which </a:t>
            </a:r>
            <a:r>
              <a:rPr lang="en-US" dirty="0"/>
              <a:t>they </a:t>
            </a:r>
            <a:r>
              <a:rPr lang="en-US" dirty="0" smtClean="0"/>
              <a:t>retained until </a:t>
            </a:r>
            <a:r>
              <a:rPr lang="en-US" dirty="0"/>
              <a:t>the 19th century. </a:t>
            </a:r>
            <a:endParaRPr lang="en-US" dirty="0" smtClean="0"/>
          </a:p>
          <a:p>
            <a:r>
              <a:rPr lang="en-US" dirty="0" smtClean="0"/>
              <a:t>Having </a:t>
            </a:r>
            <a:r>
              <a:rPr lang="en-US" dirty="0"/>
              <a:t>restored the papacy’s independence in Italy, Innocent </a:t>
            </a:r>
            <a:r>
              <a:rPr lang="en-US" dirty="0" smtClean="0"/>
              <a:t>insisted </a:t>
            </a:r>
            <a:r>
              <a:rPr lang="en-US" dirty="0"/>
              <a:t>on the absolute right of the papacy to control the beliefs and moral conduct of the entire Catholic world. </a:t>
            </a:r>
            <a:endParaRPr lang="en-US" dirty="0" smtClean="0"/>
          </a:p>
          <a:p>
            <a:r>
              <a:rPr lang="en-US" dirty="0" smtClean="0"/>
              <a:t>This </a:t>
            </a:r>
            <a:r>
              <a:rPr lang="en-US" dirty="0"/>
              <a:t>had the gravest implications for secular </a:t>
            </a:r>
            <a:r>
              <a:rPr lang="en-US" dirty="0" smtClean="0"/>
              <a:t>rulers </a:t>
            </a:r>
            <a:r>
              <a:rPr lang="en-US" dirty="0"/>
              <a:t>in all three of Western Europe’s great monarchies – Germany, England, and France</a:t>
            </a:r>
            <a:r>
              <a:rPr lang="en-US" dirty="0" smtClean="0"/>
              <a:t>, </a:t>
            </a:r>
            <a:r>
              <a:rPr lang="en-US" dirty="0"/>
              <a:t>since it involved the pope’s right to depose a king or Emperor who broke the Church’s laws</a:t>
            </a:r>
            <a:r>
              <a:rPr lang="en-US" dirty="0" smtClean="0"/>
              <a:t>.</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8181513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Innocent III</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smtClean="0"/>
              <a:t>For example, Innocent </a:t>
            </a:r>
            <a:r>
              <a:rPr lang="en-US" dirty="0"/>
              <a:t>had </a:t>
            </a:r>
            <a:r>
              <a:rPr lang="en-US" dirty="0" smtClean="0"/>
              <a:t>a dispute with King </a:t>
            </a:r>
            <a:r>
              <a:rPr lang="en-US" dirty="0"/>
              <a:t>John of </a:t>
            </a:r>
            <a:r>
              <a:rPr lang="en-US" dirty="0" smtClean="0"/>
              <a:t>England </a:t>
            </a:r>
            <a:r>
              <a:rPr lang="en-US" dirty="0"/>
              <a:t>in 1207 </a:t>
            </a:r>
            <a:r>
              <a:rPr lang="en-US" dirty="0" smtClean="0"/>
              <a:t>over who would be appointed as the </a:t>
            </a:r>
            <a:r>
              <a:rPr lang="en-US" dirty="0"/>
              <a:t>archbishopric of </a:t>
            </a:r>
            <a:r>
              <a:rPr lang="en-US" dirty="0" smtClean="0"/>
              <a:t>Canterbury</a:t>
            </a:r>
            <a:endParaRPr lang="en-US" dirty="0"/>
          </a:p>
          <a:p>
            <a:r>
              <a:rPr lang="en-US" dirty="0" smtClean="0"/>
              <a:t>Innocent wanted </a:t>
            </a:r>
            <a:r>
              <a:rPr lang="en-US" dirty="0"/>
              <a:t>to set aside </a:t>
            </a:r>
            <a:r>
              <a:rPr lang="en-US" dirty="0" smtClean="0"/>
              <a:t>King John’s </a:t>
            </a:r>
            <a:r>
              <a:rPr lang="en-US" dirty="0"/>
              <a:t>candidate and appoint one of his own </a:t>
            </a:r>
            <a:r>
              <a:rPr lang="en-US" dirty="0" smtClean="0"/>
              <a:t>cardinals as archbishop. </a:t>
            </a:r>
          </a:p>
          <a:p>
            <a:r>
              <a:rPr lang="en-US" dirty="0" smtClean="0"/>
              <a:t>When John refused to accept Innocent’s choice, </a:t>
            </a:r>
            <a:r>
              <a:rPr lang="en-US" dirty="0"/>
              <a:t>Innocent threatened to place England under an “interdict” – that is, to forbid all English clergyman to perform any of their sacramental or spiritual functions </a:t>
            </a:r>
            <a:r>
              <a:rPr lang="en-US" dirty="0" smtClean="0"/>
              <a:t>until </a:t>
            </a:r>
            <a:r>
              <a:rPr lang="en-US" dirty="0"/>
              <a:t>King John submitted. </a:t>
            </a:r>
            <a:endParaRPr lang="en-US" dirty="0" smtClean="0"/>
          </a:p>
          <a:p>
            <a:r>
              <a:rPr lang="en-US" dirty="0" smtClean="0"/>
              <a:t>John </a:t>
            </a:r>
            <a:r>
              <a:rPr lang="en-US" dirty="0"/>
              <a:t>swore he would expel all the clergy from England if Innocent dared to do this. </a:t>
            </a:r>
            <a:endParaRPr lang="en-US" dirty="0" smtClean="0"/>
          </a:p>
          <a:p>
            <a:r>
              <a:rPr lang="en-US" dirty="0" smtClean="0"/>
              <a:t>So Innocent called his bluff </a:t>
            </a:r>
            <a:r>
              <a:rPr lang="en-US" dirty="0"/>
              <a:t>and placed </a:t>
            </a:r>
            <a:r>
              <a:rPr lang="en-US" dirty="0" smtClean="0"/>
              <a:t>all of England </a:t>
            </a:r>
            <a:r>
              <a:rPr lang="en-US" dirty="0"/>
              <a:t>under an interdict in 1208. </a:t>
            </a:r>
            <a:endParaRPr lang="en-US" dirty="0" smtClean="0"/>
          </a:p>
          <a:p>
            <a:r>
              <a:rPr lang="en-US" dirty="0" smtClean="0"/>
              <a:t>For </a:t>
            </a:r>
            <a:r>
              <a:rPr lang="en-US" dirty="0"/>
              <a:t>four years England went without any Church services. </a:t>
            </a:r>
            <a:endParaRPr lang="en-US" dirty="0" smtClean="0"/>
          </a:p>
          <a:p>
            <a:r>
              <a:rPr lang="en-US" dirty="0" smtClean="0"/>
              <a:t>Still, King John </a:t>
            </a:r>
            <a:r>
              <a:rPr lang="en-US" dirty="0"/>
              <a:t>refused to submit or accept </a:t>
            </a:r>
            <a:r>
              <a:rPr lang="en-US" dirty="0" smtClean="0"/>
              <a:t>Innocent’s choice of </a:t>
            </a:r>
            <a:r>
              <a:rPr lang="en-US" dirty="0"/>
              <a:t>archbishop.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3978678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Innocent III</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So in </a:t>
            </a:r>
            <a:r>
              <a:rPr lang="en-US" dirty="0"/>
              <a:t>1212, Innocent used his </a:t>
            </a:r>
            <a:r>
              <a:rPr lang="en-US" b="1" i="1" dirty="0"/>
              <a:t>ultimate</a:t>
            </a:r>
            <a:r>
              <a:rPr lang="en-US" dirty="0"/>
              <a:t> weapon: he </a:t>
            </a:r>
            <a:r>
              <a:rPr lang="en-US" b="1" i="1" dirty="0"/>
              <a:t>excommunicated</a:t>
            </a:r>
            <a:r>
              <a:rPr lang="en-US" dirty="0"/>
              <a:t> John, released all English nobles from their oath of loyalty to him, and summoned the other kings of Europe to dethrone John in a crusade. </a:t>
            </a:r>
            <a:endParaRPr lang="en-US" dirty="0" smtClean="0"/>
          </a:p>
          <a:p>
            <a:r>
              <a:rPr lang="en-US" dirty="0" smtClean="0"/>
              <a:t>At that point, John </a:t>
            </a:r>
            <a:r>
              <a:rPr lang="en-US" dirty="0"/>
              <a:t>gave </a:t>
            </a:r>
            <a:r>
              <a:rPr lang="en-US" dirty="0" smtClean="0"/>
              <a:t>up and surrendered </a:t>
            </a:r>
            <a:r>
              <a:rPr lang="en-US" dirty="0"/>
              <a:t>his </a:t>
            </a:r>
            <a:r>
              <a:rPr lang="en-US" b="1" i="1" dirty="0"/>
              <a:t>entire kingdom </a:t>
            </a:r>
            <a:r>
              <a:rPr lang="en-US" dirty="0"/>
              <a:t>to Innocent – England became the property of the </a:t>
            </a:r>
            <a:r>
              <a:rPr lang="en-US" dirty="0" smtClean="0"/>
              <a:t>pope! </a:t>
            </a:r>
          </a:p>
          <a:p>
            <a:r>
              <a:rPr lang="en-US" dirty="0" smtClean="0"/>
              <a:t>John </a:t>
            </a:r>
            <a:r>
              <a:rPr lang="en-US" b="1" i="1" dirty="0"/>
              <a:t>also</a:t>
            </a:r>
            <a:r>
              <a:rPr lang="en-US" dirty="0"/>
              <a:t> promised to pay a special annual tax to the </a:t>
            </a:r>
            <a:r>
              <a:rPr lang="en-US" dirty="0" smtClean="0"/>
              <a:t>papacy and, of course, agreed to accept Innocent’s choice as the </a:t>
            </a:r>
            <a:r>
              <a:rPr lang="en-US" dirty="0"/>
              <a:t>archbishop of Canterbury. </a:t>
            </a:r>
            <a:endParaRPr lang="en-US" dirty="0" smtClean="0"/>
          </a:p>
          <a:p>
            <a:r>
              <a:rPr lang="en-US" dirty="0" smtClean="0"/>
              <a:t>Innocent </a:t>
            </a:r>
            <a:r>
              <a:rPr lang="en-US" dirty="0"/>
              <a:t>removed the interdict which had, by now, put a stop to all religious services in England for six years. </a:t>
            </a:r>
            <a:endParaRPr lang="en-US" dirty="0" smtClean="0"/>
          </a:p>
          <a:p>
            <a:r>
              <a:rPr lang="en-US" dirty="0" smtClean="0"/>
              <a:t>The </a:t>
            </a:r>
            <a:r>
              <a:rPr lang="en-US" dirty="0"/>
              <a:t>English monarchy, in many ways the most successful in </a:t>
            </a:r>
            <a:r>
              <a:rPr lang="en-US" dirty="0" smtClean="0"/>
              <a:t>all of Europe</a:t>
            </a:r>
            <a:r>
              <a:rPr lang="en-US" dirty="0"/>
              <a:t>, </a:t>
            </a:r>
            <a:r>
              <a:rPr lang="en-US" dirty="0" smtClean="0"/>
              <a:t>now lay </a:t>
            </a:r>
            <a:r>
              <a:rPr lang="en-US" dirty="0"/>
              <a:t>prostrate in the dust at the feet of Innocent </a:t>
            </a:r>
            <a:r>
              <a:rPr lang="en-US" dirty="0" smtClean="0"/>
              <a:t>III! </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1188518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117556" y="6519446"/>
            <a:ext cx="5521244" cy="338554"/>
          </a:xfrm>
          <a:prstGeom prst="rect">
            <a:avLst/>
          </a:prstGeom>
        </p:spPr>
        <p:txBody>
          <a:bodyPr wrap="square">
            <a:spAutoFit/>
          </a:bodyPr>
          <a:lstStyle/>
          <a:p>
            <a:r>
              <a:rPr lang="en-US" sz="1600" dirty="0">
                <a:hlinkClick r:id="rId4"/>
              </a:rPr>
              <a:t>https://www.britannica.com/topic/Russian-Orthodox-Church</a:t>
            </a:r>
            <a:endParaRPr lang="en-US" sz="1600" dirty="0">
              <a:solidFill>
                <a:prstClr val="black"/>
              </a:solidFill>
            </a:endParaRPr>
          </a:p>
        </p:txBody>
      </p:sp>
      <p:sp>
        <p:nvSpPr>
          <p:cNvPr id="7" name="Title 2"/>
          <p:cNvSpPr>
            <a:spLocks noGrp="1"/>
          </p:cNvSpPr>
          <p:nvPr>
            <p:ph type="title"/>
          </p:nvPr>
        </p:nvSpPr>
        <p:spPr>
          <a:xfrm>
            <a:off x="0" y="0"/>
            <a:ext cx="9144000" cy="1219200"/>
          </a:xfrm>
          <a:effectLst/>
        </p:spPr>
        <p:txBody>
          <a:bodyPr>
            <a:noAutofit/>
          </a:bodyPr>
          <a:lstStyle/>
          <a:p>
            <a:r>
              <a:rPr lang="en-US" sz="4800" b="1" dirty="0" smtClean="0">
                <a:solidFill>
                  <a:schemeClr val="bg1"/>
                </a:solidFill>
                <a:effectLst>
                  <a:glow rad="139700">
                    <a:srgbClr val="C00000">
                      <a:alpha val="40000"/>
                    </a:srgbClr>
                  </a:glow>
                  <a:outerShdw blurRad="114300" dist="38100" dir="13500000" algn="br" rotWithShape="0">
                    <a:prstClr val="black"/>
                  </a:outerShdw>
                </a:effectLst>
              </a:rPr>
              <a:t>“Holy Russia”</a:t>
            </a:r>
            <a:br>
              <a:rPr lang="en-US" sz="4800" b="1" dirty="0" smtClean="0">
                <a:solidFill>
                  <a:schemeClr val="bg1"/>
                </a:solidFill>
                <a:effectLst>
                  <a:glow rad="139700">
                    <a:srgbClr val="C00000">
                      <a:alpha val="40000"/>
                    </a:srgbClr>
                  </a:glow>
                  <a:outerShdw blurRad="114300" dist="38100" dir="13500000" algn="br" rotWithShape="0">
                    <a:prstClr val="black"/>
                  </a:outerShdw>
                </a:effectLst>
              </a:rPr>
            </a:br>
            <a:r>
              <a:rPr lang="en-US" sz="4800" b="1" dirty="0" smtClean="0">
                <a:solidFill>
                  <a:schemeClr val="bg1"/>
                </a:solidFill>
                <a:effectLst>
                  <a:glow rad="139700">
                    <a:srgbClr val="C00000">
                      <a:alpha val="40000"/>
                    </a:srgbClr>
                  </a:glow>
                  <a:outerShdw blurRad="114300" dist="38100" dir="13500000" algn="br" rotWithShape="0">
                    <a:prstClr val="black"/>
                  </a:outerShdw>
                </a:effectLst>
              </a:rPr>
              <a:t> </a:t>
            </a:r>
            <a:r>
              <a:rPr lang="en-US" sz="4800" b="1" dirty="0">
                <a:solidFill>
                  <a:schemeClr val="bg1"/>
                </a:solidFill>
                <a:effectLst>
                  <a:glow rad="139700">
                    <a:srgbClr val="C00000">
                      <a:alpha val="40000"/>
                    </a:srgbClr>
                  </a:glow>
                  <a:outerShdw blurRad="114300" dist="38100" dir="13500000" algn="br" rotWithShape="0">
                    <a:prstClr val="black"/>
                  </a:outerShdw>
                </a:effectLst>
              </a:rPr>
              <a:t>Orthodoxy </a:t>
            </a:r>
            <a:r>
              <a:rPr lang="en-US" sz="4800" b="1" dirty="0" smtClean="0">
                <a:solidFill>
                  <a:schemeClr val="bg1"/>
                </a:solidFill>
                <a:effectLst>
                  <a:glow rad="139700">
                    <a:srgbClr val="C00000">
                      <a:alpha val="40000"/>
                    </a:srgbClr>
                  </a:glow>
                  <a:outerShdw blurRad="114300" dist="38100" dir="13500000" algn="br" rotWithShape="0">
                    <a:prstClr val="black"/>
                  </a:outerShdw>
                </a:effectLst>
              </a:rPr>
              <a:t>Among </a:t>
            </a:r>
            <a:r>
              <a:rPr lang="en-US" sz="4800" b="1" dirty="0">
                <a:solidFill>
                  <a:schemeClr val="bg1"/>
                </a:solidFill>
                <a:effectLst>
                  <a:glow rad="139700">
                    <a:srgbClr val="C00000">
                      <a:alpha val="40000"/>
                    </a:srgbClr>
                  </a:glow>
                  <a:outerShdw blurRad="114300" dist="38100" dir="13500000" algn="br" rotWithShape="0">
                    <a:prstClr val="black"/>
                  </a:outerShdw>
                </a:effectLst>
              </a:rPr>
              <a:t>the Slavs </a:t>
            </a:r>
            <a:endParaRPr lang="en-US" sz="28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
        <p:nvSpPr>
          <p:cNvPr id="2" name="TextBox 1"/>
          <p:cNvSpPr txBox="1"/>
          <p:nvPr/>
        </p:nvSpPr>
        <p:spPr>
          <a:xfrm>
            <a:off x="117556" y="6019800"/>
            <a:ext cx="5521244" cy="400110"/>
          </a:xfrm>
          <a:prstGeom prst="rect">
            <a:avLst/>
          </a:prstGeom>
          <a:noFill/>
        </p:spPr>
        <p:txBody>
          <a:bodyPr wrap="square" rtlCol="0">
            <a:spAutoFit/>
          </a:bodyPr>
          <a:lstStyle/>
          <a:p>
            <a:r>
              <a:rPr lang="en-US" sz="2000" b="1" dirty="0" smtClean="0">
                <a:solidFill>
                  <a:prstClr val="white"/>
                </a:solidFill>
              </a:rPr>
              <a:t>Cathedral of St. Basil the Blessed Moscow</a:t>
            </a:r>
            <a:endParaRPr lang="en-US" sz="2000" b="1" dirty="0">
              <a:solidFill>
                <a:prstClr val="white"/>
              </a:solidFill>
            </a:endParaRPr>
          </a:p>
        </p:txBody>
      </p:sp>
    </p:spTree>
    <p:extLst>
      <p:ext uri="{BB962C8B-B14F-4D97-AF65-F5344CB8AC3E}">
        <p14:creationId xmlns:p14="http://schemas.microsoft.com/office/powerpoint/2010/main" val="40270690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5057658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2775713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smtClean="0"/>
              <a:t>During the eleventh century, the Roman Catholic papacy went from a line of debauched scoundrels to a line of self-righteous authoritarians. Which is worse?</a:t>
            </a:r>
          </a:p>
          <a:p>
            <a:r>
              <a:rPr lang="en-US" dirty="0" smtClean="0"/>
              <a:t>Does watching the see-sawing of power between popes and emperors in the Middle Ages give you a greater appreciation for the separation of church and state put in place by the American founding fathers?</a:t>
            </a:r>
          </a:p>
          <a:p>
            <a:r>
              <a:rPr lang="en-US" dirty="0" smtClean="0"/>
              <a:t>In our day, it is unthinkable that any religious leader could exercise the kind of power over a governing authority that we see was exercised by Gregory VII or Innocent III. Has the pendulum swung too far the other way? Why or why not?</a:t>
            </a:r>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3772623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smtClean="0"/>
              <a:t>By </a:t>
            </a:r>
            <a:r>
              <a:rPr lang="en-US" dirty="0"/>
              <a:t>any biblical standard, </a:t>
            </a:r>
            <a:r>
              <a:rPr lang="en-US" dirty="0" smtClean="0"/>
              <a:t>what would we have to say about the spiritual condition of every Roman Catholic pope who served </a:t>
            </a:r>
            <a:r>
              <a:rPr lang="en-US" dirty="0"/>
              <a:t>from AD </a:t>
            </a:r>
            <a:r>
              <a:rPr lang="en-US" dirty="0" smtClean="0"/>
              <a:t>901–1046?</a:t>
            </a:r>
          </a:p>
          <a:p>
            <a:pPr lvl="1"/>
            <a:r>
              <a:rPr lang="en-US" dirty="0" smtClean="0"/>
              <a:t>They were debauched unbelievers.</a:t>
            </a:r>
          </a:p>
          <a:p>
            <a:pPr lvl="0"/>
            <a:r>
              <a:rPr lang="en-US" dirty="0"/>
              <a:t>A religious reform movement began in around AD 910 in Cluny, </a:t>
            </a:r>
            <a:r>
              <a:rPr lang="en-US" dirty="0" smtClean="0"/>
              <a:t>France that </a:t>
            </a:r>
            <a:r>
              <a:rPr lang="en-US" dirty="0"/>
              <a:t>brought about successful reform to hundreds of monasteries within the next 200 </a:t>
            </a:r>
            <a:r>
              <a:rPr lang="en-US" dirty="0" smtClean="0"/>
              <a:t>years by encouraging a return to Benedict’s Rule. </a:t>
            </a:r>
            <a:endParaRPr lang="en-US" dirty="0"/>
          </a:p>
          <a:p>
            <a:r>
              <a:rPr lang="en-US" dirty="0" smtClean="0"/>
              <a:t>What ultimately led to the downfall of this reform movement?</a:t>
            </a:r>
          </a:p>
          <a:p>
            <a:pPr lvl="1"/>
            <a:r>
              <a:rPr lang="en-US" dirty="0" smtClean="0"/>
              <a:t>Its </a:t>
            </a:r>
            <a:r>
              <a:rPr lang="en-US" b="1" i="1" dirty="0"/>
              <a:t>ambivalence</a:t>
            </a:r>
            <a:r>
              <a:rPr lang="en-US" dirty="0"/>
              <a:t> towards the accumulated </a:t>
            </a:r>
            <a:r>
              <a:rPr lang="en-US" b="1" i="1" dirty="0"/>
              <a:t>wealth</a:t>
            </a:r>
            <a:r>
              <a:rPr lang="en-US" dirty="0"/>
              <a:t> of monasteries. </a:t>
            </a:r>
            <a:endParaRPr lang="en-US" dirty="0" smtClean="0"/>
          </a:p>
          <a:p>
            <a:r>
              <a:rPr lang="en-US" dirty="0" smtClean="0"/>
              <a:t>What was the primary motivation for people giving large amounts of wealth to the churches and monasteries?</a:t>
            </a:r>
          </a:p>
          <a:p>
            <a:pPr lvl="1"/>
            <a:r>
              <a:rPr lang="en-US" dirty="0" smtClean="0"/>
              <a:t>Some, because they admired </a:t>
            </a:r>
            <a:r>
              <a:rPr lang="en-US" dirty="0"/>
              <a:t>the monastic way of </a:t>
            </a:r>
            <a:r>
              <a:rPr lang="en-US" dirty="0" smtClean="0"/>
              <a:t>life; others, because they wished </a:t>
            </a:r>
            <a:r>
              <a:rPr lang="en-US" dirty="0"/>
              <a:t>to </a:t>
            </a:r>
            <a:r>
              <a:rPr lang="en-US" dirty="0" smtClean="0"/>
              <a:t>be prayed out of Purgatory by those in the monastery.</a:t>
            </a:r>
            <a:endParaRPr lang="en-US" dirty="0"/>
          </a:p>
          <a:p>
            <a:pPr lvl="1"/>
            <a:endParaRPr lang="en-US" dirty="0"/>
          </a:p>
          <a:p>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36351217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117556" y="6227058"/>
            <a:ext cx="8915400" cy="584775"/>
          </a:xfrm>
          <a:prstGeom prst="rect">
            <a:avLst/>
          </a:prstGeom>
        </p:spPr>
        <p:txBody>
          <a:bodyPr wrap="square">
            <a:spAutoFit/>
          </a:bodyPr>
          <a:lstStyle/>
          <a:p>
            <a:r>
              <a:rPr lang="en-US" sz="1600" dirty="0">
                <a:solidFill>
                  <a:prstClr val="black"/>
                </a:solidFill>
                <a:hlinkClick r:id="rId4"/>
              </a:rPr>
              <a:t>https://</a:t>
            </a:r>
            <a:r>
              <a:rPr lang="en-US" sz="1600" dirty="0" smtClean="0">
                <a:solidFill>
                  <a:prstClr val="black"/>
                </a:solidFill>
                <a:hlinkClick r:id="rId4"/>
              </a:rPr>
              <a:t>www.gettyimages.com/detail/news-photo/saint-gregory-vii-born-hildebrand-of-sovana-was-pope-from-news-photo/680967432</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0"/>
            <a:ext cx="9144000" cy="914400"/>
          </a:xfrm>
          <a:effectLst/>
        </p:spPr>
        <p:txBody>
          <a:bodyPr>
            <a:noAutofit/>
          </a:bodyPr>
          <a:lstStyle/>
          <a:p>
            <a:r>
              <a:rPr lang="en-US" sz="4800" b="1" dirty="0" smtClean="0">
                <a:solidFill>
                  <a:schemeClr val="bg1"/>
                </a:solidFill>
                <a:effectLst>
                  <a:glow rad="139700">
                    <a:srgbClr val="C00000">
                      <a:alpha val="40000"/>
                    </a:srgbClr>
                  </a:glow>
                  <a:outerShdw blurRad="114300" dist="38100" dir="13500000" algn="br" rotWithShape="0">
                    <a:prstClr val="black"/>
                  </a:outerShdw>
                </a:effectLst>
              </a:rPr>
              <a:t>Pope Hildebrand (Gregory VII)</a:t>
            </a:r>
            <a:endParaRPr lang="en-US" sz="28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
        <p:nvSpPr>
          <p:cNvPr id="2" name="TextBox 1"/>
          <p:cNvSpPr txBox="1"/>
          <p:nvPr/>
        </p:nvSpPr>
        <p:spPr>
          <a:xfrm>
            <a:off x="117556" y="5826948"/>
            <a:ext cx="4225844" cy="400110"/>
          </a:xfrm>
          <a:prstGeom prst="rect">
            <a:avLst/>
          </a:prstGeom>
          <a:noFill/>
        </p:spPr>
        <p:txBody>
          <a:bodyPr wrap="square" rtlCol="0">
            <a:spAutoFit/>
          </a:bodyPr>
          <a:lstStyle/>
          <a:p>
            <a:r>
              <a:rPr lang="en-US" sz="2000" b="1" dirty="0">
                <a:solidFill>
                  <a:prstClr val="white"/>
                </a:solidFill>
                <a:effectLst>
                  <a:glow rad="101600">
                    <a:schemeClr val="accent2">
                      <a:satMod val="175000"/>
                      <a:alpha val="40000"/>
                    </a:schemeClr>
                  </a:glow>
                  <a:outerShdw blurRad="50800" dist="76200" dir="13500000" algn="br" rotWithShape="0">
                    <a:prstClr val="black">
                      <a:alpha val="40000"/>
                    </a:prstClr>
                  </a:outerShdw>
                </a:effectLst>
              </a:rPr>
              <a:t>Pope Saint Gregory VII saying Mass</a:t>
            </a:r>
          </a:p>
        </p:txBody>
      </p:sp>
    </p:spTree>
    <p:extLst>
      <p:ext uri="{BB962C8B-B14F-4D97-AF65-F5344CB8AC3E}">
        <p14:creationId xmlns:p14="http://schemas.microsoft.com/office/powerpoint/2010/main" val="1342999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Hildebrand </a:t>
            </a:r>
            <a:r>
              <a:rPr lang="en-US" sz="4000" b="1" dirty="0" smtClean="0"/>
              <a:t>(Gregory VII)</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pPr lvl="0"/>
            <a:r>
              <a:rPr lang="en-US" dirty="0" smtClean="0"/>
              <a:t>During the time of the corrupt Pope Benedict IX (that we looked at last week), </a:t>
            </a:r>
            <a:r>
              <a:rPr lang="en-US" dirty="0"/>
              <a:t>the Holy Roman Emperor, Henry III </a:t>
            </a:r>
            <a:r>
              <a:rPr lang="en-US" dirty="0" smtClean="0"/>
              <a:t>came to Rome seeking to be officially crowned as Emperor by the pope. But when he arrived </a:t>
            </a:r>
            <a:r>
              <a:rPr lang="en-US" dirty="0"/>
              <a:t>he found three </a:t>
            </a:r>
            <a:r>
              <a:rPr lang="en-US" b="1" i="1" dirty="0"/>
              <a:t>rival </a:t>
            </a:r>
            <a:r>
              <a:rPr lang="en-US" dirty="0"/>
              <a:t>popes! </a:t>
            </a:r>
            <a:endParaRPr lang="en-US" dirty="0" smtClean="0"/>
          </a:p>
          <a:p>
            <a:pPr lvl="0"/>
            <a:r>
              <a:rPr lang="en-US" dirty="0" smtClean="0"/>
              <a:t>Henry, a just and wise ruler, and dedicated reformer of Church and society, </a:t>
            </a:r>
            <a:r>
              <a:rPr lang="en-US" dirty="0"/>
              <a:t>called a synod at Sutri, a small town just north of Rome; the synod deposed all three popes. </a:t>
            </a:r>
          </a:p>
          <a:p>
            <a:pPr lvl="0"/>
            <a:r>
              <a:rPr lang="en-US" dirty="0"/>
              <a:t>This act of Henry is known as “the cleansing of the papacy”. </a:t>
            </a:r>
            <a:endParaRPr lang="en-US" dirty="0" smtClean="0"/>
          </a:p>
          <a:p>
            <a:pPr lvl="0"/>
            <a:r>
              <a:rPr lang="en-US" dirty="0" smtClean="0"/>
              <a:t>Acting </a:t>
            </a:r>
            <a:r>
              <a:rPr lang="en-US" dirty="0"/>
              <a:t>as a “sacred king”, the Holy Roman Emperor lifted the papacy out of its pit of spiritual corruption and put it in the hands of a party of committed reformers</a:t>
            </a:r>
            <a:r>
              <a:rPr lang="en-US" dirty="0" smtClean="0"/>
              <a:t>.</a:t>
            </a:r>
          </a:p>
          <a:p>
            <a:pPr lvl="0"/>
            <a:r>
              <a:rPr lang="en-US" dirty="0" smtClean="0"/>
              <a:t>One of the more outstanding of theses reformers was </a:t>
            </a:r>
            <a:r>
              <a:rPr lang="en-US" dirty="0"/>
              <a:t>a native of Tuscany (north-western Italy</a:t>
            </a:r>
            <a:r>
              <a:rPr lang="en-US" dirty="0" smtClean="0"/>
              <a:t>) named Hildebrand.</a:t>
            </a:r>
            <a:endParaRPr lang="en-US" dirty="0"/>
          </a:p>
          <a:p>
            <a:pPr lvl="0"/>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Needham, Nick. 2,000 Years of Christ's Power Vol. 2: The Middle Ages</a:t>
            </a:r>
            <a:endParaRPr lang="en-US" sz="1400" dirty="0">
              <a:solidFill>
                <a:prstClr val="black"/>
              </a:solidFill>
            </a:endParaRPr>
          </a:p>
        </p:txBody>
      </p:sp>
    </p:spTree>
    <p:extLst>
      <p:ext uri="{BB962C8B-B14F-4D97-AF65-F5344CB8AC3E}">
        <p14:creationId xmlns:p14="http://schemas.microsoft.com/office/powerpoint/2010/main" val="6285765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Hildebrand </a:t>
            </a:r>
            <a:r>
              <a:rPr lang="en-US" sz="4000" b="1" dirty="0" smtClean="0"/>
              <a:t>(Gregory VII)</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pPr lvl="0"/>
            <a:r>
              <a:rPr lang="en-US" dirty="0"/>
              <a:t>In 1073, at the age of 50, Hildebrand himself was elected pope, and took the name Gregory VII. </a:t>
            </a:r>
            <a:endParaRPr lang="en-US" dirty="0" smtClean="0"/>
          </a:p>
          <a:p>
            <a:pPr lvl="0"/>
            <a:r>
              <a:rPr lang="en-US" dirty="0" smtClean="0"/>
              <a:t>Judged </a:t>
            </a:r>
            <a:r>
              <a:rPr lang="en-US" dirty="0"/>
              <a:t>by the impact he made on Church and society, he was perhaps the greatest of all the popes in history. </a:t>
            </a:r>
            <a:endParaRPr lang="en-US" dirty="0" smtClean="0"/>
          </a:p>
          <a:p>
            <a:pPr lvl="0"/>
            <a:r>
              <a:rPr lang="en-US" dirty="0" smtClean="0"/>
              <a:t>What </a:t>
            </a:r>
            <a:r>
              <a:rPr lang="en-US" dirty="0"/>
              <a:t>kind of man was Hildebrand? Physically he was not very impressive: a short man with a rather weak voice. But he had shining, piercing </a:t>
            </a:r>
            <a:r>
              <a:rPr lang="en-US" dirty="0" smtClean="0"/>
              <a:t>eyes.</a:t>
            </a:r>
          </a:p>
          <a:p>
            <a:pPr lvl="0"/>
            <a:r>
              <a:rPr lang="en-US" dirty="0" smtClean="0"/>
              <a:t>He </a:t>
            </a:r>
            <a:r>
              <a:rPr lang="en-US" dirty="0"/>
              <a:t>possessed a dominating force of will, an all-consuming devotion to justice and righteousness, and a burning zeal for the purity and reformation of the Church. </a:t>
            </a:r>
            <a:endParaRPr lang="en-US" dirty="0" smtClean="0"/>
          </a:p>
          <a:p>
            <a:pPr lvl="0"/>
            <a:r>
              <a:rPr lang="en-US" dirty="0" smtClean="0"/>
              <a:t>He </a:t>
            </a:r>
            <a:r>
              <a:rPr lang="en-US" dirty="0"/>
              <a:t>also had a supreme talent for dividing opinion about himself into violent extremes of adoration and hatred; people either </a:t>
            </a:r>
            <a:r>
              <a:rPr lang="en-US" b="1" i="1" dirty="0"/>
              <a:t>admired</a:t>
            </a:r>
            <a:r>
              <a:rPr lang="en-US" dirty="0"/>
              <a:t> Hildebrand intensely as a heaven-sent spiritual hero, or </a:t>
            </a:r>
            <a:r>
              <a:rPr lang="en-US" b="1" i="1" dirty="0"/>
              <a:t>detested</a:t>
            </a:r>
            <a:r>
              <a:rPr lang="en-US" dirty="0"/>
              <a:t> him bitterly as an ambitious </a:t>
            </a:r>
            <a:r>
              <a:rPr lang="en-US" dirty="0" smtClean="0"/>
              <a:t>power-hungry </a:t>
            </a:r>
            <a:r>
              <a:rPr lang="en-US" dirty="0"/>
              <a:t>schemer.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Needham, Nick. 2,000 Years of Christ's Power Vol. 2: The Middle Ages</a:t>
            </a:r>
            <a:endParaRPr lang="en-US" sz="1400" dirty="0">
              <a:solidFill>
                <a:prstClr val="black"/>
              </a:solidFill>
            </a:endParaRPr>
          </a:p>
        </p:txBody>
      </p:sp>
    </p:spTree>
    <p:extLst>
      <p:ext uri="{BB962C8B-B14F-4D97-AF65-F5344CB8AC3E}">
        <p14:creationId xmlns:p14="http://schemas.microsoft.com/office/powerpoint/2010/main" val="4203382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Hildebrand </a:t>
            </a:r>
            <a:r>
              <a:rPr lang="en-US" sz="4000" b="1" dirty="0" smtClean="0"/>
              <a:t>(Gregory VII)</a:t>
            </a:r>
            <a:endParaRPr lang="en-US" sz="40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pPr lvl="0"/>
            <a:r>
              <a:rPr lang="en-US" dirty="0" smtClean="0"/>
              <a:t>In </a:t>
            </a:r>
            <a:r>
              <a:rPr lang="en-US" dirty="0"/>
              <a:t>Hildebrand’s thinking, it was not the Christian </a:t>
            </a:r>
            <a:r>
              <a:rPr lang="en-US" b="1" i="1" dirty="0"/>
              <a:t>king</a:t>
            </a:r>
            <a:r>
              <a:rPr lang="en-US" dirty="0"/>
              <a:t>, but the </a:t>
            </a:r>
            <a:r>
              <a:rPr lang="en-US" b="1" i="1" dirty="0" smtClean="0"/>
              <a:t>pope </a:t>
            </a:r>
            <a:r>
              <a:rPr lang="en-US" dirty="0" smtClean="0"/>
              <a:t>who </a:t>
            </a:r>
            <a:r>
              <a:rPr lang="en-US" dirty="0"/>
              <a:t>was God’s appointed agent for establishing His kingdom on earth. </a:t>
            </a:r>
            <a:endParaRPr lang="en-US" dirty="0" smtClean="0"/>
          </a:p>
          <a:p>
            <a:pPr lvl="0"/>
            <a:r>
              <a:rPr lang="en-US" dirty="0" smtClean="0"/>
              <a:t>It </a:t>
            </a:r>
            <a:r>
              <a:rPr lang="en-US" dirty="0"/>
              <a:t>was around this time that Western Christianity began to speak of Christians on earth as “the Church Militant”, contrasted with those now in heaven as “the Church Triumphant”. </a:t>
            </a:r>
            <a:endParaRPr lang="en-US" dirty="0" smtClean="0"/>
          </a:p>
          <a:p>
            <a:pPr lvl="0"/>
            <a:r>
              <a:rPr lang="en-US" dirty="0" smtClean="0"/>
              <a:t>Previously </a:t>
            </a:r>
            <a:r>
              <a:rPr lang="en-US" dirty="0"/>
              <a:t>it had been the custom to think of Christians on earth as “the pilgrim Church” and those in heaven as “the Church at rest”. </a:t>
            </a:r>
            <a:endParaRPr lang="en-US" dirty="0" smtClean="0"/>
          </a:p>
          <a:p>
            <a:pPr lvl="0"/>
            <a:r>
              <a:rPr lang="en-US" dirty="0" smtClean="0"/>
              <a:t>This </a:t>
            </a:r>
            <a:r>
              <a:rPr lang="en-US" dirty="0"/>
              <a:t>change from the “pilgrim” to the “warrior” image reflects the new world-conquering aggression and self-confidence which the Hildebrandine reform movement brought to the Church.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Needham, Nick. 2,000 Years of Christ's Power Vol. 2: The Middle Ages</a:t>
            </a:r>
            <a:endParaRPr lang="en-US" sz="1400" dirty="0">
              <a:solidFill>
                <a:prstClr val="black"/>
              </a:solidFill>
            </a:endParaRPr>
          </a:p>
        </p:txBody>
      </p:sp>
    </p:spTree>
    <p:extLst>
      <p:ext uri="{BB962C8B-B14F-4D97-AF65-F5344CB8AC3E}">
        <p14:creationId xmlns:p14="http://schemas.microsoft.com/office/powerpoint/2010/main" val="3220133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Hildebrand </a:t>
            </a:r>
            <a:r>
              <a:rPr lang="en-US" sz="4000" b="1" dirty="0" smtClean="0"/>
              <a:t>(Gregory VII)</a:t>
            </a:r>
            <a:endParaRPr lang="en-US" sz="40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pPr lvl="0"/>
            <a:r>
              <a:rPr lang="en-US" dirty="0" smtClean="0"/>
              <a:t>Soon </a:t>
            </a:r>
            <a:r>
              <a:rPr lang="en-US" dirty="0"/>
              <a:t>after becoming pope, Hildebrand published in 1075 a </a:t>
            </a:r>
            <a:r>
              <a:rPr lang="en-US" dirty="0" smtClean="0"/>
              <a:t>“papal </a:t>
            </a:r>
            <a:r>
              <a:rPr lang="en-US" dirty="0"/>
              <a:t>decree</a:t>
            </a:r>
            <a:r>
              <a:rPr lang="en-US" dirty="0" smtClean="0"/>
              <a:t>” </a:t>
            </a:r>
            <a:r>
              <a:rPr lang="en-US" dirty="0"/>
              <a:t>which outlined his view of the papacy. Here are some of its claims: </a:t>
            </a:r>
            <a:endParaRPr lang="en-US" dirty="0" smtClean="0"/>
          </a:p>
          <a:p>
            <a:pPr lvl="1"/>
            <a:r>
              <a:rPr lang="en-US" dirty="0" smtClean="0"/>
              <a:t>The Roman Church was founded by God alone. </a:t>
            </a:r>
          </a:p>
          <a:p>
            <a:pPr lvl="1"/>
            <a:r>
              <a:rPr lang="en-US" dirty="0" smtClean="0"/>
              <a:t>The </a:t>
            </a:r>
            <a:r>
              <a:rPr lang="en-US" dirty="0"/>
              <a:t>pope alone can depose and reinstate bishops. </a:t>
            </a:r>
            <a:endParaRPr lang="en-US" dirty="0" smtClean="0"/>
          </a:p>
          <a:p>
            <a:pPr lvl="1"/>
            <a:r>
              <a:rPr lang="en-US" dirty="0"/>
              <a:t>The pope is the only one whose feet all princes must kiss.</a:t>
            </a:r>
          </a:p>
          <a:p>
            <a:pPr lvl="1"/>
            <a:r>
              <a:rPr lang="en-US" dirty="0" smtClean="0"/>
              <a:t>The </a:t>
            </a:r>
            <a:r>
              <a:rPr lang="en-US" dirty="0"/>
              <a:t>pope may depose Emperors. </a:t>
            </a:r>
            <a:endParaRPr lang="en-US" dirty="0" smtClean="0"/>
          </a:p>
          <a:p>
            <a:pPr lvl="1"/>
            <a:r>
              <a:rPr lang="en-US" dirty="0" smtClean="0"/>
              <a:t>The </a:t>
            </a:r>
            <a:r>
              <a:rPr lang="en-US" dirty="0"/>
              <a:t>pope may be judged by no-one. </a:t>
            </a:r>
            <a:endParaRPr lang="en-US" dirty="0" smtClean="0"/>
          </a:p>
          <a:p>
            <a:pPr lvl="1"/>
            <a:r>
              <a:rPr lang="en-US" dirty="0" smtClean="0"/>
              <a:t>The </a:t>
            </a:r>
            <a:r>
              <a:rPr lang="en-US" dirty="0"/>
              <a:t>Roman Church has never erred, and (as Scripture testifies) it shall never err, to all eternity. </a:t>
            </a:r>
            <a:endParaRPr lang="en-US" dirty="0" smtClean="0"/>
          </a:p>
          <a:p>
            <a:pPr lvl="1"/>
            <a:r>
              <a:rPr lang="en-US" dirty="0" smtClean="0"/>
              <a:t>The </a:t>
            </a:r>
            <a:r>
              <a:rPr lang="en-US" dirty="0"/>
              <a:t>Roman pope, if properly ordained according to Church law, is sanctified by the merits of Saint Peter. </a:t>
            </a:r>
            <a:endParaRPr lang="en-US" dirty="0" smtClean="0"/>
          </a:p>
          <a:p>
            <a:pPr lvl="1"/>
            <a:r>
              <a:rPr lang="en-US" dirty="0" smtClean="0"/>
              <a:t>He </a:t>
            </a:r>
            <a:r>
              <a:rPr lang="en-US" dirty="0"/>
              <a:t>who is not in conformity with the Roman Church should not be considered a Catholic.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Needham, Nick. 2,000 Years of Christ's Power Vol. 2: The Middle Ages</a:t>
            </a:r>
            <a:endParaRPr lang="en-US" sz="1400" dirty="0">
              <a:solidFill>
                <a:prstClr val="black"/>
              </a:solidFill>
            </a:endParaRPr>
          </a:p>
        </p:txBody>
      </p:sp>
    </p:spTree>
    <p:extLst>
      <p:ext uri="{BB962C8B-B14F-4D97-AF65-F5344CB8AC3E}">
        <p14:creationId xmlns:p14="http://schemas.microsoft.com/office/powerpoint/2010/main" val="2313143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Pope Hildebrand </a:t>
            </a:r>
            <a:r>
              <a:rPr lang="en-US" sz="4000" b="1" dirty="0" smtClean="0"/>
              <a:t>(Gregory VII)</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a:bodyPr>
          <a:lstStyle/>
          <a:p>
            <a:pPr lvl="0"/>
            <a:r>
              <a:rPr lang="en-US" dirty="0" smtClean="0"/>
              <a:t>As </a:t>
            </a:r>
            <a:r>
              <a:rPr lang="en-US" dirty="0"/>
              <a:t>pope, Hildebrand was determined to </a:t>
            </a:r>
            <a:r>
              <a:rPr lang="en-US" b="1" i="1" dirty="0"/>
              <a:t>destroy</a:t>
            </a:r>
            <a:r>
              <a:rPr lang="en-US" dirty="0"/>
              <a:t> the political power that secular rulers exercised over Church affairs. </a:t>
            </a:r>
            <a:endParaRPr lang="en-US" dirty="0" smtClean="0"/>
          </a:p>
          <a:p>
            <a:pPr lvl="0"/>
            <a:r>
              <a:rPr lang="en-US" dirty="0" smtClean="0"/>
              <a:t>In </a:t>
            </a:r>
            <a:r>
              <a:rPr lang="en-US" dirty="0"/>
              <a:t>1075, Hildebrand decreed that the Holy Roman Emperor, Henry IV, must cease from </a:t>
            </a:r>
            <a:r>
              <a:rPr lang="en-US" dirty="0" smtClean="0"/>
              <a:t>his </a:t>
            </a:r>
            <a:r>
              <a:rPr lang="en-US" dirty="0"/>
              <a:t>practice of </a:t>
            </a:r>
            <a:r>
              <a:rPr lang="en-US" dirty="0" smtClean="0"/>
              <a:t>appointing bishops and abbots, since he saw this as </a:t>
            </a:r>
            <a:r>
              <a:rPr lang="en-US" dirty="0"/>
              <a:t>an unholy violation of the Church’s independence from state control</a:t>
            </a:r>
            <a:r>
              <a:rPr lang="en-US" dirty="0" smtClean="0"/>
              <a:t>. </a:t>
            </a:r>
            <a:endParaRPr lang="en-US" dirty="0"/>
          </a:p>
          <a:p>
            <a:pPr lvl="0"/>
            <a:r>
              <a:rPr lang="en-US" dirty="0" smtClean="0"/>
              <a:t>Emperor </a:t>
            </a:r>
            <a:r>
              <a:rPr lang="en-US" dirty="0"/>
              <a:t>Henry IV (1065-1105), was one of the most naturally gifted rulers and soldiers ever to wear the crown of the Holy Roman Empire. </a:t>
            </a:r>
          </a:p>
          <a:p>
            <a:pPr lvl="0"/>
            <a:r>
              <a:rPr lang="en-US" dirty="0"/>
              <a:t>Henry had been involved in a civil war with his own German nobles for many years; it was only in 1075, at the age of 25, that he managed to establish his own power over the whole of Germany. </a:t>
            </a:r>
          </a:p>
          <a:p>
            <a:pPr lvl="0"/>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Needham, Nick. 2,000 Years of Christ's Power Vol. 2: The Middle Ages</a:t>
            </a:r>
            <a:endParaRPr lang="en-US" sz="1400" dirty="0">
              <a:solidFill>
                <a:prstClr val="black"/>
              </a:solidFill>
            </a:endParaRPr>
          </a:p>
        </p:txBody>
      </p:sp>
    </p:spTree>
    <p:extLst>
      <p:ext uri="{BB962C8B-B14F-4D97-AF65-F5344CB8AC3E}">
        <p14:creationId xmlns:p14="http://schemas.microsoft.com/office/powerpoint/2010/main" val="40167268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251534</TotalTime>
  <Words>3122</Words>
  <Application>Microsoft Office PowerPoint</Application>
  <PresentationFormat>On-screen Show (4:3)</PresentationFormat>
  <Paragraphs>165</Paragraphs>
  <Slides>27</Slides>
  <Notes>0</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41_Office Theme</vt:lpstr>
      <vt:lpstr>42_Office Theme</vt:lpstr>
      <vt:lpstr>45_Office Theme</vt:lpstr>
      <vt:lpstr>46_Office Theme</vt:lpstr>
      <vt:lpstr>PowerPoint Presentation</vt:lpstr>
      <vt:lpstr>Review</vt:lpstr>
      <vt:lpstr>Review</vt:lpstr>
      <vt:lpstr>Pope Hildebrand (Gregory VII)</vt:lpstr>
      <vt:lpstr>Pope Hildebrand (Gregory VII)</vt:lpstr>
      <vt:lpstr>Pope Hildebrand (Gregory VII)</vt:lpstr>
      <vt:lpstr>Pope Hildebrand (Gregory VII)</vt:lpstr>
      <vt:lpstr>Pope Hildebrand (Gregory VII)</vt:lpstr>
      <vt:lpstr>Pope Hildebrand (Gregory VII)</vt:lpstr>
      <vt:lpstr>Pope Hildebrand (Gregory VII)</vt:lpstr>
      <vt:lpstr>Pope Hildebrand (Gregory VII)</vt:lpstr>
      <vt:lpstr>Pope Hildebrand (Gregory VII)</vt:lpstr>
      <vt:lpstr>Pope Hildebrand (Gregory VII)</vt:lpstr>
      <vt:lpstr>Pope Hildebrand (Gregory VII)</vt:lpstr>
      <vt:lpstr>Pope Hildebrand (Gregory VII)</vt:lpstr>
      <vt:lpstr>Tomb of Gregory VII  Cathedral of Salerno (Italy)</vt:lpstr>
      <vt:lpstr>Pope Innocent III</vt:lpstr>
      <vt:lpstr>Pope Innocent III</vt:lpstr>
      <vt:lpstr>Pope Innocent III</vt:lpstr>
      <vt:lpstr>Pope Innocent III</vt:lpstr>
      <vt:lpstr>Pope Innocent III</vt:lpstr>
      <vt:lpstr>Pope Innocent III</vt:lpstr>
      <vt:lpstr>Pope Innocent III</vt:lpstr>
      <vt:lpstr>“Holy Russia”  Orthodoxy Among the Slavs </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4195</cp:revision>
  <cp:lastPrinted>2019-11-10T14:44:38Z</cp:lastPrinted>
  <dcterms:created xsi:type="dcterms:W3CDTF">2018-06-08T00:19:32Z</dcterms:created>
  <dcterms:modified xsi:type="dcterms:W3CDTF">2019-11-13T01:52:04Z</dcterms:modified>
</cp:coreProperties>
</file>