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6132" r:id="rId2"/>
    <p:sldMasterId id="2147486144" r:id="rId3"/>
    <p:sldMasterId id="2147486168" r:id="rId4"/>
    <p:sldMasterId id="2147486180" r:id="rId5"/>
    <p:sldMasterId id="2147486192" r:id="rId6"/>
    <p:sldMasterId id="2147486204" r:id="rId7"/>
    <p:sldMasterId id="2147486216" r:id="rId8"/>
  </p:sldMasterIdLst>
  <p:notesMasterIdLst>
    <p:notesMasterId r:id="rId36"/>
  </p:notesMasterIdLst>
  <p:handoutMasterIdLst>
    <p:handoutMasterId r:id="rId37"/>
  </p:handoutMasterIdLst>
  <p:sldIdLst>
    <p:sldId id="2334" r:id="rId9"/>
    <p:sldId id="2335" r:id="rId10"/>
    <p:sldId id="2338" r:id="rId11"/>
    <p:sldId id="2342" r:id="rId12"/>
    <p:sldId id="2344" r:id="rId13"/>
    <p:sldId id="2352" r:id="rId14"/>
    <p:sldId id="2347" r:id="rId15"/>
    <p:sldId id="2350" r:id="rId16"/>
    <p:sldId id="2349" r:id="rId17"/>
    <p:sldId id="2348" r:id="rId18"/>
    <p:sldId id="2351" r:id="rId19"/>
    <p:sldId id="2343" r:id="rId20"/>
    <p:sldId id="2313" r:id="rId21"/>
    <p:sldId id="2322" r:id="rId22"/>
    <p:sldId id="2314" r:id="rId23"/>
    <p:sldId id="2315" r:id="rId24"/>
    <p:sldId id="2316" r:id="rId25"/>
    <p:sldId id="2339" r:id="rId26"/>
    <p:sldId id="2340" r:id="rId27"/>
    <p:sldId id="2317" r:id="rId28"/>
    <p:sldId id="2318" r:id="rId29"/>
    <p:sldId id="2319" r:id="rId30"/>
    <p:sldId id="2320" r:id="rId31"/>
    <p:sldId id="2321" r:id="rId32"/>
    <p:sldId id="2353" r:id="rId33"/>
    <p:sldId id="2354" r:id="rId34"/>
    <p:sldId id="2355" r:id="rId35"/>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11/19/2019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11/19/2019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9228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3835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3691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333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9320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7084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3434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5642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8531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2766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4039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6623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40427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1553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6459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07803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6909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455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9891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32984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4857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56990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24899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11288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10647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89906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63511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2054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09064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36251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18970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96440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60058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95149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08099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02045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14409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9697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11/19/2019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86811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03471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36713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74877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16804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76378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78655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09388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99199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2561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11/19/2019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98615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97280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4350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71443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17225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31475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23277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77235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49537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4756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11/19/2019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40268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75321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08685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18253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3081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8974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97075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71662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53691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5666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91715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15785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49986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07888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85321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71102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10113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18507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504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11/19/2019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5928502"/>
      </p:ext>
    </p:extLst>
  </p:cSld>
  <p:clrMap bg1="lt1" tx1="dk1" bg2="lt2" tx2="dk2" accent1="accent1" accent2="accent2" accent3="accent3" accent4="accent4" accent5="accent5" accent6="accent6" hlink="hlink" folHlink="folHlink"/>
  <p:sldLayoutIdLst>
    <p:sldLayoutId id="2147486133" r:id="rId1"/>
    <p:sldLayoutId id="2147486134" r:id="rId2"/>
    <p:sldLayoutId id="2147486135" r:id="rId3"/>
    <p:sldLayoutId id="2147486136" r:id="rId4"/>
    <p:sldLayoutId id="2147486137" r:id="rId5"/>
    <p:sldLayoutId id="2147486138" r:id="rId6"/>
    <p:sldLayoutId id="2147486139" r:id="rId7"/>
    <p:sldLayoutId id="2147486140" r:id="rId8"/>
    <p:sldLayoutId id="2147486141" r:id="rId9"/>
    <p:sldLayoutId id="2147486142" r:id="rId10"/>
    <p:sldLayoutId id="21474861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4732702"/>
      </p:ext>
    </p:extLst>
  </p:cSld>
  <p:clrMap bg1="lt1" tx1="dk1" bg2="lt2" tx2="dk2" accent1="accent1" accent2="accent2" accent3="accent3" accent4="accent4" accent5="accent5" accent6="accent6" hlink="hlink" folHlink="folHlink"/>
  <p:sldLayoutIdLst>
    <p:sldLayoutId id="2147486145" r:id="rId1"/>
    <p:sldLayoutId id="2147486146" r:id="rId2"/>
    <p:sldLayoutId id="2147486147" r:id="rId3"/>
    <p:sldLayoutId id="2147486148" r:id="rId4"/>
    <p:sldLayoutId id="2147486149" r:id="rId5"/>
    <p:sldLayoutId id="2147486150" r:id="rId6"/>
    <p:sldLayoutId id="2147486151" r:id="rId7"/>
    <p:sldLayoutId id="2147486152" r:id="rId8"/>
    <p:sldLayoutId id="2147486153" r:id="rId9"/>
    <p:sldLayoutId id="2147486154" r:id="rId10"/>
    <p:sldLayoutId id="21474861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3893655"/>
      </p:ext>
    </p:extLst>
  </p:cSld>
  <p:clrMap bg1="lt1" tx1="dk1" bg2="lt2" tx2="dk2" accent1="accent1" accent2="accent2" accent3="accent3" accent4="accent4" accent5="accent5" accent6="accent6" hlink="hlink" folHlink="folHlink"/>
  <p:sldLayoutIdLst>
    <p:sldLayoutId id="2147486169" r:id="rId1"/>
    <p:sldLayoutId id="2147486170" r:id="rId2"/>
    <p:sldLayoutId id="2147486171" r:id="rId3"/>
    <p:sldLayoutId id="2147486172" r:id="rId4"/>
    <p:sldLayoutId id="2147486173" r:id="rId5"/>
    <p:sldLayoutId id="2147486174" r:id="rId6"/>
    <p:sldLayoutId id="2147486175" r:id="rId7"/>
    <p:sldLayoutId id="2147486176" r:id="rId8"/>
    <p:sldLayoutId id="2147486177" r:id="rId9"/>
    <p:sldLayoutId id="2147486178" r:id="rId10"/>
    <p:sldLayoutId id="21474861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4834751"/>
      </p:ext>
    </p:extLst>
  </p:cSld>
  <p:clrMap bg1="lt1" tx1="dk1" bg2="lt2" tx2="dk2" accent1="accent1" accent2="accent2" accent3="accent3" accent4="accent4" accent5="accent5" accent6="accent6" hlink="hlink" folHlink="folHlink"/>
  <p:sldLayoutIdLst>
    <p:sldLayoutId id="2147486181" r:id="rId1"/>
    <p:sldLayoutId id="2147486182" r:id="rId2"/>
    <p:sldLayoutId id="2147486183" r:id="rId3"/>
    <p:sldLayoutId id="2147486184" r:id="rId4"/>
    <p:sldLayoutId id="2147486185" r:id="rId5"/>
    <p:sldLayoutId id="2147486186" r:id="rId6"/>
    <p:sldLayoutId id="2147486187" r:id="rId7"/>
    <p:sldLayoutId id="2147486188" r:id="rId8"/>
    <p:sldLayoutId id="2147486189" r:id="rId9"/>
    <p:sldLayoutId id="2147486190" r:id="rId10"/>
    <p:sldLayoutId id="21474861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5726095"/>
      </p:ext>
    </p:extLst>
  </p:cSld>
  <p:clrMap bg1="lt1" tx1="dk1" bg2="lt2" tx2="dk2" accent1="accent1" accent2="accent2" accent3="accent3" accent4="accent4" accent5="accent5" accent6="accent6" hlink="hlink" folHlink="folHlink"/>
  <p:sldLayoutIdLst>
    <p:sldLayoutId id="2147486193" r:id="rId1"/>
    <p:sldLayoutId id="2147486194" r:id="rId2"/>
    <p:sldLayoutId id="2147486195" r:id="rId3"/>
    <p:sldLayoutId id="2147486196" r:id="rId4"/>
    <p:sldLayoutId id="2147486197" r:id="rId5"/>
    <p:sldLayoutId id="2147486198" r:id="rId6"/>
    <p:sldLayoutId id="2147486199" r:id="rId7"/>
    <p:sldLayoutId id="2147486200" r:id="rId8"/>
    <p:sldLayoutId id="2147486201" r:id="rId9"/>
    <p:sldLayoutId id="2147486202" r:id="rId10"/>
    <p:sldLayoutId id="21474862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8185358"/>
      </p:ext>
    </p:extLst>
  </p:cSld>
  <p:clrMap bg1="lt1" tx1="dk1" bg2="lt2" tx2="dk2" accent1="accent1" accent2="accent2" accent3="accent3" accent4="accent4" accent5="accent5" accent6="accent6" hlink="hlink" folHlink="folHlink"/>
  <p:sldLayoutIdLst>
    <p:sldLayoutId id="2147486205" r:id="rId1"/>
    <p:sldLayoutId id="2147486206" r:id="rId2"/>
    <p:sldLayoutId id="2147486207" r:id="rId3"/>
    <p:sldLayoutId id="2147486208" r:id="rId4"/>
    <p:sldLayoutId id="2147486209" r:id="rId5"/>
    <p:sldLayoutId id="2147486210" r:id="rId6"/>
    <p:sldLayoutId id="2147486211" r:id="rId7"/>
    <p:sldLayoutId id="2147486212" r:id="rId8"/>
    <p:sldLayoutId id="2147486213" r:id="rId9"/>
    <p:sldLayoutId id="2147486214" r:id="rId10"/>
    <p:sldLayoutId id="2147486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11/19/2019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5674672"/>
      </p:ext>
    </p:extLst>
  </p:cSld>
  <p:clrMap bg1="lt1" tx1="dk1" bg2="lt2" tx2="dk2" accent1="accent1" accent2="accent2" accent3="accent3" accent4="accent4" accent5="accent5" accent6="accent6" hlink="hlink" folHlink="folHlink"/>
  <p:sldLayoutIdLst>
    <p:sldLayoutId id="2147486217" r:id="rId1"/>
    <p:sldLayoutId id="2147486218" r:id="rId2"/>
    <p:sldLayoutId id="2147486219" r:id="rId3"/>
    <p:sldLayoutId id="2147486220" r:id="rId4"/>
    <p:sldLayoutId id="2147486221" r:id="rId5"/>
    <p:sldLayoutId id="2147486222" r:id="rId6"/>
    <p:sldLayoutId id="2147486223" r:id="rId7"/>
    <p:sldLayoutId id="2147486224" r:id="rId8"/>
    <p:sldLayoutId id="2147486225" r:id="rId9"/>
    <p:sldLayoutId id="2147486226" r:id="rId10"/>
    <p:sldLayoutId id="21474862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8.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8.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50.xml"/><Relationship Id="rId1" Type="http://schemas.openxmlformats.org/officeDocument/2006/relationships/themeOverride" Target="../theme/themeOverride9.xml"/><Relationship Id="rId4" Type="http://schemas.openxmlformats.org/officeDocument/2006/relationships/hyperlink" Target="https://www.britannica.com/topic/Russian-Orthodox-Church"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vjWVFZ5e_vo" TargetMode="External"/><Relationship Id="rId2" Type="http://schemas.openxmlformats.org/officeDocument/2006/relationships/slideLayout" Target="../slideLayouts/slideLayout28.xml"/><Relationship Id="rId1" Type="http://schemas.openxmlformats.org/officeDocument/2006/relationships/themeOverride" Target="../theme/themeOverride11.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hyperlink" Target="https://upload.wikimedia.org/wikipedia/commons/2/22/Hagia_Sophia_Mars_2013.jpg" TargetMode="External"/><Relationship Id="rId2" Type="http://schemas.openxmlformats.org/officeDocument/2006/relationships/slideLayout" Target="../slideLayouts/slideLayout61.xml"/><Relationship Id="rId1" Type="http://schemas.openxmlformats.org/officeDocument/2006/relationships/themeOverride" Target="../theme/themeOverride15.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hyperlink" Target="https://medium.com/@zeykes/hagia-sophia-the-holy-wisdom-a-basilica-mosque-or-museum-db70ac088ba8" TargetMode="External"/><Relationship Id="rId2" Type="http://schemas.openxmlformats.org/officeDocument/2006/relationships/slideLayout" Target="../slideLayouts/slideLayout61.xml"/><Relationship Id="rId1" Type="http://schemas.openxmlformats.org/officeDocument/2006/relationships/themeOverride" Target="../theme/themeOverride16.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7.xml"/><Relationship Id="rId1" Type="http://schemas.openxmlformats.org/officeDocument/2006/relationships/themeOverride" Target="../theme/themeOverride21.xml"/><Relationship Id="rId4" Type="http://schemas.openxmlformats.org/officeDocument/2006/relationships/hyperlink" Target="https://www.britannica.com/event/East-West-Schism-105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84.xml"/><Relationship Id="rId1" Type="http://schemas.openxmlformats.org/officeDocument/2006/relationships/themeOverride" Target="../theme/themeOverride22.xml"/><Relationship Id="rId4" Type="http://schemas.openxmlformats.org/officeDocument/2006/relationships/hyperlink" Target="https://www.hopehelps.org/volunteer-appreciation-week-201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6.xml"/><Relationship Id="rId1" Type="http://schemas.openxmlformats.org/officeDocument/2006/relationships/themeOverride" Target="../theme/themeOverride23.xml"/><Relationship Id="rId4" Type="http://schemas.openxmlformats.org/officeDocument/2006/relationships/hyperlink" Target="https://www.weareteachers.com/moving-beyond-classroom-discuss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50.xml"/><Relationship Id="rId1" Type="http://schemas.openxmlformats.org/officeDocument/2006/relationships/themeOverride" Target="../theme/themeOverride1.xml"/><Relationship Id="rId4" Type="http://schemas.openxmlformats.org/officeDocument/2006/relationships/hyperlink" Target="https://www.ancient-origins.net/ancient-places-europe/byzantine-empire-001232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68.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vjWVFZ5e_vo" TargetMode="External"/><Relationship Id="rId2" Type="http://schemas.openxmlformats.org/officeDocument/2006/relationships/slideLayout" Target="../slideLayouts/slideLayout6.xml"/><Relationship Id="rId1" Type="http://schemas.openxmlformats.org/officeDocument/2006/relationships/themeOverride" Target="../theme/themeOverride3.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hemeOverride" Target="../theme/themeOverride4.xml"/><Relationship Id="rId4" Type="http://schemas.openxmlformats.org/officeDocument/2006/relationships/hyperlink" Target="http://anothercity.org/the-divine-liturgy-as-mystical-experienc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8.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8.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096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Worship in the Eastern Church</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a:t>Those leading Orthodox worship give the Bible readings, sermon, and prayers before a large </a:t>
            </a:r>
            <a:r>
              <a:rPr lang="en-US" dirty="0" smtClean="0"/>
              <a:t>screen which is covered in icons and sits at the top of a set of stairs at the front of the church. </a:t>
            </a:r>
          </a:p>
          <a:p>
            <a:r>
              <a:rPr lang="en-US" dirty="0" smtClean="0"/>
              <a:t>An </a:t>
            </a:r>
            <a:r>
              <a:rPr lang="en-US" dirty="0"/>
              <a:t>Orthodox congregation will stand throughout most of the service, including holy communion when they receive the bread and wine. </a:t>
            </a:r>
            <a:endParaRPr lang="en-US" dirty="0" smtClean="0"/>
          </a:p>
          <a:p>
            <a:r>
              <a:rPr lang="en-US" dirty="0" smtClean="0"/>
              <a:t>An </a:t>
            </a:r>
            <a:r>
              <a:rPr lang="en-US" dirty="0"/>
              <a:t>Orthodox priest serves communion from a special spoon, so that people receive the bread and wine at the same time, the bread soaked in the wine. </a:t>
            </a:r>
            <a:endParaRPr lang="en-US" dirty="0" smtClean="0"/>
          </a:p>
          <a:p>
            <a:r>
              <a:rPr lang="en-US" dirty="0" smtClean="0"/>
              <a:t>This </a:t>
            </a:r>
            <a:r>
              <a:rPr lang="en-US" dirty="0"/>
              <a:t>method of serving communion seems to have had its origins in Syria, perhaps as early as the late 4th </a:t>
            </a:r>
            <a:r>
              <a:rPr lang="en-US" dirty="0" smtClean="0"/>
              <a:t>century.</a:t>
            </a:r>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42485696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Worship in the Eastern Church</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At </a:t>
            </a:r>
            <a:r>
              <a:rPr lang="en-US" dirty="0"/>
              <a:t>some points in the service, the priest will spread incense about from a special container (a censer). </a:t>
            </a:r>
          </a:p>
          <a:p>
            <a:r>
              <a:rPr lang="en-US" dirty="0" smtClean="0"/>
              <a:t>Worshippers are free during the service to go from one part of the church to another, in order to call upon Christ or different saints at different icons; they will make the sign of the cross, or bow, or kneel down, at different parts of the service, according to their own feelings of devotion. </a:t>
            </a:r>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19939894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117556" y="6519446"/>
            <a:ext cx="8915400" cy="338554"/>
          </a:xfrm>
          <a:prstGeom prst="rect">
            <a:avLst/>
          </a:prstGeom>
        </p:spPr>
        <p:txBody>
          <a:bodyPr wrap="square">
            <a:spAutoFit/>
          </a:bodyPr>
          <a:lstStyle/>
          <a:p>
            <a:r>
              <a:rPr lang="en-US" sz="1600" dirty="0">
                <a:solidFill>
                  <a:prstClr val="black"/>
                </a:solidFill>
                <a:hlinkClick r:id="rId4"/>
              </a:rPr>
              <a:t>https://www.britannica.com/topic/Russian-Orthodox-Church</a:t>
            </a:r>
            <a:endParaRPr lang="en-US" sz="1600" dirty="0">
              <a:solidFill>
                <a:prstClr val="black"/>
              </a:solidFill>
            </a:endParaRPr>
          </a:p>
        </p:txBody>
      </p:sp>
      <p:sp>
        <p:nvSpPr>
          <p:cNvPr id="7" name="Title 2"/>
          <p:cNvSpPr>
            <a:spLocks noGrp="1"/>
          </p:cNvSpPr>
          <p:nvPr>
            <p:ph type="title"/>
          </p:nvPr>
        </p:nvSpPr>
        <p:spPr>
          <a:xfrm>
            <a:off x="0" y="0"/>
            <a:ext cx="9144000" cy="1219200"/>
          </a:xfrm>
          <a:effectLst/>
        </p:spPr>
        <p:txBody>
          <a:bodyPr>
            <a:noAutofit/>
          </a:bodyPr>
          <a:lstStyle/>
          <a:p>
            <a:r>
              <a:rPr lang="en-US" sz="4800" b="1" dirty="0" smtClean="0">
                <a:solidFill>
                  <a:schemeClr val="bg1"/>
                </a:solidFill>
                <a:effectLst>
                  <a:glow rad="139700">
                    <a:srgbClr val="C00000">
                      <a:alpha val="40000"/>
                    </a:srgbClr>
                  </a:glow>
                  <a:outerShdw blurRad="114300" dist="38100" dir="13500000" algn="br" rotWithShape="0">
                    <a:prstClr val="black"/>
                  </a:outerShdw>
                </a:effectLst>
              </a:rPr>
              <a:t>“Holy Russia”</a:t>
            </a:r>
            <a:br>
              <a:rPr lang="en-US" sz="4800" b="1" dirty="0" smtClean="0">
                <a:solidFill>
                  <a:schemeClr val="bg1"/>
                </a:solidFill>
                <a:effectLst>
                  <a:glow rad="139700">
                    <a:srgbClr val="C00000">
                      <a:alpha val="40000"/>
                    </a:srgbClr>
                  </a:glow>
                  <a:outerShdw blurRad="114300" dist="38100" dir="13500000" algn="br" rotWithShape="0">
                    <a:prstClr val="black"/>
                  </a:outerShdw>
                </a:effectLst>
              </a:rPr>
            </a:br>
            <a:r>
              <a:rPr lang="en-US" sz="4800" b="1" dirty="0" smtClean="0">
                <a:solidFill>
                  <a:schemeClr val="bg1"/>
                </a:solidFill>
                <a:effectLst>
                  <a:glow rad="139700">
                    <a:srgbClr val="C00000">
                      <a:alpha val="40000"/>
                    </a:srgbClr>
                  </a:glow>
                  <a:outerShdw blurRad="114300" dist="38100" dir="13500000" algn="br" rotWithShape="0">
                    <a:prstClr val="black"/>
                  </a:outerShdw>
                </a:effectLst>
              </a:rPr>
              <a:t> </a:t>
            </a:r>
            <a:r>
              <a:rPr lang="en-US" sz="4800" b="1" dirty="0">
                <a:solidFill>
                  <a:schemeClr val="bg1"/>
                </a:solidFill>
                <a:effectLst>
                  <a:glow rad="139700">
                    <a:srgbClr val="C00000">
                      <a:alpha val="40000"/>
                    </a:srgbClr>
                  </a:glow>
                  <a:outerShdw blurRad="114300" dist="38100" dir="13500000" algn="br" rotWithShape="0">
                    <a:prstClr val="black"/>
                  </a:outerShdw>
                </a:effectLst>
              </a:rPr>
              <a:t>Orthodoxy </a:t>
            </a:r>
            <a:r>
              <a:rPr lang="en-US" sz="4800" b="1" dirty="0" smtClean="0">
                <a:solidFill>
                  <a:schemeClr val="bg1"/>
                </a:solidFill>
                <a:effectLst>
                  <a:glow rad="139700">
                    <a:srgbClr val="C00000">
                      <a:alpha val="40000"/>
                    </a:srgbClr>
                  </a:glow>
                  <a:outerShdw blurRad="114300" dist="38100" dir="13500000" algn="br" rotWithShape="0">
                    <a:prstClr val="black"/>
                  </a:outerShdw>
                </a:effectLst>
              </a:rPr>
              <a:t>Among </a:t>
            </a:r>
            <a:r>
              <a:rPr lang="en-US" sz="4800" b="1" dirty="0">
                <a:solidFill>
                  <a:schemeClr val="bg1"/>
                </a:solidFill>
                <a:effectLst>
                  <a:glow rad="139700">
                    <a:srgbClr val="C00000">
                      <a:alpha val="40000"/>
                    </a:srgbClr>
                  </a:glow>
                  <a:outerShdw blurRad="114300" dist="38100" dir="13500000" algn="br" rotWithShape="0">
                    <a:prstClr val="black"/>
                  </a:outerShdw>
                </a:effectLst>
              </a:rPr>
              <a:t>the Slavs </a:t>
            </a:r>
            <a:endParaRPr lang="en-US" sz="28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
        <p:nvSpPr>
          <p:cNvPr id="2" name="TextBox 1"/>
          <p:cNvSpPr txBox="1"/>
          <p:nvPr/>
        </p:nvSpPr>
        <p:spPr>
          <a:xfrm>
            <a:off x="117556" y="6019800"/>
            <a:ext cx="5521244" cy="400110"/>
          </a:xfrm>
          <a:prstGeom prst="rect">
            <a:avLst/>
          </a:prstGeom>
          <a:noFill/>
        </p:spPr>
        <p:txBody>
          <a:bodyPr wrap="square" rtlCol="0">
            <a:spAutoFit/>
          </a:bodyPr>
          <a:lstStyle/>
          <a:p>
            <a:r>
              <a:rPr lang="en-US" sz="2000" b="1" dirty="0" smtClean="0">
                <a:solidFill>
                  <a:prstClr val="white"/>
                </a:solidFill>
              </a:rPr>
              <a:t>Cathedral of St. Basil the Blessed Moscow</a:t>
            </a:r>
            <a:endParaRPr lang="en-US" sz="2000" b="1" dirty="0">
              <a:solidFill>
                <a:prstClr val="white"/>
              </a:solidFill>
            </a:endParaRPr>
          </a:p>
        </p:txBody>
      </p:sp>
    </p:spTree>
    <p:extLst>
      <p:ext uri="{BB962C8B-B14F-4D97-AF65-F5344CB8AC3E}">
        <p14:creationId xmlns:p14="http://schemas.microsoft.com/office/powerpoint/2010/main" val="34666947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3000" b="-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smtClean="0"/>
              <a:t> </a:t>
            </a:r>
            <a:r>
              <a:rPr lang="en-US" sz="4000" b="1" dirty="0"/>
              <a:t>Orthodoxy Among the Slavs </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We will soon be taking a look at the </a:t>
            </a:r>
            <a:r>
              <a:rPr lang="en-US" dirty="0"/>
              <a:t>great </a:t>
            </a:r>
            <a:r>
              <a:rPr lang="en-US" dirty="0" smtClean="0"/>
              <a:t>East – </a:t>
            </a:r>
            <a:r>
              <a:rPr lang="en-US" dirty="0"/>
              <a:t>West schism of 1054 </a:t>
            </a:r>
            <a:r>
              <a:rPr lang="en-US" dirty="0" smtClean="0"/>
              <a:t>that broke </a:t>
            </a:r>
            <a:r>
              <a:rPr lang="en-US" dirty="0"/>
              <a:t>the one Catholic Church apart into two rival </a:t>
            </a:r>
            <a:r>
              <a:rPr lang="en-US" dirty="0" smtClean="0"/>
              <a:t>Churches: </a:t>
            </a:r>
          </a:p>
          <a:p>
            <a:pPr lvl="1"/>
            <a:r>
              <a:rPr lang="en-US" sz="2600" dirty="0" smtClean="0"/>
              <a:t>The Western Church centered </a:t>
            </a:r>
            <a:r>
              <a:rPr lang="en-US" sz="2600" dirty="0"/>
              <a:t>on </a:t>
            </a:r>
            <a:r>
              <a:rPr lang="en-US" sz="2600" b="1" i="1" dirty="0"/>
              <a:t>Rome</a:t>
            </a:r>
            <a:r>
              <a:rPr lang="en-US" sz="2600" dirty="0"/>
              <a:t> and the </a:t>
            </a:r>
            <a:r>
              <a:rPr lang="en-US" sz="2600" b="1" i="1" dirty="0" smtClean="0"/>
              <a:t>papacy</a:t>
            </a:r>
            <a:r>
              <a:rPr lang="en-US" sz="2600" dirty="0" smtClean="0"/>
              <a:t> </a:t>
            </a:r>
          </a:p>
          <a:p>
            <a:pPr lvl="1"/>
            <a:r>
              <a:rPr lang="en-US" sz="2600" dirty="0" smtClean="0"/>
              <a:t>The Eastern Church centered </a:t>
            </a:r>
            <a:r>
              <a:rPr lang="en-US" sz="2600" dirty="0"/>
              <a:t>on </a:t>
            </a:r>
            <a:r>
              <a:rPr lang="en-US" sz="2600" b="1" i="1" dirty="0" smtClean="0"/>
              <a:t>Constantinople</a:t>
            </a:r>
            <a:r>
              <a:rPr lang="en-US" sz="2600" dirty="0" smtClean="0"/>
              <a:t> </a:t>
            </a:r>
          </a:p>
          <a:p>
            <a:r>
              <a:rPr lang="en-US" dirty="0" smtClean="0"/>
              <a:t>North </a:t>
            </a:r>
            <a:r>
              <a:rPr lang="en-US" dirty="0"/>
              <a:t>and west of Constantinople, however, there stretched huge lands larger than Western Europe, inhabited by the </a:t>
            </a:r>
            <a:r>
              <a:rPr lang="en-US" b="1" i="1" dirty="0"/>
              <a:t>Slavic</a:t>
            </a:r>
            <a:r>
              <a:rPr lang="en-US" dirty="0"/>
              <a:t> peoples; and here, the Eastern Byzantine type of Christianity flourished outside the political boundaries of the Byzantine Empire. </a:t>
            </a:r>
            <a:endParaRPr lang="en-US" dirty="0" smtClean="0"/>
          </a:p>
          <a:p>
            <a:r>
              <a:rPr lang="en-US" dirty="0" smtClean="0"/>
              <a:t>This </a:t>
            </a:r>
            <a:r>
              <a:rPr lang="en-US" dirty="0"/>
              <a:t>was especially the case in Russia, where the Eastern faith took the vast and majestic form of the Russian Orthodox Church. </a:t>
            </a:r>
            <a:endParaRPr lang="en-US" dirty="0" smtClean="0"/>
          </a:p>
          <a:p>
            <a:r>
              <a:rPr lang="en-US" dirty="0" smtClean="0"/>
              <a:t>Today</a:t>
            </a:r>
            <a:r>
              <a:rPr lang="en-US" dirty="0"/>
              <a:t>, </a:t>
            </a:r>
            <a:r>
              <a:rPr lang="en-US" dirty="0" smtClean="0"/>
              <a:t>the Russian </a:t>
            </a:r>
            <a:r>
              <a:rPr lang="en-US" dirty="0"/>
              <a:t>Orthodox Church is the largest Orthodox Church in the world.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26290637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519446"/>
            <a:ext cx="8915400" cy="338554"/>
          </a:xfrm>
          <a:prstGeom prst="rect">
            <a:avLst/>
          </a:prstGeom>
        </p:spPr>
        <p:txBody>
          <a:bodyPr wrap="square">
            <a:spAutoFit/>
          </a:bodyPr>
          <a:lstStyle/>
          <a:p>
            <a:r>
              <a:rPr lang="en-US" sz="1600" dirty="0">
                <a:hlinkClick r:id="rId3"/>
              </a:rPr>
              <a:t>https://www.youtube.com/watch?v=vjWVFZ5e_vo</a:t>
            </a:r>
            <a:endParaRPr lang="en-US" sz="1600"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2" y="1007767"/>
            <a:ext cx="9141248" cy="4859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60456" y="20128"/>
            <a:ext cx="8229600" cy="818072"/>
          </a:xfrm>
        </p:spPr>
        <p:txBody>
          <a:bodyPr/>
          <a:lstStyle/>
          <a:p>
            <a:r>
              <a:rPr lang="en-US" b="1" dirty="0" smtClean="0"/>
              <a:t>Europe in AD 1054</a:t>
            </a:r>
            <a:endParaRPr lang="en-US" b="1" dirty="0"/>
          </a:p>
        </p:txBody>
      </p:sp>
      <p:sp>
        <p:nvSpPr>
          <p:cNvPr id="5" name="5-Point Star 4"/>
          <p:cNvSpPr/>
          <p:nvPr/>
        </p:nvSpPr>
        <p:spPr>
          <a:xfrm>
            <a:off x="5715000" y="3200400"/>
            <a:ext cx="114300" cy="1143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5457286" y="4833308"/>
            <a:ext cx="114300" cy="1143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3200400" y="4419600"/>
            <a:ext cx="114300" cy="1143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91200" y="3048000"/>
            <a:ext cx="501163" cy="307777"/>
          </a:xfrm>
          <a:prstGeom prst="rect">
            <a:avLst/>
          </a:prstGeom>
          <a:noFill/>
        </p:spPr>
        <p:txBody>
          <a:bodyPr wrap="none" rtlCol="0">
            <a:spAutoFit/>
          </a:bodyPr>
          <a:lstStyle/>
          <a:p>
            <a:r>
              <a:rPr lang="en-US" sz="1400" b="1" dirty="0" smtClean="0">
                <a:effectLst>
                  <a:glow rad="228600">
                    <a:schemeClr val="bg1">
                      <a:alpha val="40000"/>
                    </a:schemeClr>
                  </a:glow>
                </a:effectLst>
              </a:rPr>
              <a:t>Kiev</a:t>
            </a:r>
            <a:endParaRPr lang="en-US" sz="1400" b="1" dirty="0">
              <a:effectLst>
                <a:glow rad="228600">
                  <a:schemeClr val="bg1">
                    <a:alpha val="40000"/>
                  </a:schemeClr>
                </a:glow>
              </a:effectLst>
            </a:endParaRPr>
          </a:p>
        </p:txBody>
      </p:sp>
      <p:sp>
        <p:nvSpPr>
          <p:cNvPr id="11" name="TextBox 10"/>
          <p:cNvSpPr txBox="1"/>
          <p:nvPr/>
        </p:nvSpPr>
        <p:spPr>
          <a:xfrm>
            <a:off x="5543550" y="4736569"/>
            <a:ext cx="1315809" cy="307777"/>
          </a:xfrm>
          <a:prstGeom prst="rect">
            <a:avLst/>
          </a:prstGeom>
          <a:noFill/>
        </p:spPr>
        <p:txBody>
          <a:bodyPr wrap="none" rtlCol="0">
            <a:spAutoFit/>
          </a:bodyPr>
          <a:lstStyle/>
          <a:p>
            <a:r>
              <a:rPr lang="en-US" sz="1400" b="1" dirty="0" smtClean="0">
                <a:effectLst>
                  <a:glow rad="228600">
                    <a:schemeClr val="bg1">
                      <a:alpha val="40000"/>
                    </a:schemeClr>
                  </a:glow>
                </a:effectLst>
              </a:rPr>
              <a:t>Constantinople</a:t>
            </a:r>
            <a:endParaRPr lang="en-US" sz="1400" b="1" dirty="0">
              <a:effectLst>
                <a:glow rad="228600">
                  <a:schemeClr val="bg1">
                    <a:alpha val="40000"/>
                  </a:schemeClr>
                </a:glow>
              </a:effectLst>
            </a:endParaRPr>
          </a:p>
        </p:txBody>
      </p:sp>
      <p:sp>
        <p:nvSpPr>
          <p:cNvPr id="12" name="TextBox 11"/>
          <p:cNvSpPr txBox="1"/>
          <p:nvPr/>
        </p:nvSpPr>
        <p:spPr>
          <a:xfrm>
            <a:off x="3251799" y="4306635"/>
            <a:ext cx="614335" cy="307777"/>
          </a:xfrm>
          <a:prstGeom prst="rect">
            <a:avLst/>
          </a:prstGeom>
          <a:noFill/>
        </p:spPr>
        <p:txBody>
          <a:bodyPr wrap="none" rtlCol="0">
            <a:spAutoFit/>
          </a:bodyPr>
          <a:lstStyle/>
          <a:p>
            <a:r>
              <a:rPr lang="en-US" sz="1400" b="1" dirty="0" smtClean="0">
                <a:effectLst>
                  <a:glow rad="228600">
                    <a:schemeClr val="bg1">
                      <a:alpha val="40000"/>
                    </a:schemeClr>
                  </a:glow>
                </a:effectLst>
              </a:rPr>
              <a:t>Rome</a:t>
            </a:r>
            <a:endParaRPr lang="en-US" sz="1400" b="1" dirty="0">
              <a:effectLst>
                <a:glow rad="228600">
                  <a:schemeClr val="bg1">
                    <a:alpha val="40000"/>
                  </a:schemeClr>
                </a:glow>
              </a:effectLst>
            </a:endParaRPr>
          </a:p>
        </p:txBody>
      </p:sp>
    </p:spTree>
    <p:extLst>
      <p:ext uri="{BB962C8B-B14F-4D97-AF65-F5344CB8AC3E}">
        <p14:creationId xmlns:p14="http://schemas.microsoft.com/office/powerpoint/2010/main" val="29324122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3000" b="-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smtClean="0"/>
              <a:t> </a:t>
            </a:r>
            <a:r>
              <a:rPr lang="en-US" sz="4000" b="1" dirty="0"/>
              <a:t>Orthodoxy Among the Slavs </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The </a:t>
            </a:r>
            <a:r>
              <a:rPr lang="en-US" dirty="0"/>
              <a:t>most powerful and prosperous city in Russia in the 10th century was </a:t>
            </a:r>
            <a:r>
              <a:rPr lang="en-US" b="1" i="1" dirty="0"/>
              <a:t>Kiev</a:t>
            </a:r>
            <a:r>
              <a:rPr lang="en-US" dirty="0"/>
              <a:t>. </a:t>
            </a:r>
            <a:endParaRPr lang="en-US" dirty="0" smtClean="0"/>
          </a:p>
          <a:p>
            <a:r>
              <a:rPr lang="en-US" dirty="0" smtClean="0"/>
              <a:t>The </a:t>
            </a:r>
            <a:r>
              <a:rPr lang="en-US" dirty="0"/>
              <a:t>rulers of Kiev were a tribal group called the </a:t>
            </a:r>
            <a:r>
              <a:rPr lang="en-US" b="1" i="1" dirty="0"/>
              <a:t>Rus</a:t>
            </a:r>
            <a:r>
              <a:rPr lang="en-US" dirty="0"/>
              <a:t>, who eventually gave their name to the whole of the surrounding country </a:t>
            </a:r>
            <a:r>
              <a:rPr lang="en-US" dirty="0" smtClean="0"/>
              <a:t>(“Russia</a:t>
            </a:r>
            <a:r>
              <a:rPr lang="en-US" dirty="0"/>
              <a:t>” – land of the Rus). </a:t>
            </a:r>
            <a:endParaRPr lang="en-US" dirty="0" smtClean="0"/>
          </a:p>
          <a:p>
            <a:r>
              <a:rPr lang="en-US" dirty="0" smtClean="0"/>
              <a:t>The </a:t>
            </a:r>
            <a:r>
              <a:rPr lang="en-US" dirty="0"/>
              <a:t>Pagan Rus, who may have been related to the Norsemen, </a:t>
            </a:r>
            <a:r>
              <a:rPr lang="en-US" dirty="0" smtClean="0"/>
              <a:t>were </a:t>
            </a:r>
            <a:r>
              <a:rPr lang="en-US" dirty="0"/>
              <a:t>a race of aristocratic warriors, who had extended their dominion from Kiev to the </a:t>
            </a:r>
            <a:r>
              <a:rPr lang="en-US" dirty="0" smtClean="0"/>
              <a:t>neighboring </a:t>
            </a:r>
            <a:r>
              <a:rPr lang="en-US" dirty="0"/>
              <a:t>Slavic tribes and towns. </a:t>
            </a:r>
            <a:endParaRPr lang="en-US" dirty="0" smtClean="0"/>
          </a:p>
          <a:p>
            <a:r>
              <a:rPr lang="en-US" dirty="0" smtClean="0"/>
              <a:t>The </a:t>
            </a:r>
            <a:r>
              <a:rPr lang="en-US" dirty="0"/>
              <a:t>Rus encouraged trade with the nearby Byzantine Empire, and this opened Kiev to Christian influence. </a:t>
            </a:r>
            <a:endParaRPr lang="en-US" dirty="0" smtClean="0"/>
          </a:p>
          <a:p>
            <a:r>
              <a:rPr lang="en-US" dirty="0" smtClean="0"/>
              <a:t>By AD 945 </a:t>
            </a:r>
            <a:r>
              <a:rPr lang="en-US" dirty="0"/>
              <a:t>a church had been established in the city. The Russian Princess Olga, who ruled Kiev from </a:t>
            </a:r>
            <a:r>
              <a:rPr lang="en-US" dirty="0" smtClean="0"/>
              <a:t>AD 945 </a:t>
            </a:r>
            <a:r>
              <a:rPr lang="en-US" dirty="0"/>
              <a:t>to </a:t>
            </a:r>
            <a:r>
              <a:rPr lang="en-US" dirty="0" smtClean="0"/>
              <a:t>964, </a:t>
            </a:r>
            <a:r>
              <a:rPr lang="en-US" dirty="0"/>
              <a:t>was converted to Christianity, receiving baptism into the Eastern faith in Constantinople in </a:t>
            </a:r>
            <a:r>
              <a:rPr lang="en-US" dirty="0" smtClean="0"/>
              <a:t>AD 957</a:t>
            </a:r>
            <a:r>
              <a:rPr lang="en-US" dirty="0"/>
              <a:t>.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3399020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3000" b="-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smtClean="0"/>
              <a:t> </a:t>
            </a:r>
            <a:r>
              <a:rPr lang="en-US" sz="4000" b="1" dirty="0"/>
              <a:t>Orthodoxy Among the Slavs </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Olga’s </a:t>
            </a:r>
            <a:r>
              <a:rPr lang="en-US" dirty="0"/>
              <a:t>conversion did </a:t>
            </a:r>
            <a:r>
              <a:rPr lang="en-US" b="1" i="1" dirty="0"/>
              <a:t>not</a:t>
            </a:r>
            <a:r>
              <a:rPr lang="en-US" dirty="0"/>
              <a:t>, however, lead to the </a:t>
            </a:r>
            <a:r>
              <a:rPr lang="en-US" dirty="0" smtClean="0"/>
              <a:t>Christianization </a:t>
            </a:r>
            <a:r>
              <a:rPr lang="en-US" dirty="0"/>
              <a:t>of </a:t>
            </a:r>
            <a:r>
              <a:rPr lang="en-US" dirty="0" smtClean="0"/>
              <a:t>Kiev. </a:t>
            </a:r>
          </a:p>
          <a:p>
            <a:r>
              <a:rPr lang="en-US" dirty="0"/>
              <a:t>Olga’s </a:t>
            </a:r>
            <a:r>
              <a:rPr lang="en-US" b="1" i="1" dirty="0"/>
              <a:t>son</a:t>
            </a:r>
            <a:r>
              <a:rPr lang="en-US" dirty="0" smtClean="0"/>
              <a:t>, Svyatoslav, </a:t>
            </a:r>
            <a:r>
              <a:rPr lang="en-US" dirty="0"/>
              <a:t>who ruled in his own right from </a:t>
            </a:r>
            <a:r>
              <a:rPr lang="en-US" dirty="0" smtClean="0"/>
              <a:t>AD 964</a:t>
            </a:r>
            <a:r>
              <a:rPr lang="en-US" dirty="0"/>
              <a:t>, did </a:t>
            </a:r>
            <a:r>
              <a:rPr lang="en-US" b="1" i="1" dirty="0"/>
              <a:t>not</a:t>
            </a:r>
            <a:r>
              <a:rPr lang="en-US" dirty="0"/>
              <a:t> follow his mother’s religious example – he was afraid that his Pagan warriors would laugh at him if he became a Christian. </a:t>
            </a:r>
            <a:endParaRPr lang="en-US" dirty="0" smtClean="0"/>
          </a:p>
          <a:p>
            <a:r>
              <a:rPr lang="en-US" dirty="0" smtClean="0"/>
              <a:t>The </a:t>
            </a:r>
            <a:r>
              <a:rPr lang="en-US" dirty="0"/>
              <a:t>whole-hearted acceptance of Christianity by Kievan Russia came through Olga’s </a:t>
            </a:r>
            <a:r>
              <a:rPr lang="en-US" b="1" i="1" dirty="0"/>
              <a:t>grandson</a:t>
            </a:r>
            <a:r>
              <a:rPr lang="en-US" dirty="0"/>
              <a:t>, Prince Vladimir </a:t>
            </a:r>
            <a:r>
              <a:rPr lang="en-US" dirty="0" smtClean="0"/>
              <a:t>(AD 980-1015</a:t>
            </a:r>
            <a:r>
              <a:rPr lang="en-US" dirty="0"/>
              <a:t>). </a:t>
            </a:r>
            <a:endParaRPr lang="en-US" dirty="0" smtClean="0"/>
          </a:p>
          <a:p>
            <a:r>
              <a:rPr lang="en-US" dirty="0" smtClean="0"/>
              <a:t>Russian </a:t>
            </a:r>
            <a:r>
              <a:rPr lang="en-US" dirty="0"/>
              <a:t>tradition says that Vladimir invited representatives of the four great religions of the world </a:t>
            </a:r>
            <a:r>
              <a:rPr lang="en-US" dirty="0" smtClean="0"/>
              <a:t>(Judaism</a:t>
            </a:r>
            <a:r>
              <a:rPr lang="en-US" dirty="0"/>
              <a:t>, Islam, and Eastern and Western </a:t>
            </a:r>
            <a:r>
              <a:rPr lang="en-US" dirty="0" smtClean="0"/>
              <a:t>Christianity) to </a:t>
            </a:r>
            <a:r>
              <a:rPr lang="en-US" dirty="0"/>
              <a:t>come to Kiev and expound the merits of their respective faiths.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8169145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3000" b="-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smtClean="0"/>
              <a:t> </a:t>
            </a:r>
            <a:r>
              <a:rPr lang="en-US" sz="4000" b="1" dirty="0"/>
              <a:t>Orthodoxy Among the Slavs </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Judaism </a:t>
            </a:r>
            <a:r>
              <a:rPr lang="en-US" dirty="0"/>
              <a:t>and Islam did not impress </a:t>
            </a:r>
            <a:r>
              <a:rPr lang="en-US" dirty="0" smtClean="0"/>
              <a:t>Vladimir, </a:t>
            </a:r>
            <a:r>
              <a:rPr lang="en-US" dirty="0"/>
              <a:t>but he found it difficult to decide between the two wings of the Christian Church. </a:t>
            </a:r>
            <a:endParaRPr lang="en-US" dirty="0" smtClean="0"/>
          </a:p>
          <a:p>
            <a:r>
              <a:rPr lang="en-US" dirty="0" smtClean="0"/>
              <a:t>So </a:t>
            </a:r>
            <a:r>
              <a:rPr lang="en-US" dirty="0"/>
              <a:t>he sent delegates to Rome and Constantinople. </a:t>
            </a:r>
            <a:r>
              <a:rPr lang="en-US" dirty="0" smtClean="0"/>
              <a:t>When Vladimir's </a:t>
            </a:r>
            <a:r>
              <a:rPr lang="en-US" dirty="0"/>
              <a:t>delegates arrived in Constantinople and witnessed Byzantine worship in the </a:t>
            </a:r>
            <a:r>
              <a:rPr lang="en-US" b="1" i="1" dirty="0"/>
              <a:t>Church of Hagia Sophia</a:t>
            </a:r>
            <a:r>
              <a:rPr lang="en-US" dirty="0"/>
              <a:t>, it overwhelmed them</a:t>
            </a:r>
            <a:r>
              <a:rPr lang="en-US" dirty="0" smtClean="0"/>
              <a:t>:</a:t>
            </a:r>
          </a:p>
          <a:p>
            <a:pPr lvl="1"/>
            <a:r>
              <a:rPr lang="en-US" i="1" dirty="0">
                <a:latin typeface="Cambria" panose="02040503050406030204" pitchFamily="18" charset="0"/>
                <a:ea typeface="Cambria" panose="02040503050406030204" pitchFamily="18" charset="0"/>
              </a:rPr>
              <a:t>We did not know whether we were in heaven or on earth, for surely there is no such </a:t>
            </a:r>
            <a:r>
              <a:rPr lang="en-US" i="1" dirty="0" smtClean="0">
                <a:latin typeface="Cambria" panose="02040503050406030204" pitchFamily="18" charset="0"/>
                <a:ea typeface="Cambria" panose="02040503050406030204" pitchFamily="18" charset="0"/>
              </a:rPr>
              <a:t>splendor </a:t>
            </a:r>
            <a:r>
              <a:rPr lang="en-US" i="1" dirty="0">
                <a:latin typeface="Cambria" panose="02040503050406030204" pitchFamily="18" charset="0"/>
                <a:ea typeface="Cambria" panose="02040503050406030204" pitchFamily="18" charset="0"/>
              </a:rPr>
              <a:t>or beauty anywhere on earth. We cannot describe it to you; all we know is that God dwells there among human beings. </a:t>
            </a:r>
            <a:endParaRPr lang="en-US" i="1" dirty="0" smtClean="0">
              <a:latin typeface="Cambria" panose="02040503050406030204" pitchFamily="18" charset="0"/>
              <a:ea typeface="Cambria" panose="02040503050406030204" pitchFamily="18" charset="0"/>
            </a:endParaRPr>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41623788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519446"/>
            <a:ext cx="8915400" cy="307777"/>
          </a:xfrm>
          <a:prstGeom prst="rect">
            <a:avLst/>
          </a:prstGeom>
        </p:spPr>
        <p:txBody>
          <a:bodyPr wrap="square">
            <a:spAutoFit/>
          </a:bodyPr>
          <a:lstStyle/>
          <a:p>
            <a:r>
              <a:rPr lang="en-US" sz="1400" dirty="0">
                <a:solidFill>
                  <a:prstClr val="black"/>
                </a:solidFill>
                <a:hlinkClick r:id="rId3"/>
              </a:rPr>
              <a:t>https://</a:t>
            </a:r>
            <a:r>
              <a:rPr lang="en-US" sz="1400" dirty="0" smtClean="0">
                <a:solidFill>
                  <a:prstClr val="black"/>
                </a:solidFill>
                <a:hlinkClick r:id="rId3"/>
              </a:rPr>
              <a:t>upload.wikimedia.org/wikipedia/commons/2/22/Hagia_Sophia_Mars_2013.jpg</a:t>
            </a:r>
            <a:r>
              <a:rPr lang="en-US" sz="1400" dirty="0" smtClean="0">
                <a:solidFill>
                  <a:prstClr val="black"/>
                </a:solidFill>
              </a:rPr>
              <a:t> </a:t>
            </a:r>
            <a:endParaRPr lang="en-US" sz="1400" dirty="0">
              <a:solidFill>
                <a:prstClr val="black"/>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999" y="888862"/>
            <a:ext cx="8370823" cy="558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60456" y="20128"/>
            <a:ext cx="8229600" cy="894272"/>
          </a:xfrm>
        </p:spPr>
        <p:txBody>
          <a:bodyPr>
            <a:normAutofit/>
          </a:bodyPr>
          <a:lstStyle/>
          <a:p>
            <a:r>
              <a:rPr lang="en-US" sz="4900" b="1" dirty="0"/>
              <a:t>Hagia </a:t>
            </a:r>
            <a:r>
              <a:rPr lang="en-US" sz="4900" b="1" dirty="0" smtClean="0"/>
              <a:t>Sophia</a:t>
            </a:r>
            <a:endParaRPr lang="en-US" sz="3100" b="1" dirty="0"/>
          </a:p>
        </p:txBody>
      </p:sp>
    </p:spTree>
    <p:extLst>
      <p:ext uri="{BB962C8B-B14F-4D97-AF65-F5344CB8AC3E}">
        <p14:creationId xmlns:p14="http://schemas.microsoft.com/office/powerpoint/2010/main" val="38041331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519446"/>
            <a:ext cx="8915400" cy="307777"/>
          </a:xfrm>
          <a:prstGeom prst="rect">
            <a:avLst/>
          </a:prstGeom>
        </p:spPr>
        <p:txBody>
          <a:bodyPr wrap="square">
            <a:spAutoFit/>
          </a:bodyPr>
          <a:lstStyle/>
          <a:p>
            <a:r>
              <a:rPr lang="en-US" sz="1400" dirty="0">
                <a:solidFill>
                  <a:prstClr val="black"/>
                </a:solidFill>
                <a:hlinkClick r:id="rId3"/>
              </a:rPr>
              <a:t>https://medium.com/@</a:t>
            </a:r>
            <a:r>
              <a:rPr lang="en-US" sz="1400" dirty="0" smtClean="0">
                <a:solidFill>
                  <a:prstClr val="black"/>
                </a:solidFill>
                <a:hlinkClick r:id="rId3"/>
              </a:rPr>
              <a:t>zeykes/hagia-sophia-the-holy-wisdom-a-basilica-mosque-or-museum-db70ac088ba8</a:t>
            </a:r>
            <a:r>
              <a:rPr lang="en-US" sz="1400" dirty="0" smtClean="0">
                <a:solidFill>
                  <a:prstClr val="black"/>
                </a:solidFill>
              </a:rPr>
              <a:t> </a:t>
            </a:r>
            <a:endParaRPr lang="en-US" sz="1400"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0999" y="892657"/>
            <a:ext cx="8370823" cy="558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60456" y="20128"/>
            <a:ext cx="8229600" cy="894272"/>
          </a:xfrm>
        </p:spPr>
        <p:txBody>
          <a:bodyPr>
            <a:normAutofit/>
          </a:bodyPr>
          <a:lstStyle/>
          <a:p>
            <a:r>
              <a:rPr lang="en-US" sz="4900" b="1" dirty="0"/>
              <a:t>Hagia </a:t>
            </a:r>
            <a:r>
              <a:rPr lang="en-US" sz="4900" b="1" dirty="0" smtClean="0"/>
              <a:t>Sophia (Interior)</a:t>
            </a:r>
            <a:endParaRPr lang="en-US" sz="3100" b="1" dirty="0"/>
          </a:p>
        </p:txBody>
      </p:sp>
    </p:spTree>
    <p:extLst>
      <p:ext uri="{BB962C8B-B14F-4D97-AF65-F5344CB8AC3E}">
        <p14:creationId xmlns:p14="http://schemas.microsoft.com/office/powerpoint/2010/main" val="24024526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smtClean="0">
                <a:solidFill>
                  <a:prstClr val="black"/>
                </a:solidFill>
              </a:rPr>
              <a:t>When </a:t>
            </a:r>
            <a:r>
              <a:rPr lang="en-US" dirty="0"/>
              <a:t>Henry III came to Rome seeking to be officially crowned as Emperor by </a:t>
            </a:r>
            <a:r>
              <a:rPr lang="en-US" b="1" i="1" dirty="0"/>
              <a:t>the</a:t>
            </a:r>
            <a:r>
              <a:rPr lang="en-US" dirty="0"/>
              <a:t> </a:t>
            </a:r>
            <a:r>
              <a:rPr lang="en-US" dirty="0" smtClean="0"/>
              <a:t>pope and instead found </a:t>
            </a:r>
            <a:r>
              <a:rPr lang="en-US" b="1" i="1" dirty="0" smtClean="0"/>
              <a:t>three corrupt popes</a:t>
            </a:r>
            <a:r>
              <a:rPr lang="en-US" dirty="0" smtClean="0"/>
              <a:t>, how did he respond?</a:t>
            </a:r>
          </a:p>
          <a:p>
            <a:pPr lvl="1"/>
            <a:r>
              <a:rPr lang="en-US" dirty="0" smtClean="0"/>
              <a:t>He called </a:t>
            </a:r>
            <a:r>
              <a:rPr lang="en-US" dirty="0"/>
              <a:t>a synod </a:t>
            </a:r>
            <a:r>
              <a:rPr lang="en-US" dirty="0" smtClean="0"/>
              <a:t>that </a:t>
            </a:r>
            <a:r>
              <a:rPr lang="en-US" dirty="0"/>
              <a:t>deposed all three popes</a:t>
            </a:r>
            <a:r>
              <a:rPr lang="en-US" dirty="0" smtClean="0"/>
              <a:t>. He then </a:t>
            </a:r>
            <a:r>
              <a:rPr lang="en-US" dirty="0"/>
              <a:t>put </a:t>
            </a:r>
            <a:r>
              <a:rPr lang="en-US" dirty="0" smtClean="0"/>
              <a:t>the papacy </a:t>
            </a:r>
            <a:r>
              <a:rPr lang="en-US" dirty="0"/>
              <a:t>in the hands of a party of committed </a:t>
            </a:r>
            <a:r>
              <a:rPr lang="en-US" dirty="0" smtClean="0"/>
              <a:t>reformers, one of those being Hildebrand.</a:t>
            </a:r>
          </a:p>
          <a:p>
            <a:pPr lvl="0"/>
            <a:r>
              <a:rPr lang="en-US" dirty="0" smtClean="0"/>
              <a:t>As pope, Hildebrand </a:t>
            </a:r>
            <a:r>
              <a:rPr lang="en-US" dirty="0"/>
              <a:t>decreed that the Holy Roman Emperor, Henry IV, must cease from his practice of appointing bishops and </a:t>
            </a:r>
            <a:r>
              <a:rPr lang="en-US" dirty="0" smtClean="0"/>
              <a:t>abbots.  How did Henry respond?</a:t>
            </a:r>
          </a:p>
          <a:p>
            <a:pPr lvl="1"/>
            <a:r>
              <a:rPr lang="en-US" dirty="0"/>
              <a:t>Henry </a:t>
            </a:r>
            <a:r>
              <a:rPr lang="en-US" b="1" i="1" dirty="0"/>
              <a:t>defied</a:t>
            </a:r>
            <a:r>
              <a:rPr lang="en-US" dirty="0"/>
              <a:t> Hildebrand’s </a:t>
            </a:r>
            <a:r>
              <a:rPr lang="en-US" dirty="0" smtClean="0"/>
              <a:t>demand </a:t>
            </a:r>
            <a:r>
              <a:rPr lang="en-US" dirty="0"/>
              <a:t>by appointing a new archbishop of </a:t>
            </a:r>
            <a:r>
              <a:rPr lang="en-US" dirty="0" smtClean="0"/>
              <a:t>Milan. He also sent an official letter condemning Hildebrand.</a:t>
            </a:r>
          </a:p>
          <a:p>
            <a:r>
              <a:rPr lang="en-US" dirty="0" smtClean="0"/>
              <a:t>When Hildebrand excommunicated </a:t>
            </a:r>
            <a:r>
              <a:rPr lang="en-US" dirty="0"/>
              <a:t>Henry and released all Henry’s subjects from their obligation of loyalty to </a:t>
            </a:r>
            <a:r>
              <a:rPr lang="en-US" dirty="0" smtClean="0"/>
              <a:t>him and Henry was suspended as emperor, how did he respond then?</a:t>
            </a:r>
          </a:p>
          <a:p>
            <a:pPr lvl="1"/>
            <a:r>
              <a:rPr lang="en-US" dirty="0"/>
              <a:t>For three days </a:t>
            </a:r>
            <a:r>
              <a:rPr lang="en-US" dirty="0" smtClean="0"/>
              <a:t>Henry </a:t>
            </a:r>
            <a:r>
              <a:rPr lang="en-US" dirty="0"/>
              <a:t>stood outside </a:t>
            </a:r>
            <a:r>
              <a:rPr lang="en-US" dirty="0" smtClean="0"/>
              <a:t>Hildebrand’s castle </a:t>
            </a:r>
            <a:r>
              <a:rPr lang="en-US" dirty="0"/>
              <a:t>gate with his wife and children, barefoot in the freezing snow, crying out to Hildebrand that he had repented, pleading for mercy.</a:t>
            </a:r>
          </a:p>
          <a:p>
            <a:endParaRPr lang="en-US" dirty="0" smtClean="0"/>
          </a:p>
          <a:p>
            <a:endParaRPr lang="en-US" dirty="0"/>
          </a:p>
          <a:p>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12437089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3000" b="-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smtClean="0"/>
              <a:t> </a:t>
            </a:r>
            <a:r>
              <a:rPr lang="en-US" sz="4000" b="1" dirty="0"/>
              <a:t>Orthodoxy Among the Slavs </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This </a:t>
            </a:r>
            <a:r>
              <a:rPr lang="en-US" dirty="0"/>
              <a:t>report </a:t>
            </a:r>
            <a:r>
              <a:rPr lang="en-US" dirty="0" smtClean="0"/>
              <a:t>also reveals </a:t>
            </a:r>
            <a:r>
              <a:rPr lang="en-US" dirty="0"/>
              <a:t>an important aspect of Orthodoxy as it took root in Russia: Russians </a:t>
            </a:r>
            <a:r>
              <a:rPr lang="en-US" dirty="0" smtClean="0"/>
              <a:t>tended to value their </a:t>
            </a:r>
            <a:r>
              <a:rPr lang="en-US" dirty="0"/>
              <a:t>beautiful form of worship more highly than doctrinal orthodoxy or codes of morality. </a:t>
            </a:r>
            <a:endParaRPr lang="en-US" dirty="0" smtClean="0"/>
          </a:p>
          <a:p>
            <a:r>
              <a:rPr lang="en-US" dirty="0" smtClean="0"/>
              <a:t>The </a:t>
            </a:r>
            <a:r>
              <a:rPr lang="en-US" dirty="0"/>
              <a:t>report of the Russian delegates from Constantinople persuaded Vladimir to embrace the Eastern Byzantine form of Christianity </a:t>
            </a:r>
            <a:r>
              <a:rPr lang="en-US" dirty="0" smtClean="0"/>
              <a:t>in AD 988. </a:t>
            </a:r>
          </a:p>
          <a:p>
            <a:r>
              <a:rPr lang="en-US" dirty="0" smtClean="0"/>
              <a:t>Many </a:t>
            </a:r>
            <a:r>
              <a:rPr lang="en-US" dirty="0"/>
              <a:t>of the Rus followed their leader’s example and were </a:t>
            </a:r>
            <a:r>
              <a:rPr lang="en-US" dirty="0" smtClean="0"/>
              <a:t>baptized </a:t>
            </a:r>
            <a:r>
              <a:rPr lang="en-US" dirty="0"/>
              <a:t>in the river Dnieper. </a:t>
            </a:r>
            <a:endParaRPr lang="en-US" dirty="0" smtClean="0"/>
          </a:p>
          <a:p>
            <a:r>
              <a:rPr lang="en-US" dirty="0" smtClean="0"/>
              <a:t>The </a:t>
            </a:r>
            <a:r>
              <a:rPr lang="en-US" dirty="0"/>
              <a:t>new converts hurled the idol of the Rus’s chief Pagan god, Perun, down the hilltop above Kiev.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32095629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3000" b="-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smtClean="0"/>
              <a:t> </a:t>
            </a:r>
            <a:r>
              <a:rPr lang="en-US" sz="4000" b="1" dirty="0"/>
              <a:t>Orthodoxy Among the Slavs </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Vladimir </a:t>
            </a:r>
            <a:r>
              <a:rPr lang="en-US" dirty="0"/>
              <a:t>then set out to make Kiev into a Christian kingdom, modelled on the Byzantine Empire. </a:t>
            </a:r>
            <a:endParaRPr lang="en-US" dirty="0" smtClean="0"/>
          </a:p>
          <a:p>
            <a:r>
              <a:rPr lang="en-US" dirty="0" smtClean="0"/>
              <a:t>The </a:t>
            </a:r>
            <a:r>
              <a:rPr lang="en-US" dirty="0"/>
              <a:t>patriarch of Constantinople appointed a metropolitan bishop in Kiev to lead the Russian Church (Constantinople was to nominate the metropolitans of Kiev for the next 500 years). </a:t>
            </a:r>
            <a:endParaRPr lang="en-US" dirty="0" smtClean="0"/>
          </a:p>
          <a:p>
            <a:r>
              <a:rPr lang="en-US" dirty="0" smtClean="0"/>
              <a:t>Vladimir </a:t>
            </a:r>
            <a:r>
              <a:rPr lang="en-US" dirty="0"/>
              <a:t>married Anna, sister of the great Byzantine Emperor Basil II </a:t>
            </a:r>
            <a:r>
              <a:rPr lang="en-US" dirty="0" smtClean="0"/>
              <a:t>(AD 976-1025</a:t>
            </a:r>
            <a:r>
              <a:rPr lang="en-US" dirty="0"/>
              <a:t>). </a:t>
            </a:r>
            <a:endParaRPr lang="en-US" dirty="0" smtClean="0"/>
          </a:p>
          <a:p>
            <a:r>
              <a:rPr lang="en-US" dirty="0" smtClean="0"/>
              <a:t>He </a:t>
            </a:r>
            <a:r>
              <a:rPr lang="en-US" dirty="0"/>
              <a:t>invited Byzantine monks to settle in Kiev; the monks brought Byzantine culture and </a:t>
            </a:r>
            <a:r>
              <a:rPr lang="en-US" dirty="0" smtClean="0"/>
              <a:t>civilization </a:t>
            </a:r>
            <a:r>
              <a:rPr lang="en-US" dirty="0"/>
              <a:t>with them, translating the Byzantine liturgy and other religious writings into Slavonic by means of the Cyrillic alphabet. </a:t>
            </a:r>
          </a:p>
          <a:p>
            <a:r>
              <a:rPr lang="en-US" dirty="0" smtClean="0"/>
              <a:t>This gave Russians something that Western Christians did </a:t>
            </a:r>
            <a:r>
              <a:rPr lang="en-US" b="1" i="1" dirty="0" smtClean="0"/>
              <a:t>not </a:t>
            </a:r>
            <a:r>
              <a:rPr lang="en-US" dirty="0" smtClean="0"/>
              <a:t>have, for Western worship and theology were in Latin which, by this time, most Westerners did not understand. </a:t>
            </a:r>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36095143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3000" b="-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smtClean="0"/>
              <a:t> </a:t>
            </a:r>
            <a:r>
              <a:rPr lang="en-US" sz="4000" b="1" dirty="0"/>
              <a:t>Orthodoxy Among the Slavs </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A </a:t>
            </a:r>
            <a:r>
              <a:rPr lang="en-US" dirty="0"/>
              <a:t>distinctive Russian style of church building came into existence too, marked out by an onion-shaped dome. </a:t>
            </a:r>
            <a:endParaRPr lang="en-US" dirty="0" smtClean="0"/>
          </a:p>
          <a:p>
            <a:r>
              <a:rPr lang="en-US" dirty="0" smtClean="0"/>
              <a:t>Further</a:t>
            </a:r>
            <a:r>
              <a:rPr lang="en-US" dirty="0"/>
              <a:t>, Vladimir took very seriously his social responsibilities as a Christian ruler; he established a highly </a:t>
            </a:r>
            <a:r>
              <a:rPr lang="en-US" dirty="0" smtClean="0"/>
              <a:t>organized </a:t>
            </a:r>
            <a:r>
              <a:rPr lang="en-US" dirty="0"/>
              <a:t>system of social services for the poor </a:t>
            </a:r>
            <a:r>
              <a:rPr lang="en-US" dirty="0" smtClean="0"/>
              <a:t>of </a:t>
            </a:r>
            <a:r>
              <a:rPr lang="en-US" dirty="0"/>
              <a:t>Kiev – the best welfare system known to us anywhere in medieval Europe. </a:t>
            </a:r>
            <a:endParaRPr lang="en-US" dirty="0" smtClean="0"/>
          </a:p>
          <a:p>
            <a:r>
              <a:rPr lang="en-US" dirty="0" smtClean="0"/>
              <a:t>He </a:t>
            </a:r>
            <a:r>
              <a:rPr lang="en-US" dirty="0"/>
              <a:t>also set up Christian schools which trained the younger generation of Russians in the new religion. </a:t>
            </a:r>
            <a:endParaRPr lang="en-US" dirty="0" smtClean="0"/>
          </a:p>
          <a:p>
            <a:r>
              <a:rPr lang="en-US" dirty="0" smtClean="0"/>
              <a:t>After </a:t>
            </a:r>
            <a:r>
              <a:rPr lang="en-US" dirty="0"/>
              <a:t>Vladimir’s death in 1015, conflict broke out between his twelve sons.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20844153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3000" b="-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smtClean="0"/>
              <a:t> </a:t>
            </a:r>
            <a:r>
              <a:rPr lang="en-US" sz="4000" b="1" dirty="0"/>
              <a:t>Orthodoxy Among the Slavs </a:t>
            </a:r>
          </a:p>
        </p:txBody>
      </p:sp>
      <p:sp>
        <p:nvSpPr>
          <p:cNvPr id="4" name="Content Placeholder 3"/>
          <p:cNvSpPr>
            <a:spLocks noGrp="1"/>
          </p:cNvSpPr>
          <p:nvPr>
            <p:ph idx="1"/>
          </p:nvPr>
        </p:nvSpPr>
        <p:spPr>
          <a:xfrm>
            <a:off x="266700" y="728246"/>
            <a:ext cx="8610600" cy="5791200"/>
          </a:xfrm>
        </p:spPr>
        <p:txBody>
          <a:bodyPr>
            <a:normAutofit/>
          </a:bodyPr>
          <a:lstStyle/>
          <a:p>
            <a:r>
              <a:rPr lang="en-US" dirty="0"/>
              <a:t>Vladimir’s son, Yaroslav the Wise (1019-54), emerged as the ultimate victor, vanquishing all his rivals by 1036. </a:t>
            </a:r>
          </a:p>
          <a:p>
            <a:r>
              <a:rPr lang="en-US" dirty="0"/>
              <a:t>Yaroslav had the Bible translated into Slavonic, and in the middle of the 11th century a great monastic revival swept through Kiev. </a:t>
            </a:r>
          </a:p>
          <a:p>
            <a:r>
              <a:rPr lang="en-US" dirty="0" smtClean="0"/>
              <a:t>Thus we see, </a:t>
            </a:r>
            <a:r>
              <a:rPr lang="en-US" dirty="0"/>
              <a:t>Russian Christianity followed the Byzantine </a:t>
            </a:r>
            <a:r>
              <a:rPr lang="en-US" dirty="0" smtClean="0"/>
              <a:t>Christianity </a:t>
            </a:r>
            <a:r>
              <a:rPr lang="en-US" dirty="0"/>
              <a:t>very closely. </a:t>
            </a:r>
            <a:endParaRPr lang="en-US" dirty="0" smtClean="0"/>
          </a:p>
          <a:p>
            <a:r>
              <a:rPr lang="en-US" dirty="0" smtClean="0"/>
              <a:t>Consequently, </a:t>
            </a:r>
            <a:r>
              <a:rPr lang="en-US" dirty="0"/>
              <a:t>Russia naturally sided with Constantinople against Rome in the </a:t>
            </a:r>
            <a:r>
              <a:rPr lang="en-US" dirty="0" smtClean="0"/>
              <a:t>East West Schism of 1054.</a:t>
            </a:r>
            <a:endParaRPr lang="en-US" dirty="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18252681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2209800" y="6519446"/>
            <a:ext cx="6823156" cy="338554"/>
          </a:xfrm>
          <a:prstGeom prst="rect">
            <a:avLst/>
          </a:prstGeom>
        </p:spPr>
        <p:txBody>
          <a:bodyPr wrap="square">
            <a:spAutoFit/>
          </a:bodyPr>
          <a:lstStyle/>
          <a:p>
            <a:r>
              <a:rPr lang="en-US" sz="1600" dirty="0">
                <a:hlinkClick r:id="rId4"/>
              </a:rPr>
              <a:t>https://www.britannica.com/event/East-West-Schism-1054</a:t>
            </a:r>
            <a:endParaRPr lang="en-US" sz="1600" dirty="0">
              <a:solidFill>
                <a:prstClr val="black"/>
              </a:solidFill>
            </a:endParaRPr>
          </a:p>
        </p:txBody>
      </p:sp>
      <p:sp>
        <p:nvSpPr>
          <p:cNvPr id="7" name="Title 2"/>
          <p:cNvSpPr>
            <a:spLocks noGrp="1"/>
          </p:cNvSpPr>
          <p:nvPr>
            <p:ph type="title"/>
          </p:nvPr>
        </p:nvSpPr>
        <p:spPr>
          <a:xfrm>
            <a:off x="2971800" y="14376"/>
            <a:ext cx="6172200" cy="1738224"/>
          </a:xfrm>
          <a:solidFill>
            <a:schemeClr val="tx2"/>
          </a:solidFill>
          <a:effectLst/>
        </p:spPr>
        <p:txBody>
          <a:bodyPr>
            <a:noAutofit/>
          </a:bodyPr>
          <a:lstStyle/>
          <a:p>
            <a:r>
              <a:rPr lang="en-US" sz="6000" b="1" dirty="0" smtClean="0">
                <a:solidFill>
                  <a:schemeClr val="bg1"/>
                </a:solidFill>
                <a:effectLst>
                  <a:glow rad="139700">
                    <a:srgbClr val="C00000">
                      <a:alpha val="40000"/>
                    </a:srgbClr>
                  </a:glow>
                  <a:outerShdw blurRad="114300" dist="38100" dir="13500000" algn="br" rotWithShape="0">
                    <a:prstClr val="black"/>
                  </a:outerShdw>
                </a:effectLst>
              </a:rPr>
              <a:t>The East West Schism of 1054</a:t>
            </a:r>
            <a:endParaRPr lang="en-US" sz="36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2036394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38761977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8960893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lnSpcReduction="10000"/>
          </a:bodyPr>
          <a:lstStyle/>
          <a:p>
            <a:r>
              <a:rPr lang="en-US" dirty="0" smtClean="0"/>
              <a:t>We saw today where the “Russians </a:t>
            </a:r>
            <a:r>
              <a:rPr lang="en-US" dirty="0"/>
              <a:t>tended to value their beautiful form of worship more highly than doctrinal orthodoxy or codes of morality</a:t>
            </a:r>
            <a:r>
              <a:rPr lang="en-US" dirty="0" smtClean="0"/>
              <a:t>.” In West, we tend to put more emphasis on doctrinal accuracy and Christian obedience than we do on having a “beautiful form of worship”. Is that a good priority? Why or why not?</a:t>
            </a:r>
          </a:p>
          <a:p>
            <a:r>
              <a:rPr lang="en-US" dirty="0" smtClean="0"/>
              <a:t>What do you think of the Eastern Orthodox view “</a:t>
            </a:r>
            <a:r>
              <a:rPr lang="en-US" dirty="0"/>
              <a:t>that the worship of the congregation on earth is a joining and sharing in the worship of the glorified Church in </a:t>
            </a:r>
            <a:r>
              <a:rPr lang="en-US" dirty="0" smtClean="0"/>
              <a:t>heaven”? </a:t>
            </a:r>
          </a:p>
          <a:p>
            <a:r>
              <a:rPr lang="en-US" dirty="0" smtClean="0"/>
              <a:t>And what do you think of the use of icons, candles, incense, etc. </a:t>
            </a:r>
            <a:r>
              <a:rPr lang="en-US" smtClean="0"/>
              <a:t>in worship </a:t>
            </a:r>
            <a:r>
              <a:rPr lang="en-US" dirty="0" smtClean="0"/>
              <a:t>to facilitate a feeling that we are joining the heavenly hosts in their worship of God? </a:t>
            </a:r>
          </a:p>
          <a:p>
            <a:r>
              <a:rPr lang="en-US" dirty="0" smtClean="0"/>
              <a:t>Do </a:t>
            </a:r>
            <a:r>
              <a:rPr lang="en-US" b="1" i="1" dirty="0"/>
              <a:t>you</a:t>
            </a:r>
            <a:r>
              <a:rPr lang="en-US" dirty="0"/>
              <a:t> have a topic or question that </a:t>
            </a:r>
            <a:r>
              <a:rPr lang="en-US" b="1" i="1" dirty="0"/>
              <a:t>you</a:t>
            </a:r>
            <a:r>
              <a:rPr lang="en-US" dirty="0"/>
              <a:t> would like to see us to discuss</a:t>
            </a:r>
            <a:r>
              <a:rPr lang="en-US" dirty="0" smtClean="0"/>
              <a:t>?</a:t>
            </a:r>
            <a:endParaRPr lang="en-US" dirty="0"/>
          </a:p>
        </p:txBody>
      </p:sp>
    </p:spTree>
    <p:extLst>
      <p:ext uri="{BB962C8B-B14F-4D97-AF65-F5344CB8AC3E}">
        <p14:creationId xmlns:p14="http://schemas.microsoft.com/office/powerpoint/2010/main" val="5098596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lnSpcReduction="10000"/>
          </a:bodyPr>
          <a:lstStyle/>
          <a:p>
            <a:r>
              <a:rPr lang="en-US" dirty="0" smtClean="0"/>
              <a:t>What title did Pope Innocent III take for </a:t>
            </a:r>
            <a:r>
              <a:rPr lang="en-US" dirty="0"/>
              <a:t>himself when he rejected the old papal title of “vicar of Peter</a:t>
            </a:r>
            <a:r>
              <a:rPr lang="en-US" dirty="0" smtClean="0"/>
              <a:t>”?</a:t>
            </a:r>
          </a:p>
          <a:p>
            <a:pPr lvl="1"/>
            <a:r>
              <a:rPr lang="en-US" dirty="0" smtClean="0"/>
              <a:t>Vicar of </a:t>
            </a:r>
            <a:r>
              <a:rPr lang="en-US" b="1" i="1" dirty="0" smtClean="0"/>
              <a:t>Christ</a:t>
            </a:r>
          </a:p>
          <a:p>
            <a:r>
              <a:rPr lang="en-US" dirty="0" smtClean="0"/>
              <a:t>When Innocent III had </a:t>
            </a:r>
            <a:r>
              <a:rPr lang="en-US" dirty="0"/>
              <a:t>a dispute with King John of England </a:t>
            </a:r>
            <a:r>
              <a:rPr lang="en-US" dirty="0" smtClean="0"/>
              <a:t>over </a:t>
            </a:r>
            <a:r>
              <a:rPr lang="en-US" dirty="0"/>
              <a:t>who would be appointed as the archbishopric of </a:t>
            </a:r>
            <a:r>
              <a:rPr lang="en-US" dirty="0" smtClean="0"/>
              <a:t>Canterbury, how long were all church services in England suspended by Innocent in order to pressure John into acquiescing to Innocent’s demands?</a:t>
            </a:r>
          </a:p>
          <a:p>
            <a:pPr lvl="1"/>
            <a:r>
              <a:rPr lang="en-US" dirty="0" smtClean="0"/>
              <a:t>Six years total</a:t>
            </a:r>
          </a:p>
          <a:p>
            <a:r>
              <a:rPr lang="en-US" dirty="0" smtClean="0"/>
              <a:t>When King John finally capitulated to Innocent III, what all did he end up doing to satisfy him?</a:t>
            </a:r>
          </a:p>
          <a:p>
            <a:pPr lvl="1"/>
            <a:r>
              <a:rPr lang="en-US" dirty="0" smtClean="0"/>
              <a:t>Agreed </a:t>
            </a:r>
            <a:r>
              <a:rPr lang="en-US" dirty="0"/>
              <a:t>to accept Innocent’s choice as the archbishop of Canterbury</a:t>
            </a:r>
          </a:p>
          <a:p>
            <a:pPr lvl="1"/>
            <a:r>
              <a:rPr lang="en-US" dirty="0" smtClean="0"/>
              <a:t>Surrendered </a:t>
            </a:r>
            <a:r>
              <a:rPr lang="en-US" dirty="0"/>
              <a:t>his </a:t>
            </a:r>
            <a:r>
              <a:rPr lang="en-US" b="1" i="1" dirty="0"/>
              <a:t>entire kingdom </a:t>
            </a:r>
            <a:r>
              <a:rPr lang="en-US" dirty="0"/>
              <a:t>to </a:t>
            </a:r>
            <a:r>
              <a:rPr lang="en-US" dirty="0" smtClean="0"/>
              <a:t>Innocent</a:t>
            </a:r>
          </a:p>
          <a:p>
            <a:pPr lvl="1"/>
            <a:r>
              <a:rPr lang="en-US" dirty="0" smtClean="0"/>
              <a:t>Promised </a:t>
            </a:r>
            <a:r>
              <a:rPr lang="en-US" dirty="0"/>
              <a:t>to pay a special annual tax to the papacy </a:t>
            </a:r>
            <a:endParaRPr lang="en-US" dirty="0" smtClean="0"/>
          </a:p>
          <a:p>
            <a:endParaRPr lang="en-US" dirty="0" smtClean="0"/>
          </a:p>
          <a:p>
            <a:endParaRPr lang="en-US" dirty="0"/>
          </a:p>
          <a:p>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36977456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17556" y="6519446"/>
            <a:ext cx="8915400" cy="338554"/>
          </a:xfrm>
          <a:prstGeom prst="rect">
            <a:avLst/>
          </a:prstGeom>
        </p:spPr>
        <p:txBody>
          <a:bodyPr wrap="square">
            <a:spAutoFit/>
          </a:bodyPr>
          <a:lstStyle/>
          <a:p>
            <a:r>
              <a:rPr lang="en-US" sz="1600" dirty="0">
                <a:solidFill>
                  <a:prstClr val="black"/>
                </a:solidFill>
                <a:hlinkClick r:id="rId4"/>
              </a:rPr>
              <a:t>https://</a:t>
            </a:r>
            <a:r>
              <a:rPr lang="en-US" sz="1600" dirty="0" smtClean="0">
                <a:solidFill>
                  <a:prstClr val="black"/>
                </a:solidFill>
                <a:hlinkClick r:id="rId4"/>
              </a:rPr>
              <a:t>www.ancient-origins.net/ancient-places-europe/byzantine-empire-0012322</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0"/>
            <a:ext cx="9144000" cy="838200"/>
          </a:xfrm>
          <a:effectLst/>
        </p:spPr>
        <p:txBody>
          <a:bodyPr>
            <a:noAutofit/>
          </a:bodyPr>
          <a:lstStyle/>
          <a:p>
            <a:r>
              <a:rPr lang="en-US" sz="4800" b="1" dirty="0" smtClean="0">
                <a:solidFill>
                  <a:schemeClr val="bg1"/>
                </a:solidFill>
                <a:effectLst>
                  <a:glow rad="139700">
                    <a:srgbClr val="C00000">
                      <a:alpha val="40000"/>
                    </a:srgbClr>
                  </a:glow>
                  <a:outerShdw blurRad="114300" dist="38100" dir="13500000" algn="br" rotWithShape="0">
                    <a:prstClr val="black"/>
                  </a:outerShdw>
                </a:effectLst>
              </a:rPr>
              <a:t>The Byzantine Empire</a:t>
            </a:r>
            <a:endParaRPr lang="en-US" sz="28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
        <p:nvSpPr>
          <p:cNvPr id="2" name="TextBox 1"/>
          <p:cNvSpPr txBox="1"/>
          <p:nvPr/>
        </p:nvSpPr>
        <p:spPr>
          <a:xfrm>
            <a:off x="117556" y="6100645"/>
            <a:ext cx="8915400" cy="400110"/>
          </a:xfrm>
          <a:prstGeom prst="rect">
            <a:avLst/>
          </a:prstGeom>
          <a:noFill/>
        </p:spPr>
        <p:txBody>
          <a:bodyPr wrap="square" rtlCol="0">
            <a:spAutoFit/>
          </a:bodyPr>
          <a:lstStyle/>
          <a:p>
            <a:r>
              <a:rPr lang="en-US" sz="2000" b="1" dirty="0">
                <a:solidFill>
                  <a:prstClr val="white"/>
                </a:solidFill>
              </a:rPr>
              <a:t>Hagia Sophia built by Emperor Constantine of the Byzantine Empire</a:t>
            </a:r>
            <a:r>
              <a:rPr lang="en-US" sz="2000" b="1" dirty="0" smtClean="0">
                <a:solidFill>
                  <a:prstClr val="white"/>
                </a:solidFill>
              </a:rPr>
              <a:t>.</a:t>
            </a:r>
            <a:endParaRPr lang="en-US" sz="2000" b="1" dirty="0">
              <a:solidFill>
                <a:prstClr val="white"/>
              </a:solidFill>
            </a:endParaRPr>
          </a:p>
        </p:txBody>
      </p:sp>
    </p:spTree>
    <p:extLst>
      <p:ext uri="{BB962C8B-B14F-4D97-AF65-F5344CB8AC3E}">
        <p14:creationId xmlns:p14="http://schemas.microsoft.com/office/powerpoint/2010/main" val="34163959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The Byzantine Empire</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a:t>The Byzantine Empire, it is worth reminding ourselves, was the Eastern Roman Empire </a:t>
            </a:r>
            <a:r>
              <a:rPr lang="en-US" dirty="0" smtClean="0"/>
              <a:t>centered </a:t>
            </a:r>
            <a:r>
              <a:rPr lang="en-US" dirty="0"/>
              <a:t>on Constantinople, </a:t>
            </a:r>
            <a:r>
              <a:rPr lang="en-US" dirty="0" smtClean="0"/>
              <a:t>which, </a:t>
            </a:r>
            <a:r>
              <a:rPr lang="en-US" dirty="0"/>
              <a:t>unlike its Western </a:t>
            </a:r>
            <a:r>
              <a:rPr lang="en-US" dirty="0" smtClean="0"/>
              <a:t>counterpart, </a:t>
            </a:r>
            <a:r>
              <a:rPr lang="en-US" dirty="0"/>
              <a:t>had not fallen beneath the weight of the Germanic invasions of the 4th and 5th centuries. </a:t>
            </a:r>
            <a:endParaRPr lang="en-US" dirty="0" smtClean="0"/>
          </a:p>
          <a:p>
            <a:r>
              <a:rPr lang="en-US" dirty="0" smtClean="0"/>
              <a:t>The </a:t>
            </a:r>
            <a:r>
              <a:rPr lang="en-US" dirty="0"/>
              <a:t>Byzantines called themselves “Romans”, not “Byzantines” (a more recent term invented by Western historians). </a:t>
            </a:r>
            <a:endParaRPr lang="en-US" dirty="0" smtClean="0"/>
          </a:p>
          <a:p>
            <a:r>
              <a:rPr lang="en-US" dirty="0" smtClean="0"/>
              <a:t>As </a:t>
            </a:r>
            <a:r>
              <a:rPr lang="en-US" dirty="0"/>
              <a:t>far as the Emperors and people of Byzantium were concerned, they were simply the ancient Roman Empire in all its glory, still full of life and strength, now sanctified by its adoption of the Christian faith. </a:t>
            </a:r>
            <a:endParaRPr lang="en-US" dirty="0" smtClean="0"/>
          </a:p>
          <a:p>
            <a:r>
              <a:rPr lang="en-US" dirty="0" smtClean="0"/>
              <a:t>Charlemagne </a:t>
            </a:r>
            <a:r>
              <a:rPr lang="en-US" dirty="0"/>
              <a:t>and the Western Emperors might speak of themselves as the “Holy Roman Empire”, but the Byzantines </a:t>
            </a:r>
            <a:r>
              <a:rPr lang="en-US" dirty="0" smtClean="0"/>
              <a:t>felt that </a:t>
            </a:r>
            <a:r>
              <a:rPr lang="en-US" dirty="0"/>
              <a:t>title more truly </a:t>
            </a:r>
            <a:r>
              <a:rPr lang="en-US" dirty="0" smtClean="0"/>
              <a:t>belonged to </a:t>
            </a:r>
            <a:r>
              <a:rPr lang="en-US" b="1" i="1" dirty="0" smtClean="0"/>
              <a:t>them</a:t>
            </a:r>
            <a:r>
              <a:rPr lang="en-US" dirty="0" smtClean="0"/>
              <a:t>. </a:t>
            </a:r>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21509472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519446"/>
            <a:ext cx="8915400" cy="338554"/>
          </a:xfrm>
          <a:prstGeom prst="rect">
            <a:avLst/>
          </a:prstGeom>
        </p:spPr>
        <p:txBody>
          <a:bodyPr wrap="square">
            <a:spAutoFit/>
          </a:bodyPr>
          <a:lstStyle/>
          <a:p>
            <a:r>
              <a:rPr lang="en-US" sz="1600" dirty="0">
                <a:solidFill>
                  <a:prstClr val="black"/>
                </a:solidFill>
                <a:hlinkClick r:id="rId3"/>
              </a:rPr>
              <a:t>https://www.youtube.com/watch?v=vjWVFZ5e_vo</a:t>
            </a:r>
            <a:endParaRPr lang="en-US" sz="1600"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2" y="1007767"/>
            <a:ext cx="9141248" cy="4859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60456" y="20128"/>
            <a:ext cx="8229600" cy="818072"/>
          </a:xfrm>
        </p:spPr>
        <p:txBody>
          <a:bodyPr/>
          <a:lstStyle/>
          <a:p>
            <a:r>
              <a:rPr lang="en-US" b="1" dirty="0" smtClean="0"/>
              <a:t>Europe in AD 1054</a:t>
            </a:r>
            <a:endParaRPr lang="en-US" b="1" dirty="0"/>
          </a:p>
        </p:txBody>
      </p:sp>
      <p:sp>
        <p:nvSpPr>
          <p:cNvPr id="5" name="5-Point Star 4"/>
          <p:cNvSpPr/>
          <p:nvPr/>
        </p:nvSpPr>
        <p:spPr>
          <a:xfrm>
            <a:off x="5715000" y="3200400"/>
            <a:ext cx="114300" cy="1143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5-Point Star 7"/>
          <p:cNvSpPr/>
          <p:nvPr/>
        </p:nvSpPr>
        <p:spPr>
          <a:xfrm>
            <a:off x="5457286" y="4833308"/>
            <a:ext cx="114300" cy="1143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5-Point Star 8"/>
          <p:cNvSpPr/>
          <p:nvPr/>
        </p:nvSpPr>
        <p:spPr>
          <a:xfrm>
            <a:off x="3200400" y="4419600"/>
            <a:ext cx="114300" cy="1143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5791200" y="3048000"/>
            <a:ext cx="501163" cy="307777"/>
          </a:xfrm>
          <a:prstGeom prst="rect">
            <a:avLst/>
          </a:prstGeom>
          <a:noFill/>
        </p:spPr>
        <p:txBody>
          <a:bodyPr wrap="none" rtlCol="0">
            <a:spAutoFit/>
          </a:bodyPr>
          <a:lstStyle/>
          <a:p>
            <a:r>
              <a:rPr lang="en-US" sz="1400" b="1" dirty="0" smtClean="0">
                <a:solidFill>
                  <a:prstClr val="black"/>
                </a:solidFill>
                <a:effectLst>
                  <a:glow rad="228600">
                    <a:prstClr val="white">
                      <a:alpha val="40000"/>
                    </a:prstClr>
                  </a:glow>
                </a:effectLst>
              </a:rPr>
              <a:t>Kiev</a:t>
            </a:r>
            <a:endParaRPr lang="en-US" sz="1400" b="1" dirty="0">
              <a:solidFill>
                <a:prstClr val="black"/>
              </a:solidFill>
              <a:effectLst>
                <a:glow rad="228600">
                  <a:prstClr val="white">
                    <a:alpha val="40000"/>
                  </a:prstClr>
                </a:glow>
              </a:effectLst>
            </a:endParaRPr>
          </a:p>
        </p:txBody>
      </p:sp>
      <p:sp>
        <p:nvSpPr>
          <p:cNvPr id="11" name="TextBox 10"/>
          <p:cNvSpPr txBox="1"/>
          <p:nvPr/>
        </p:nvSpPr>
        <p:spPr>
          <a:xfrm>
            <a:off x="5543550" y="4736569"/>
            <a:ext cx="1315809" cy="307777"/>
          </a:xfrm>
          <a:prstGeom prst="rect">
            <a:avLst/>
          </a:prstGeom>
          <a:noFill/>
        </p:spPr>
        <p:txBody>
          <a:bodyPr wrap="none" rtlCol="0">
            <a:spAutoFit/>
          </a:bodyPr>
          <a:lstStyle/>
          <a:p>
            <a:r>
              <a:rPr lang="en-US" sz="1400" b="1" dirty="0" smtClean="0">
                <a:solidFill>
                  <a:prstClr val="black"/>
                </a:solidFill>
                <a:effectLst>
                  <a:glow rad="228600">
                    <a:prstClr val="white">
                      <a:alpha val="40000"/>
                    </a:prstClr>
                  </a:glow>
                </a:effectLst>
              </a:rPr>
              <a:t>Constantinople</a:t>
            </a:r>
            <a:endParaRPr lang="en-US" sz="1400" b="1" dirty="0">
              <a:solidFill>
                <a:prstClr val="black"/>
              </a:solidFill>
              <a:effectLst>
                <a:glow rad="228600">
                  <a:prstClr val="white">
                    <a:alpha val="40000"/>
                  </a:prstClr>
                </a:glow>
              </a:effectLst>
            </a:endParaRPr>
          </a:p>
        </p:txBody>
      </p:sp>
      <p:sp>
        <p:nvSpPr>
          <p:cNvPr id="12" name="TextBox 11"/>
          <p:cNvSpPr txBox="1"/>
          <p:nvPr/>
        </p:nvSpPr>
        <p:spPr>
          <a:xfrm>
            <a:off x="3251799" y="4306635"/>
            <a:ext cx="614335" cy="307777"/>
          </a:xfrm>
          <a:prstGeom prst="rect">
            <a:avLst/>
          </a:prstGeom>
          <a:noFill/>
        </p:spPr>
        <p:txBody>
          <a:bodyPr wrap="none" rtlCol="0">
            <a:spAutoFit/>
          </a:bodyPr>
          <a:lstStyle/>
          <a:p>
            <a:r>
              <a:rPr lang="en-US" sz="1400" b="1" dirty="0" smtClean="0">
                <a:solidFill>
                  <a:prstClr val="black"/>
                </a:solidFill>
                <a:effectLst>
                  <a:glow rad="228600">
                    <a:prstClr val="white">
                      <a:alpha val="40000"/>
                    </a:prstClr>
                  </a:glow>
                </a:effectLst>
              </a:rPr>
              <a:t>Rome</a:t>
            </a:r>
            <a:endParaRPr lang="en-US" sz="1400" b="1" dirty="0">
              <a:solidFill>
                <a:prstClr val="black"/>
              </a:solidFill>
              <a:effectLst>
                <a:glow rad="228600">
                  <a:prstClr val="white">
                    <a:alpha val="40000"/>
                  </a:prstClr>
                </a:glow>
              </a:effectLst>
            </a:endParaRPr>
          </a:p>
        </p:txBody>
      </p:sp>
    </p:spTree>
    <p:extLst>
      <p:ext uri="{BB962C8B-B14F-4D97-AF65-F5344CB8AC3E}">
        <p14:creationId xmlns:p14="http://schemas.microsoft.com/office/powerpoint/2010/main" val="3841782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17556" y="6519446"/>
            <a:ext cx="8915400" cy="338554"/>
          </a:xfrm>
          <a:prstGeom prst="rect">
            <a:avLst/>
          </a:prstGeom>
        </p:spPr>
        <p:txBody>
          <a:bodyPr wrap="square">
            <a:spAutoFit/>
          </a:bodyPr>
          <a:lstStyle/>
          <a:p>
            <a:r>
              <a:rPr lang="en-US" sz="1600" dirty="0">
                <a:solidFill>
                  <a:prstClr val="black"/>
                </a:solidFill>
                <a:hlinkClick r:id="rId4"/>
              </a:rPr>
              <a:t>http://anothercity.org/the-divine-liturgy-as-mystical-experience</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0"/>
            <a:ext cx="9144000" cy="838200"/>
          </a:xfrm>
          <a:effectLst/>
        </p:spPr>
        <p:txBody>
          <a:bodyPr>
            <a:noAutofit/>
          </a:bodyPr>
          <a:lstStyle/>
          <a:p>
            <a:r>
              <a:rPr lang="en-US" sz="4800" b="1" dirty="0" smtClean="0">
                <a:solidFill>
                  <a:schemeClr val="bg1"/>
                </a:solidFill>
                <a:effectLst>
                  <a:glow rad="139700">
                    <a:srgbClr val="C00000">
                      <a:alpha val="40000"/>
                    </a:srgbClr>
                  </a:glow>
                  <a:outerShdw blurRad="114300" dist="38100" dir="13500000" algn="br" rotWithShape="0">
                    <a:prstClr val="black"/>
                  </a:outerShdw>
                </a:effectLst>
              </a:rPr>
              <a:t>Worship in the Eastern Church</a:t>
            </a:r>
            <a:endParaRPr lang="en-US" sz="28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
        <p:nvSpPr>
          <p:cNvPr id="2" name="TextBox 1"/>
          <p:cNvSpPr txBox="1"/>
          <p:nvPr/>
        </p:nvSpPr>
        <p:spPr>
          <a:xfrm>
            <a:off x="117556" y="6100645"/>
            <a:ext cx="8915400" cy="400110"/>
          </a:xfrm>
          <a:prstGeom prst="rect">
            <a:avLst/>
          </a:prstGeom>
          <a:noFill/>
        </p:spPr>
        <p:txBody>
          <a:bodyPr wrap="square" rtlCol="0">
            <a:spAutoFit/>
          </a:bodyPr>
          <a:lstStyle/>
          <a:p>
            <a:r>
              <a:rPr lang="en-US" sz="2000" b="1" dirty="0" smtClean="0">
                <a:solidFill>
                  <a:prstClr val="white"/>
                </a:solidFill>
              </a:rPr>
              <a:t>Joy of All Sorrow – Russian Orthodox Church, San Francisco</a:t>
            </a:r>
            <a:endParaRPr lang="en-US" sz="2000" b="1" dirty="0">
              <a:solidFill>
                <a:prstClr val="white"/>
              </a:solidFill>
            </a:endParaRPr>
          </a:p>
        </p:txBody>
      </p:sp>
    </p:spTree>
    <p:extLst>
      <p:ext uri="{BB962C8B-B14F-4D97-AF65-F5344CB8AC3E}">
        <p14:creationId xmlns:p14="http://schemas.microsoft.com/office/powerpoint/2010/main" val="515162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Worship in the Eastern Church</a:t>
            </a:r>
          </a:p>
        </p:txBody>
      </p:sp>
      <p:sp>
        <p:nvSpPr>
          <p:cNvPr id="4" name="Content Placeholder 3"/>
          <p:cNvSpPr>
            <a:spLocks noGrp="1"/>
          </p:cNvSpPr>
          <p:nvPr>
            <p:ph idx="1"/>
          </p:nvPr>
        </p:nvSpPr>
        <p:spPr>
          <a:xfrm>
            <a:off x="266700" y="728246"/>
            <a:ext cx="8610600" cy="5791200"/>
          </a:xfrm>
        </p:spPr>
        <p:txBody>
          <a:bodyPr>
            <a:normAutofit fontScale="92500"/>
          </a:bodyPr>
          <a:lstStyle/>
          <a:p>
            <a:r>
              <a:rPr lang="en-US" dirty="0" smtClean="0"/>
              <a:t>Eastern </a:t>
            </a:r>
            <a:r>
              <a:rPr lang="en-US" dirty="0"/>
              <a:t>Orthodoxy has </a:t>
            </a:r>
            <a:r>
              <a:rPr lang="en-US" dirty="0" smtClean="0"/>
              <a:t>changed </a:t>
            </a:r>
            <a:r>
              <a:rPr lang="en-US" b="1" i="1" dirty="0" smtClean="0"/>
              <a:t>very little </a:t>
            </a:r>
            <a:r>
              <a:rPr lang="en-US" dirty="0" smtClean="0"/>
              <a:t>in </a:t>
            </a:r>
            <a:r>
              <a:rPr lang="en-US" dirty="0"/>
              <a:t>its </a:t>
            </a:r>
            <a:r>
              <a:rPr lang="en-US" dirty="0" smtClean="0"/>
              <a:t>form of worship over the years.</a:t>
            </a:r>
          </a:p>
          <a:p>
            <a:r>
              <a:rPr lang="en-US" dirty="0" smtClean="0"/>
              <a:t>Consequently, it </a:t>
            </a:r>
            <a:r>
              <a:rPr lang="en-US" dirty="0"/>
              <a:t>is possible for </a:t>
            </a:r>
            <a:r>
              <a:rPr lang="en-US" dirty="0" smtClean="0"/>
              <a:t>us </a:t>
            </a:r>
            <a:r>
              <a:rPr lang="en-US" dirty="0"/>
              <a:t>to see in most Orthodox churches </a:t>
            </a:r>
            <a:r>
              <a:rPr lang="en-US" b="1" i="1" dirty="0"/>
              <a:t>today</a:t>
            </a:r>
            <a:r>
              <a:rPr lang="en-US" dirty="0"/>
              <a:t> the </a:t>
            </a:r>
            <a:r>
              <a:rPr lang="en-US" b="1" i="1" dirty="0"/>
              <a:t>same</a:t>
            </a:r>
            <a:r>
              <a:rPr lang="en-US" dirty="0"/>
              <a:t> basic pattern of worship that was </a:t>
            </a:r>
            <a:r>
              <a:rPr lang="en-US" dirty="0" smtClean="0"/>
              <a:t>practiced </a:t>
            </a:r>
            <a:r>
              <a:rPr lang="en-US" dirty="0"/>
              <a:t>in the Byzantine Empire </a:t>
            </a:r>
            <a:r>
              <a:rPr lang="en-US" b="1" i="1" dirty="0"/>
              <a:t>a thousand years </a:t>
            </a:r>
            <a:r>
              <a:rPr lang="en-US" b="1" i="1" dirty="0" smtClean="0"/>
              <a:t>ago</a:t>
            </a:r>
            <a:r>
              <a:rPr lang="en-US" dirty="0" smtClean="0"/>
              <a:t>!</a:t>
            </a:r>
            <a:endParaRPr lang="en-US" dirty="0"/>
          </a:p>
          <a:p>
            <a:r>
              <a:rPr lang="en-US" dirty="0" smtClean="0"/>
              <a:t>It </a:t>
            </a:r>
            <a:r>
              <a:rPr lang="en-US" dirty="0"/>
              <a:t>is in many ways quite different from Western worship, both Protestant and Roman Catholic. </a:t>
            </a:r>
            <a:endParaRPr lang="en-US" dirty="0" smtClean="0"/>
          </a:p>
          <a:p>
            <a:r>
              <a:rPr lang="en-US" dirty="0" smtClean="0"/>
              <a:t>Eastern </a:t>
            </a:r>
            <a:r>
              <a:rPr lang="en-US" dirty="0"/>
              <a:t>Orthodox church buildings have no pews, no pulpit, and no organ (or any other musical instrument). </a:t>
            </a:r>
            <a:endParaRPr lang="en-US" dirty="0" smtClean="0"/>
          </a:p>
          <a:p>
            <a:r>
              <a:rPr lang="en-US" dirty="0" smtClean="0"/>
              <a:t>There </a:t>
            </a:r>
            <a:r>
              <a:rPr lang="en-US" dirty="0"/>
              <a:t>are </a:t>
            </a:r>
            <a:r>
              <a:rPr lang="en-US" b="1" i="1" dirty="0"/>
              <a:t>no</a:t>
            </a:r>
            <a:r>
              <a:rPr lang="en-US" dirty="0"/>
              <a:t> religious </a:t>
            </a:r>
            <a:r>
              <a:rPr lang="en-US" b="1" i="1" dirty="0"/>
              <a:t>statues</a:t>
            </a:r>
            <a:r>
              <a:rPr lang="en-US" dirty="0"/>
              <a:t>, but covering the walls is an abundance of flat two-dimensional images of Christ, Biblical characters, and Orthodox saints. </a:t>
            </a:r>
            <a:r>
              <a:rPr lang="en-US" dirty="0" smtClean="0"/>
              <a:t>These </a:t>
            </a:r>
            <a:r>
              <a:rPr lang="en-US" dirty="0"/>
              <a:t>pictures are known as “</a:t>
            </a:r>
            <a:r>
              <a:rPr lang="en-US" b="1" i="1" dirty="0"/>
              <a:t>icons</a:t>
            </a:r>
            <a:r>
              <a:rPr lang="en-US" dirty="0" smtClean="0"/>
              <a:t>”.</a:t>
            </a:r>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25336656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Worship in the Eastern Church</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The </a:t>
            </a:r>
            <a:r>
              <a:rPr lang="en-US" dirty="0"/>
              <a:t>icons often have olive-oil lamps burning beneath them. </a:t>
            </a:r>
            <a:endParaRPr lang="en-US" dirty="0" smtClean="0"/>
          </a:p>
          <a:p>
            <a:r>
              <a:rPr lang="en-US" dirty="0" smtClean="0"/>
              <a:t>The </a:t>
            </a:r>
            <a:r>
              <a:rPr lang="en-US" dirty="0"/>
              <a:t>idea behind the icons is that the worship of the congregation on earth is a joining and sharing in the worship of the glorified Church in </a:t>
            </a:r>
            <a:r>
              <a:rPr lang="en-US" dirty="0" smtClean="0"/>
              <a:t>heaven.</a:t>
            </a:r>
          </a:p>
          <a:p>
            <a:r>
              <a:rPr lang="en-US" dirty="0"/>
              <a:t>T</a:t>
            </a:r>
            <a:r>
              <a:rPr lang="en-US" dirty="0" smtClean="0"/>
              <a:t>he </a:t>
            </a:r>
            <a:r>
              <a:rPr lang="en-US" dirty="0"/>
              <a:t>icons are </a:t>
            </a:r>
            <a:r>
              <a:rPr lang="en-US" dirty="0" smtClean="0"/>
              <a:t>believed by the Orthodox to be a </a:t>
            </a:r>
            <a:r>
              <a:rPr lang="en-US" dirty="0"/>
              <a:t>window into that heavenly worship, revealing the presence of the saints and angels. </a:t>
            </a:r>
            <a:endParaRPr lang="en-US" dirty="0" smtClean="0"/>
          </a:p>
          <a:p>
            <a:r>
              <a:rPr lang="en-US" dirty="0" smtClean="0"/>
              <a:t>They believe that it </a:t>
            </a:r>
            <a:r>
              <a:rPr lang="en-US" dirty="0"/>
              <a:t>is in company with </a:t>
            </a:r>
            <a:r>
              <a:rPr lang="en-US" dirty="0" smtClean="0"/>
              <a:t>these heavenly </a:t>
            </a:r>
            <a:r>
              <a:rPr lang="en-US" dirty="0"/>
              <a:t>saints and angels</a:t>
            </a:r>
            <a:r>
              <a:rPr lang="en-US" dirty="0" smtClean="0"/>
              <a:t>, </a:t>
            </a:r>
            <a:r>
              <a:rPr lang="en-US" dirty="0"/>
              <a:t>and with the help of their prayers, that believers on earth approach and worship the Trinity</a:t>
            </a:r>
            <a:r>
              <a:rPr lang="en-US" dirty="0" smtClean="0"/>
              <a:t>.</a:t>
            </a:r>
            <a:endParaRPr lang="en-US" dirty="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2591091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258052</TotalTime>
  <Words>2241</Words>
  <Application>Microsoft Office PowerPoint</Application>
  <PresentationFormat>On-screen Show (4:3)</PresentationFormat>
  <Paragraphs>137</Paragraphs>
  <Slides>27</Slides>
  <Notes>0</Notes>
  <HiddenSlides>0</HiddenSlides>
  <MMClips>0</MMClips>
  <ScaleCrop>false</ScaleCrop>
  <HeadingPairs>
    <vt:vector size="4" baseType="variant">
      <vt:variant>
        <vt:lpstr>Theme</vt:lpstr>
      </vt:variant>
      <vt:variant>
        <vt:i4>8</vt:i4>
      </vt:variant>
      <vt:variant>
        <vt:lpstr>Slide Titles</vt:lpstr>
      </vt:variant>
      <vt:variant>
        <vt:i4>27</vt:i4>
      </vt:variant>
    </vt:vector>
  </HeadingPairs>
  <TitlesOfParts>
    <vt:vector size="35" baseType="lpstr">
      <vt:lpstr>Office Theme</vt:lpstr>
      <vt:lpstr>43_Office Theme</vt:lpstr>
      <vt:lpstr>44_Office Theme</vt:lpstr>
      <vt:lpstr>46_Office Theme</vt:lpstr>
      <vt:lpstr>47_Office Theme</vt:lpstr>
      <vt:lpstr>48_Office Theme</vt:lpstr>
      <vt:lpstr>49_Office Theme</vt:lpstr>
      <vt:lpstr>50_Office Theme</vt:lpstr>
      <vt:lpstr>PowerPoint Presentation</vt:lpstr>
      <vt:lpstr>Review</vt:lpstr>
      <vt:lpstr>Review</vt:lpstr>
      <vt:lpstr>The Byzantine Empire</vt:lpstr>
      <vt:lpstr>The Byzantine Empire</vt:lpstr>
      <vt:lpstr>Europe in AD 1054</vt:lpstr>
      <vt:lpstr>Worship in the Eastern Church</vt:lpstr>
      <vt:lpstr>Worship in the Eastern Church</vt:lpstr>
      <vt:lpstr>Worship in the Eastern Church</vt:lpstr>
      <vt:lpstr>Worship in the Eastern Church</vt:lpstr>
      <vt:lpstr>Worship in the Eastern Church</vt:lpstr>
      <vt:lpstr>“Holy Russia”  Orthodoxy Among the Slavs </vt:lpstr>
      <vt:lpstr> Orthodoxy Among the Slavs </vt:lpstr>
      <vt:lpstr>Europe in AD 1054</vt:lpstr>
      <vt:lpstr> Orthodoxy Among the Slavs </vt:lpstr>
      <vt:lpstr> Orthodoxy Among the Slavs </vt:lpstr>
      <vt:lpstr> Orthodoxy Among the Slavs </vt:lpstr>
      <vt:lpstr>Hagia Sophia</vt:lpstr>
      <vt:lpstr>Hagia Sophia (Interior)</vt:lpstr>
      <vt:lpstr> Orthodoxy Among the Slavs </vt:lpstr>
      <vt:lpstr> Orthodoxy Among the Slavs </vt:lpstr>
      <vt:lpstr> Orthodoxy Among the Slavs </vt:lpstr>
      <vt:lpstr> Orthodoxy Among the Slavs </vt:lpstr>
      <vt:lpstr>The East West Schism of 1054</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4272</cp:revision>
  <cp:lastPrinted>2019-11-17T14:48:03Z</cp:lastPrinted>
  <dcterms:created xsi:type="dcterms:W3CDTF">2018-06-08T00:19:32Z</dcterms:created>
  <dcterms:modified xsi:type="dcterms:W3CDTF">2019-11-20T02:28:41Z</dcterms:modified>
</cp:coreProperties>
</file>