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264" r:id="rId2"/>
    <p:sldMasterId id="2147486288" r:id="rId3"/>
    <p:sldMasterId id="2147486300" r:id="rId4"/>
    <p:sldMasterId id="2147486312" r:id="rId5"/>
    <p:sldMasterId id="2147486324" r:id="rId6"/>
    <p:sldMasterId id="2147486336" r:id="rId7"/>
  </p:sldMasterIdLst>
  <p:notesMasterIdLst>
    <p:notesMasterId r:id="rId35"/>
  </p:notesMasterIdLst>
  <p:handoutMasterIdLst>
    <p:handoutMasterId r:id="rId36"/>
  </p:handoutMasterIdLst>
  <p:sldIdLst>
    <p:sldId id="2397" r:id="rId8"/>
    <p:sldId id="2413" r:id="rId9"/>
    <p:sldId id="2414" r:id="rId10"/>
    <p:sldId id="2415" r:id="rId11"/>
    <p:sldId id="2407" r:id="rId12"/>
    <p:sldId id="2408" r:id="rId13"/>
    <p:sldId id="2409" r:id="rId14"/>
    <p:sldId id="2410" r:id="rId15"/>
    <p:sldId id="2411" r:id="rId16"/>
    <p:sldId id="2412" r:id="rId17"/>
    <p:sldId id="2416" r:id="rId18"/>
    <p:sldId id="2418" r:id="rId19"/>
    <p:sldId id="2435" r:id="rId20"/>
    <p:sldId id="2419" r:id="rId21"/>
    <p:sldId id="2420" r:id="rId22"/>
    <p:sldId id="2436" r:id="rId23"/>
    <p:sldId id="2437" r:id="rId24"/>
    <p:sldId id="2423" r:id="rId25"/>
    <p:sldId id="2424" r:id="rId26"/>
    <p:sldId id="2426" r:id="rId27"/>
    <p:sldId id="2427" r:id="rId28"/>
    <p:sldId id="2428" r:id="rId29"/>
    <p:sldId id="2429" r:id="rId30"/>
    <p:sldId id="2430" r:id="rId31"/>
    <p:sldId id="2431" r:id="rId32"/>
    <p:sldId id="2432" r:id="rId33"/>
    <p:sldId id="2433" r:id="rId3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12/1/2019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12/1/2019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32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6989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954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9852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6787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247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1950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020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3167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1823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2119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4273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5393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704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78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9993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578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52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652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2504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4124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2775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567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8327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4662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5323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2589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097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29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0056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6434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076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2933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0193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02090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457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0119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38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9419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9337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1810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181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5637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464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8273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56412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3561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953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1144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85652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0219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23677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1253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70904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35305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73888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41515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24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0417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56131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33280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35863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97154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10407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20211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278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0558948"/>
      </p:ext>
    </p:extLst>
  </p:cSld>
  <p:clrMap bg1="lt1" tx1="dk1" bg2="lt2" tx2="dk2" accent1="accent1" accent2="accent2" accent3="accent3" accent4="accent4" accent5="accent5" accent6="accent6" hlink="hlink" folHlink="folHlink"/>
  <p:sldLayoutIdLst>
    <p:sldLayoutId id="2147486265" r:id="rId1"/>
    <p:sldLayoutId id="2147486266" r:id="rId2"/>
    <p:sldLayoutId id="2147486267" r:id="rId3"/>
    <p:sldLayoutId id="2147486268" r:id="rId4"/>
    <p:sldLayoutId id="2147486269" r:id="rId5"/>
    <p:sldLayoutId id="2147486270" r:id="rId6"/>
    <p:sldLayoutId id="2147486271" r:id="rId7"/>
    <p:sldLayoutId id="2147486272" r:id="rId8"/>
    <p:sldLayoutId id="2147486273" r:id="rId9"/>
    <p:sldLayoutId id="2147486274" r:id="rId10"/>
    <p:sldLayoutId id="2147486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4178801"/>
      </p:ext>
    </p:extLst>
  </p:cSld>
  <p:clrMap bg1="lt1" tx1="dk1" bg2="lt2" tx2="dk2" accent1="accent1" accent2="accent2" accent3="accent3" accent4="accent4" accent5="accent5" accent6="accent6" hlink="hlink" folHlink="folHlink"/>
  <p:sldLayoutIdLst>
    <p:sldLayoutId id="2147486289" r:id="rId1"/>
    <p:sldLayoutId id="2147486290" r:id="rId2"/>
    <p:sldLayoutId id="2147486291" r:id="rId3"/>
    <p:sldLayoutId id="2147486292" r:id="rId4"/>
    <p:sldLayoutId id="2147486293" r:id="rId5"/>
    <p:sldLayoutId id="2147486294" r:id="rId6"/>
    <p:sldLayoutId id="2147486295" r:id="rId7"/>
    <p:sldLayoutId id="2147486296" r:id="rId8"/>
    <p:sldLayoutId id="2147486297" r:id="rId9"/>
    <p:sldLayoutId id="2147486298" r:id="rId10"/>
    <p:sldLayoutId id="2147486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754624"/>
      </p:ext>
    </p:extLst>
  </p:cSld>
  <p:clrMap bg1="lt1" tx1="dk1" bg2="lt2" tx2="dk2" accent1="accent1" accent2="accent2" accent3="accent3" accent4="accent4" accent5="accent5" accent6="accent6" hlink="hlink" folHlink="folHlink"/>
  <p:sldLayoutIdLst>
    <p:sldLayoutId id="2147486301" r:id="rId1"/>
    <p:sldLayoutId id="2147486302" r:id="rId2"/>
    <p:sldLayoutId id="2147486303" r:id="rId3"/>
    <p:sldLayoutId id="2147486304" r:id="rId4"/>
    <p:sldLayoutId id="2147486305" r:id="rId5"/>
    <p:sldLayoutId id="2147486306" r:id="rId6"/>
    <p:sldLayoutId id="2147486307" r:id="rId7"/>
    <p:sldLayoutId id="2147486308" r:id="rId8"/>
    <p:sldLayoutId id="2147486309" r:id="rId9"/>
    <p:sldLayoutId id="2147486310" r:id="rId10"/>
    <p:sldLayoutId id="2147486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5740756"/>
      </p:ext>
    </p:extLst>
  </p:cSld>
  <p:clrMap bg1="lt1" tx1="dk1" bg2="lt2" tx2="dk2" accent1="accent1" accent2="accent2" accent3="accent3" accent4="accent4" accent5="accent5" accent6="accent6" hlink="hlink" folHlink="folHlink"/>
  <p:sldLayoutIdLst>
    <p:sldLayoutId id="2147486313" r:id="rId1"/>
    <p:sldLayoutId id="2147486314" r:id="rId2"/>
    <p:sldLayoutId id="2147486315" r:id="rId3"/>
    <p:sldLayoutId id="2147486316" r:id="rId4"/>
    <p:sldLayoutId id="2147486317" r:id="rId5"/>
    <p:sldLayoutId id="2147486318" r:id="rId6"/>
    <p:sldLayoutId id="2147486319" r:id="rId7"/>
    <p:sldLayoutId id="2147486320" r:id="rId8"/>
    <p:sldLayoutId id="2147486321" r:id="rId9"/>
    <p:sldLayoutId id="2147486322" r:id="rId10"/>
    <p:sldLayoutId id="2147486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6695325"/>
      </p:ext>
    </p:extLst>
  </p:cSld>
  <p:clrMap bg1="lt1" tx1="dk1" bg2="lt2" tx2="dk2" accent1="accent1" accent2="accent2" accent3="accent3" accent4="accent4" accent5="accent5" accent6="accent6" hlink="hlink" folHlink="folHlink"/>
  <p:sldLayoutIdLst>
    <p:sldLayoutId id="2147486325" r:id="rId1"/>
    <p:sldLayoutId id="2147486326" r:id="rId2"/>
    <p:sldLayoutId id="2147486327" r:id="rId3"/>
    <p:sldLayoutId id="2147486328" r:id="rId4"/>
    <p:sldLayoutId id="2147486329" r:id="rId5"/>
    <p:sldLayoutId id="2147486330" r:id="rId6"/>
    <p:sldLayoutId id="2147486331" r:id="rId7"/>
    <p:sldLayoutId id="2147486332" r:id="rId8"/>
    <p:sldLayoutId id="2147486333" r:id="rId9"/>
    <p:sldLayoutId id="2147486334" r:id="rId10"/>
    <p:sldLayoutId id="21474863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6034163"/>
      </p:ext>
    </p:extLst>
  </p:cSld>
  <p:clrMap bg1="lt1" tx1="dk1" bg2="lt2" tx2="dk2" accent1="accent1" accent2="accent2" accent3="accent3" accent4="accent4" accent5="accent5" accent6="accent6" hlink="hlink" folHlink="folHlink"/>
  <p:sldLayoutIdLst>
    <p:sldLayoutId id="2147486337" r:id="rId1"/>
    <p:sldLayoutId id="2147486338" r:id="rId2"/>
    <p:sldLayoutId id="2147486339" r:id="rId3"/>
    <p:sldLayoutId id="2147486340" r:id="rId4"/>
    <p:sldLayoutId id="2147486341" r:id="rId5"/>
    <p:sldLayoutId id="2147486342" r:id="rId6"/>
    <p:sldLayoutId id="2147486343" r:id="rId7"/>
    <p:sldLayoutId id="2147486344" r:id="rId8"/>
    <p:sldLayoutId id="2147486345" r:id="rId9"/>
    <p:sldLayoutId id="2147486346" r:id="rId10"/>
    <p:sldLayoutId id="2147486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hyperlink" Target="https://strangenotions.com/the-crusdades-urban-legends-and-trut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hyperlink" Target="https://istanbulclues.com/battle-of-manzikert-seljuks-byzantines/" TargetMode="External"/><Relationship Id="rId2" Type="http://schemas.openxmlformats.org/officeDocument/2006/relationships/slideLayout" Target="../slideLayouts/slideLayout6.xml"/><Relationship Id="rId1" Type="http://schemas.openxmlformats.org/officeDocument/2006/relationships/themeOverride" Target="../theme/themeOverride9.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Ferdinand_I_of_Le%C3%B3n#/media/File:Europe-south-west-kingdoms.png" TargetMode="External"/><Relationship Id="rId2" Type="http://schemas.openxmlformats.org/officeDocument/2006/relationships/slideLayout" Target="../slideLayouts/slideLayout72.xml"/><Relationship Id="rId1" Type="http://schemas.openxmlformats.org/officeDocument/2006/relationships/themeOverride" Target="../theme/themeOverride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vjWVFZ5e_vo" TargetMode="External"/><Relationship Id="rId2" Type="http://schemas.openxmlformats.org/officeDocument/2006/relationships/slideLayout" Target="../slideLayouts/slideLayout72.xml"/><Relationship Id="rId1" Type="http://schemas.openxmlformats.org/officeDocument/2006/relationships/themeOverride" Target="../theme/themeOverride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50.xml"/><Relationship Id="rId1" Type="http://schemas.openxmlformats.org/officeDocument/2006/relationships/themeOverride" Target="../theme/themeOverride20.xml"/><Relationship Id="rId4" Type="http://schemas.openxmlformats.org/officeDocument/2006/relationships/hyperlink" Target="https://www.crisismagazine.com/2015/history-crusades-obama-rea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2.xml"/><Relationship Id="rId1" Type="http://schemas.openxmlformats.org/officeDocument/2006/relationships/themeOverride" Target="../theme/themeOverride21.xml"/><Relationship Id="rId4" Type="http://schemas.openxmlformats.org/officeDocument/2006/relationships/hyperlink" Target="https://www.hopehelps.org/volunteer-appreciation-week-20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8.xml"/><Relationship Id="rId1" Type="http://schemas.openxmlformats.org/officeDocument/2006/relationships/themeOverride" Target="../theme/themeOverride1.xml"/><Relationship Id="rId4" Type="http://schemas.openxmlformats.org/officeDocument/2006/relationships/hyperlink" Target="http://wp.production.patheos.com/blogs/jappersandjanglers/files/2016/07/DebateBetweenCatholicsAndOrientalChristiansInThe13thCenturyAcre1290.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090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38554"/>
          </a:xfrm>
          <a:prstGeom prst="rect">
            <a:avLst/>
          </a:prstGeom>
        </p:spPr>
        <p:txBody>
          <a:bodyPr wrap="square">
            <a:spAutoFit/>
          </a:bodyPr>
          <a:lstStyle/>
          <a:p>
            <a:r>
              <a:rPr lang="en-US" sz="1600" dirty="0">
                <a:solidFill>
                  <a:prstClr val="black"/>
                </a:solidFill>
                <a:hlinkClick r:id="rId4"/>
              </a:rPr>
              <a:t>https://strangenotions.com/the-crusdades-urban-legends-and-truth</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44000" cy="868362"/>
          </a:xfrm>
        </p:spPr>
        <p:txBody>
          <a:bodyPr>
            <a:noAutofit/>
          </a:bodyPr>
          <a:lstStyle/>
          <a:p>
            <a:r>
              <a:rPr lang="en-US" sz="6000" b="1" dirty="0">
                <a:solidFill>
                  <a:schemeClr val="bg1"/>
                </a:solidFill>
                <a:effectLst>
                  <a:glow rad="139700">
                    <a:srgbClr val="C00000">
                      <a:alpha val="40000"/>
                    </a:srgbClr>
                  </a:glow>
                  <a:outerShdw blurRad="114300" dist="38100" dir="13500000" algn="br" rotWithShape="0">
                    <a:prstClr val="black"/>
                  </a:outerShdw>
                </a:effectLst>
              </a:rPr>
              <a:t>The </a:t>
            </a:r>
            <a:r>
              <a:rPr lang="en-US" sz="6000" b="1" dirty="0" smtClean="0">
                <a:solidFill>
                  <a:schemeClr val="bg1"/>
                </a:solidFill>
                <a:effectLst>
                  <a:glow rad="139700">
                    <a:srgbClr val="C00000">
                      <a:alpha val="40000"/>
                    </a:srgbClr>
                  </a:glow>
                  <a:outerShdw blurRad="114300" dist="38100" dir="13500000" algn="br" rotWithShape="0">
                    <a:prstClr val="black"/>
                  </a:outerShdw>
                </a:effectLst>
              </a:rPr>
              <a:t>Crusades</a:t>
            </a:r>
            <a:endParaRPr lang="en-US" sz="6000" dirty="0"/>
          </a:p>
        </p:txBody>
      </p:sp>
    </p:spTree>
    <p:extLst>
      <p:ext uri="{BB962C8B-B14F-4D97-AF65-F5344CB8AC3E}">
        <p14:creationId xmlns:p14="http://schemas.microsoft.com/office/powerpoint/2010/main" val="3493413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smtClean="0"/>
              <a:t>What Were the Crusades?</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The Crusades were a series of military expeditions to the Middle East by Western Catholics, inspired and blessed by the Catholic Church, with the aim of recapturing the Holy Land (especially Jerusalem) from the Muslims. </a:t>
            </a:r>
            <a:endParaRPr lang="en-US" dirty="0" smtClean="0"/>
          </a:p>
          <a:p>
            <a:r>
              <a:rPr lang="en-US" dirty="0" smtClean="0"/>
              <a:t>There </a:t>
            </a:r>
            <a:r>
              <a:rPr lang="en-US" dirty="0"/>
              <a:t>were four </a:t>
            </a:r>
            <a:r>
              <a:rPr lang="en-US" b="1" i="1" dirty="0"/>
              <a:t>main</a:t>
            </a:r>
            <a:r>
              <a:rPr lang="en-US" dirty="0"/>
              <a:t> Crusades: </a:t>
            </a:r>
            <a:endParaRPr lang="en-US" dirty="0" smtClean="0"/>
          </a:p>
          <a:p>
            <a:pPr lvl="1"/>
            <a:r>
              <a:rPr lang="en-US" dirty="0" smtClean="0"/>
              <a:t>First </a:t>
            </a:r>
            <a:r>
              <a:rPr lang="en-US" dirty="0"/>
              <a:t>Crusade: 1096-99 </a:t>
            </a:r>
            <a:endParaRPr lang="en-US" dirty="0" smtClean="0"/>
          </a:p>
          <a:p>
            <a:pPr lvl="1"/>
            <a:r>
              <a:rPr lang="en-US" dirty="0" smtClean="0"/>
              <a:t>Second </a:t>
            </a:r>
            <a:r>
              <a:rPr lang="en-US" dirty="0"/>
              <a:t>Crusade: 1147-49 </a:t>
            </a:r>
            <a:endParaRPr lang="en-US" dirty="0" smtClean="0"/>
          </a:p>
          <a:p>
            <a:pPr lvl="1"/>
            <a:r>
              <a:rPr lang="en-US" dirty="0" smtClean="0"/>
              <a:t>Third </a:t>
            </a:r>
            <a:r>
              <a:rPr lang="en-US" dirty="0"/>
              <a:t>Crusade: 1189-92 </a:t>
            </a:r>
            <a:endParaRPr lang="en-US" dirty="0" smtClean="0"/>
          </a:p>
          <a:p>
            <a:pPr lvl="1"/>
            <a:r>
              <a:rPr lang="en-US" dirty="0" smtClean="0"/>
              <a:t>Fourth </a:t>
            </a:r>
            <a:r>
              <a:rPr lang="en-US" dirty="0"/>
              <a:t>Crusade: 1202-4 </a:t>
            </a:r>
            <a:endParaRPr lang="en-US" dirty="0" smtClean="0"/>
          </a:p>
          <a:p>
            <a:r>
              <a:rPr lang="en-US" dirty="0" smtClean="0"/>
              <a:t>There </a:t>
            </a:r>
            <a:r>
              <a:rPr lang="en-US" dirty="0"/>
              <a:t>had, of course, been a long tradition of warfare between Christians and Muslims before the Crusades. </a:t>
            </a:r>
            <a:endParaRPr lang="en-US" dirty="0" smtClean="0"/>
          </a:p>
          <a:p>
            <a:r>
              <a:rPr lang="en-US" dirty="0" smtClean="0"/>
              <a:t>The </a:t>
            </a:r>
            <a:r>
              <a:rPr lang="en-US" dirty="0"/>
              <a:t>Byzantine Empire and the Islamic Empire had been fighting each other in and around Asia Minor ever since the Muslim armies first came streaming out of Arabia in the 7th century.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855323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smtClean="0"/>
              <a:t>The Causes of the Crusades</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It was the great Byzantine Emperor </a:t>
            </a:r>
            <a:r>
              <a:rPr lang="en-US" b="1" i="1" dirty="0"/>
              <a:t>Alexius I </a:t>
            </a:r>
            <a:r>
              <a:rPr lang="en-US" b="1" i="1" dirty="0" err="1"/>
              <a:t>Comnenus</a:t>
            </a:r>
            <a:r>
              <a:rPr lang="en-US" b="1" i="1" dirty="0"/>
              <a:t> </a:t>
            </a:r>
            <a:r>
              <a:rPr lang="en-US" dirty="0" smtClean="0"/>
              <a:t>who </a:t>
            </a:r>
            <a:r>
              <a:rPr lang="en-US" dirty="0"/>
              <a:t>triggered </a:t>
            </a:r>
            <a:r>
              <a:rPr lang="en-US" dirty="0" smtClean="0"/>
              <a:t>the </a:t>
            </a:r>
            <a:r>
              <a:rPr lang="en-US" dirty="0"/>
              <a:t>Crusades. </a:t>
            </a:r>
            <a:endParaRPr lang="en-US" dirty="0" smtClean="0"/>
          </a:p>
          <a:p>
            <a:r>
              <a:rPr lang="en-US" dirty="0" smtClean="0"/>
              <a:t>In </a:t>
            </a:r>
            <a:r>
              <a:rPr lang="en-US" dirty="0"/>
              <a:t>1094, Alexius appealed to Pope </a:t>
            </a:r>
            <a:r>
              <a:rPr lang="en-US" b="1" i="1" dirty="0"/>
              <a:t>Urban II </a:t>
            </a:r>
            <a:r>
              <a:rPr lang="en-US" dirty="0"/>
              <a:t>(1088-99) for help in fighting the </a:t>
            </a:r>
            <a:r>
              <a:rPr lang="en-US" b="1" i="1" dirty="0"/>
              <a:t>Seljuk Turks</a:t>
            </a:r>
            <a:r>
              <a:rPr lang="en-US" dirty="0"/>
              <a:t>. </a:t>
            </a:r>
            <a:endParaRPr lang="en-US" dirty="0" smtClean="0"/>
          </a:p>
          <a:p>
            <a:r>
              <a:rPr lang="en-US" dirty="0" smtClean="0"/>
              <a:t>The </a:t>
            </a:r>
            <a:r>
              <a:rPr lang="en-US" dirty="0"/>
              <a:t>Turks, the new rulers of the Muslim world in the East, had decisively beaten the Byzantines at the battle of Manzikert in 1071, and conquered the bulk of Asia Minor</a:t>
            </a:r>
            <a:r>
              <a:rPr lang="en-US" dirty="0" smtClean="0"/>
              <a:t>.</a:t>
            </a:r>
          </a:p>
          <a:p>
            <a:r>
              <a:rPr lang="en-US" dirty="0" smtClean="0"/>
              <a:t>Alexius </a:t>
            </a:r>
            <a:r>
              <a:rPr lang="en-US" dirty="0"/>
              <a:t>asked for Western troops to increase the strength of his own Byzantine army, so that he could reconquer Asia Minor. </a:t>
            </a:r>
            <a:endParaRPr lang="en-US" dirty="0" smtClean="0"/>
          </a:p>
          <a:p>
            <a:r>
              <a:rPr lang="en-US" dirty="0" smtClean="0"/>
              <a:t>What </a:t>
            </a:r>
            <a:r>
              <a:rPr lang="en-US" dirty="0"/>
              <a:t>he got instead was the First Crusade.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1036391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38554"/>
          </a:xfrm>
          <a:prstGeom prst="rect">
            <a:avLst/>
          </a:prstGeom>
        </p:spPr>
        <p:txBody>
          <a:bodyPr wrap="square">
            <a:spAutoFit/>
          </a:bodyPr>
          <a:lstStyle/>
          <a:p>
            <a:r>
              <a:rPr lang="en-US" sz="1600" dirty="0">
                <a:solidFill>
                  <a:prstClr val="black"/>
                </a:solidFill>
                <a:hlinkClick r:id="rId3"/>
              </a:rPr>
              <a:t>https://istanbulclues.com/battle-of-manzikert-seljuks-byzantines</a:t>
            </a:r>
            <a:r>
              <a:rPr lang="en-US" sz="1600" dirty="0" smtClean="0">
                <a:solidFill>
                  <a:prstClr val="black"/>
                </a:solidFill>
                <a:hlinkClick r:id="rId3"/>
              </a:rPr>
              <a:t>/</a:t>
            </a:r>
            <a:r>
              <a:rPr lang="en-US" sz="1600" dirty="0" smtClean="0">
                <a:solidFill>
                  <a:prstClr val="black"/>
                </a:solidFill>
              </a:rPr>
              <a:t> </a:t>
            </a:r>
            <a:endParaRPr lang="en-US" sz="16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8006" y="277054"/>
            <a:ext cx="8774499" cy="584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4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smtClean="0"/>
              <a:t>The Causes of the Crusades</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Before </a:t>
            </a:r>
            <a:r>
              <a:rPr lang="en-US" dirty="0"/>
              <a:t>Alexius made his appeal to Urban II for Western troops, Western Europe was already full of people who had gone on </a:t>
            </a:r>
            <a:r>
              <a:rPr lang="en-US" dirty="0" smtClean="0"/>
              <a:t>pilgrimages </a:t>
            </a:r>
            <a:r>
              <a:rPr lang="en-US" dirty="0"/>
              <a:t>to the Holy Land, to visit the scenes of Jesus’s life and </a:t>
            </a:r>
            <a:r>
              <a:rPr lang="en-US" dirty="0" smtClean="0"/>
              <a:t>death.</a:t>
            </a:r>
          </a:p>
          <a:p>
            <a:r>
              <a:rPr lang="en-US" dirty="0" smtClean="0"/>
              <a:t>Until </a:t>
            </a:r>
            <a:r>
              <a:rPr lang="en-US" dirty="0"/>
              <a:t>the Seljuk Turks took control in 1055, the Muslim rulers of the Holy Land had always treated Christian pilgrims well. </a:t>
            </a:r>
          </a:p>
          <a:p>
            <a:r>
              <a:rPr lang="en-US" dirty="0"/>
              <a:t>The Turks, by contrast, treated them badly. </a:t>
            </a:r>
          </a:p>
          <a:p>
            <a:r>
              <a:rPr lang="en-US" dirty="0"/>
              <a:t>Western pilgrims came back from Palestine and filled Europe with terrible stories of Turkish hostility and persecution. </a:t>
            </a:r>
          </a:p>
          <a:p>
            <a:r>
              <a:rPr lang="en-US" dirty="0"/>
              <a:t>Catholic Europe was </a:t>
            </a:r>
            <a:r>
              <a:rPr lang="en-US" b="1" i="1" dirty="0" smtClean="0"/>
              <a:t>outraged</a:t>
            </a:r>
            <a:r>
              <a:rPr lang="en-US" dirty="0" smtClean="0"/>
              <a:t>.</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333694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smtClean="0"/>
              <a:t>The Causes of the Crusades</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In </a:t>
            </a:r>
            <a:r>
              <a:rPr lang="en-US" dirty="0"/>
              <a:t>addition, there was a growing feeling in the West at this time that the forces of Christianity could defeat and expel the Muslims from Christian lands they had conquered. </a:t>
            </a:r>
            <a:endParaRPr lang="en-US" dirty="0" smtClean="0"/>
          </a:p>
          <a:p>
            <a:r>
              <a:rPr lang="en-US" dirty="0" smtClean="0"/>
              <a:t>Under </a:t>
            </a:r>
            <a:r>
              <a:rPr lang="en-US" dirty="0"/>
              <a:t>King Ferdinand I of Castile (1035-65), the Christian reconquest of Muslim Spain had begun, which Spanish Catholics regarded as a Crusade in their own land. </a:t>
            </a:r>
            <a:endParaRPr lang="en-US" dirty="0" smtClean="0"/>
          </a:p>
          <a:p>
            <a:r>
              <a:rPr lang="en-US" dirty="0" smtClean="0"/>
              <a:t>Between </a:t>
            </a:r>
            <a:r>
              <a:rPr lang="en-US" dirty="0"/>
              <a:t>1060 and 1090, the Catholic Normans of southern Italy destroyed Muslim power in Sicily. </a:t>
            </a:r>
            <a:endParaRPr lang="en-US" dirty="0" smtClean="0"/>
          </a:p>
          <a:p>
            <a:r>
              <a:rPr lang="en-US" dirty="0" smtClean="0"/>
              <a:t>Perhaps </a:t>
            </a:r>
            <a:r>
              <a:rPr lang="en-US" dirty="0"/>
              <a:t>it seemed natural to continue this successful drive against Islam into the East.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2122801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07777"/>
          </a:xfrm>
          <a:prstGeom prst="rect">
            <a:avLst/>
          </a:prstGeom>
        </p:spPr>
        <p:txBody>
          <a:bodyPr wrap="square">
            <a:spAutoFit/>
          </a:bodyPr>
          <a:lstStyle/>
          <a:p>
            <a:r>
              <a:rPr lang="en-US" sz="1400" dirty="0">
                <a:solidFill>
                  <a:prstClr val="black"/>
                </a:solidFill>
                <a:hlinkClick r:id="rId3"/>
              </a:rPr>
              <a:t>https://en.wikipedia.org/wiki/Ferdinand_I_of_Le%C3%B3n#/</a:t>
            </a:r>
            <a:r>
              <a:rPr lang="en-US" sz="1400" dirty="0" smtClean="0">
                <a:solidFill>
                  <a:prstClr val="black"/>
                </a:solidFill>
                <a:hlinkClick r:id="rId3"/>
              </a:rPr>
              <a:t>media/File:Europe-south-west-kingdoms.png</a:t>
            </a:r>
            <a:r>
              <a:rPr lang="en-US" sz="1400" dirty="0" smtClean="0">
                <a:solidFill>
                  <a:prstClr val="black"/>
                </a:solidFill>
              </a:rPr>
              <a:t> </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0918" y="750674"/>
            <a:ext cx="7106282" cy="564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a:xfrm>
            <a:off x="460456" y="20128"/>
            <a:ext cx="8229600" cy="715962"/>
          </a:xfrm>
        </p:spPr>
        <p:txBody>
          <a:bodyPr>
            <a:normAutofit fontScale="90000"/>
          </a:bodyPr>
          <a:lstStyle/>
          <a:p>
            <a:r>
              <a:rPr lang="en-US" b="1" dirty="0" smtClean="0"/>
              <a:t>Eleventh Century Spain</a:t>
            </a:r>
            <a:endParaRPr lang="en-US" b="1" dirty="0"/>
          </a:p>
        </p:txBody>
      </p:sp>
    </p:spTree>
    <p:extLst>
      <p:ext uri="{BB962C8B-B14F-4D97-AF65-F5344CB8AC3E}">
        <p14:creationId xmlns:p14="http://schemas.microsoft.com/office/powerpoint/2010/main" val="3175910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07777"/>
          </a:xfrm>
          <a:prstGeom prst="rect">
            <a:avLst/>
          </a:prstGeom>
        </p:spPr>
        <p:txBody>
          <a:bodyPr wrap="square">
            <a:spAutoFit/>
          </a:bodyPr>
          <a:lstStyle/>
          <a:p>
            <a:r>
              <a:rPr lang="en-US" sz="1400" dirty="0">
                <a:hlinkClick r:id="rId3"/>
              </a:rPr>
              <a:t>https://www.youtube.com/watch?v=vjWVFZ5e_vo</a:t>
            </a:r>
            <a:endParaRPr lang="en-US" sz="14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00200" y="1020452"/>
            <a:ext cx="6096000" cy="529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0456" y="0"/>
            <a:ext cx="8229600" cy="762000"/>
          </a:xfrm>
        </p:spPr>
        <p:txBody>
          <a:bodyPr>
            <a:normAutofit/>
          </a:bodyPr>
          <a:lstStyle/>
          <a:p>
            <a:r>
              <a:rPr lang="en-US" b="1" dirty="0" smtClean="0"/>
              <a:t>Italy in 1090</a:t>
            </a:r>
            <a:endParaRPr lang="en-US" b="1" dirty="0"/>
          </a:p>
        </p:txBody>
      </p:sp>
    </p:spTree>
    <p:extLst>
      <p:ext uri="{BB962C8B-B14F-4D97-AF65-F5344CB8AC3E}">
        <p14:creationId xmlns:p14="http://schemas.microsoft.com/office/powerpoint/2010/main" val="256023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smtClean="0"/>
              <a:t>The Causes of the Crusades</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In </a:t>
            </a:r>
            <a:r>
              <a:rPr lang="en-US" dirty="0"/>
              <a:t>November 1095, Urban called together a council of clergy and nobles at Clermont in southern France to consider the situation in the East. </a:t>
            </a:r>
            <a:endParaRPr lang="en-US" dirty="0" smtClean="0"/>
          </a:p>
          <a:p>
            <a:r>
              <a:rPr lang="en-US" dirty="0" smtClean="0"/>
              <a:t>On </a:t>
            </a:r>
            <a:r>
              <a:rPr lang="en-US" dirty="0"/>
              <a:t>the ninth day of this council, he preached one of the most epoch-making sermons in Christian history. </a:t>
            </a:r>
            <a:endParaRPr lang="en-US" dirty="0" smtClean="0"/>
          </a:p>
          <a:p>
            <a:r>
              <a:rPr lang="en-US" dirty="0" smtClean="0"/>
              <a:t>Urban </a:t>
            </a:r>
            <a:r>
              <a:rPr lang="en-US" dirty="0"/>
              <a:t>called on the kings and nobles of Catholic Europe, especially the French, to stop fighting each other, unite, and rescue the Holy Land from the Turks. </a:t>
            </a:r>
            <a:endParaRPr lang="en-US" dirty="0" smtClean="0"/>
          </a:p>
          <a:p>
            <a:r>
              <a:rPr lang="en-US" dirty="0" smtClean="0"/>
              <a:t>The </a:t>
            </a:r>
            <a:r>
              <a:rPr lang="en-US" dirty="0"/>
              <a:t>assembled crowds responded with an outburst of wild enthusiasm, crying out, “God wills it! God wills it!” (in Latin, “</a:t>
            </a:r>
            <a:r>
              <a:rPr lang="en-US" i="1" dirty="0"/>
              <a:t>Deus </a:t>
            </a:r>
            <a:r>
              <a:rPr lang="en-US" i="1" dirty="0" err="1"/>
              <a:t>vult</a:t>
            </a:r>
            <a:r>
              <a:rPr lang="en-US" dirty="0"/>
              <a:t>!”) </a:t>
            </a:r>
            <a:endParaRPr lang="en-US" dirty="0" smtClean="0"/>
          </a:p>
          <a:p>
            <a:r>
              <a:rPr lang="en-US" dirty="0" smtClean="0"/>
              <a:t>This </a:t>
            </a:r>
            <a:r>
              <a:rPr lang="en-US" dirty="0"/>
              <a:t>became the motto of the First Crusade.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278414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smtClean="0"/>
              <a:t>The Causes of the Crusades</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Hundreds </a:t>
            </a:r>
            <a:r>
              <a:rPr lang="en-US" dirty="0"/>
              <a:t>of thousands of Western European men sincerely wanted to free the tomb of Christ from the Muslims, as an act of devotion to their Savior. </a:t>
            </a:r>
            <a:endParaRPr lang="en-US" dirty="0" smtClean="0"/>
          </a:p>
          <a:p>
            <a:r>
              <a:rPr lang="en-US" dirty="0" smtClean="0"/>
              <a:t>In their view, the Crusades were </a:t>
            </a:r>
            <a:r>
              <a:rPr lang="en-US" dirty="0"/>
              <a:t>simply pilgrimages carried out in the form of warfare. </a:t>
            </a:r>
          </a:p>
          <a:p>
            <a:r>
              <a:rPr lang="en-US" dirty="0" smtClean="0"/>
              <a:t>The very name the Crusaders took for themselves suggests this religious motive, because the word “crusade” comes from the Latin </a:t>
            </a:r>
            <a:r>
              <a:rPr lang="en-US" b="1" i="1" dirty="0" smtClean="0"/>
              <a:t>crux</a:t>
            </a:r>
            <a:r>
              <a:rPr lang="en-US" dirty="0" smtClean="0"/>
              <a:t>, meaning “cross”. </a:t>
            </a:r>
          </a:p>
          <a:p>
            <a:r>
              <a:rPr lang="en-US" dirty="0" smtClean="0"/>
              <a:t>A Crusading knight would have the sign of the cross sewn into his outer clothing as a token of his allegiance to Christ; the more zealous would </a:t>
            </a:r>
            <a:r>
              <a:rPr lang="en-US" b="1" i="1" dirty="0" smtClean="0"/>
              <a:t>brand</a:t>
            </a:r>
            <a:r>
              <a:rPr lang="en-US" dirty="0" smtClean="0"/>
              <a:t> it into their </a:t>
            </a:r>
            <a:r>
              <a:rPr lang="en-US" b="1" i="1" dirty="0" smtClean="0"/>
              <a:t>flesh</a:t>
            </a:r>
            <a:r>
              <a:rPr lang="en-US" dirty="0" smtClean="0"/>
              <a:t>. </a:t>
            </a:r>
          </a:p>
          <a:p>
            <a:r>
              <a:rPr lang="en-US" dirty="0"/>
              <a:t>Urban II encouraged this spirit by using the words of Christ in </a:t>
            </a:r>
            <a:r>
              <a:rPr lang="en-US" b="1" dirty="0"/>
              <a:t>Mark 8:34 </a:t>
            </a:r>
            <a:r>
              <a:rPr lang="en-US" dirty="0"/>
              <a:t>as a Crusade text – </a:t>
            </a:r>
            <a:r>
              <a:rPr lang="en-US" i="1" dirty="0">
                <a:solidFill>
                  <a:srgbClr val="344BF6"/>
                </a:solidFill>
                <a:latin typeface="Cambria" panose="02040503050406030204" pitchFamily="18" charset="0"/>
                <a:ea typeface="Cambria" panose="02040503050406030204" pitchFamily="18" charset="0"/>
              </a:rPr>
              <a:t>Whoever desires to come after Me, let him deny himself, and take up his </a:t>
            </a:r>
            <a:r>
              <a:rPr lang="en-US" b="1" i="1" dirty="0">
                <a:solidFill>
                  <a:srgbClr val="344BF6"/>
                </a:solidFill>
                <a:latin typeface="Cambria" panose="02040503050406030204" pitchFamily="18" charset="0"/>
                <a:ea typeface="Cambria" panose="02040503050406030204" pitchFamily="18" charset="0"/>
              </a:rPr>
              <a:t>cross</a:t>
            </a:r>
            <a:r>
              <a:rPr lang="en-US" i="1" dirty="0">
                <a:solidFill>
                  <a:srgbClr val="344BF6"/>
                </a:solidFill>
                <a:latin typeface="Cambria" panose="02040503050406030204" pitchFamily="18" charset="0"/>
                <a:ea typeface="Cambria" panose="02040503050406030204" pitchFamily="18" charset="0"/>
              </a:rPr>
              <a:t>, and follow Me</a:t>
            </a:r>
            <a:r>
              <a:rPr lang="en-US" dirty="0"/>
              <a:t>.</a:t>
            </a:r>
          </a:p>
          <a:p>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588591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a:bodyPr>
          <a:lstStyle/>
          <a:p>
            <a:pPr fontAlgn="base"/>
            <a:r>
              <a:rPr lang="en-US" dirty="0"/>
              <a:t>In the 8th and 9th centuries, a dispute over the use of religious images (icons) arose in the Byzantine Empire . </a:t>
            </a:r>
          </a:p>
          <a:p>
            <a:r>
              <a:rPr lang="en-US" dirty="0" smtClean="0"/>
              <a:t>What objections did the </a:t>
            </a:r>
            <a:r>
              <a:rPr lang="en-US" b="1" i="1" dirty="0"/>
              <a:t>Iconoclasts</a:t>
            </a:r>
            <a:r>
              <a:rPr lang="en-US" dirty="0"/>
              <a:t> (“image breakers”) </a:t>
            </a:r>
            <a:r>
              <a:rPr lang="en-US" dirty="0" smtClean="0"/>
              <a:t>raise against veneration of icons?</a:t>
            </a:r>
          </a:p>
          <a:p>
            <a:pPr lvl="1"/>
            <a:r>
              <a:rPr lang="en-US" dirty="0" smtClean="0"/>
              <a:t>The</a:t>
            </a:r>
            <a:r>
              <a:rPr lang="en-US" dirty="0"/>
              <a:t> Old Testament prohibition against images in the Ten Commandments (Exodus 20:4) and the possibility of </a:t>
            </a:r>
            <a:r>
              <a:rPr lang="en-US" dirty="0" smtClean="0"/>
              <a:t>idolatry</a:t>
            </a:r>
          </a:p>
          <a:p>
            <a:r>
              <a:rPr lang="en-US" dirty="0" smtClean="0"/>
              <a:t>What response did </a:t>
            </a:r>
            <a:r>
              <a:rPr lang="en-US" b="1" i="1" dirty="0"/>
              <a:t>Iconodules</a:t>
            </a:r>
            <a:r>
              <a:rPr lang="en-US" dirty="0"/>
              <a:t> (those who </a:t>
            </a:r>
            <a:r>
              <a:rPr lang="en-US" b="1" i="1" dirty="0"/>
              <a:t>supported</a:t>
            </a:r>
            <a:r>
              <a:rPr lang="en-US" dirty="0"/>
              <a:t> the veneration of religious icons) </a:t>
            </a:r>
            <a:r>
              <a:rPr lang="en-US" dirty="0" smtClean="0"/>
              <a:t>give to these objections?</a:t>
            </a:r>
          </a:p>
          <a:p>
            <a:pPr lvl="1"/>
            <a:r>
              <a:rPr lang="en-US" dirty="0" smtClean="0"/>
              <a:t>That </a:t>
            </a:r>
            <a:r>
              <a:rPr lang="en-US" dirty="0"/>
              <a:t>the 2nd Commandment forbids the making of </a:t>
            </a:r>
            <a:r>
              <a:rPr lang="en-US" b="1" i="1" dirty="0"/>
              <a:t>Pagan</a:t>
            </a:r>
            <a:r>
              <a:rPr lang="en-US" dirty="0"/>
              <a:t> icons and images of </a:t>
            </a:r>
            <a:r>
              <a:rPr lang="en-US" b="1" i="1" dirty="0"/>
              <a:t>false</a:t>
            </a:r>
            <a:r>
              <a:rPr lang="en-US" dirty="0"/>
              <a:t> gods, </a:t>
            </a:r>
            <a:r>
              <a:rPr lang="en-US" b="1" i="1" dirty="0"/>
              <a:t>not</a:t>
            </a:r>
            <a:r>
              <a:rPr lang="en-US" dirty="0"/>
              <a:t> icons of </a:t>
            </a:r>
            <a:r>
              <a:rPr lang="en-US" b="1" i="1" dirty="0"/>
              <a:t>Christ </a:t>
            </a:r>
            <a:r>
              <a:rPr lang="en-US" dirty="0"/>
              <a:t>who is the Truth</a:t>
            </a:r>
            <a:r>
              <a:rPr lang="en-US" dirty="0" smtClean="0"/>
              <a:t>.</a:t>
            </a:r>
          </a:p>
          <a:p>
            <a:pPr lvl="1"/>
            <a:r>
              <a:rPr lang="en-US" dirty="0" smtClean="0"/>
              <a:t>That </a:t>
            </a:r>
            <a:r>
              <a:rPr lang="en-US" dirty="0"/>
              <a:t>God </a:t>
            </a:r>
            <a:r>
              <a:rPr lang="en-US" b="1" i="1" dirty="0"/>
              <a:t>positively</a:t>
            </a:r>
            <a:r>
              <a:rPr lang="en-US" dirty="0"/>
              <a:t> </a:t>
            </a:r>
            <a:r>
              <a:rPr lang="en-US" b="1" i="1" dirty="0"/>
              <a:t>sanctioned</a:t>
            </a:r>
            <a:r>
              <a:rPr lang="en-US" dirty="0"/>
              <a:t> </a:t>
            </a:r>
            <a:r>
              <a:rPr lang="en-US" b="1" i="1" dirty="0"/>
              <a:t>many icons </a:t>
            </a:r>
            <a:r>
              <a:rPr lang="en-US" dirty="0"/>
              <a:t>in the Old Testament system of </a:t>
            </a:r>
            <a:r>
              <a:rPr lang="en-US" dirty="0" smtClean="0"/>
              <a:t>worship</a:t>
            </a:r>
          </a:p>
          <a:p>
            <a:pPr lvl="1"/>
            <a:r>
              <a:rPr lang="en-US" dirty="0" smtClean="0"/>
              <a:t>That </a:t>
            </a:r>
            <a:r>
              <a:rPr lang="en-US" dirty="0"/>
              <a:t>icons </a:t>
            </a:r>
            <a:r>
              <a:rPr lang="en-US" dirty="0" smtClean="0"/>
              <a:t>served as “books” for those who couldn’t read: they portrayed </a:t>
            </a:r>
            <a:r>
              <a:rPr lang="en-US" dirty="0"/>
              <a:t>the people and stories of the Bible and early Church history, so that the illiterate could see and learn about them</a:t>
            </a:r>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2386628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smtClean="0"/>
              <a:t>The Causes of the Crusades</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a:t>The military power behind the Crusades was the nobility (or aristocracy) of Western Europe, a warrior class for whom fighting was a way of life. </a:t>
            </a:r>
            <a:endParaRPr lang="en-US" dirty="0" smtClean="0"/>
          </a:p>
          <a:p>
            <a:r>
              <a:rPr lang="en-US" dirty="0" smtClean="0"/>
              <a:t>They </a:t>
            </a:r>
            <a:r>
              <a:rPr lang="en-US" dirty="0"/>
              <a:t>fought on horseback and were called “knights”; they were the </a:t>
            </a:r>
            <a:r>
              <a:rPr lang="en-US" b="1" i="1" dirty="0"/>
              <a:t>backbone</a:t>
            </a:r>
            <a:r>
              <a:rPr lang="en-US" dirty="0"/>
              <a:t> of Europe’s ruling class</a:t>
            </a:r>
            <a:r>
              <a:rPr lang="en-US" dirty="0" smtClean="0"/>
              <a:t>. </a:t>
            </a:r>
          </a:p>
          <a:p>
            <a:r>
              <a:rPr lang="en-US" dirty="0" smtClean="0"/>
              <a:t>The </a:t>
            </a:r>
            <a:r>
              <a:rPr lang="en-US" dirty="0"/>
              <a:t>Cluniac revival in the 10th and 11th centuries tried to bring the violence of this warrior class under control by creating a moral and spiritual code to govern their </a:t>
            </a:r>
            <a:r>
              <a:rPr lang="en-US" dirty="0" smtClean="0"/>
              <a:t>behavior. </a:t>
            </a:r>
          </a:p>
          <a:p>
            <a:r>
              <a:rPr lang="en-US" dirty="0" smtClean="0"/>
              <a:t>This </a:t>
            </a:r>
            <a:r>
              <a:rPr lang="en-US" dirty="0"/>
              <a:t>was called the code of “chivalry” (from the French </a:t>
            </a:r>
            <a:r>
              <a:rPr lang="en-US" b="1" i="1" dirty="0" err="1"/>
              <a:t>chevalerie</a:t>
            </a:r>
            <a:r>
              <a:rPr lang="en-US" dirty="0"/>
              <a:t>, “cavalry” – warriors on horses). </a:t>
            </a:r>
            <a:endParaRPr lang="en-US" dirty="0" smtClean="0"/>
          </a:p>
          <a:p>
            <a:r>
              <a:rPr lang="en-US" dirty="0" smtClean="0"/>
              <a:t>A book </a:t>
            </a:r>
            <a:r>
              <a:rPr lang="en-US" dirty="0"/>
              <a:t>published in about </a:t>
            </a:r>
            <a:r>
              <a:rPr lang="en-US" dirty="0" smtClean="0"/>
              <a:t>1090 </a:t>
            </a:r>
            <a:r>
              <a:rPr lang="en-US" dirty="0"/>
              <a:t>offered a complete set of chivalric values for the Christian knight, including courage, justice, chastity, sobriety, loyalty, and prudence.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1766443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smtClean="0"/>
              <a:t>The Causes of the Crusades</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The </a:t>
            </a:r>
            <a:r>
              <a:rPr lang="en-US" dirty="0"/>
              <a:t>code of chivalry often took </a:t>
            </a:r>
            <a:r>
              <a:rPr lang="en-US" b="1" i="1" dirty="0"/>
              <a:t>Charlemagne</a:t>
            </a:r>
            <a:r>
              <a:rPr lang="en-US" dirty="0"/>
              <a:t> as the supreme example of a </a:t>
            </a:r>
            <a:r>
              <a:rPr lang="en-US" b="1" i="1" dirty="0"/>
              <a:t>true</a:t>
            </a:r>
            <a:r>
              <a:rPr lang="en-US" dirty="0"/>
              <a:t> Christian knight</a:t>
            </a:r>
            <a:r>
              <a:rPr lang="en-US" dirty="0" smtClean="0"/>
              <a:t>. </a:t>
            </a:r>
          </a:p>
          <a:p>
            <a:r>
              <a:rPr lang="en-US" dirty="0" smtClean="0"/>
              <a:t>In </a:t>
            </a:r>
            <a:r>
              <a:rPr lang="en-US" dirty="0"/>
              <a:t>practice, it meant that when a young noble reached his maturity, the Church blessed his sword in a special ceremony, and he promised to use it to defend churches, women, orphans, the poor, and servants of God, and to fight against injustice and the enemies of Christianity. </a:t>
            </a:r>
            <a:endParaRPr lang="en-US" dirty="0" smtClean="0"/>
          </a:p>
          <a:p>
            <a:r>
              <a:rPr lang="en-US" dirty="0" smtClean="0"/>
              <a:t>Western </a:t>
            </a:r>
            <a:r>
              <a:rPr lang="en-US" dirty="0"/>
              <a:t>Catholics therefore came to see the knight as a kind of spiritual figure, like a priest or a monk. </a:t>
            </a:r>
            <a:endParaRPr lang="en-US" dirty="0" smtClean="0"/>
          </a:p>
          <a:p>
            <a:r>
              <a:rPr lang="en-US" dirty="0" smtClean="0"/>
              <a:t>In </a:t>
            </a:r>
            <a:r>
              <a:rPr lang="en-US" dirty="0"/>
              <a:t>these ways, then, the Catholic Church tried to </a:t>
            </a:r>
            <a:r>
              <a:rPr lang="en-US" b="1" i="1" dirty="0" smtClean="0"/>
              <a:t>Christianize </a:t>
            </a:r>
            <a:r>
              <a:rPr lang="en-US" dirty="0"/>
              <a:t>the knights of Western Europe. </a:t>
            </a:r>
            <a:endParaRPr lang="en-US" dirty="0" smtClean="0"/>
          </a:p>
          <a:p>
            <a:r>
              <a:rPr lang="en-US" dirty="0" smtClean="0"/>
              <a:t>The </a:t>
            </a:r>
            <a:r>
              <a:rPr lang="en-US" dirty="0"/>
              <a:t>Crusades provided a great outlet for the energies of these Christian warriors: by attacking the Muslims and freeing the Holy Land, they were doing the thing they enjoyed most (fighting), and also fulfilling the spiritual ideals of chivalry by acting as champions of the Christian faith.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9841265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smtClean="0"/>
              <a:t>The Causes of the Crusades</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Abbot </a:t>
            </a:r>
            <a:r>
              <a:rPr lang="en-US" b="1" i="1" dirty="0"/>
              <a:t>Guibert of </a:t>
            </a:r>
            <a:r>
              <a:rPr lang="en-US" b="1" i="1" dirty="0" err="1"/>
              <a:t>Nogent</a:t>
            </a:r>
            <a:r>
              <a:rPr lang="en-US" b="1" i="1" dirty="0"/>
              <a:t> </a:t>
            </a:r>
            <a:r>
              <a:rPr lang="en-US" dirty="0"/>
              <a:t>(</a:t>
            </a:r>
            <a:r>
              <a:rPr lang="en-US" dirty="0" smtClean="0"/>
              <a:t>1053-1125</a:t>
            </a:r>
            <a:r>
              <a:rPr lang="en-US" dirty="0"/>
              <a:t>) in north-eastern France said: </a:t>
            </a:r>
            <a:r>
              <a:rPr lang="en-US" i="1" dirty="0">
                <a:latin typeface="Cambria" panose="02040503050406030204" pitchFamily="18" charset="0"/>
                <a:ea typeface="Cambria" panose="02040503050406030204" pitchFamily="18" charset="0"/>
              </a:rPr>
              <a:t>In our times God has instituted holy wars, so that knights may find a new way of gaining salvation. They do not have to abandon secular affairs completely by choosing the monastic life or any religious profession, as was once the custom, but they can in some degree attain to God’s grace by pursuing their own knightly careers, in the freedom and the </a:t>
            </a:r>
            <a:r>
              <a:rPr lang="en-US" i="1" dirty="0" smtClean="0">
                <a:latin typeface="Cambria" panose="02040503050406030204" pitchFamily="18" charset="0"/>
                <a:ea typeface="Cambria" panose="02040503050406030204" pitchFamily="18" charset="0"/>
              </a:rPr>
              <a:t>armor </a:t>
            </a:r>
            <a:r>
              <a:rPr lang="en-US" i="1" dirty="0">
                <a:latin typeface="Cambria" panose="02040503050406030204" pitchFamily="18" charset="0"/>
                <a:ea typeface="Cambria" panose="02040503050406030204" pitchFamily="18" charset="0"/>
              </a:rPr>
              <a:t>which is their habit</a:t>
            </a:r>
            <a:r>
              <a:rPr lang="en-US" i="1" dirty="0" smtClean="0">
                <a:latin typeface="Cambria" panose="02040503050406030204" pitchFamily="18" charset="0"/>
                <a:ea typeface="Cambria" panose="02040503050406030204" pitchFamily="18" charset="0"/>
              </a:rPr>
              <a:t>. </a:t>
            </a:r>
          </a:p>
          <a:p>
            <a:r>
              <a:rPr lang="en-US" dirty="0" smtClean="0"/>
              <a:t>The </a:t>
            </a:r>
            <a:r>
              <a:rPr lang="en-US" dirty="0"/>
              <a:t>spiritual nature of Crusade warfare was underlined by the fact that before every battle, a Crusader had to confess his sins to a priest and take holy communion. </a:t>
            </a:r>
            <a:endParaRPr lang="en-US" dirty="0" smtClean="0"/>
          </a:p>
          <a:p>
            <a:r>
              <a:rPr lang="en-US" dirty="0" smtClean="0"/>
              <a:t>The </a:t>
            </a:r>
            <a:r>
              <a:rPr lang="en-US" dirty="0"/>
              <a:t>papacy also offered heavenly rewards to the Crusading knights, promising them complete pardon from all the “temporal penalties” of their sins. </a:t>
            </a:r>
            <a:endParaRPr lang="en-US" dirty="0" smtClean="0"/>
          </a:p>
          <a:p>
            <a:r>
              <a:rPr lang="en-US" dirty="0" smtClean="0"/>
              <a:t>This </a:t>
            </a:r>
            <a:r>
              <a:rPr lang="en-US" dirty="0"/>
              <a:t>pardon was called an “indulgence”.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412064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smtClean="0"/>
              <a:t>The Causes of the Crusades</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While the </a:t>
            </a:r>
            <a:r>
              <a:rPr lang="en-US" dirty="0"/>
              <a:t>chief inspiration behind the </a:t>
            </a:r>
            <a:r>
              <a:rPr lang="en-US" dirty="0" smtClean="0"/>
              <a:t>Crusades was religious, the </a:t>
            </a:r>
            <a:r>
              <a:rPr lang="en-US" dirty="0"/>
              <a:t>Crusades had other, less spiritual attractions for the Western nobility. </a:t>
            </a:r>
            <a:endParaRPr lang="en-US" dirty="0" smtClean="0"/>
          </a:p>
          <a:p>
            <a:r>
              <a:rPr lang="en-US" dirty="0" smtClean="0"/>
              <a:t>For </a:t>
            </a:r>
            <a:r>
              <a:rPr lang="en-US" dirty="0"/>
              <a:t>example, </a:t>
            </a:r>
            <a:r>
              <a:rPr lang="en-US" dirty="0" smtClean="0"/>
              <a:t>the Western </a:t>
            </a:r>
            <a:r>
              <a:rPr lang="en-US" dirty="0"/>
              <a:t>custom of inheritance, “primogeniture”, meant that the </a:t>
            </a:r>
            <a:r>
              <a:rPr lang="en-US" b="1" i="1" dirty="0"/>
              <a:t>oldest</a:t>
            </a:r>
            <a:r>
              <a:rPr lang="en-US" dirty="0"/>
              <a:t> son inherited all his father’s </a:t>
            </a:r>
            <a:r>
              <a:rPr lang="en-US" dirty="0" smtClean="0"/>
              <a:t>property</a:t>
            </a:r>
            <a:r>
              <a:rPr lang="en-US" dirty="0"/>
              <a:t>.</a:t>
            </a:r>
            <a:endParaRPr lang="en-US" dirty="0" smtClean="0"/>
          </a:p>
          <a:p>
            <a:r>
              <a:rPr lang="en-US" dirty="0" smtClean="0"/>
              <a:t>Therefore the Crusades </a:t>
            </a:r>
            <a:r>
              <a:rPr lang="en-US" dirty="0"/>
              <a:t>opened up </a:t>
            </a:r>
            <a:r>
              <a:rPr lang="en-US" dirty="0" smtClean="0"/>
              <a:t>an opportunity for </a:t>
            </a:r>
            <a:r>
              <a:rPr lang="en-US" b="1" i="1" dirty="0" smtClean="0"/>
              <a:t>younger sons </a:t>
            </a:r>
            <a:r>
              <a:rPr lang="en-US" dirty="0" smtClean="0"/>
              <a:t>to </a:t>
            </a:r>
            <a:r>
              <a:rPr lang="en-US" dirty="0"/>
              <a:t>win </a:t>
            </a:r>
            <a:r>
              <a:rPr lang="en-US" b="1" i="1" dirty="0"/>
              <a:t>land</a:t>
            </a:r>
            <a:r>
              <a:rPr lang="en-US" dirty="0"/>
              <a:t> for themselves</a:t>
            </a:r>
            <a:r>
              <a:rPr lang="en-US" dirty="0" smtClean="0"/>
              <a:t>.</a:t>
            </a:r>
          </a:p>
          <a:p>
            <a:r>
              <a:rPr lang="en-US" dirty="0"/>
              <a:t>The Crusades were also attractive because they offered the noble warrior a chance to prove how good a fighter he was and achieve military glory for himself.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2579526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www.crisismagazine.com/2015/history-crusades-obama-read</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44000" cy="868362"/>
          </a:xfrm>
        </p:spPr>
        <p:txBody>
          <a:bodyPr>
            <a:noAutofit/>
          </a:bodyPr>
          <a:lstStyle/>
          <a:p>
            <a:r>
              <a:rPr lang="en-US" sz="6000" b="1" dirty="0">
                <a:solidFill>
                  <a:schemeClr val="bg1"/>
                </a:solidFill>
                <a:effectLst>
                  <a:glow rad="139700">
                    <a:srgbClr val="C00000">
                      <a:alpha val="40000"/>
                    </a:srgbClr>
                  </a:glow>
                  <a:outerShdw blurRad="114300" dist="38100" dir="13500000" algn="br" rotWithShape="0">
                    <a:prstClr val="black"/>
                  </a:outerShdw>
                </a:effectLst>
              </a:rPr>
              <a:t>The </a:t>
            </a:r>
            <a:r>
              <a:rPr lang="en-US" sz="6000" b="1" dirty="0" smtClean="0">
                <a:solidFill>
                  <a:schemeClr val="bg1"/>
                </a:solidFill>
                <a:effectLst>
                  <a:glow rad="139700">
                    <a:srgbClr val="C00000">
                      <a:alpha val="40000"/>
                    </a:srgbClr>
                  </a:glow>
                  <a:outerShdw blurRad="114300" dist="38100" dir="13500000" algn="br" rotWithShape="0">
                    <a:prstClr val="black"/>
                  </a:outerShdw>
                </a:effectLst>
              </a:rPr>
              <a:t>History of the Crusades</a:t>
            </a:r>
            <a:endParaRPr lang="en-US" sz="6000" dirty="0"/>
          </a:p>
        </p:txBody>
      </p:sp>
    </p:spTree>
    <p:extLst>
      <p:ext uri="{BB962C8B-B14F-4D97-AF65-F5344CB8AC3E}">
        <p14:creationId xmlns:p14="http://schemas.microsoft.com/office/powerpoint/2010/main" val="3439381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1306449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551538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smtClean="0"/>
              <a:t>The Crusaders saw themselves as battling for the cause of Christ. Is this something that Christians are called to do?</a:t>
            </a:r>
          </a:p>
          <a:p>
            <a:r>
              <a:rPr lang="en-US" dirty="0" smtClean="0"/>
              <a:t>Before you answer, consider this text:</a:t>
            </a:r>
          </a:p>
          <a:p>
            <a:pPr lvl="1"/>
            <a:r>
              <a:rPr lang="en-US" i="1" dirty="0" smtClean="0">
                <a:solidFill>
                  <a:srgbClr val="344BF6"/>
                </a:solidFill>
                <a:latin typeface="Cambria" panose="02040503050406030204" pitchFamily="18" charset="0"/>
                <a:ea typeface="Cambria" panose="02040503050406030204" pitchFamily="18" charset="0"/>
              </a:rPr>
              <a:t>For </a:t>
            </a:r>
            <a:r>
              <a:rPr lang="en-US" i="1" dirty="0">
                <a:solidFill>
                  <a:srgbClr val="344BF6"/>
                </a:solidFill>
                <a:latin typeface="Cambria" panose="02040503050406030204" pitchFamily="18" charset="0"/>
                <a:ea typeface="Cambria" panose="02040503050406030204" pitchFamily="18" charset="0"/>
              </a:rPr>
              <a:t>though we live in the world, we do not wage war as the world does. </a:t>
            </a:r>
            <a:r>
              <a:rPr lang="en-US" i="1" dirty="0" smtClean="0">
                <a:solidFill>
                  <a:srgbClr val="344BF6"/>
                </a:solidFill>
                <a:latin typeface="Cambria" panose="02040503050406030204" pitchFamily="18" charset="0"/>
                <a:ea typeface="Cambria" panose="02040503050406030204" pitchFamily="18" charset="0"/>
              </a:rPr>
              <a:t> </a:t>
            </a:r>
            <a:r>
              <a:rPr lang="en-US" i="1" dirty="0">
                <a:solidFill>
                  <a:srgbClr val="344BF6"/>
                </a:solidFill>
                <a:latin typeface="Cambria" panose="02040503050406030204" pitchFamily="18" charset="0"/>
                <a:ea typeface="Cambria" panose="02040503050406030204" pitchFamily="18" charset="0"/>
              </a:rPr>
              <a:t>The weapons we fight with are not the weapons of the world. On the contrary, they have divine power to demolish strongholds. </a:t>
            </a:r>
            <a:r>
              <a:rPr lang="en-US" i="1" dirty="0" smtClean="0">
                <a:solidFill>
                  <a:srgbClr val="344BF6"/>
                </a:solidFill>
                <a:latin typeface="Cambria" panose="02040503050406030204" pitchFamily="18" charset="0"/>
                <a:ea typeface="Cambria" panose="02040503050406030204" pitchFamily="18" charset="0"/>
              </a:rPr>
              <a:t> </a:t>
            </a:r>
            <a:r>
              <a:rPr lang="en-US" i="1" dirty="0">
                <a:solidFill>
                  <a:srgbClr val="344BF6"/>
                </a:solidFill>
                <a:latin typeface="Cambria" panose="02040503050406030204" pitchFamily="18" charset="0"/>
                <a:ea typeface="Cambria" panose="02040503050406030204" pitchFamily="18" charset="0"/>
              </a:rPr>
              <a:t>We demolish arguments and every pretension that sets itself up against the knowledge of God, and we take captive every thought to make it obedient to Christ. </a:t>
            </a:r>
            <a:r>
              <a:rPr lang="en-US" dirty="0"/>
              <a:t>(</a:t>
            </a:r>
            <a:r>
              <a:rPr lang="en-US" dirty="0" smtClean="0"/>
              <a:t>2 Corinthians 10:3-5 </a:t>
            </a:r>
            <a:r>
              <a:rPr lang="en-US" dirty="0"/>
              <a:t>NIV)</a:t>
            </a:r>
            <a:r>
              <a:rPr lang="en-US" i="1" dirty="0">
                <a:solidFill>
                  <a:srgbClr val="344BF6"/>
                </a:solidFill>
                <a:latin typeface="Cambria" panose="02040503050406030204" pitchFamily="18" charset="0"/>
                <a:ea typeface="Cambria" panose="02040503050406030204" pitchFamily="18" charset="0"/>
              </a:rPr>
              <a:t> </a:t>
            </a:r>
            <a:endParaRPr lang="en-US" i="1" dirty="0" smtClean="0">
              <a:solidFill>
                <a:srgbClr val="344BF6"/>
              </a:solidFill>
              <a:latin typeface="Cambria" panose="02040503050406030204" pitchFamily="18" charset="0"/>
              <a:ea typeface="Cambria" panose="02040503050406030204" pitchFamily="18" charset="0"/>
            </a:endParaRPr>
          </a:p>
          <a:p>
            <a:r>
              <a:rPr lang="en-US" dirty="0" smtClean="0"/>
              <a:t>Can a </a:t>
            </a:r>
            <a:r>
              <a:rPr lang="en-US" dirty="0"/>
              <a:t>Christian in good conscience serve as </a:t>
            </a:r>
            <a:r>
              <a:rPr lang="en-US" dirty="0" smtClean="0"/>
              <a:t>a soldier in defense of his own country?</a:t>
            </a:r>
          </a:p>
          <a:p>
            <a:r>
              <a:rPr lang="en-US" dirty="0" smtClean="0"/>
              <a:t>Before you answer, consider this text:</a:t>
            </a:r>
          </a:p>
          <a:p>
            <a:pPr lvl="1"/>
            <a:r>
              <a:rPr lang="en-US" i="1" dirty="0">
                <a:solidFill>
                  <a:srgbClr val="344BF6"/>
                </a:solidFill>
                <a:latin typeface="Cambria" panose="02040503050406030204" pitchFamily="18" charset="0"/>
                <a:ea typeface="Cambria" panose="02040503050406030204" pitchFamily="18" charset="0"/>
              </a:rPr>
              <a:t>Then some soldiers asked </a:t>
            </a:r>
            <a:r>
              <a:rPr lang="en-US" i="1" dirty="0" smtClean="0">
                <a:solidFill>
                  <a:srgbClr val="344BF6"/>
                </a:solidFill>
                <a:latin typeface="Cambria" panose="02040503050406030204" pitchFamily="18" charset="0"/>
                <a:ea typeface="Cambria" panose="02040503050406030204" pitchFamily="18" charset="0"/>
              </a:rPr>
              <a:t>[John the Baptist], </a:t>
            </a:r>
            <a:r>
              <a:rPr lang="en-US" i="1" dirty="0">
                <a:solidFill>
                  <a:srgbClr val="344BF6"/>
                </a:solidFill>
                <a:latin typeface="Cambria" panose="02040503050406030204" pitchFamily="18" charset="0"/>
                <a:ea typeface="Cambria" panose="02040503050406030204" pitchFamily="18" charset="0"/>
              </a:rPr>
              <a:t>"And what should we do?" He replied, "Don't extort money and don't accuse people falsely--be content with your pay</a:t>
            </a:r>
            <a:r>
              <a:rPr lang="en-US" i="1" dirty="0" smtClean="0">
                <a:solidFill>
                  <a:srgbClr val="344BF6"/>
                </a:solidFill>
                <a:latin typeface="Cambria" panose="02040503050406030204" pitchFamily="18" charset="0"/>
                <a:ea typeface="Cambria" panose="02040503050406030204" pitchFamily="18" charset="0"/>
              </a:rPr>
              <a:t>." </a:t>
            </a:r>
            <a:r>
              <a:rPr lang="en-US" dirty="0" smtClean="0"/>
              <a:t>(Luke 3:14 - NIV)</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1963276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pPr fontAlgn="base"/>
            <a:r>
              <a:rPr lang="en-US" dirty="0"/>
              <a:t>The Eastern and Western wings of the one universal Church had been drifting apart ever since the fall of the Roman Empire in the West in 410</a:t>
            </a:r>
            <a:r>
              <a:rPr lang="en-US" dirty="0" smtClean="0"/>
              <a:t>.</a:t>
            </a:r>
          </a:p>
          <a:p>
            <a:pPr fontAlgn="base"/>
            <a:r>
              <a:rPr lang="en-US" dirty="0" smtClean="0"/>
              <a:t>What was the difference between how the East and West viewed the leadership of the church?</a:t>
            </a:r>
          </a:p>
          <a:p>
            <a:pPr lvl="1" fontAlgn="base"/>
            <a:r>
              <a:rPr lang="en-US" dirty="0" smtClean="0"/>
              <a:t>The West saw the pope of Rome as the supreme leader of the church</a:t>
            </a:r>
          </a:p>
          <a:p>
            <a:pPr lvl="1" fontAlgn="base"/>
            <a:r>
              <a:rPr lang="en-US" dirty="0" smtClean="0"/>
              <a:t>The East saw a shared leadership by the Patriarchs of the five </a:t>
            </a:r>
            <a:r>
              <a:rPr lang="en-US" dirty="0"/>
              <a:t>major cities: Rome, Constantinople, Antioch, Jerusalem, and </a:t>
            </a:r>
            <a:r>
              <a:rPr lang="en-US" dirty="0" smtClean="0"/>
              <a:t>Alexandria</a:t>
            </a:r>
          </a:p>
          <a:p>
            <a:pPr fontAlgn="base"/>
            <a:r>
              <a:rPr lang="en-US" dirty="0" smtClean="0"/>
              <a:t>What were some areas where East and West differed in </a:t>
            </a:r>
            <a:r>
              <a:rPr lang="en-US" dirty="0"/>
              <a:t>Religious Practice </a:t>
            </a:r>
            <a:r>
              <a:rPr lang="en-US" dirty="0" smtClean="0"/>
              <a:t>?</a:t>
            </a:r>
          </a:p>
          <a:p>
            <a:pPr lvl="1" fontAlgn="base"/>
            <a:r>
              <a:rPr lang="en-US" dirty="0"/>
              <a:t>Celibacy of the </a:t>
            </a:r>
            <a:r>
              <a:rPr lang="en-US" dirty="0" smtClean="0"/>
              <a:t>Priesthood</a:t>
            </a:r>
          </a:p>
          <a:p>
            <a:pPr lvl="1" fontAlgn="base"/>
            <a:r>
              <a:rPr lang="en-US" dirty="0" smtClean="0"/>
              <a:t>Communion (leavened versus unleavened bread)</a:t>
            </a:r>
            <a:endParaRPr lang="en-US" dirty="0"/>
          </a:p>
          <a:p>
            <a:pPr lvl="1" fontAlgn="base"/>
            <a:r>
              <a:rPr lang="en-US" dirty="0"/>
              <a:t>Facial </a:t>
            </a:r>
            <a:r>
              <a:rPr lang="en-US" dirty="0" smtClean="0"/>
              <a:t>Hair on men</a:t>
            </a:r>
            <a:endParaRPr lang="en-US" dirty="0"/>
          </a:p>
          <a:p>
            <a:pPr lvl="1" fontAlgn="base"/>
            <a:r>
              <a:rPr lang="en-US" dirty="0" smtClean="0"/>
              <a:t>Baptism (triple dunk versus pouring)</a:t>
            </a:r>
            <a:endParaRPr lang="en-US" dirty="0"/>
          </a:p>
          <a:p>
            <a:pPr lvl="1" fontAlgn="base"/>
            <a:r>
              <a:rPr lang="en-US" dirty="0" smtClean="0"/>
              <a:t>Date of Celebration of Easter and Christmas</a:t>
            </a:r>
          </a:p>
          <a:p>
            <a:pPr lvl="1" fontAlgn="base"/>
            <a:r>
              <a:rPr lang="en-US" dirty="0" smtClean="0"/>
              <a:t>Statues and Icons</a:t>
            </a:r>
          </a:p>
          <a:p>
            <a:pPr fontAlgn="base"/>
            <a:endParaRPr lang="en-US" dirty="0"/>
          </a:p>
          <a:p>
            <a:endParaRPr lang="en-US" dirty="0" smtClean="0"/>
          </a:p>
          <a:p>
            <a:endParaRPr lang="en-US" dirty="0"/>
          </a:p>
        </p:txBody>
      </p:sp>
    </p:spTree>
    <p:extLst>
      <p:ext uri="{BB962C8B-B14F-4D97-AF65-F5344CB8AC3E}">
        <p14:creationId xmlns:p14="http://schemas.microsoft.com/office/powerpoint/2010/main" val="2077182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 calcmode="lin" valueType="num">
                                      <p:cBhvr>
                                        <p:cTn id="70"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a:bodyPr>
          <a:lstStyle/>
          <a:p>
            <a:pPr fontAlgn="base"/>
            <a:r>
              <a:rPr lang="en-US" dirty="0" smtClean="0"/>
              <a:t>What were some areas where East and West Had theological differences?</a:t>
            </a:r>
          </a:p>
          <a:p>
            <a:pPr lvl="1" fontAlgn="base"/>
            <a:r>
              <a:rPr lang="en-US" dirty="0"/>
              <a:t>Purgatory and Indulgences </a:t>
            </a:r>
            <a:endParaRPr lang="en-US" dirty="0" smtClean="0"/>
          </a:p>
          <a:p>
            <a:pPr lvl="1" fontAlgn="base"/>
            <a:r>
              <a:rPr lang="en-US" dirty="0"/>
              <a:t>Consequences of Original Sin </a:t>
            </a:r>
            <a:endParaRPr lang="en-US" dirty="0" smtClean="0"/>
          </a:p>
          <a:p>
            <a:pPr lvl="1" fontAlgn="base"/>
            <a:r>
              <a:rPr lang="en-US" dirty="0"/>
              <a:t>The Filioque Clause in the Nicene </a:t>
            </a:r>
            <a:r>
              <a:rPr lang="en-US" dirty="0" smtClean="0"/>
              <a:t>Creed</a:t>
            </a:r>
          </a:p>
          <a:p>
            <a:endParaRPr lang="en-US" dirty="0" smtClean="0"/>
          </a:p>
          <a:p>
            <a:endParaRPr lang="en-US" dirty="0"/>
          </a:p>
        </p:txBody>
      </p:sp>
    </p:spTree>
    <p:extLst>
      <p:ext uri="{BB962C8B-B14F-4D97-AF65-F5344CB8AC3E}">
        <p14:creationId xmlns:p14="http://schemas.microsoft.com/office/powerpoint/2010/main" val="1897592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27317" y="6227058"/>
            <a:ext cx="9032956" cy="584775"/>
          </a:xfrm>
          <a:prstGeom prst="rect">
            <a:avLst/>
          </a:prstGeom>
        </p:spPr>
        <p:txBody>
          <a:bodyPr wrap="square">
            <a:spAutoFit/>
          </a:bodyPr>
          <a:lstStyle/>
          <a:p>
            <a:r>
              <a:rPr lang="en-US" sz="1600" dirty="0">
                <a:solidFill>
                  <a:prstClr val="black"/>
                </a:solidFill>
                <a:hlinkClick r:id="rId4"/>
              </a:rPr>
              <a:t>http://</a:t>
            </a:r>
            <a:r>
              <a:rPr lang="en-US" sz="1600" dirty="0" smtClean="0">
                <a:solidFill>
                  <a:prstClr val="black"/>
                </a:solidFill>
                <a:hlinkClick r:id="rId4"/>
              </a:rPr>
              <a:t>wp.production.patheos.com/blogs/jappersandjanglers/files/2016/07/DebateBetweenCatholicsAndOrientalChristiansInThe13thCenturyAcre1290.jpg</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44000" cy="1905000"/>
          </a:xfrm>
        </p:spPr>
        <p:txBody>
          <a:bodyPr>
            <a:noAutofit/>
          </a:bodyPr>
          <a:lstStyle/>
          <a:p>
            <a:r>
              <a:rPr lang="en-US" sz="6000" b="1" dirty="0">
                <a:solidFill>
                  <a:schemeClr val="bg1"/>
                </a:solidFill>
                <a:effectLst>
                  <a:glow rad="139700">
                    <a:srgbClr val="C00000">
                      <a:alpha val="40000"/>
                    </a:srgbClr>
                  </a:glow>
                  <a:outerShdw blurRad="114300" dist="38100" dir="13500000" algn="br" rotWithShape="0">
                    <a:prstClr val="black"/>
                  </a:outerShdw>
                </a:effectLst>
              </a:rPr>
              <a:t>The Final Split Between East and West</a:t>
            </a:r>
            <a:endParaRPr lang="en-US" sz="6000" dirty="0"/>
          </a:p>
        </p:txBody>
      </p:sp>
    </p:spTree>
    <p:extLst>
      <p:ext uri="{BB962C8B-B14F-4D97-AF65-F5344CB8AC3E}">
        <p14:creationId xmlns:p14="http://schemas.microsoft.com/office/powerpoint/2010/main" val="311728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smtClean="0"/>
              <a:t>The Final Split Between East and West</a:t>
            </a:r>
            <a:endParaRPr lang="en-US" sz="3600" b="1" dirty="0"/>
          </a:p>
        </p:txBody>
      </p:sp>
      <p:sp>
        <p:nvSpPr>
          <p:cNvPr id="4" name="Content Placeholder 3"/>
          <p:cNvSpPr>
            <a:spLocks noGrp="1"/>
          </p:cNvSpPr>
          <p:nvPr>
            <p:ph idx="1"/>
          </p:nvPr>
        </p:nvSpPr>
        <p:spPr>
          <a:xfrm>
            <a:off x="266700" y="728246"/>
            <a:ext cx="8610600" cy="5618845"/>
          </a:xfrm>
        </p:spPr>
        <p:txBody>
          <a:bodyPr>
            <a:normAutofit fontScale="92500" lnSpcReduction="20000"/>
          </a:bodyPr>
          <a:lstStyle/>
          <a:p>
            <a:r>
              <a:rPr lang="en-US" dirty="0"/>
              <a:t>The final schism </a:t>
            </a:r>
            <a:r>
              <a:rPr lang="en-US" dirty="0" smtClean="0"/>
              <a:t>between East and West came </a:t>
            </a:r>
            <a:r>
              <a:rPr lang="en-US" dirty="0"/>
              <a:t>in the eleventh </a:t>
            </a:r>
            <a:r>
              <a:rPr lang="en-US" dirty="0" smtClean="0"/>
              <a:t>century.</a:t>
            </a:r>
            <a:r>
              <a:rPr lang="en-US" baseline="30000" dirty="0" smtClean="0"/>
              <a:t>1</a:t>
            </a:r>
            <a:endParaRPr lang="en-US" dirty="0" smtClean="0"/>
          </a:p>
          <a:p>
            <a:r>
              <a:rPr lang="en-US" dirty="0" smtClean="0"/>
              <a:t>An archbishop in the Eastern Church </a:t>
            </a:r>
            <a:r>
              <a:rPr lang="en-US" dirty="0"/>
              <a:t>accused the </a:t>
            </a:r>
            <a:r>
              <a:rPr lang="en-US" dirty="0" smtClean="0"/>
              <a:t>Western Church </a:t>
            </a:r>
            <a:r>
              <a:rPr lang="en-US" dirty="0"/>
              <a:t>of </a:t>
            </a:r>
            <a:r>
              <a:rPr lang="en-US" dirty="0" smtClean="0"/>
              <a:t>being in error </a:t>
            </a:r>
            <a:r>
              <a:rPr lang="en-US" dirty="0"/>
              <a:t>because </a:t>
            </a:r>
            <a:r>
              <a:rPr lang="en-US" dirty="0" smtClean="0"/>
              <a:t>they insisted that all priests be celibate, </a:t>
            </a:r>
            <a:r>
              <a:rPr lang="en-US" dirty="0"/>
              <a:t>and because </a:t>
            </a:r>
            <a:r>
              <a:rPr lang="en-US" dirty="0" smtClean="0"/>
              <a:t>they used unleavened bread when celebrating communion.</a:t>
            </a:r>
            <a:r>
              <a:rPr lang="en-US" baseline="30000" dirty="0" smtClean="0"/>
              <a:t>1</a:t>
            </a:r>
            <a:endParaRPr lang="en-US" dirty="0" smtClean="0"/>
          </a:p>
          <a:p>
            <a:r>
              <a:rPr lang="en-US" dirty="0" smtClean="0"/>
              <a:t>When </a:t>
            </a:r>
            <a:r>
              <a:rPr lang="en-US" dirty="0"/>
              <a:t>the dispute grew, </a:t>
            </a:r>
            <a:r>
              <a:rPr lang="en-US" dirty="0" smtClean="0"/>
              <a:t>Pope </a:t>
            </a:r>
            <a:r>
              <a:rPr lang="en-US" dirty="0"/>
              <a:t>Leo sent </a:t>
            </a:r>
            <a:r>
              <a:rPr lang="en-US" dirty="0" smtClean="0"/>
              <a:t>ambassadors, </a:t>
            </a:r>
            <a:r>
              <a:rPr lang="en-US" dirty="0"/>
              <a:t>led by </a:t>
            </a:r>
            <a:r>
              <a:rPr lang="en-US" b="1" i="1" dirty="0"/>
              <a:t>Cardinal </a:t>
            </a:r>
            <a:r>
              <a:rPr lang="en-US" b="1" i="1" dirty="0" smtClean="0"/>
              <a:t>Humbert </a:t>
            </a:r>
            <a:r>
              <a:rPr lang="en-US" dirty="0"/>
              <a:t>meet with </a:t>
            </a:r>
            <a:r>
              <a:rPr lang="en-US" b="1" i="1" dirty="0" smtClean="0"/>
              <a:t>Cerularius</a:t>
            </a:r>
            <a:r>
              <a:rPr lang="en-US" dirty="0" smtClean="0"/>
              <a:t>, the  </a:t>
            </a:r>
            <a:r>
              <a:rPr lang="en-US" b="1" i="1" dirty="0" smtClean="0"/>
              <a:t>patriarch of Constantinople</a:t>
            </a:r>
            <a:r>
              <a:rPr lang="en-US" dirty="0" smtClean="0"/>
              <a:t> </a:t>
            </a:r>
            <a:r>
              <a:rPr lang="en-US" dirty="0"/>
              <a:t>.</a:t>
            </a:r>
            <a:r>
              <a:rPr lang="en-US" baseline="30000" dirty="0" smtClean="0"/>
              <a:t>2</a:t>
            </a:r>
            <a:r>
              <a:rPr lang="en-US" dirty="0" smtClean="0"/>
              <a:t> </a:t>
            </a:r>
          </a:p>
          <a:p>
            <a:r>
              <a:rPr lang="en-US" dirty="0" smtClean="0"/>
              <a:t>Unfortunately, </a:t>
            </a:r>
            <a:r>
              <a:rPr lang="en-US" dirty="0"/>
              <a:t>the meeting between Cerularius and Humbert was an utter </a:t>
            </a:r>
            <a:r>
              <a:rPr lang="en-US" dirty="0" smtClean="0"/>
              <a:t>disaster.</a:t>
            </a:r>
            <a:r>
              <a:rPr lang="en-US" baseline="30000" dirty="0"/>
              <a:t> 2</a:t>
            </a:r>
            <a:endParaRPr lang="en-US" dirty="0" smtClean="0"/>
          </a:p>
          <a:p>
            <a:r>
              <a:rPr lang="en-US" dirty="0" smtClean="0"/>
              <a:t>The </a:t>
            </a:r>
            <a:r>
              <a:rPr lang="en-US" dirty="0"/>
              <a:t>patriarch and the cardinal were </a:t>
            </a:r>
            <a:r>
              <a:rPr lang="en-US" dirty="0" smtClean="0"/>
              <a:t>both </a:t>
            </a:r>
            <a:r>
              <a:rPr lang="en-US" dirty="0"/>
              <a:t>stubborn, aggressive </a:t>
            </a:r>
            <a:r>
              <a:rPr lang="en-US" dirty="0" smtClean="0"/>
              <a:t>men, completely </a:t>
            </a:r>
            <a:r>
              <a:rPr lang="en-US" dirty="0"/>
              <a:t>lacking in any of the graces required for </a:t>
            </a:r>
            <a:r>
              <a:rPr lang="en-US" dirty="0" smtClean="0"/>
              <a:t>diplomacy.</a:t>
            </a:r>
            <a:r>
              <a:rPr lang="en-US" baseline="30000" dirty="0" smtClean="0"/>
              <a:t>2</a:t>
            </a:r>
          </a:p>
          <a:p>
            <a:r>
              <a:rPr lang="en-US" dirty="0"/>
              <a:t>Eventually Humbert </a:t>
            </a:r>
            <a:r>
              <a:rPr lang="en-US" dirty="0" smtClean="0"/>
              <a:t>decided that he had had it with Cerularius and his Eastern beliefs and practices.</a:t>
            </a:r>
            <a:r>
              <a:rPr lang="en-US" baseline="30000" dirty="0" smtClean="0"/>
              <a:t>2</a:t>
            </a:r>
            <a:endParaRPr lang="en-US" dirty="0"/>
          </a:p>
        </p:txBody>
      </p:sp>
      <p:sp>
        <p:nvSpPr>
          <p:cNvPr id="6" name="TextBox 5"/>
          <p:cNvSpPr txBox="1"/>
          <p:nvPr/>
        </p:nvSpPr>
        <p:spPr>
          <a:xfrm>
            <a:off x="2875" y="6347091"/>
            <a:ext cx="9144000" cy="523220"/>
          </a:xfrm>
          <a:prstGeom prst="rect">
            <a:avLst/>
          </a:prstGeom>
          <a:noFill/>
        </p:spPr>
        <p:txBody>
          <a:bodyPr wrap="square" rtlCol="0">
            <a:spAutoFit/>
          </a:bodyPr>
          <a:lstStyle/>
          <a:p>
            <a:r>
              <a:rPr lang="en-US" sz="1400" baseline="30000" dirty="0" smtClean="0">
                <a:solidFill>
                  <a:prstClr val="black"/>
                </a:solidFill>
              </a:rPr>
              <a:t>1</a:t>
            </a:r>
            <a:r>
              <a:rPr lang="en-US" sz="1400" dirty="0" smtClean="0">
                <a:solidFill>
                  <a:prstClr val="black"/>
                </a:solidFill>
              </a:rPr>
              <a:t>Gonzalez</a:t>
            </a:r>
            <a:r>
              <a:rPr lang="en-US" sz="1400" dirty="0">
                <a:solidFill>
                  <a:prstClr val="black"/>
                </a:solidFill>
              </a:rPr>
              <a:t>, Justo L.. The Story of Christianity: Volume 1: The Early Church to the Dawn of the Reformation (pp. 312-314</a:t>
            </a:r>
            <a:r>
              <a:rPr lang="en-US" sz="1400" dirty="0" smtClean="0">
                <a:solidFill>
                  <a:prstClr val="black"/>
                </a:solidFill>
              </a:rPr>
              <a:t>)</a:t>
            </a:r>
          </a:p>
          <a:p>
            <a:r>
              <a:rPr lang="en-US" sz="1400" baseline="30000" dirty="0" smtClean="0">
                <a:solidFill>
                  <a:prstClr val="black"/>
                </a:solidFill>
              </a:rPr>
              <a:t>2</a:t>
            </a:r>
            <a:r>
              <a:rPr lang="en-US" sz="1400" dirty="0" smtClean="0">
                <a:solidFill>
                  <a:prstClr val="black"/>
                </a:solidFill>
              </a:rPr>
              <a:t>Needham</a:t>
            </a:r>
            <a:r>
              <a:rPr lang="en-US" sz="1400" dirty="0">
                <a:solidFill>
                  <a:prstClr val="black"/>
                </a:solidFill>
              </a:rPr>
              <a:t>, Nick. 2,000 Years of Christ's Power Vol. 2: The Middle Ages</a:t>
            </a:r>
          </a:p>
        </p:txBody>
      </p:sp>
    </p:spTree>
    <p:extLst>
      <p:ext uri="{BB962C8B-B14F-4D97-AF65-F5344CB8AC3E}">
        <p14:creationId xmlns:p14="http://schemas.microsoft.com/office/powerpoint/2010/main" val="1468394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smtClean="0"/>
              <a:t>The Final Split Between East and West</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So one summer afternoon in </a:t>
            </a:r>
            <a:r>
              <a:rPr lang="en-US" dirty="0"/>
              <a:t>the year 1054, as a service was about to begin in the </a:t>
            </a:r>
            <a:r>
              <a:rPr lang="en-US" dirty="0" smtClean="0"/>
              <a:t>Church </a:t>
            </a:r>
            <a:r>
              <a:rPr lang="en-US" dirty="0"/>
              <a:t>of </a:t>
            </a:r>
            <a:r>
              <a:rPr lang="en-US" b="1" i="1" dirty="0" smtClean="0"/>
              <a:t>Hagia Sophia </a:t>
            </a:r>
            <a:r>
              <a:rPr lang="en-US" dirty="0" smtClean="0"/>
              <a:t>at </a:t>
            </a:r>
            <a:r>
              <a:rPr lang="en-US" dirty="0"/>
              <a:t>Constantinople, Cardinal Humbert and two other representatives </a:t>
            </a:r>
            <a:r>
              <a:rPr lang="en-US" dirty="0" smtClean="0"/>
              <a:t>of </a:t>
            </a:r>
            <a:r>
              <a:rPr lang="en-US" dirty="0"/>
              <a:t>Pope Leo IX entered the building and made their way up to the sanctuary. </a:t>
            </a:r>
            <a:endParaRPr lang="en-US" dirty="0" smtClean="0"/>
          </a:p>
          <a:p>
            <a:r>
              <a:rPr lang="en-US" dirty="0" smtClean="0"/>
              <a:t>They </a:t>
            </a:r>
            <a:r>
              <a:rPr lang="en-US" dirty="0"/>
              <a:t>had not come to pray. </a:t>
            </a:r>
            <a:endParaRPr lang="en-US" dirty="0" smtClean="0"/>
          </a:p>
          <a:p>
            <a:r>
              <a:rPr lang="en-US" dirty="0" smtClean="0"/>
              <a:t>They </a:t>
            </a:r>
            <a:r>
              <a:rPr lang="en-US" dirty="0"/>
              <a:t>placed a Bull (an official papal document) of Excommunication upon the altar and </a:t>
            </a:r>
            <a:r>
              <a:rPr lang="en-US" dirty="0" smtClean="0"/>
              <a:t>then turned around and marched </a:t>
            </a:r>
            <a:r>
              <a:rPr lang="en-US" dirty="0"/>
              <a:t>out </a:t>
            </a:r>
            <a:r>
              <a:rPr lang="en-US" dirty="0" smtClean="0"/>
              <a:t>of the building. </a:t>
            </a:r>
          </a:p>
          <a:p>
            <a:r>
              <a:rPr lang="en-US" dirty="0" smtClean="0"/>
              <a:t>As </a:t>
            </a:r>
            <a:r>
              <a:rPr lang="en-US" dirty="0"/>
              <a:t>he passed through the western door, the cardinal shook the dust from his feet with the words, “Let God look and judge.” </a:t>
            </a:r>
            <a:endParaRPr lang="en-US" dirty="0" smtClean="0"/>
          </a:p>
          <a:p>
            <a:r>
              <a:rPr lang="en-US" dirty="0" smtClean="0"/>
              <a:t>A </a:t>
            </a:r>
            <a:r>
              <a:rPr lang="en-US" dirty="0"/>
              <a:t>deacon ran after him in great distress and begged him to take back the Bull. </a:t>
            </a:r>
            <a:endParaRPr lang="en-US" dirty="0" smtClean="0"/>
          </a:p>
          <a:p>
            <a:r>
              <a:rPr lang="en-US" dirty="0" smtClean="0"/>
              <a:t>Humbert </a:t>
            </a:r>
            <a:r>
              <a:rPr lang="en-US" dirty="0"/>
              <a:t>refused, and it was dropped in the street</a:t>
            </a:r>
            <a:r>
              <a:rPr lang="en-US" dirty="0" smtClean="0"/>
              <a:t>.</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Shelley, Dr. Bruce L.. Church History in Plain Language: Fourth Edition (p. 150)</a:t>
            </a:r>
          </a:p>
        </p:txBody>
      </p:sp>
    </p:spTree>
    <p:extLst>
      <p:ext uri="{BB962C8B-B14F-4D97-AF65-F5344CB8AC3E}">
        <p14:creationId xmlns:p14="http://schemas.microsoft.com/office/powerpoint/2010/main" val="4787207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a:t>The Final Split Between East and West</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In </a:t>
            </a:r>
            <a:r>
              <a:rPr lang="en-US" dirty="0"/>
              <a:t>language of thunder, the document </a:t>
            </a:r>
            <a:r>
              <a:rPr lang="en-US" dirty="0" smtClean="0"/>
              <a:t>anathematized </a:t>
            </a:r>
            <a:r>
              <a:rPr lang="en-US" dirty="0"/>
              <a:t>the Easterners along with all Arians, Manichees, a list of other heretics, and even “the devil and his angels”, and ended with a resounding “Amen, amen, amen!” </a:t>
            </a:r>
            <a:endParaRPr lang="en-US" dirty="0" smtClean="0"/>
          </a:p>
          <a:p>
            <a:r>
              <a:rPr lang="en-US" dirty="0" smtClean="0"/>
              <a:t>Cerularius </a:t>
            </a:r>
            <a:r>
              <a:rPr lang="en-US" dirty="0"/>
              <a:t>responded by </a:t>
            </a:r>
            <a:r>
              <a:rPr lang="en-US" dirty="0" smtClean="0"/>
              <a:t>anathematizing </a:t>
            </a:r>
            <a:r>
              <a:rPr lang="en-US" dirty="0"/>
              <a:t>Humbert and the other papal ambassadors. </a:t>
            </a:r>
            <a:endParaRPr lang="en-US" dirty="0" smtClean="0"/>
          </a:p>
          <a:p>
            <a:r>
              <a:rPr lang="en-US" dirty="0" smtClean="0"/>
              <a:t>The Western church approved of Humbert’s action thus breaking Eastern </a:t>
            </a:r>
            <a:r>
              <a:rPr lang="en-US" dirty="0"/>
              <a:t>and Western Christianity apart into two separate Churches (referred to, from this point onwards, as the </a:t>
            </a:r>
            <a:r>
              <a:rPr lang="en-US" b="1" dirty="0"/>
              <a:t>Western Catholic Church </a:t>
            </a:r>
            <a:r>
              <a:rPr lang="en-US" dirty="0"/>
              <a:t>and the </a:t>
            </a:r>
            <a:r>
              <a:rPr lang="en-US" b="1" dirty="0"/>
              <a:t>Eastern Orthodox </a:t>
            </a:r>
            <a:r>
              <a:rPr lang="en-US" b="1" dirty="0" smtClean="0"/>
              <a:t>Church</a:t>
            </a:r>
            <a:r>
              <a:rPr lang="en-US" dirty="0" smtClean="0"/>
              <a:t>).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2133699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3600" b="1" dirty="0"/>
              <a:t>The Final Split Between East and West</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Since </a:t>
            </a:r>
            <a:r>
              <a:rPr lang="en-US" dirty="0"/>
              <a:t>both sides believed that there could only be </a:t>
            </a:r>
            <a:r>
              <a:rPr lang="en-US" b="1" i="1" dirty="0"/>
              <a:t>one true </a:t>
            </a:r>
            <a:r>
              <a:rPr lang="en-US" dirty="0"/>
              <a:t>Church, this </a:t>
            </a:r>
            <a:r>
              <a:rPr lang="en-US" dirty="0" smtClean="0"/>
              <a:t>East–West </a:t>
            </a:r>
            <a:r>
              <a:rPr lang="en-US" dirty="0"/>
              <a:t>split meant that neither side regarded the other as true Christians any longer. </a:t>
            </a:r>
            <a:endParaRPr lang="en-US" dirty="0" smtClean="0"/>
          </a:p>
          <a:p>
            <a:r>
              <a:rPr lang="en-US" dirty="0" smtClean="0"/>
              <a:t>The </a:t>
            </a:r>
            <a:r>
              <a:rPr lang="en-US" dirty="0"/>
              <a:t>Holy Spirit dwelt only in the true Church; therefore, in </a:t>
            </a:r>
            <a:r>
              <a:rPr lang="en-US" b="1" i="1" dirty="0"/>
              <a:t>Eastern eyes</a:t>
            </a:r>
            <a:r>
              <a:rPr lang="en-US" dirty="0"/>
              <a:t>, the West had cut itself off from all grace and salvation by excommunicating the Easterners, and in </a:t>
            </a:r>
            <a:r>
              <a:rPr lang="en-US" b="1" i="1" dirty="0"/>
              <a:t>Western eyes </a:t>
            </a:r>
            <a:r>
              <a:rPr lang="en-US" dirty="0"/>
              <a:t>the East had been cut off from grace by Humbert acting in the pope’s name. </a:t>
            </a:r>
            <a:endParaRPr lang="en-US" dirty="0" smtClean="0"/>
          </a:p>
          <a:p>
            <a:r>
              <a:rPr lang="en-US" dirty="0" smtClean="0"/>
              <a:t>It </a:t>
            </a:r>
            <a:r>
              <a:rPr lang="en-US" dirty="0"/>
              <a:t>took some time for the consequences of 1054 to become clear in the practical relations between </a:t>
            </a:r>
            <a:r>
              <a:rPr lang="en-US" dirty="0" smtClean="0"/>
              <a:t>Easterners </a:t>
            </a:r>
            <a:r>
              <a:rPr lang="en-US" dirty="0"/>
              <a:t>and Westerners at </a:t>
            </a:r>
            <a:r>
              <a:rPr lang="en-US" dirty="0" smtClean="0"/>
              <a:t>a </a:t>
            </a:r>
            <a:r>
              <a:rPr lang="en-US" dirty="0"/>
              <a:t>local level. </a:t>
            </a:r>
            <a:endParaRPr lang="en-US" dirty="0" smtClean="0"/>
          </a:p>
          <a:p>
            <a:r>
              <a:rPr lang="en-US" dirty="0" smtClean="0"/>
              <a:t>It </a:t>
            </a:r>
            <a:r>
              <a:rPr lang="en-US" dirty="0"/>
              <a:t>was the Crusades, and the outrages committed by the Western Crusaders against Eastern Christians, which made the great schism into a burning grass-roots reality.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2313203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260378</TotalTime>
  <Words>2456</Words>
  <Application>Microsoft Office PowerPoint</Application>
  <PresentationFormat>On-screen Show (4:3)</PresentationFormat>
  <Paragraphs>147</Paragraphs>
  <Slides>27</Slides>
  <Notes>0</Notes>
  <HiddenSlides>0</HiddenSlides>
  <MMClips>0</MMClips>
  <ScaleCrop>false</ScaleCrop>
  <HeadingPairs>
    <vt:vector size="4" baseType="variant">
      <vt:variant>
        <vt:lpstr>Theme</vt:lpstr>
      </vt:variant>
      <vt:variant>
        <vt:i4>7</vt:i4>
      </vt:variant>
      <vt:variant>
        <vt:lpstr>Slide Titles</vt:lpstr>
      </vt:variant>
      <vt:variant>
        <vt:i4>27</vt:i4>
      </vt:variant>
    </vt:vector>
  </HeadingPairs>
  <TitlesOfParts>
    <vt:vector size="34" baseType="lpstr">
      <vt:lpstr>Office Theme</vt:lpstr>
      <vt:lpstr>54_Office Theme</vt:lpstr>
      <vt:lpstr>55_Office Theme</vt:lpstr>
      <vt:lpstr>53_Office Theme</vt:lpstr>
      <vt:lpstr>56_Office Theme</vt:lpstr>
      <vt:lpstr>57_Office Theme</vt:lpstr>
      <vt:lpstr>58_Office Theme</vt:lpstr>
      <vt:lpstr>PowerPoint Presentation</vt:lpstr>
      <vt:lpstr>Review</vt:lpstr>
      <vt:lpstr>Review</vt:lpstr>
      <vt:lpstr>Review</vt:lpstr>
      <vt:lpstr>The Final Split Between East and West</vt:lpstr>
      <vt:lpstr>The Final Split Between East and West</vt:lpstr>
      <vt:lpstr>The Final Split Between East and West</vt:lpstr>
      <vt:lpstr>The Final Split Between East and West</vt:lpstr>
      <vt:lpstr>The Final Split Between East and West</vt:lpstr>
      <vt:lpstr>The Crusades</vt:lpstr>
      <vt:lpstr>What Were the Crusades?</vt:lpstr>
      <vt:lpstr>The Causes of the Crusades</vt:lpstr>
      <vt:lpstr>PowerPoint Presentation</vt:lpstr>
      <vt:lpstr>The Causes of the Crusades</vt:lpstr>
      <vt:lpstr>The Causes of the Crusades</vt:lpstr>
      <vt:lpstr>Eleventh Century Spain</vt:lpstr>
      <vt:lpstr>Italy in 1090</vt:lpstr>
      <vt:lpstr>The Causes of the Crusades</vt:lpstr>
      <vt:lpstr>The Causes of the Crusades</vt:lpstr>
      <vt:lpstr>The Causes of the Crusades</vt:lpstr>
      <vt:lpstr>The Causes of the Crusades</vt:lpstr>
      <vt:lpstr>The Causes of the Crusades</vt:lpstr>
      <vt:lpstr>The Causes of the Crusades</vt:lpstr>
      <vt:lpstr>The History of the Crusades</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4410</cp:revision>
  <cp:lastPrinted>2019-12-01T14:32:25Z</cp:lastPrinted>
  <dcterms:created xsi:type="dcterms:W3CDTF">2018-06-08T00:19:32Z</dcterms:created>
  <dcterms:modified xsi:type="dcterms:W3CDTF">2019-12-01T21:40:11Z</dcterms:modified>
</cp:coreProperties>
</file>