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1.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384" r:id="rId2"/>
    <p:sldMasterId id="2147486396" r:id="rId3"/>
    <p:sldMasterId id="2147486408" r:id="rId4"/>
    <p:sldMasterId id="2147486432" r:id="rId5"/>
  </p:sldMasterIdLst>
  <p:notesMasterIdLst>
    <p:notesMasterId r:id="rId34"/>
  </p:notesMasterIdLst>
  <p:handoutMasterIdLst>
    <p:handoutMasterId r:id="rId35"/>
  </p:handoutMasterIdLst>
  <p:sldIdLst>
    <p:sldId id="2477" r:id="rId6"/>
    <p:sldId id="2478" r:id="rId7"/>
    <p:sldId id="2484" r:id="rId8"/>
    <p:sldId id="2480" r:id="rId9"/>
    <p:sldId id="2459" r:id="rId10"/>
    <p:sldId id="2460" r:id="rId11"/>
    <p:sldId id="2461" r:id="rId12"/>
    <p:sldId id="2462" r:id="rId13"/>
    <p:sldId id="2492" r:id="rId14"/>
    <p:sldId id="2465" r:id="rId15"/>
    <p:sldId id="2466" r:id="rId16"/>
    <p:sldId id="2496" r:id="rId17"/>
    <p:sldId id="2468" r:id="rId18"/>
    <p:sldId id="2470" r:id="rId19"/>
    <p:sldId id="2471" r:id="rId20"/>
    <p:sldId id="2473" r:id="rId21"/>
    <p:sldId id="2485" r:id="rId22"/>
    <p:sldId id="2486" r:id="rId23"/>
    <p:sldId id="2487" r:id="rId24"/>
    <p:sldId id="2489" r:id="rId25"/>
    <p:sldId id="2490" r:id="rId26"/>
    <p:sldId id="2493" r:id="rId27"/>
    <p:sldId id="2494" r:id="rId28"/>
    <p:sldId id="2495" r:id="rId29"/>
    <p:sldId id="2521" r:id="rId30"/>
    <p:sldId id="2522" r:id="rId31"/>
    <p:sldId id="2523" r:id="rId32"/>
    <p:sldId id="2524" r:id="rId33"/>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972"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12/15/2019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12/15/2019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t>12</a:t>
            </a:fld>
            <a:endParaRPr lang="en-US" dirty="0"/>
          </a:p>
        </p:txBody>
      </p:sp>
    </p:spTree>
    <p:extLst>
      <p:ext uri="{BB962C8B-B14F-4D97-AF65-F5344CB8AC3E}">
        <p14:creationId xmlns:p14="http://schemas.microsoft.com/office/powerpoint/2010/main" val="3503468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1421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3450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2958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6093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218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7214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0904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229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3952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2320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622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6690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2802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0465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2203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8788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1824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142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2957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4377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8559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442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6079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489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1352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661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8236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064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12/15/2019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9204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19106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4487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45127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51362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99144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92417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0600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70329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0988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12/15/2019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71111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59239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29089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22176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41500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7141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12/15/2019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12/15/2019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12/15/2019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3182074"/>
      </p:ext>
    </p:extLst>
  </p:cSld>
  <p:clrMap bg1="lt1" tx1="dk1" bg2="lt2" tx2="dk2" accent1="accent1" accent2="accent2" accent3="accent3" accent4="accent4" accent5="accent5" accent6="accent6" hlink="hlink" folHlink="folHlink"/>
  <p:sldLayoutIdLst>
    <p:sldLayoutId id="2147486385" r:id="rId1"/>
    <p:sldLayoutId id="2147486386" r:id="rId2"/>
    <p:sldLayoutId id="2147486387" r:id="rId3"/>
    <p:sldLayoutId id="2147486388" r:id="rId4"/>
    <p:sldLayoutId id="2147486389" r:id="rId5"/>
    <p:sldLayoutId id="2147486390" r:id="rId6"/>
    <p:sldLayoutId id="2147486391" r:id="rId7"/>
    <p:sldLayoutId id="2147486392" r:id="rId8"/>
    <p:sldLayoutId id="2147486393" r:id="rId9"/>
    <p:sldLayoutId id="2147486394" r:id="rId10"/>
    <p:sldLayoutId id="21474863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7389322"/>
      </p:ext>
    </p:extLst>
  </p:cSld>
  <p:clrMap bg1="lt1" tx1="dk1" bg2="lt2" tx2="dk2" accent1="accent1" accent2="accent2" accent3="accent3" accent4="accent4" accent5="accent5" accent6="accent6" hlink="hlink" folHlink="folHlink"/>
  <p:sldLayoutIdLst>
    <p:sldLayoutId id="2147486397" r:id="rId1"/>
    <p:sldLayoutId id="2147486398" r:id="rId2"/>
    <p:sldLayoutId id="2147486399" r:id="rId3"/>
    <p:sldLayoutId id="2147486400" r:id="rId4"/>
    <p:sldLayoutId id="2147486401" r:id="rId5"/>
    <p:sldLayoutId id="2147486402" r:id="rId6"/>
    <p:sldLayoutId id="2147486403" r:id="rId7"/>
    <p:sldLayoutId id="2147486404" r:id="rId8"/>
    <p:sldLayoutId id="2147486405" r:id="rId9"/>
    <p:sldLayoutId id="2147486406" r:id="rId10"/>
    <p:sldLayoutId id="21474864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8328197"/>
      </p:ext>
    </p:extLst>
  </p:cSld>
  <p:clrMap bg1="lt1" tx1="dk1" bg2="lt2" tx2="dk2" accent1="accent1" accent2="accent2" accent3="accent3" accent4="accent4" accent5="accent5" accent6="accent6" hlink="hlink" folHlink="folHlink"/>
  <p:sldLayoutIdLst>
    <p:sldLayoutId id="2147486409" r:id="rId1"/>
    <p:sldLayoutId id="2147486410" r:id="rId2"/>
    <p:sldLayoutId id="2147486411" r:id="rId3"/>
    <p:sldLayoutId id="2147486412" r:id="rId4"/>
    <p:sldLayoutId id="2147486413" r:id="rId5"/>
    <p:sldLayoutId id="2147486414" r:id="rId6"/>
    <p:sldLayoutId id="2147486415" r:id="rId7"/>
    <p:sldLayoutId id="2147486416" r:id="rId8"/>
    <p:sldLayoutId id="2147486417" r:id="rId9"/>
    <p:sldLayoutId id="2147486418" r:id="rId10"/>
    <p:sldLayoutId id="2147486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12/15/2019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8461434"/>
      </p:ext>
    </p:extLst>
  </p:cSld>
  <p:clrMap bg1="lt1" tx1="dk1" bg2="lt2" tx2="dk2" accent1="accent1" accent2="accent2" accent3="accent3" accent4="accent4" accent5="accent5" accent6="accent6" hlink="hlink" folHlink="folHlink"/>
  <p:sldLayoutIdLst>
    <p:sldLayoutId id="2147486433" r:id="rId1"/>
    <p:sldLayoutId id="2147486434" r:id="rId2"/>
    <p:sldLayoutId id="2147486435" r:id="rId3"/>
    <p:sldLayoutId id="2147486436" r:id="rId4"/>
    <p:sldLayoutId id="2147486437" r:id="rId5"/>
    <p:sldLayoutId id="2147486438" r:id="rId6"/>
    <p:sldLayoutId id="2147486439" r:id="rId7"/>
    <p:sldLayoutId id="2147486440" r:id="rId8"/>
    <p:sldLayoutId id="2147486441" r:id="rId9"/>
    <p:sldLayoutId id="2147486442" r:id="rId10"/>
    <p:sldLayoutId id="2147486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9.xml"/><Relationship Id="rId1" Type="http://schemas.openxmlformats.org/officeDocument/2006/relationships/themeOverride" Target="../theme/themeOverride9.xml"/><Relationship Id="rId5" Type="http://schemas.openxmlformats.org/officeDocument/2006/relationships/image" Target="../media/image5.jpg"/><Relationship Id="rId4" Type="http://schemas.openxmlformats.org/officeDocument/2006/relationships/hyperlink" Target="https://fourth-crusade.weebly.com/map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14.xml"/><Relationship Id="rId4" Type="http://schemas.openxmlformats.org/officeDocument/2006/relationships/hyperlink" Target="https://www.ranker.com/list/catholic-relic-photos/kellie-kreis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hyperlink" Target="http://www.religionfacts.com/christianity/relic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hyperlink" Target="http://www.religionfacts.com/christianity/relic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hyperlink" Target="http://www.religionfacts.com/christianity/relic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hyperlink" Target="http://www.religionfacts.com/christianity/relic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Santo_Toribio_de_Li%C3%A9bana#/media/File:Lignum-crucis.jpg" TargetMode="External"/><Relationship Id="rId2" Type="http://schemas.openxmlformats.org/officeDocument/2006/relationships/slideLayout" Target="../slideLayouts/slideLayout28.xml"/><Relationship Id="rId1" Type="http://schemas.openxmlformats.org/officeDocument/2006/relationships/themeOverride" Target="../theme/themeOverride19.xm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3" Type="http://schemas.openxmlformats.org/officeDocument/2006/relationships/hyperlink" Target="https://www.atlasobscura.com/places/dubrovnik-cathedral-treasury-riznica-katedrale" TargetMode="External"/><Relationship Id="rId2" Type="http://schemas.openxmlformats.org/officeDocument/2006/relationships/slideLayout" Target="../slideLayouts/slideLayout28.xml"/><Relationship Id="rId1" Type="http://schemas.openxmlformats.org/officeDocument/2006/relationships/themeOverride" Target="../theme/themeOverride20.xml"/><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8.xml"/><Relationship Id="rId1" Type="http://schemas.openxmlformats.org/officeDocument/2006/relationships/themeOverride" Target="../theme/themeOverride21.xml"/><Relationship Id="rId4" Type="http://schemas.openxmlformats.org/officeDocument/2006/relationships/hyperlink" Target="https://slate.com/human-interest/2006/12/who-stole-jesus-foreskin.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6.xml"/><Relationship Id="rId1" Type="http://schemas.openxmlformats.org/officeDocument/2006/relationships/themeOverride" Target="../theme/themeOverride22.xml"/><Relationship Id="rId4" Type="http://schemas.openxmlformats.org/officeDocument/2006/relationships/hyperlink" Target="http://watt-logic.com/2018/12/31/christmas-tree-light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51.xml"/><Relationship Id="rId1" Type="http://schemas.openxmlformats.org/officeDocument/2006/relationships/themeOverride" Target="../theme/themeOverride23.xml"/><Relationship Id="rId4" Type="http://schemas.openxmlformats.org/officeDocument/2006/relationships/hyperlink" Target="https://www.hopehelps.org/volunteer-appreciation-week-201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6.xml"/><Relationship Id="rId1" Type="http://schemas.openxmlformats.org/officeDocument/2006/relationships/themeOverride" Target="../theme/themeOverride24.xml"/><Relationship Id="rId4" Type="http://schemas.openxmlformats.org/officeDocument/2006/relationships/hyperlink" Target="https://www.weareteachers.com/moving-beyond-classroom-discussion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hyperlink" Target="https://www.crisismagazine.com/2015/history-crusades-obama-rea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hyperlink" Target="https://historyofengland.typepad.com/.a/6a0147e0fd1b4a970b016760936612970b-popup" TargetMode="External"/><Relationship Id="rId2" Type="http://schemas.openxmlformats.org/officeDocument/2006/relationships/slideLayout" Target="../slideLayouts/slideLayout6.xml"/><Relationship Id="rId1" Type="http://schemas.openxmlformats.org/officeDocument/2006/relationships/themeOverride" Target="../theme/themeOverride6.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8900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The Fourth Crusade, 1202-1204 </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a:t>Pope Innocent III (1198-1216) proclaimed the Fourth Crusade. </a:t>
            </a:r>
            <a:endParaRPr lang="en-US" dirty="0" smtClean="0"/>
          </a:p>
          <a:p>
            <a:r>
              <a:rPr lang="en-US" dirty="0" smtClean="0"/>
              <a:t>This </a:t>
            </a:r>
            <a:r>
              <a:rPr lang="en-US" dirty="0"/>
              <a:t>time the Crusading soldiers were entirely French. </a:t>
            </a:r>
            <a:endParaRPr lang="en-US" dirty="0" smtClean="0"/>
          </a:p>
          <a:p>
            <a:r>
              <a:rPr lang="en-US" dirty="0"/>
              <a:t>They had planned to </a:t>
            </a:r>
            <a:r>
              <a:rPr lang="en-US" dirty="0" smtClean="0"/>
              <a:t>take Egypt from the Muslims after being </a:t>
            </a:r>
            <a:r>
              <a:rPr lang="en-US" dirty="0"/>
              <a:t>ferried </a:t>
            </a:r>
            <a:r>
              <a:rPr lang="en-US" dirty="0" smtClean="0"/>
              <a:t>there in </a:t>
            </a:r>
            <a:r>
              <a:rPr lang="en-US" dirty="0"/>
              <a:t>ships provided by the great Italian trading republic of </a:t>
            </a:r>
            <a:r>
              <a:rPr lang="en-US" dirty="0" smtClean="0"/>
              <a:t>Venice.</a:t>
            </a:r>
            <a:endParaRPr lang="en-US" dirty="0"/>
          </a:p>
          <a:p>
            <a:r>
              <a:rPr lang="en-US" dirty="0" smtClean="0"/>
              <a:t>Venice </a:t>
            </a:r>
            <a:r>
              <a:rPr lang="en-US" dirty="0"/>
              <a:t>insisted, as part of the payment, that the French </a:t>
            </a:r>
            <a:r>
              <a:rPr lang="en-US" dirty="0" smtClean="0"/>
              <a:t>had to first conquer </a:t>
            </a:r>
            <a:r>
              <a:rPr lang="en-US" dirty="0"/>
              <a:t>for them the city of Zara in Dalmatia (modern Croatia) – Zara had recently seceded from the Venetian empire and joined the Catholic kingdom of Hungary. </a:t>
            </a:r>
            <a:endParaRPr lang="en-US" dirty="0" smtClean="0"/>
          </a:p>
          <a:p>
            <a:r>
              <a:rPr lang="en-US" dirty="0" smtClean="0"/>
              <a:t>So </a:t>
            </a:r>
            <a:r>
              <a:rPr lang="en-US" dirty="0"/>
              <a:t>the Fourth Crusade began with the Crusaders shedding the blood of their fellow Catholics as they stormed and captured Zara.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35798518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The Fourth Crusade, 1202-1204 </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After the capture of Zara, Alexius </a:t>
            </a:r>
            <a:r>
              <a:rPr lang="en-US" dirty="0"/>
              <a:t>Angelus, the son of </a:t>
            </a:r>
            <a:r>
              <a:rPr lang="en-US" dirty="0" smtClean="0"/>
              <a:t>a </a:t>
            </a:r>
            <a:r>
              <a:rPr lang="en-US" dirty="0"/>
              <a:t>deposed Byzantine Emperor promised the Crusaders large payment, and the submission of the Orthodox Church to the papacy, if they would help him regain the Byzantine throne. </a:t>
            </a:r>
            <a:endParaRPr lang="en-US" dirty="0" smtClean="0"/>
          </a:p>
          <a:p>
            <a:r>
              <a:rPr lang="en-US" dirty="0" smtClean="0"/>
              <a:t>The </a:t>
            </a:r>
            <a:r>
              <a:rPr lang="en-US" b="1" i="1" dirty="0"/>
              <a:t>Venetians</a:t>
            </a:r>
            <a:r>
              <a:rPr lang="en-US" dirty="0"/>
              <a:t> </a:t>
            </a:r>
            <a:r>
              <a:rPr lang="en-US" dirty="0" smtClean="0"/>
              <a:t>saw Alexius’s </a:t>
            </a:r>
            <a:r>
              <a:rPr lang="en-US" dirty="0" smtClean="0"/>
              <a:t>proposal as an opportunity to </a:t>
            </a:r>
            <a:r>
              <a:rPr lang="en-US" dirty="0"/>
              <a:t>secure control of all Eastern </a:t>
            </a:r>
            <a:r>
              <a:rPr lang="en-US" dirty="0" smtClean="0"/>
              <a:t>trade and </a:t>
            </a:r>
            <a:r>
              <a:rPr lang="en-US" dirty="0" smtClean="0"/>
              <a:t>so they offered </a:t>
            </a:r>
            <a:r>
              <a:rPr lang="en-US" dirty="0" smtClean="0"/>
              <a:t>to </a:t>
            </a:r>
            <a:r>
              <a:rPr lang="en-US" b="1" i="1" dirty="0" smtClean="0"/>
              <a:t>join</a:t>
            </a:r>
            <a:r>
              <a:rPr lang="en-US" dirty="0" smtClean="0"/>
              <a:t> the </a:t>
            </a:r>
            <a:r>
              <a:rPr lang="en-US" dirty="0" smtClean="0"/>
              <a:t>French Crusaders </a:t>
            </a:r>
            <a:r>
              <a:rPr lang="en-US" dirty="0" smtClean="0"/>
              <a:t>in </a:t>
            </a:r>
            <a:r>
              <a:rPr lang="en-US" dirty="0" smtClean="0"/>
              <a:t>the taking of Constantinople</a:t>
            </a:r>
            <a:r>
              <a:rPr lang="en-US" dirty="0" smtClean="0"/>
              <a:t>. </a:t>
            </a:r>
          </a:p>
          <a:p>
            <a:r>
              <a:rPr lang="en-US" dirty="0"/>
              <a:t>Pope Innocent III </a:t>
            </a:r>
            <a:r>
              <a:rPr lang="en-US" b="1" i="1" dirty="0"/>
              <a:t>forbade</a:t>
            </a:r>
            <a:r>
              <a:rPr lang="en-US" dirty="0"/>
              <a:t> the Crusaders to fight the Byzantines, but they </a:t>
            </a:r>
            <a:r>
              <a:rPr lang="en-US" b="1" i="1" dirty="0"/>
              <a:t>ignored</a:t>
            </a:r>
            <a:r>
              <a:rPr lang="en-US" dirty="0"/>
              <a:t> </a:t>
            </a:r>
            <a:r>
              <a:rPr lang="en-US" dirty="0" smtClean="0"/>
              <a:t>him, </a:t>
            </a:r>
            <a:r>
              <a:rPr lang="en-US" dirty="0"/>
              <a:t>went to Constantinople, deposed the Byzantine Emperor, and placed Alexius on the throne. </a:t>
            </a:r>
          </a:p>
          <a:p>
            <a:r>
              <a:rPr lang="en-US" dirty="0"/>
              <a:t>When Alexius </a:t>
            </a:r>
            <a:r>
              <a:rPr lang="en-US" dirty="0" smtClean="0"/>
              <a:t>was </a:t>
            </a:r>
            <a:r>
              <a:rPr lang="en-US" dirty="0" smtClean="0"/>
              <a:t>unable to make the large </a:t>
            </a:r>
            <a:r>
              <a:rPr lang="en-US" dirty="0" smtClean="0"/>
              <a:t>payment he had promised for helping him regain </a:t>
            </a:r>
            <a:r>
              <a:rPr lang="en-US" dirty="0"/>
              <a:t>the Byzantine throne</a:t>
            </a:r>
            <a:r>
              <a:rPr lang="en-US" dirty="0" smtClean="0"/>
              <a:t>, </a:t>
            </a:r>
            <a:r>
              <a:rPr lang="en-US" dirty="0"/>
              <a:t>the </a:t>
            </a:r>
            <a:r>
              <a:rPr lang="en-US" dirty="0" smtClean="0"/>
              <a:t>Crusaders captured </a:t>
            </a:r>
            <a:r>
              <a:rPr lang="en-US" dirty="0"/>
              <a:t>Constantinople </a:t>
            </a:r>
            <a:r>
              <a:rPr lang="en-US" dirty="0" smtClean="0"/>
              <a:t>for </a:t>
            </a:r>
            <a:r>
              <a:rPr lang="en-US" b="1" i="1" dirty="0" smtClean="0"/>
              <a:t>themselves</a:t>
            </a:r>
            <a:r>
              <a:rPr lang="en-US" dirty="0" smtClean="0"/>
              <a:t> in </a:t>
            </a:r>
            <a:r>
              <a:rPr lang="en-US" dirty="0"/>
              <a:t>1204. </a:t>
            </a:r>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15937522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07034" y="6445204"/>
            <a:ext cx="8915400" cy="369332"/>
          </a:xfrm>
          <a:prstGeom prst="rect">
            <a:avLst/>
          </a:prstGeom>
        </p:spPr>
        <p:txBody>
          <a:bodyPr wrap="square">
            <a:spAutoFit/>
          </a:bodyPr>
          <a:lstStyle/>
          <a:p>
            <a:r>
              <a:rPr lang="en-US" dirty="0">
                <a:solidFill>
                  <a:prstClr val="black"/>
                </a:solidFill>
                <a:hlinkClick r:id="rId4"/>
              </a:rPr>
              <a:t>https://</a:t>
            </a:r>
            <a:r>
              <a:rPr lang="en-US" dirty="0" smtClean="0">
                <a:solidFill>
                  <a:prstClr val="black"/>
                </a:solidFill>
                <a:hlinkClick r:id="rId4"/>
              </a:rPr>
              <a:t>fourth-crusade.weebly.com/maps.html</a:t>
            </a:r>
            <a:r>
              <a:rPr lang="en-US" dirty="0" smtClean="0">
                <a:solidFill>
                  <a:prstClr val="black"/>
                </a:solidFill>
              </a:rPr>
              <a:t> </a:t>
            </a:r>
            <a:endParaRPr lang="en-US" dirty="0">
              <a:solidFill>
                <a:prstClr val="black"/>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7201" y="730971"/>
            <a:ext cx="8311056" cy="567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0456" y="0"/>
            <a:ext cx="8229600" cy="762000"/>
          </a:xfrm>
        </p:spPr>
        <p:txBody>
          <a:bodyPr>
            <a:normAutofit fontScale="90000"/>
          </a:bodyPr>
          <a:lstStyle/>
          <a:p>
            <a:r>
              <a:rPr lang="en-US" b="1" dirty="0" smtClean="0"/>
              <a:t>Route of the Forth Crusade, 1202-04</a:t>
            </a:r>
            <a:endParaRPr lang="en-US" b="1" dirty="0"/>
          </a:p>
        </p:txBody>
      </p:sp>
    </p:spTree>
    <p:extLst>
      <p:ext uri="{BB962C8B-B14F-4D97-AF65-F5344CB8AC3E}">
        <p14:creationId xmlns:p14="http://schemas.microsoft.com/office/powerpoint/2010/main" val="33155628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The Fourth Crusade, 1202-1204 </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The </a:t>
            </a:r>
            <a:r>
              <a:rPr lang="en-US" dirty="0"/>
              <a:t>new Catholic rulers of Byzantium set up a Western Catholic patriarch of Constantinople, and made the Orthodox Church subject to the pope. </a:t>
            </a:r>
            <a:endParaRPr lang="en-US" dirty="0" smtClean="0"/>
          </a:p>
          <a:p>
            <a:r>
              <a:rPr lang="en-US" dirty="0" smtClean="0"/>
              <a:t>But the </a:t>
            </a:r>
            <a:r>
              <a:rPr lang="en-US" dirty="0"/>
              <a:t>Orthodox people of Byzantium </a:t>
            </a:r>
            <a:r>
              <a:rPr lang="en-US" b="1" i="1" dirty="0"/>
              <a:t>scorned </a:t>
            </a:r>
            <a:r>
              <a:rPr lang="en-US" dirty="0"/>
              <a:t>the papacy and remained loyal to their </a:t>
            </a:r>
            <a:r>
              <a:rPr lang="en-US" b="1" i="1" dirty="0"/>
              <a:t>own</a:t>
            </a:r>
            <a:r>
              <a:rPr lang="en-US" dirty="0"/>
              <a:t> Church and their </a:t>
            </a:r>
            <a:r>
              <a:rPr lang="en-US" b="1" i="1" dirty="0"/>
              <a:t>own</a:t>
            </a:r>
            <a:r>
              <a:rPr lang="en-US" dirty="0"/>
              <a:t> patriarch. </a:t>
            </a:r>
            <a:endParaRPr lang="en-US" dirty="0" smtClean="0"/>
          </a:p>
          <a:p>
            <a:r>
              <a:rPr lang="en-US" dirty="0" smtClean="0"/>
              <a:t>The </a:t>
            </a:r>
            <a:r>
              <a:rPr lang="en-US" dirty="0"/>
              <a:t>Fourth Crusade was one of the darkest episodes in Christian history. </a:t>
            </a:r>
            <a:endParaRPr lang="en-US" dirty="0" smtClean="0"/>
          </a:p>
          <a:p>
            <a:r>
              <a:rPr lang="en-US" dirty="0" smtClean="0"/>
              <a:t>For </a:t>
            </a:r>
            <a:r>
              <a:rPr lang="en-US" dirty="0"/>
              <a:t>the first time, a Crusading army fought fellow </a:t>
            </a:r>
            <a:r>
              <a:rPr lang="en-US" dirty="0" smtClean="0"/>
              <a:t>Christians – Catholics </a:t>
            </a:r>
            <a:r>
              <a:rPr lang="en-US" dirty="0"/>
              <a:t>in Zara and Orthodox in </a:t>
            </a:r>
            <a:r>
              <a:rPr lang="en-US" dirty="0" smtClean="0"/>
              <a:t>Constantinople – </a:t>
            </a:r>
            <a:r>
              <a:rPr lang="en-US" dirty="0"/>
              <a:t>simply for material gain. </a:t>
            </a:r>
            <a:endParaRPr lang="en-US" dirty="0" smtClean="0"/>
          </a:p>
          <a:p>
            <a:r>
              <a:rPr lang="en-US" dirty="0" smtClean="0"/>
              <a:t>Although </a:t>
            </a:r>
            <a:r>
              <a:rPr lang="en-US" dirty="0"/>
              <a:t>the Byzantines </a:t>
            </a:r>
            <a:r>
              <a:rPr lang="en-US" b="1" i="1" dirty="0"/>
              <a:t>did</a:t>
            </a:r>
            <a:r>
              <a:rPr lang="en-US" dirty="0"/>
              <a:t> manage to </a:t>
            </a:r>
            <a:r>
              <a:rPr lang="en-US" b="1" i="1" dirty="0"/>
              <a:t>recapture</a:t>
            </a:r>
            <a:r>
              <a:rPr lang="en-US" dirty="0"/>
              <a:t> Constantinople from the Latins in </a:t>
            </a:r>
            <a:r>
              <a:rPr lang="en-US" dirty="0" smtClean="0"/>
              <a:t>1261, the </a:t>
            </a:r>
            <a:r>
              <a:rPr lang="en-US" dirty="0"/>
              <a:t>Byzantine Empire received a mortal wound from which it never really </a:t>
            </a:r>
            <a:r>
              <a:rPr lang="en-US" dirty="0" smtClean="0"/>
              <a:t>fully recovered.</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21656422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The Children’s Crusade</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a:t>The Children’s Crusade </a:t>
            </a:r>
            <a:r>
              <a:rPr lang="en-US" dirty="0" smtClean="0"/>
              <a:t>consisted of a group of boys </a:t>
            </a:r>
            <a:r>
              <a:rPr lang="en-US" dirty="0"/>
              <a:t>18 and </a:t>
            </a:r>
            <a:r>
              <a:rPr lang="en-US" dirty="0" smtClean="0"/>
              <a:t>under led </a:t>
            </a:r>
            <a:r>
              <a:rPr lang="en-US" dirty="0"/>
              <a:t>by Stephen of </a:t>
            </a:r>
            <a:r>
              <a:rPr lang="en-US" dirty="0" err="1"/>
              <a:t>Cloyes</a:t>
            </a:r>
            <a:r>
              <a:rPr lang="en-US" dirty="0"/>
              <a:t> </a:t>
            </a:r>
            <a:r>
              <a:rPr lang="en-US" dirty="0" smtClean="0"/>
              <a:t>from Northern France </a:t>
            </a:r>
            <a:r>
              <a:rPr lang="en-US" dirty="0"/>
              <a:t>and Nicholas of </a:t>
            </a:r>
            <a:r>
              <a:rPr lang="en-US" dirty="0" smtClean="0"/>
              <a:t>Cologne from Germany.</a:t>
            </a:r>
            <a:endParaRPr lang="en-US" sz="2200" dirty="0"/>
          </a:p>
          <a:p>
            <a:r>
              <a:rPr lang="en-US" dirty="0"/>
              <a:t>They felt that the other Crusades had failed due to spiritual impurity, which was probably true.</a:t>
            </a:r>
          </a:p>
          <a:p>
            <a:r>
              <a:rPr lang="en-US" dirty="0"/>
              <a:t>They thought if they </a:t>
            </a:r>
            <a:r>
              <a:rPr lang="en-US" dirty="0" smtClean="0"/>
              <a:t>went on a Crusade with “innocent” young </a:t>
            </a:r>
            <a:r>
              <a:rPr lang="en-US" dirty="0"/>
              <a:t>people who </a:t>
            </a:r>
            <a:r>
              <a:rPr lang="en-US" dirty="0" smtClean="0"/>
              <a:t>were </a:t>
            </a:r>
            <a:r>
              <a:rPr lang="en-US" dirty="0"/>
              <a:t>spiritually pure, God would let them march into Jerusalem and free it from the infidels.</a:t>
            </a:r>
          </a:p>
          <a:p>
            <a:r>
              <a:rPr lang="en-US" dirty="0"/>
              <a:t>They marched to </a:t>
            </a:r>
            <a:r>
              <a:rPr lang="en-US" dirty="0" smtClean="0"/>
              <a:t>Genoa, Italy </a:t>
            </a:r>
            <a:r>
              <a:rPr lang="en-US" dirty="0"/>
              <a:t>where Stephen and Nicholas had promised that the Mediterranean would part for them.</a:t>
            </a:r>
          </a:p>
          <a:p>
            <a:r>
              <a:rPr lang="en-US" dirty="0"/>
              <a:t>That didn’t happen, of course. The Genoese offered them three ships for transport which they got </a:t>
            </a:r>
            <a:r>
              <a:rPr lang="en-US" dirty="0" smtClean="0"/>
              <a:t>on.</a:t>
            </a:r>
          </a:p>
          <a:p>
            <a:r>
              <a:rPr lang="en-US" dirty="0" smtClean="0"/>
              <a:t>Two </a:t>
            </a:r>
            <a:r>
              <a:rPr lang="en-US" dirty="0"/>
              <a:t>of them disappeared and the third one went to Egypt and everyone on it was sold into slavery.</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smtClean="0"/>
              <a:t>James </a:t>
            </a:r>
            <a:r>
              <a:rPr lang="en-US" sz="1600" dirty="0"/>
              <a:t>White – 2016 Church History Series </a:t>
            </a:r>
            <a:r>
              <a:rPr lang="en-US" sz="1600" dirty="0" smtClean="0"/>
              <a:t>#45 </a:t>
            </a:r>
            <a:r>
              <a:rPr lang="en-US" sz="1600" dirty="0"/>
              <a:t>– </a:t>
            </a:r>
            <a:r>
              <a:rPr lang="en-US" sz="1600" dirty="0" smtClean="0"/>
              <a:t>The Crusades</a:t>
            </a:r>
            <a:endParaRPr lang="en-US" sz="1600" dirty="0">
              <a:solidFill>
                <a:prstClr val="black"/>
              </a:solidFill>
            </a:endParaRPr>
          </a:p>
        </p:txBody>
      </p:sp>
    </p:spTree>
    <p:extLst>
      <p:ext uri="{BB962C8B-B14F-4D97-AF65-F5344CB8AC3E}">
        <p14:creationId xmlns:p14="http://schemas.microsoft.com/office/powerpoint/2010/main" val="16523504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Other Crusades</a:t>
            </a:r>
            <a:endParaRPr lang="en-US" sz="40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a:t>There were other Crusades, but none to rival the first four. </a:t>
            </a:r>
            <a:endParaRPr lang="en-US" dirty="0" smtClean="0"/>
          </a:p>
          <a:p>
            <a:r>
              <a:rPr lang="en-US" dirty="0"/>
              <a:t>By the end of the 13th century, all the Latin territory in the Middle East had fallen to the Muslims; the last to fall was the great Crusading capital of Acre in 1291. </a:t>
            </a:r>
          </a:p>
          <a:p>
            <a:r>
              <a:rPr lang="en-US" dirty="0"/>
              <a:t>Western Christendom and the papacy continued to talk about further Crusades for several hundred years, but none was ever launched. </a:t>
            </a:r>
          </a:p>
          <a:p>
            <a:r>
              <a:rPr lang="en-US" dirty="0"/>
              <a:t>When Acre fell, the Crusades against Islam were over.  </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2746485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The Results of the Crusades</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smtClean="0"/>
              <a:t>In the end, the </a:t>
            </a:r>
            <a:r>
              <a:rPr lang="en-US" dirty="0"/>
              <a:t>Crusades </a:t>
            </a:r>
            <a:r>
              <a:rPr lang="en-US" b="1" i="1" dirty="0" smtClean="0"/>
              <a:t>failed </a:t>
            </a:r>
            <a:r>
              <a:rPr lang="en-US" dirty="0" smtClean="0"/>
              <a:t>to accomplish their </a:t>
            </a:r>
            <a:r>
              <a:rPr lang="en-US" b="1" i="1" dirty="0" smtClean="0"/>
              <a:t>original objective</a:t>
            </a:r>
            <a:r>
              <a:rPr lang="en-US" dirty="0" smtClean="0"/>
              <a:t> – taking back Jerusalem from the Muslims.</a:t>
            </a:r>
          </a:p>
          <a:p>
            <a:r>
              <a:rPr lang="en-US" dirty="0"/>
              <a:t>They inflicted </a:t>
            </a:r>
            <a:r>
              <a:rPr lang="en-US" b="1" i="1" dirty="0"/>
              <a:t>lasting damage</a:t>
            </a:r>
            <a:r>
              <a:rPr lang="en-US" dirty="0"/>
              <a:t> on </a:t>
            </a:r>
            <a:r>
              <a:rPr lang="en-US" dirty="0" smtClean="0"/>
              <a:t>the relationship </a:t>
            </a:r>
            <a:r>
              <a:rPr lang="en-US" dirty="0"/>
              <a:t>between Eastern Orthodox and Western Catholic Christianity because of the religious oppression to which the Crusaders subjected the Orthodox peoples of the East. </a:t>
            </a:r>
            <a:endParaRPr lang="en-US" dirty="0" smtClean="0"/>
          </a:p>
          <a:p>
            <a:r>
              <a:rPr lang="en-US" dirty="0" smtClean="0"/>
              <a:t>The </a:t>
            </a:r>
            <a:r>
              <a:rPr lang="en-US" dirty="0"/>
              <a:t>fall of Constantinople to a Crusading army in 1204 hastened the fall of the Byzantine Empire, and Byzantium’s weakness paved the way for the Muslim conquest of Eastern </a:t>
            </a:r>
            <a:r>
              <a:rPr lang="en-US" dirty="0" smtClean="0"/>
              <a:t>Europe</a:t>
            </a:r>
            <a:r>
              <a:rPr lang="en-US" dirty="0" smtClean="0"/>
              <a:t> </a:t>
            </a:r>
            <a:r>
              <a:rPr lang="en-US" dirty="0" smtClean="0"/>
              <a:t>a number of years later.</a:t>
            </a:r>
            <a:endParaRPr lang="en-US" dirty="0" smtClean="0"/>
          </a:p>
          <a:p>
            <a:r>
              <a:rPr lang="en-US" dirty="0"/>
              <a:t>The Crusades left a lasting legacy of bitterness and hatred between Christians and Muslims</a:t>
            </a:r>
            <a:r>
              <a:rPr lang="en-US" dirty="0" smtClean="0"/>
              <a:t>. To </a:t>
            </a:r>
            <a:r>
              <a:rPr lang="en-US" dirty="0"/>
              <a:t>this day, Arabic and Turkish Muslims think of Christianity in terms of the Crusades, and see the “Christian West” as the present-day representative of the Crusading knights who slaughtered so many Muslim men, women and children in the Holy Land in the Middle Ages. </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35730640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6519446"/>
            <a:ext cx="9032956" cy="369332"/>
          </a:xfrm>
          <a:prstGeom prst="rect">
            <a:avLst/>
          </a:prstGeom>
        </p:spPr>
        <p:txBody>
          <a:bodyPr wrap="square">
            <a:spAutoFit/>
          </a:bodyPr>
          <a:lstStyle/>
          <a:p>
            <a:r>
              <a:rPr lang="en-US" dirty="0">
                <a:solidFill>
                  <a:prstClr val="black"/>
                </a:solidFill>
                <a:hlinkClick r:id="rId4"/>
              </a:rPr>
              <a:t>https://</a:t>
            </a:r>
            <a:r>
              <a:rPr lang="en-US" dirty="0" smtClean="0">
                <a:solidFill>
                  <a:prstClr val="black"/>
                </a:solidFill>
                <a:hlinkClick r:id="rId4"/>
              </a:rPr>
              <a:t>www.ranker.com/list/catholic-relic-photos/kellie-kreiss</a:t>
            </a:r>
            <a:r>
              <a:rPr lang="en-US" dirty="0" smtClean="0">
                <a:solidFill>
                  <a:prstClr val="black"/>
                </a:solidFill>
              </a:rPr>
              <a:t> </a:t>
            </a:r>
            <a:endParaRPr lang="en-US" dirty="0">
              <a:solidFill>
                <a:prstClr val="black"/>
              </a:solidFill>
            </a:endParaRPr>
          </a:p>
        </p:txBody>
      </p:sp>
      <p:sp>
        <p:nvSpPr>
          <p:cNvPr id="3" name="Title 2"/>
          <p:cNvSpPr>
            <a:spLocks noGrp="1"/>
          </p:cNvSpPr>
          <p:nvPr>
            <p:ph type="title"/>
          </p:nvPr>
        </p:nvSpPr>
        <p:spPr>
          <a:xfrm>
            <a:off x="0" y="0"/>
            <a:ext cx="9144000" cy="838200"/>
          </a:xfrm>
        </p:spPr>
        <p:txBody>
          <a:bodyPr>
            <a:noAutofit/>
          </a:bodyPr>
          <a:lstStyle/>
          <a:p>
            <a:pPr algn="l"/>
            <a:r>
              <a:rPr lang="en-US" sz="6000" b="1" dirty="0" smtClean="0">
                <a:solidFill>
                  <a:schemeClr val="bg1"/>
                </a:solidFill>
                <a:effectLst>
                  <a:glow rad="139700">
                    <a:srgbClr val="C00000">
                      <a:alpha val="40000"/>
                    </a:srgbClr>
                  </a:glow>
                  <a:outerShdw blurRad="114300" dist="38100" dir="13500000" algn="br" rotWithShape="0">
                    <a:prstClr val="black"/>
                  </a:outerShdw>
                </a:effectLst>
              </a:rPr>
              <a:t>       Christian      Relics</a:t>
            </a:r>
            <a:endParaRPr lang="en-US" sz="6000" dirty="0"/>
          </a:p>
        </p:txBody>
      </p:sp>
      <p:sp>
        <p:nvSpPr>
          <p:cNvPr id="2" name="TextBox 1"/>
          <p:cNvSpPr txBox="1"/>
          <p:nvPr/>
        </p:nvSpPr>
        <p:spPr>
          <a:xfrm>
            <a:off x="304800" y="6119336"/>
            <a:ext cx="8908977" cy="400110"/>
          </a:xfrm>
          <a:prstGeom prst="rect">
            <a:avLst/>
          </a:prstGeom>
          <a:noFill/>
        </p:spPr>
        <p:txBody>
          <a:bodyPr wrap="none" rtlCol="0">
            <a:spAutoFit/>
          </a:bodyPr>
          <a:lstStyle/>
          <a:p>
            <a:r>
              <a:rPr lang="en-US" sz="2000" dirty="0" smtClean="0">
                <a:solidFill>
                  <a:schemeClr val="bg1"/>
                </a:solidFill>
                <a:effectLst>
                  <a:glow rad="101600">
                    <a:schemeClr val="accent2">
                      <a:satMod val="175000"/>
                      <a:alpha val="40000"/>
                    </a:schemeClr>
                  </a:glow>
                </a:effectLst>
              </a:rPr>
              <a:t>The remains of Saint </a:t>
            </a:r>
            <a:r>
              <a:rPr lang="en-US" sz="2000" dirty="0" err="1" smtClean="0">
                <a:solidFill>
                  <a:schemeClr val="bg1"/>
                </a:solidFill>
                <a:effectLst>
                  <a:glow rad="101600">
                    <a:schemeClr val="accent2">
                      <a:satMod val="175000"/>
                      <a:alpha val="40000"/>
                    </a:schemeClr>
                  </a:glow>
                </a:effectLst>
              </a:rPr>
              <a:t>Hyacinthat</a:t>
            </a:r>
            <a:r>
              <a:rPr lang="en-US" sz="2000" dirty="0" smtClean="0">
                <a:solidFill>
                  <a:schemeClr val="bg1"/>
                </a:solidFill>
                <a:effectLst>
                  <a:glow rad="101600">
                    <a:schemeClr val="accent2">
                      <a:satMod val="175000"/>
                      <a:alpha val="40000"/>
                    </a:schemeClr>
                  </a:glow>
                </a:effectLst>
              </a:rPr>
              <a:t> </a:t>
            </a:r>
            <a:r>
              <a:rPr lang="en-US" sz="2000" dirty="0" smtClean="0">
                <a:solidFill>
                  <a:schemeClr val="bg1"/>
                </a:solidFill>
                <a:effectLst>
                  <a:glow rad="101600">
                    <a:schemeClr val="accent2">
                      <a:satMod val="175000"/>
                      <a:alpha val="40000"/>
                    </a:schemeClr>
                  </a:glow>
                </a:effectLst>
              </a:rPr>
              <a:t>at the </a:t>
            </a:r>
            <a:r>
              <a:rPr lang="en-US" sz="2000" dirty="0" smtClean="0">
                <a:solidFill>
                  <a:schemeClr val="bg1"/>
                </a:solidFill>
                <a:effectLst>
                  <a:glow rad="101600">
                    <a:schemeClr val="accent2">
                      <a:satMod val="175000"/>
                      <a:alpha val="40000"/>
                    </a:schemeClr>
                  </a:glow>
                </a:effectLst>
              </a:rPr>
              <a:t>Church of the Assumption; Bavaria, Germany</a:t>
            </a:r>
            <a:endParaRPr lang="en-US" sz="2000" dirty="0">
              <a:solidFill>
                <a:schemeClr val="bg1"/>
              </a:solidFill>
              <a:effectLst>
                <a:glow rad="101600">
                  <a:schemeClr val="accent2">
                    <a:satMod val="175000"/>
                    <a:alpha val="40000"/>
                  </a:schemeClr>
                </a:glow>
              </a:effectLst>
            </a:endParaRPr>
          </a:p>
        </p:txBody>
      </p:sp>
    </p:spTree>
    <p:extLst>
      <p:ext uri="{BB962C8B-B14F-4D97-AF65-F5344CB8AC3E}">
        <p14:creationId xmlns:p14="http://schemas.microsoft.com/office/powerpoint/2010/main" val="41906728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What are Relics?</a:t>
            </a:r>
            <a:endParaRPr lang="en-US" sz="4000"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a:t>In Christianity, relics are the material remains of a deceased saint or martyr </a:t>
            </a:r>
            <a:r>
              <a:rPr lang="en-US" dirty="0" smtClean="0"/>
              <a:t>and/or </a:t>
            </a:r>
            <a:r>
              <a:rPr lang="en-US" dirty="0"/>
              <a:t>objects closely associated with those remains.</a:t>
            </a:r>
          </a:p>
          <a:p>
            <a:r>
              <a:rPr lang="en-US" dirty="0"/>
              <a:t>Relics can be entire skeletons, but more usually they consist of a part such as a bone, hair or tooth. </a:t>
            </a:r>
            <a:endParaRPr lang="en-US" dirty="0" smtClean="0"/>
          </a:p>
          <a:p>
            <a:r>
              <a:rPr lang="en-US" dirty="0" smtClean="0"/>
              <a:t>Pieces </a:t>
            </a:r>
            <a:r>
              <a:rPr lang="en-US" dirty="0"/>
              <a:t>of clothing worn by the deceased saint or even an object that has come in contact with a </a:t>
            </a:r>
            <a:r>
              <a:rPr lang="en-US" dirty="0"/>
              <a:t>deceased saint is </a:t>
            </a:r>
            <a:r>
              <a:rPr lang="en-US" dirty="0"/>
              <a:t>also considered a relic.</a:t>
            </a:r>
          </a:p>
          <a:p>
            <a:r>
              <a:rPr lang="en-US" dirty="0"/>
              <a:t>Relics have played an important role in Christian ritual since the earliest centuries of the church and were a major part of popular religion in the Middle Ages</a:t>
            </a:r>
            <a:r>
              <a:rPr lang="en-US" dirty="0" smtClean="0"/>
              <a:t>.</a:t>
            </a:r>
          </a:p>
          <a:p>
            <a:r>
              <a:rPr lang="en-US" dirty="0"/>
              <a:t>The veneration of relics was </a:t>
            </a:r>
            <a:r>
              <a:rPr lang="en-US" b="1" i="1" dirty="0"/>
              <a:t>rejected</a:t>
            </a:r>
            <a:r>
              <a:rPr lang="en-US" dirty="0"/>
              <a:t> by most of the </a:t>
            </a:r>
            <a:r>
              <a:rPr lang="en-US" b="1" i="1" dirty="0"/>
              <a:t>Protestant Reformers</a:t>
            </a:r>
            <a:r>
              <a:rPr lang="en-US" dirty="0"/>
              <a:t> and </a:t>
            </a:r>
            <a:r>
              <a:rPr lang="en-US" dirty="0" smtClean="0"/>
              <a:t>by most </a:t>
            </a:r>
            <a:r>
              <a:rPr lang="en-US" dirty="0"/>
              <a:t>Protestants today, but relics </a:t>
            </a:r>
            <a:r>
              <a:rPr lang="en-US" b="1" i="1" dirty="0"/>
              <a:t>continue</a:t>
            </a:r>
            <a:r>
              <a:rPr lang="en-US" dirty="0"/>
              <a:t> to play an important part in Catholic and Orthodox </a:t>
            </a:r>
            <a:r>
              <a:rPr lang="en-US" dirty="0" smtClean="0"/>
              <a:t>Christianity – even in the present day.</a:t>
            </a:r>
            <a:endParaRPr lang="en-US" dirty="0"/>
          </a:p>
          <a:p>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hlinkClick r:id="rId4"/>
              </a:rPr>
              <a:t>http://www.religionfacts.com/christianity/relics</a:t>
            </a:r>
            <a:endParaRPr lang="en-US" sz="1600" dirty="0">
              <a:solidFill>
                <a:prstClr val="black"/>
              </a:solidFill>
            </a:endParaRPr>
          </a:p>
        </p:txBody>
      </p:sp>
    </p:spTree>
    <p:extLst>
      <p:ext uri="{BB962C8B-B14F-4D97-AF65-F5344CB8AC3E}">
        <p14:creationId xmlns:p14="http://schemas.microsoft.com/office/powerpoint/2010/main" val="24290610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Relics in the Early Church</a:t>
            </a:r>
          </a:p>
        </p:txBody>
      </p:sp>
      <p:sp>
        <p:nvSpPr>
          <p:cNvPr id="4" name="Content Placeholder 3"/>
          <p:cNvSpPr>
            <a:spLocks noGrp="1"/>
          </p:cNvSpPr>
          <p:nvPr>
            <p:ph idx="1"/>
          </p:nvPr>
        </p:nvSpPr>
        <p:spPr>
          <a:xfrm>
            <a:off x="266700" y="728246"/>
            <a:ext cx="8610600" cy="5791200"/>
          </a:xfrm>
        </p:spPr>
        <p:txBody>
          <a:bodyPr>
            <a:normAutofit/>
          </a:bodyPr>
          <a:lstStyle/>
          <a:p>
            <a:r>
              <a:rPr lang="en-US" dirty="0"/>
              <a:t>The earliest surviving mention of relic veneration </a:t>
            </a:r>
            <a:r>
              <a:rPr lang="en-US" b="1" i="1" dirty="0"/>
              <a:t>after</a:t>
            </a:r>
            <a:r>
              <a:rPr lang="en-US" dirty="0"/>
              <a:t> the </a:t>
            </a:r>
            <a:r>
              <a:rPr lang="en-US" dirty="0" smtClean="0"/>
              <a:t>completion of the New </a:t>
            </a:r>
            <a:r>
              <a:rPr lang="en-US" dirty="0"/>
              <a:t>Testament occurs in a work called </a:t>
            </a:r>
            <a:r>
              <a:rPr lang="en-US" i="1" dirty="0"/>
              <a:t>The Martyrdom of Polycarp</a:t>
            </a:r>
            <a:r>
              <a:rPr lang="en-US" dirty="0"/>
              <a:t>, dated to about </a:t>
            </a:r>
            <a:r>
              <a:rPr lang="en-US" dirty="0" smtClean="0"/>
              <a:t>AD 150</a:t>
            </a:r>
            <a:r>
              <a:rPr lang="en-US" dirty="0"/>
              <a:t>. </a:t>
            </a:r>
            <a:endParaRPr lang="en-US" dirty="0" smtClean="0"/>
          </a:p>
          <a:p>
            <a:r>
              <a:rPr lang="en-US" dirty="0" smtClean="0"/>
              <a:t>In </a:t>
            </a:r>
            <a:r>
              <a:rPr lang="en-US" dirty="0"/>
              <a:t>this account of the death of Polycarp, his admirers in </a:t>
            </a:r>
            <a:r>
              <a:rPr lang="en-US" dirty="0" smtClean="0"/>
              <a:t>Smyrna </a:t>
            </a:r>
            <a:r>
              <a:rPr lang="en-US" dirty="0"/>
              <a:t>wrote</a:t>
            </a:r>
            <a:r>
              <a:rPr lang="en-US" dirty="0" smtClean="0"/>
              <a:t>:</a:t>
            </a:r>
          </a:p>
          <a:p>
            <a:pPr lvl="1"/>
            <a:r>
              <a:rPr lang="en-US" sz="2800" i="1" dirty="0">
                <a:latin typeface="Cambria" panose="02040503050406030204" pitchFamily="18" charset="0"/>
                <a:ea typeface="Cambria" panose="02040503050406030204" pitchFamily="18" charset="0"/>
              </a:rPr>
              <a:t>We took up his bones, which are more valuable than precious stones and finer than refined gold, and laid them in a suitable place, where the Lord will permit us to gather ourselves together, as we are able, in gladness and joy and to celebrate the birthday of his martyrdom.</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hlinkClick r:id="rId4"/>
              </a:rPr>
              <a:t>http://www.religionfacts.com/christianity/relics</a:t>
            </a:r>
            <a:endParaRPr lang="en-US" sz="1600" dirty="0">
              <a:solidFill>
                <a:prstClr val="black"/>
              </a:solidFill>
            </a:endParaRPr>
          </a:p>
        </p:txBody>
      </p:sp>
    </p:spTree>
    <p:extLst>
      <p:ext uri="{BB962C8B-B14F-4D97-AF65-F5344CB8AC3E}">
        <p14:creationId xmlns:p14="http://schemas.microsoft.com/office/powerpoint/2010/main" val="9571902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lnSpcReduction="10000"/>
          </a:bodyPr>
          <a:lstStyle/>
          <a:p>
            <a:pPr fontAlgn="base"/>
            <a:r>
              <a:rPr lang="en-US" dirty="0" smtClean="0"/>
              <a:t>The First Crusade </a:t>
            </a:r>
            <a:r>
              <a:rPr lang="en-US" dirty="0" smtClean="0"/>
              <a:t>began </a:t>
            </a:r>
            <a:r>
              <a:rPr lang="en-US" dirty="0" smtClean="0"/>
              <a:t>with </a:t>
            </a:r>
            <a:r>
              <a:rPr lang="en-US" dirty="0"/>
              <a:t>300,000 soldiers gathered at Constantinople </a:t>
            </a:r>
            <a:r>
              <a:rPr lang="en-US" dirty="0" smtClean="0"/>
              <a:t>lead by </a:t>
            </a:r>
            <a:r>
              <a:rPr lang="en-US" dirty="0"/>
              <a:t>an impressive assembly of Western Europe’s greatest French and Norman </a:t>
            </a:r>
            <a:r>
              <a:rPr lang="en-US" dirty="0" smtClean="0"/>
              <a:t>nobles.</a:t>
            </a:r>
          </a:p>
          <a:p>
            <a:pPr fontAlgn="base"/>
            <a:r>
              <a:rPr lang="en-US" dirty="0" smtClean="0"/>
              <a:t>What were the </a:t>
            </a:r>
            <a:r>
              <a:rPr lang="en-US" dirty="0"/>
              <a:t>military results of the First </a:t>
            </a:r>
            <a:r>
              <a:rPr lang="en-US" dirty="0" smtClean="0"/>
              <a:t>Crusade?</a:t>
            </a:r>
          </a:p>
          <a:p>
            <a:pPr lvl="1" fontAlgn="base"/>
            <a:r>
              <a:rPr lang="en-US" dirty="0" smtClean="0"/>
              <a:t>The </a:t>
            </a:r>
            <a:r>
              <a:rPr lang="en-US" dirty="0"/>
              <a:t>restoration of western Asia Minor to Byzantine </a:t>
            </a:r>
            <a:r>
              <a:rPr lang="en-US" dirty="0" smtClean="0"/>
              <a:t>rule</a:t>
            </a:r>
          </a:p>
          <a:p>
            <a:pPr lvl="1" fontAlgn="base"/>
            <a:r>
              <a:rPr lang="en-US" dirty="0" smtClean="0"/>
              <a:t>The </a:t>
            </a:r>
            <a:r>
              <a:rPr lang="en-US" dirty="0"/>
              <a:t>setting up of four independent </a:t>
            </a:r>
            <a:r>
              <a:rPr lang="en-US" dirty="0" smtClean="0"/>
              <a:t>Latin “Crusader </a:t>
            </a:r>
            <a:r>
              <a:rPr lang="en-US" dirty="0"/>
              <a:t>states” in Syria and Palestine</a:t>
            </a:r>
            <a:r>
              <a:rPr lang="en-US" dirty="0" smtClean="0"/>
              <a:t>.</a:t>
            </a:r>
          </a:p>
          <a:p>
            <a:pPr fontAlgn="base"/>
            <a:r>
              <a:rPr lang="en-US" dirty="0"/>
              <a:t>The creation of these Latin Crusader states did far more than the schism of 1054 to breed real practical division between Eastern Orthodox and Western Catholic Christians. </a:t>
            </a:r>
            <a:r>
              <a:rPr lang="en-US" dirty="0" smtClean="0"/>
              <a:t>Why?</a:t>
            </a:r>
          </a:p>
          <a:p>
            <a:pPr lvl="1" fontAlgn="base"/>
            <a:r>
              <a:rPr lang="en-US" dirty="0" smtClean="0"/>
              <a:t>The </a:t>
            </a:r>
            <a:r>
              <a:rPr lang="en-US" dirty="0"/>
              <a:t>Crusaders </a:t>
            </a:r>
            <a:r>
              <a:rPr lang="en-US" dirty="0" smtClean="0"/>
              <a:t>were brutal in their treatment of the Eastern Christians, forcibly taking </a:t>
            </a:r>
            <a:r>
              <a:rPr lang="en-US" dirty="0"/>
              <a:t>over </a:t>
            </a:r>
            <a:r>
              <a:rPr lang="en-US" dirty="0" smtClean="0"/>
              <a:t>their churches, setting </a:t>
            </a:r>
            <a:r>
              <a:rPr lang="en-US" dirty="0"/>
              <a:t>up their own Western Latin </a:t>
            </a:r>
            <a:r>
              <a:rPr lang="en-US" dirty="0" smtClean="0"/>
              <a:t>bishops and expecting </a:t>
            </a:r>
            <a:r>
              <a:rPr lang="en-US" dirty="0"/>
              <a:t>Eastern believers to </a:t>
            </a:r>
            <a:r>
              <a:rPr lang="en-US" dirty="0" smtClean="0"/>
              <a:t>submit to them.</a:t>
            </a:r>
            <a:endParaRPr lang="en-US" dirty="0"/>
          </a:p>
          <a:p>
            <a:pPr fontAlgn="base"/>
            <a:endParaRPr lang="en-US" dirty="0"/>
          </a:p>
          <a:p>
            <a:endParaRPr lang="en-US" dirty="0" smtClean="0"/>
          </a:p>
          <a:p>
            <a:endParaRPr lang="en-US" dirty="0"/>
          </a:p>
        </p:txBody>
      </p:sp>
    </p:spTree>
    <p:extLst>
      <p:ext uri="{BB962C8B-B14F-4D97-AF65-F5344CB8AC3E}">
        <p14:creationId xmlns:p14="http://schemas.microsoft.com/office/powerpoint/2010/main" val="11774782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Relics in the Early Church</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a:t>St. Jerome </a:t>
            </a:r>
            <a:r>
              <a:rPr lang="en-US" dirty="0" smtClean="0"/>
              <a:t>(AD 347-420) had </a:t>
            </a:r>
            <a:r>
              <a:rPr lang="en-US" dirty="0" smtClean="0"/>
              <a:t>this to say about the veneration of relics:</a:t>
            </a:r>
            <a:endParaRPr lang="en-US" dirty="0"/>
          </a:p>
          <a:p>
            <a:pPr lvl="1"/>
            <a:r>
              <a:rPr lang="en-US" sz="2600" i="1" dirty="0">
                <a:latin typeface="Cambria" panose="02040503050406030204" pitchFamily="18" charset="0"/>
                <a:ea typeface="Cambria" panose="02040503050406030204" pitchFamily="18" charset="0"/>
              </a:rPr>
              <a:t>We do not worship, we do not adore, for fear that we should bow down to the creature rather than to the creator, but we venerate the relics of the martyrs in order the better to adore him whose martyrs they are. </a:t>
            </a:r>
            <a:endParaRPr lang="en-US" sz="2600" i="1" dirty="0" smtClean="0">
              <a:latin typeface="Cambria" panose="02040503050406030204" pitchFamily="18" charset="0"/>
              <a:ea typeface="Cambria" panose="02040503050406030204" pitchFamily="18" charset="0"/>
            </a:endParaRPr>
          </a:p>
          <a:p>
            <a:r>
              <a:rPr lang="en-US" dirty="0" smtClean="0"/>
              <a:t>In </a:t>
            </a:r>
            <a:r>
              <a:rPr lang="en-US" dirty="0" smtClean="0"/>
              <a:t>AD787</a:t>
            </a:r>
            <a:r>
              <a:rPr lang="en-US" dirty="0"/>
              <a:t>, </a:t>
            </a:r>
            <a:r>
              <a:rPr lang="en-US" dirty="0"/>
              <a:t>the Second Council of </a:t>
            </a:r>
            <a:r>
              <a:rPr lang="en-US" dirty="0" smtClean="0"/>
              <a:t>Nicaea </a:t>
            </a:r>
            <a:r>
              <a:rPr lang="en-US" dirty="0"/>
              <a:t>met to consider the iconoclastic controversy. The assembled bishops affirmed the veneration of icons, images and </a:t>
            </a:r>
            <a:r>
              <a:rPr lang="en-US" dirty="0" smtClean="0"/>
              <a:t>relics:</a:t>
            </a:r>
            <a:endParaRPr lang="en-US" dirty="0"/>
          </a:p>
          <a:p>
            <a:pPr lvl="1"/>
            <a:r>
              <a:rPr lang="en-US" sz="2600" i="1" dirty="0">
                <a:latin typeface="Cambria" panose="02040503050406030204" pitchFamily="18" charset="0"/>
                <a:ea typeface="Cambria" panose="02040503050406030204" pitchFamily="18" charset="0"/>
              </a:rPr>
              <a:t>We accept the image of the honorable and life-giving Cross, and </a:t>
            </a:r>
            <a:r>
              <a:rPr lang="en-US" sz="2600" b="1" i="1" dirty="0">
                <a:latin typeface="Cambria" panose="02040503050406030204" pitchFamily="18" charset="0"/>
                <a:ea typeface="Cambria" panose="02040503050406030204" pitchFamily="18" charset="0"/>
              </a:rPr>
              <a:t>the holy relics of the saints</a:t>
            </a:r>
            <a:r>
              <a:rPr lang="en-US" sz="2600" i="1" dirty="0">
                <a:latin typeface="Cambria" panose="02040503050406030204" pitchFamily="18" charset="0"/>
                <a:ea typeface="Cambria" panose="02040503050406030204" pitchFamily="18" charset="0"/>
              </a:rPr>
              <a:t>; and we receive the holy and venerable images; we accept them and we embrace them, according to the ancient traditions of the Holy Catholic Church of God, that is to say our holy Fathers, who also received these things and established them in all the most holy Churches of God and in every place of His dominion.</a:t>
            </a:r>
            <a:endParaRPr lang="en-US" sz="3000" i="1" dirty="0" smtClean="0">
              <a:latin typeface="Cambria" panose="02040503050406030204" pitchFamily="18" charset="0"/>
              <a:ea typeface="Cambria" panose="02040503050406030204" pitchFamily="18" charset="0"/>
            </a:endParaRP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hlinkClick r:id="rId4"/>
              </a:rPr>
              <a:t>http://www.religionfacts.com/christianity/relics</a:t>
            </a:r>
            <a:endParaRPr lang="en-US" sz="1600" dirty="0">
              <a:solidFill>
                <a:prstClr val="black"/>
              </a:solidFill>
            </a:endParaRPr>
          </a:p>
        </p:txBody>
      </p:sp>
    </p:spTree>
    <p:extLst>
      <p:ext uri="{BB962C8B-B14F-4D97-AF65-F5344CB8AC3E}">
        <p14:creationId xmlns:p14="http://schemas.microsoft.com/office/powerpoint/2010/main" val="1668922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smtClean="0"/>
              <a:t>Biblical Passages Cited</a:t>
            </a:r>
            <a:endParaRPr lang="en-US" sz="4000" b="1" dirty="0"/>
          </a:p>
        </p:txBody>
      </p:sp>
      <p:sp>
        <p:nvSpPr>
          <p:cNvPr id="4" name="Content Placeholder 3"/>
          <p:cNvSpPr>
            <a:spLocks noGrp="1"/>
          </p:cNvSpPr>
          <p:nvPr>
            <p:ph idx="1"/>
          </p:nvPr>
        </p:nvSpPr>
        <p:spPr>
          <a:xfrm>
            <a:off x="266700" y="728246"/>
            <a:ext cx="8610600" cy="5791200"/>
          </a:xfrm>
        </p:spPr>
        <p:txBody>
          <a:bodyPr>
            <a:normAutofit fontScale="85000" lnSpcReduction="20000"/>
          </a:bodyPr>
          <a:lstStyle/>
          <a:p>
            <a:r>
              <a:rPr lang="en-US" sz="3100" i="1" dirty="0" smtClean="0">
                <a:solidFill>
                  <a:srgbClr val="344BF6"/>
                </a:solidFill>
                <a:latin typeface="Cambria" panose="02040503050406030204" pitchFamily="18" charset="0"/>
                <a:ea typeface="Cambria" panose="02040503050406030204" pitchFamily="18" charset="0"/>
              </a:rPr>
              <a:t>Once </a:t>
            </a:r>
            <a:r>
              <a:rPr lang="en-US" sz="3100" i="1" dirty="0">
                <a:solidFill>
                  <a:srgbClr val="344BF6"/>
                </a:solidFill>
                <a:latin typeface="Cambria" panose="02040503050406030204" pitchFamily="18" charset="0"/>
                <a:ea typeface="Cambria" panose="02040503050406030204" pitchFamily="18" charset="0"/>
              </a:rPr>
              <a:t>while some Israelites were burying a man, suddenly they saw a band of raiders; so they threw the man's body into Elisha's tomb. When the body touched Elisha's bones, the man came to life and stood up on his feet.</a:t>
            </a:r>
            <a:r>
              <a:rPr lang="en-US" sz="3100" dirty="0"/>
              <a:t> (</a:t>
            </a:r>
            <a:r>
              <a:rPr lang="en-US" sz="3100" dirty="0" smtClean="0"/>
              <a:t>2 Kings </a:t>
            </a:r>
            <a:r>
              <a:rPr lang="en-US" sz="3100" dirty="0"/>
              <a:t>13:21 NIV</a:t>
            </a:r>
            <a:r>
              <a:rPr lang="en-US" sz="3100" dirty="0" smtClean="0"/>
              <a:t>)</a:t>
            </a:r>
          </a:p>
          <a:p>
            <a:r>
              <a:rPr lang="en-US" sz="3100" i="1" dirty="0">
                <a:solidFill>
                  <a:srgbClr val="344BF6"/>
                </a:solidFill>
                <a:latin typeface="Cambria" panose="02040503050406030204" pitchFamily="18" charset="0"/>
                <a:ea typeface="Cambria" panose="02040503050406030204" pitchFamily="18" charset="0"/>
              </a:rPr>
              <a:t>Just then a woman who had been subject to bleeding for twelve years came up behind him and touched the edge of his cloak. </a:t>
            </a:r>
            <a:r>
              <a:rPr lang="en-US" sz="3100" i="1" dirty="0" smtClean="0">
                <a:solidFill>
                  <a:srgbClr val="344BF6"/>
                </a:solidFill>
                <a:latin typeface="Cambria" panose="02040503050406030204" pitchFamily="18" charset="0"/>
                <a:ea typeface="Cambria" panose="02040503050406030204" pitchFamily="18" charset="0"/>
              </a:rPr>
              <a:t>She </a:t>
            </a:r>
            <a:r>
              <a:rPr lang="en-US" sz="3100" i="1" dirty="0">
                <a:solidFill>
                  <a:srgbClr val="344BF6"/>
                </a:solidFill>
                <a:latin typeface="Cambria" panose="02040503050406030204" pitchFamily="18" charset="0"/>
                <a:ea typeface="Cambria" panose="02040503050406030204" pitchFamily="18" charset="0"/>
              </a:rPr>
              <a:t>said to herself, "If I only touch his cloak, I will be healed." </a:t>
            </a:r>
            <a:r>
              <a:rPr lang="en-US" sz="3100" i="1" dirty="0" smtClean="0">
                <a:solidFill>
                  <a:srgbClr val="344BF6"/>
                </a:solidFill>
                <a:latin typeface="Cambria" panose="02040503050406030204" pitchFamily="18" charset="0"/>
                <a:ea typeface="Cambria" panose="02040503050406030204" pitchFamily="18" charset="0"/>
              </a:rPr>
              <a:t>Jesus </a:t>
            </a:r>
            <a:r>
              <a:rPr lang="en-US" sz="3100" i="1" dirty="0">
                <a:solidFill>
                  <a:srgbClr val="344BF6"/>
                </a:solidFill>
                <a:latin typeface="Cambria" panose="02040503050406030204" pitchFamily="18" charset="0"/>
                <a:ea typeface="Cambria" panose="02040503050406030204" pitchFamily="18" charset="0"/>
              </a:rPr>
              <a:t>turned and saw her. "Take heart, daughter," he said, "your faith has healed you." And the woman was healed from that moment. </a:t>
            </a:r>
            <a:r>
              <a:rPr lang="en-US" sz="3100" dirty="0"/>
              <a:t>(Mat </a:t>
            </a:r>
            <a:r>
              <a:rPr lang="en-US" sz="3100" dirty="0" smtClean="0"/>
              <a:t>9:20-22 </a:t>
            </a:r>
            <a:r>
              <a:rPr lang="en-US" sz="3100" dirty="0"/>
              <a:t>NIV</a:t>
            </a:r>
            <a:r>
              <a:rPr lang="en-US" sz="3100" dirty="0" smtClean="0"/>
              <a:t>)</a:t>
            </a:r>
          </a:p>
          <a:p>
            <a:r>
              <a:rPr lang="en-US" sz="3100" i="1" dirty="0">
                <a:solidFill>
                  <a:srgbClr val="344BF6"/>
                </a:solidFill>
                <a:latin typeface="Cambria" panose="02040503050406030204" pitchFamily="18" charset="0"/>
                <a:ea typeface="Cambria" panose="02040503050406030204" pitchFamily="18" charset="0"/>
              </a:rPr>
              <a:t>And God was doing extraordinary miracles by the hands of Paul, so that even handkerchiefs or aprons that had touched his skin were carried away to the sick, and their diseases left them and the evil spirits came out of them. </a:t>
            </a:r>
            <a:r>
              <a:rPr lang="en-US" sz="3100" dirty="0"/>
              <a:t>(Act 19:11-12)</a:t>
            </a:r>
            <a:endParaRPr lang="en-US" sz="3100" i="1" dirty="0">
              <a:latin typeface="Cambria" panose="02040503050406030204" pitchFamily="18" charset="0"/>
              <a:ea typeface="Cambria" panose="02040503050406030204" pitchFamily="18" charset="0"/>
            </a:endParaRPr>
          </a:p>
          <a:p>
            <a:endParaRPr lang="en-US" sz="3000" i="1" dirty="0" smtClean="0">
              <a:latin typeface="Cambria" panose="02040503050406030204" pitchFamily="18" charset="0"/>
              <a:ea typeface="Cambria" panose="02040503050406030204" pitchFamily="18" charset="0"/>
            </a:endParaRP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hlinkClick r:id="rId4"/>
              </a:rPr>
              <a:t>http://www.religionfacts.com/christianity/relics</a:t>
            </a:r>
            <a:endParaRPr lang="en-US" sz="1600" dirty="0">
              <a:solidFill>
                <a:prstClr val="black"/>
              </a:solidFill>
            </a:endParaRPr>
          </a:p>
        </p:txBody>
      </p:sp>
    </p:spTree>
    <p:extLst>
      <p:ext uri="{BB962C8B-B14F-4D97-AF65-F5344CB8AC3E}">
        <p14:creationId xmlns:p14="http://schemas.microsoft.com/office/powerpoint/2010/main" val="33753928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519446"/>
            <a:ext cx="8915400" cy="338554"/>
          </a:xfrm>
          <a:prstGeom prst="rect">
            <a:avLst/>
          </a:prstGeom>
        </p:spPr>
        <p:txBody>
          <a:bodyPr wrap="square">
            <a:spAutoFit/>
          </a:bodyPr>
          <a:lstStyle/>
          <a:p>
            <a:r>
              <a:rPr lang="en-US" sz="1600" dirty="0">
                <a:solidFill>
                  <a:prstClr val="black"/>
                </a:solidFill>
                <a:hlinkClick r:id="rId3"/>
              </a:rPr>
              <a:t>https://en.wikipedia.org/wiki/Santo_Toribio_de_Li%C3%A9bana#/</a:t>
            </a:r>
            <a:r>
              <a:rPr lang="en-US" sz="1600" dirty="0" smtClean="0">
                <a:solidFill>
                  <a:prstClr val="black"/>
                </a:solidFill>
                <a:hlinkClick r:id="rId3"/>
              </a:rPr>
              <a:t>media/File:Lignum-crucis.jpg</a:t>
            </a:r>
            <a:r>
              <a:rPr lang="en-US" sz="1600" dirty="0" smtClean="0">
                <a:solidFill>
                  <a:prstClr val="black"/>
                </a:solidFill>
              </a:rPr>
              <a:t> </a:t>
            </a:r>
            <a:endParaRPr lang="en-US" sz="16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95060" y="762000"/>
            <a:ext cx="3896370" cy="519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762000"/>
          </a:xfrm>
        </p:spPr>
        <p:txBody>
          <a:bodyPr>
            <a:normAutofit fontScale="90000"/>
          </a:bodyPr>
          <a:lstStyle/>
          <a:p>
            <a:r>
              <a:rPr lang="en-US" b="1" dirty="0" smtClean="0"/>
              <a:t>Largest surviving piece of the true cross</a:t>
            </a:r>
            <a:endParaRPr lang="en-US" b="1" dirty="0"/>
          </a:p>
        </p:txBody>
      </p:sp>
      <p:sp>
        <p:nvSpPr>
          <p:cNvPr id="3" name="TextBox 2"/>
          <p:cNvSpPr txBox="1"/>
          <p:nvPr/>
        </p:nvSpPr>
        <p:spPr>
          <a:xfrm>
            <a:off x="1364394" y="5973591"/>
            <a:ext cx="6617389" cy="461665"/>
          </a:xfrm>
          <a:prstGeom prst="rect">
            <a:avLst/>
          </a:prstGeom>
          <a:noFill/>
        </p:spPr>
        <p:txBody>
          <a:bodyPr wrap="none" rtlCol="0">
            <a:spAutoFit/>
          </a:bodyPr>
          <a:lstStyle/>
          <a:p>
            <a:r>
              <a:rPr lang="en-US" sz="2400" dirty="0" smtClean="0"/>
              <a:t>In the </a:t>
            </a:r>
            <a:r>
              <a:rPr lang="en-US" sz="2400" dirty="0"/>
              <a:t>Monastery of Santo </a:t>
            </a:r>
            <a:r>
              <a:rPr lang="en-US" sz="2400" dirty="0" err="1"/>
              <a:t>Toribio</a:t>
            </a:r>
            <a:r>
              <a:rPr lang="en-US" sz="2400" dirty="0"/>
              <a:t> de </a:t>
            </a:r>
            <a:r>
              <a:rPr lang="en-US" sz="2400" dirty="0" err="1"/>
              <a:t>Liébana</a:t>
            </a:r>
            <a:r>
              <a:rPr lang="pt-BR" sz="2400" dirty="0" smtClean="0"/>
              <a:t>, </a:t>
            </a:r>
            <a:r>
              <a:rPr lang="pt-BR" sz="2400" dirty="0"/>
              <a:t>Spain</a:t>
            </a:r>
            <a:endParaRPr lang="en-US" sz="2400" dirty="0"/>
          </a:p>
        </p:txBody>
      </p:sp>
    </p:spTree>
    <p:extLst>
      <p:ext uri="{BB962C8B-B14F-4D97-AF65-F5344CB8AC3E}">
        <p14:creationId xmlns:p14="http://schemas.microsoft.com/office/powerpoint/2010/main" val="35355461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519446"/>
            <a:ext cx="8915400" cy="338554"/>
          </a:xfrm>
          <a:prstGeom prst="rect">
            <a:avLst/>
          </a:prstGeom>
        </p:spPr>
        <p:txBody>
          <a:bodyPr wrap="square">
            <a:spAutoFit/>
          </a:bodyPr>
          <a:lstStyle/>
          <a:p>
            <a:r>
              <a:rPr lang="en-US" sz="1600" dirty="0">
                <a:solidFill>
                  <a:prstClr val="black"/>
                </a:solidFill>
                <a:hlinkClick r:id="rId3"/>
              </a:rPr>
              <a:t>https://</a:t>
            </a:r>
            <a:r>
              <a:rPr lang="en-US" sz="1600" dirty="0" smtClean="0">
                <a:solidFill>
                  <a:prstClr val="black"/>
                </a:solidFill>
                <a:hlinkClick r:id="rId3"/>
              </a:rPr>
              <a:t>www.atlasobscura.com/places/dubrovnik-cathedral-treasury-riznica-katedrale</a:t>
            </a:r>
            <a:r>
              <a:rPr lang="en-US" sz="1600" dirty="0" smtClean="0">
                <a:solidFill>
                  <a:prstClr val="black"/>
                </a:solidFill>
              </a:rPr>
              <a:t> </a:t>
            </a:r>
            <a:endParaRPr lang="en-US" sz="1600"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43000" y="975443"/>
            <a:ext cx="6617389" cy="49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762000"/>
          </a:xfrm>
        </p:spPr>
        <p:txBody>
          <a:bodyPr>
            <a:normAutofit/>
          </a:bodyPr>
          <a:lstStyle/>
          <a:p>
            <a:r>
              <a:rPr lang="en-US" b="1" dirty="0" smtClean="0"/>
              <a:t>The </a:t>
            </a:r>
            <a:r>
              <a:rPr lang="en-US" b="1" dirty="0"/>
              <a:t>“diaper” of Jesus</a:t>
            </a:r>
          </a:p>
        </p:txBody>
      </p:sp>
      <p:sp>
        <p:nvSpPr>
          <p:cNvPr id="3" name="TextBox 2"/>
          <p:cNvSpPr txBox="1"/>
          <p:nvPr/>
        </p:nvSpPr>
        <p:spPr>
          <a:xfrm>
            <a:off x="766518" y="5973591"/>
            <a:ext cx="7370351" cy="461665"/>
          </a:xfrm>
          <a:prstGeom prst="rect">
            <a:avLst/>
          </a:prstGeom>
          <a:noFill/>
        </p:spPr>
        <p:txBody>
          <a:bodyPr wrap="none" rtlCol="0">
            <a:spAutoFit/>
          </a:bodyPr>
          <a:lstStyle/>
          <a:p>
            <a:r>
              <a:rPr lang="en-US" sz="2400" dirty="0" smtClean="0"/>
              <a:t>In </a:t>
            </a:r>
            <a:r>
              <a:rPr lang="en-US" sz="2400" dirty="0"/>
              <a:t>the </a:t>
            </a:r>
            <a:r>
              <a:rPr lang="en-US" sz="2400" dirty="0" smtClean="0"/>
              <a:t>Treasury of relics at </a:t>
            </a:r>
            <a:r>
              <a:rPr lang="en-US" sz="2400" dirty="0"/>
              <a:t>Dubrovnik Cathedral in Croatia</a:t>
            </a:r>
          </a:p>
        </p:txBody>
      </p:sp>
    </p:spTree>
    <p:extLst>
      <p:ext uri="{BB962C8B-B14F-4D97-AF65-F5344CB8AC3E}">
        <p14:creationId xmlns:p14="http://schemas.microsoft.com/office/powerpoint/2010/main" val="28270077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18456" y="762000"/>
            <a:ext cx="4786756" cy="4510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762000"/>
          </a:xfrm>
        </p:spPr>
        <p:txBody>
          <a:bodyPr>
            <a:normAutofit/>
          </a:bodyPr>
          <a:lstStyle/>
          <a:p>
            <a:r>
              <a:rPr lang="en-US" b="1" dirty="0"/>
              <a:t>The Holy Prepuce, or Holy Foreskin</a:t>
            </a:r>
          </a:p>
        </p:txBody>
      </p:sp>
      <p:sp>
        <p:nvSpPr>
          <p:cNvPr id="3" name="TextBox 2"/>
          <p:cNvSpPr txBox="1"/>
          <p:nvPr/>
        </p:nvSpPr>
        <p:spPr>
          <a:xfrm>
            <a:off x="2875" y="5334000"/>
            <a:ext cx="8915400" cy="830997"/>
          </a:xfrm>
          <a:prstGeom prst="rect">
            <a:avLst/>
          </a:prstGeom>
          <a:noFill/>
        </p:spPr>
        <p:txBody>
          <a:bodyPr wrap="square" rtlCol="0">
            <a:spAutoFit/>
          </a:bodyPr>
          <a:lstStyle/>
          <a:p>
            <a:pPr algn="ctr"/>
            <a:r>
              <a:rPr lang="en-US" sz="2400" dirty="0" smtClean="0"/>
              <a:t>Was regularly displayed in Calcata</a:t>
            </a:r>
            <a:r>
              <a:rPr lang="en-US" sz="2400" dirty="0"/>
              <a:t>, a small town 30 miles north of </a:t>
            </a:r>
            <a:r>
              <a:rPr lang="en-US" sz="2400" dirty="0" smtClean="0"/>
              <a:t>Rome, until it was stolen in 1983!</a:t>
            </a:r>
            <a:endParaRPr lang="en-US" sz="3600" dirty="0">
              <a:solidFill>
                <a:prstClr val="black"/>
              </a:solidFill>
            </a:endParaRPr>
          </a:p>
        </p:txBody>
      </p:sp>
      <p:sp>
        <p:nvSpPr>
          <p:cNvPr id="4" name="TextBox 3"/>
          <p:cNvSpPr txBox="1"/>
          <p:nvPr/>
        </p:nvSpPr>
        <p:spPr>
          <a:xfrm>
            <a:off x="0" y="6488668"/>
            <a:ext cx="7152086" cy="369332"/>
          </a:xfrm>
          <a:prstGeom prst="rect">
            <a:avLst/>
          </a:prstGeom>
          <a:noFill/>
        </p:spPr>
        <p:txBody>
          <a:bodyPr wrap="none" rtlCol="0">
            <a:spAutoFit/>
          </a:bodyPr>
          <a:lstStyle/>
          <a:p>
            <a:r>
              <a:rPr lang="en-US" dirty="0" smtClean="0">
                <a:solidFill>
                  <a:prstClr val="black"/>
                </a:solidFill>
                <a:hlinkClick r:id="rId4"/>
              </a:rPr>
              <a:t>https</a:t>
            </a:r>
            <a:r>
              <a:rPr lang="en-US" dirty="0">
                <a:solidFill>
                  <a:prstClr val="black"/>
                </a:solidFill>
                <a:hlinkClick r:id="rId4"/>
              </a:rPr>
              <a:t>://slate.com/human-interest/2006/12/who-stole-jesus-foreskin.html</a:t>
            </a:r>
            <a:r>
              <a:rPr lang="en-US" dirty="0">
                <a:solidFill>
                  <a:prstClr val="black"/>
                </a:solidFill>
              </a:rPr>
              <a:t> </a:t>
            </a:r>
            <a:endParaRPr lang="en-US" sz="3200" dirty="0">
              <a:solidFill>
                <a:prstClr val="black"/>
              </a:solidFill>
            </a:endParaRPr>
          </a:p>
        </p:txBody>
      </p:sp>
    </p:spTree>
    <p:extLst>
      <p:ext uri="{BB962C8B-B14F-4D97-AF65-F5344CB8AC3E}">
        <p14:creationId xmlns:p14="http://schemas.microsoft.com/office/powerpoint/2010/main" val="29258607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3774" y="6396376"/>
            <a:ext cx="8915400" cy="400110"/>
          </a:xfrm>
          <a:prstGeom prst="rect">
            <a:avLst/>
          </a:prstGeom>
        </p:spPr>
        <p:txBody>
          <a:bodyPr wrap="square">
            <a:spAutoFit/>
          </a:bodyPr>
          <a:lstStyle/>
          <a:p>
            <a:r>
              <a:rPr lang="en-US" sz="2000" dirty="0">
                <a:hlinkClick r:id="rId4"/>
              </a:rPr>
              <a:t>http://watt-logic.com/2018/12/31/christmas-tree-lights/</a:t>
            </a:r>
            <a:endParaRPr lang="en-US" sz="2000" dirty="0">
              <a:solidFill>
                <a:prstClr val="black"/>
              </a:solidFill>
            </a:endParaRPr>
          </a:p>
        </p:txBody>
      </p:sp>
      <p:sp>
        <p:nvSpPr>
          <p:cNvPr id="7" name="Title 2"/>
          <p:cNvSpPr>
            <a:spLocks noGrp="1"/>
          </p:cNvSpPr>
          <p:nvPr>
            <p:ph type="title"/>
          </p:nvPr>
        </p:nvSpPr>
        <p:spPr>
          <a:xfrm>
            <a:off x="0" y="7189"/>
            <a:ext cx="9144000" cy="2507411"/>
          </a:xfrm>
          <a:effectLst/>
        </p:spPr>
        <p:txBody>
          <a:bodyPr>
            <a:noAutofit/>
          </a:bodyPr>
          <a:lstStyle/>
          <a:p>
            <a:r>
              <a:rPr lang="en-US" sz="7200" b="1" dirty="0" smtClean="0">
                <a:solidFill>
                  <a:schemeClr val="bg1"/>
                </a:solidFill>
                <a:effectLst>
                  <a:glow rad="139700">
                    <a:srgbClr val="C00000">
                      <a:alpha val="40000"/>
                    </a:srgbClr>
                  </a:glow>
                  <a:outerShdw blurRad="114300" dist="38100" dir="13500000" algn="br" rotWithShape="0">
                    <a:prstClr val="black"/>
                  </a:outerShdw>
                </a:effectLst>
              </a:rPr>
              <a:t>Christmas Music in Early Christian History</a:t>
            </a:r>
            <a:endParaRPr lang="en-US"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2032581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1259157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604692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lnSpcReduction="10000"/>
          </a:bodyPr>
          <a:lstStyle/>
          <a:p>
            <a:r>
              <a:rPr lang="en-US" dirty="0" smtClean="0"/>
              <a:t>How would you respond to a Muslim who claimed that modern military efforts by the United States in the Middle East were nothing more tha</a:t>
            </a:r>
            <a:r>
              <a:rPr lang="en-US" dirty="0" smtClean="0"/>
              <a:t>n a modern day re-enactment of the Medieval Crusades?</a:t>
            </a:r>
            <a:endParaRPr lang="en-US" dirty="0" smtClean="0"/>
          </a:p>
          <a:p>
            <a:r>
              <a:rPr lang="en-US" dirty="0" smtClean="0"/>
              <a:t>How would you respond to someone who claimed that the:</a:t>
            </a:r>
          </a:p>
          <a:p>
            <a:pPr lvl="1"/>
            <a:r>
              <a:rPr lang="en-US" dirty="0" smtClean="0"/>
              <a:t>Dead man brought back to life by Elisha’s bones (2 </a:t>
            </a:r>
            <a:r>
              <a:rPr lang="en-US" dirty="0"/>
              <a:t>Kings </a:t>
            </a:r>
            <a:r>
              <a:rPr lang="en-US" dirty="0" smtClean="0"/>
              <a:t>13:21)</a:t>
            </a:r>
          </a:p>
          <a:p>
            <a:pPr lvl="1"/>
            <a:r>
              <a:rPr lang="en-US" dirty="0" smtClean="0"/>
              <a:t>Woman healed by touching Jesus cloak (Mat. 9:20-22)</a:t>
            </a:r>
          </a:p>
          <a:p>
            <a:pPr lvl="1"/>
            <a:r>
              <a:rPr lang="en-US" dirty="0" smtClean="0"/>
              <a:t>People healed by handkerchiefs and aprons that had touched  the Apostle Paul’s skin (Acts 19:11-12)</a:t>
            </a:r>
            <a:endParaRPr lang="en-US" dirty="0"/>
          </a:p>
          <a:p>
            <a:r>
              <a:rPr lang="en-US" dirty="0" smtClean="0"/>
              <a:t>All provide scriptural support for the veneration of Christian relics?</a:t>
            </a:r>
            <a:endParaRPr lang="en-US" dirty="0" smtClean="0"/>
          </a:p>
          <a:p>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34765027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pPr fontAlgn="base"/>
            <a:r>
              <a:rPr lang="en-US" dirty="0" smtClean="0"/>
              <a:t>Who acted </a:t>
            </a:r>
            <a:r>
              <a:rPr lang="en-US" dirty="0"/>
              <a:t>as </a:t>
            </a:r>
            <a:r>
              <a:rPr lang="en-US" dirty="0" smtClean="0"/>
              <a:t>a </a:t>
            </a:r>
            <a:r>
              <a:rPr lang="en-US" dirty="0"/>
              <a:t>sort of publicity agent for the </a:t>
            </a:r>
            <a:r>
              <a:rPr lang="en-US" dirty="0" smtClean="0"/>
              <a:t>Second Crusade?</a:t>
            </a:r>
          </a:p>
          <a:p>
            <a:pPr lvl="1" fontAlgn="base"/>
            <a:r>
              <a:rPr lang="en-US" dirty="0"/>
              <a:t>Bernard of </a:t>
            </a:r>
            <a:r>
              <a:rPr lang="en-US" dirty="0" smtClean="0"/>
              <a:t>Clairvaux</a:t>
            </a:r>
          </a:p>
          <a:p>
            <a:pPr fontAlgn="base"/>
            <a:r>
              <a:rPr lang="en-US" dirty="0" smtClean="0"/>
              <a:t>The Second Crusade ended in disaster - </a:t>
            </a:r>
            <a:r>
              <a:rPr lang="en-US" dirty="0"/>
              <a:t>Most of the Crusaders perished in Asia Minor through famine, fever, and Turkish attacks</a:t>
            </a:r>
            <a:r>
              <a:rPr lang="en-US" dirty="0" smtClean="0"/>
              <a:t>.</a:t>
            </a:r>
          </a:p>
          <a:p>
            <a:pPr fontAlgn="base"/>
            <a:r>
              <a:rPr lang="en-US" dirty="0"/>
              <a:t>Many blamed the collapse of the Second Crusade on the ill-will and treachery of the Byzantines. But Bernard of Clairvaux attributed the failure of the Second Crusade to another cause. What was it?</a:t>
            </a:r>
          </a:p>
          <a:p>
            <a:pPr lvl="1" fontAlgn="base"/>
            <a:r>
              <a:rPr lang="en-US" dirty="0"/>
              <a:t>God was judging and punishing them for their ungodly </a:t>
            </a:r>
            <a:r>
              <a:rPr lang="en-US" dirty="0" smtClean="0"/>
              <a:t>lives.</a:t>
            </a:r>
          </a:p>
          <a:p>
            <a:pPr fontAlgn="base"/>
            <a:r>
              <a:rPr lang="en-US" dirty="0" smtClean="0"/>
              <a:t>What did Martin Luther say about </a:t>
            </a:r>
            <a:r>
              <a:rPr lang="en-US" dirty="0"/>
              <a:t>Bernard</a:t>
            </a:r>
            <a:r>
              <a:rPr lang="en-US" dirty="0" smtClean="0"/>
              <a:t> </a:t>
            </a:r>
            <a:r>
              <a:rPr lang="en-US" dirty="0"/>
              <a:t>in his commentary on </a:t>
            </a:r>
            <a:r>
              <a:rPr lang="en-US" dirty="0" smtClean="0"/>
              <a:t>Galatians (written over 250 years later)?</a:t>
            </a:r>
          </a:p>
          <a:p>
            <a:pPr lvl="1" fontAlgn="base"/>
            <a:r>
              <a:rPr lang="en-US" dirty="0" smtClean="0"/>
              <a:t>“</a:t>
            </a:r>
            <a:r>
              <a:rPr lang="en-US" i="1" dirty="0">
                <a:latin typeface="Cambria" panose="02040503050406030204" pitchFamily="18" charset="0"/>
                <a:ea typeface="Cambria" panose="02040503050406030204" pitchFamily="18" charset="0"/>
              </a:rPr>
              <a:t>Bernard, a man so godly, so holy, so pure, that we should commend and prefer him before all the theologians of the Church</a:t>
            </a:r>
            <a:r>
              <a:rPr lang="en-US" dirty="0"/>
              <a:t>.” </a:t>
            </a:r>
          </a:p>
          <a:p>
            <a:pPr fontAlgn="base"/>
            <a:endParaRPr lang="en-US" dirty="0"/>
          </a:p>
          <a:p>
            <a:endParaRPr lang="en-US" dirty="0" smtClean="0"/>
          </a:p>
          <a:p>
            <a:endParaRPr lang="en-US" dirty="0"/>
          </a:p>
        </p:txBody>
      </p:sp>
    </p:spTree>
    <p:extLst>
      <p:ext uri="{BB962C8B-B14F-4D97-AF65-F5344CB8AC3E}">
        <p14:creationId xmlns:p14="http://schemas.microsoft.com/office/powerpoint/2010/main" val="15797416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1000" r="-21000"/>
          </a:stretch>
        </a:blipFill>
        <a:effectLst/>
      </p:bgPr>
    </p:bg>
    <p:spTree>
      <p:nvGrpSpPr>
        <p:cNvPr id="1" name=""/>
        <p:cNvGrpSpPr/>
        <p:nvPr/>
      </p:nvGrpSpPr>
      <p:grpSpPr>
        <a:xfrm>
          <a:off x="0" y="0"/>
          <a:ext cx="0" cy="0"/>
          <a:chOff x="0" y="0"/>
          <a:chExt cx="0" cy="0"/>
        </a:xfrm>
      </p:grpSpPr>
      <p:sp>
        <p:nvSpPr>
          <p:cNvPr id="4" name="Rectangle 3"/>
          <p:cNvSpPr/>
          <p:nvPr/>
        </p:nvSpPr>
        <p:spPr>
          <a:xfrm>
            <a:off x="0" y="6519446"/>
            <a:ext cx="9032956" cy="338554"/>
          </a:xfrm>
          <a:prstGeom prst="rect">
            <a:avLst/>
          </a:prstGeom>
        </p:spPr>
        <p:txBody>
          <a:bodyPr wrap="square">
            <a:spAutoFit/>
          </a:bodyPr>
          <a:lstStyle/>
          <a:p>
            <a:r>
              <a:rPr lang="en-US" sz="1600" dirty="0">
                <a:solidFill>
                  <a:prstClr val="black"/>
                </a:solidFill>
                <a:hlinkClick r:id="rId4"/>
              </a:rPr>
              <a:t>https://</a:t>
            </a:r>
            <a:r>
              <a:rPr lang="en-US" sz="1600" dirty="0" smtClean="0">
                <a:solidFill>
                  <a:prstClr val="black"/>
                </a:solidFill>
                <a:hlinkClick r:id="rId4"/>
              </a:rPr>
              <a:t>www.crisismagazine.com/2015/history-crusades-obama-read</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44000" cy="1676400"/>
          </a:xfrm>
        </p:spPr>
        <p:txBody>
          <a:bodyPr>
            <a:noAutofit/>
          </a:bodyPr>
          <a:lstStyle/>
          <a:p>
            <a:r>
              <a:rPr lang="en-US" sz="6000" b="1" dirty="0">
                <a:solidFill>
                  <a:schemeClr val="bg1"/>
                </a:solidFill>
                <a:effectLst>
                  <a:glow rad="139700">
                    <a:srgbClr val="C00000">
                      <a:alpha val="40000"/>
                    </a:srgbClr>
                  </a:glow>
                  <a:outerShdw blurRad="114300" dist="38100" dir="13500000" algn="br" rotWithShape="0">
                    <a:prstClr val="black"/>
                  </a:outerShdw>
                </a:effectLst>
              </a:rPr>
              <a:t>The </a:t>
            </a:r>
            <a:r>
              <a:rPr lang="en-US" sz="6000" b="1" dirty="0" smtClean="0">
                <a:solidFill>
                  <a:schemeClr val="bg1"/>
                </a:solidFill>
                <a:effectLst>
                  <a:glow rad="139700">
                    <a:srgbClr val="C00000">
                      <a:alpha val="40000"/>
                    </a:srgbClr>
                  </a:glow>
                  <a:outerShdw blurRad="114300" dist="38100" dir="13500000" algn="br" rotWithShape="0">
                    <a:prstClr val="black"/>
                  </a:outerShdw>
                </a:effectLst>
              </a:rPr>
              <a:t>History of the Crusades</a:t>
            </a:r>
            <a:br>
              <a:rPr lang="en-US" sz="6000" b="1" dirty="0" smtClean="0">
                <a:solidFill>
                  <a:schemeClr val="bg1"/>
                </a:solidFill>
                <a:effectLst>
                  <a:glow rad="139700">
                    <a:srgbClr val="C00000">
                      <a:alpha val="40000"/>
                    </a:srgbClr>
                  </a:glow>
                  <a:outerShdw blurRad="114300" dist="38100" dir="13500000" algn="br" rotWithShape="0">
                    <a:prstClr val="black"/>
                  </a:outerShdw>
                </a:effectLst>
              </a:rPr>
            </a:br>
            <a:r>
              <a:rPr lang="en-US" sz="6000" b="1" dirty="0" smtClean="0">
                <a:solidFill>
                  <a:schemeClr val="bg1"/>
                </a:solidFill>
                <a:effectLst>
                  <a:glow rad="139700">
                    <a:srgbClr val="C00000">
                      <a:alpha val="40000"/>
                    </a:srgbClr>
                  </a:glow>
                  <a:outerShdw blurRad="114300" dist="38100" dir="13500000" algn="br" rotWithShape="0">
                    <a:prstClr val="black"/>
                  </a:outerShdw>
                </a:effectLst>
              </a:rPr>
              <a:t>(Continued)</a:t>
            </a:r>
            <a:endParaRPr lang="en-US" sz="6000" dirty="0"/>
          </a:p>
        </p:txBody>
      </p:sp>
    </p:spTree>
    <p:extLst>
      <p:ext uri="{BB962C8B-B14F-4D97-AF65-F5344CB8AC3E}">
        <p14:creationId xmlns:p14="http://schemas.microsoft.com/office/powerpoint/2010/main" val="1481736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The Third </a:t>
            </a:r>
            <a:r>
              <a:rPr lang="en-US" sz="4000" b="1" dirty="0" smtClean="0"/>
              <a:t>Crusade, </a:t>
            </a:r>
            <a:r>
              <a:rPr lang="en-US" sz="4000" b="1" dirty="0"/>
              <a:t>1189-92</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a:t>After the failure of the Second </a:t>
            </a:r>
            <a:r>
              <a:rPr lang="en-US" dirty="0" smtClean="0"/>
              <a:t>Crusade, a </a:t>
            </a:r>
            <a:r>
              <a:rPr lang="en-US" dirty="0"/>
              <a:t>brilliant Kurdish general called </a:t>
            </a:r>
            <a:r>
              <a:rPr lang="en-US" b="1" i="1" dirty="0"/>
              <a:t>Saladin </a:t>
            </a:r>
            <a:r>
              <a:rPr lang="en-US" dirty="0"/>
              <a:t>(1137-93) took control of Egypt, and by 1186 his empire surrounded the kingdom of Jerusalem. </a:t>
            </a:r>
            <a:endParaRPr lang="en-US" dirty="0" smtClean="0"/>
          </a:p>
          <a:p>
            <a:r>
              <a:rPr lang="en-US" dirty="0" smtClean="0"/>
              <a:t>He </a:t>
            </a:r>
            <a:r>
              <a:rPr lang="en-US" dirty="0"/>
              <a:t>crushed the Latin army </a:t>
            </a:r>
            <a:r>
              <a:rPr lang="en-US" dirty="0" smtClean="0"/>
              <a:t>in </a:t>
            </a:r>
            <a:r>
              <a:rPr lang="en-US" dirty="0"/>
              <a:t>July 1187 and captured Jerusalem. </a:t>
            </a:r>
            <a:endParaRPr lang="en-US" dirty="0" smtClean="0"/>
          </a:p>
          <a:p>
            <a:r>
              <a:rPr lang="en-US" dirty="0" smtClean="0"/>
              <a:t>The </a:t>
            </a:r>
            <a:r>
              <a:rPr lang="en-US" dirty="0"/>
              <a:t>West had controlled the city from 1099 to 1187. </a:t>
            </a:r>
            <a:endParaRPr lang="en-US" dirty="0" smtClean="0"/>
          </a:p>
          <a:p>
            <a:r>
              <a:rPr lang="en-US" dirty="0" smtClean="0"/>
              <a:t>Fortunately </a:t>
            </a:r>
            <a:r>
              <a:rPr lang="en-US" dirty="0"/>
              <a:t>Saladin was more merciful than the Crusaders had been when </a:t>
            </a:r>
            <a:r>
              <a:rPr lang="en-US" b="1" i="1" dirty="0"/>
              <a:t>they</a:t>
            </a:r>
            <a:r>
              <a:rPr lang="en-US" dirty="0"/>
              <a:t> took Jerusalem, and he allowed its conquered Christian inhabitants to leave peacefully. </a:t>
            </a:r>
            <a:endParaRPr lang="en-US" dirty="0" smtClean="0"/>
          </a:p>
          <a:p>
            <a:r>
              <a:rPr lang="en-US" dirty="0" smtClean="0"/>
              <a:t>Saladin </a:t>
            </a:r>
            <a:r>
              <a:rPr lang="en-US" dirty="0"/>
              <a:t>was a just and wise ruler whose standards of conduct often put the Crusaders to shame.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41711164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The Third </a:t>
            </a:r>
            <a:r>
              <a:rPr lang="en-US" sz="4000" b="1" dirty="0" smtClean="0"/>
              <a:t>Crusade, </a:t>
            </a:r>
            <a:r>
              <a:rPr lang="en-US" sz="4000" b="1" dirty="0"/>
              <a:t>1189-92</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The </a:t>
            </a:r>
            <a:r>
              <a:rPr lang="en-US" dirty="0"/>
              <a:t>whole West was shocked by the fall of Jerusalem. </a:t>
            </a:r>
            <a:endParaRPr lang="en-US" dirty="0" smtClean="0"/>
          </a:p>
          <a:p>
            <a:r>
              <a:rPr lang="en-US" dirty="0" smtClean="0"/>
              <a:t>It </a:t>
            </a:r>
            <a:r>
              <a:rPr lang="en-US" dirty="0"/>
              <a:t>is said that Pope Gregory VIII </a:t>
            </a:r>
            <a:r>
              <a:rPr lang="en-US" dirty="0" smtClean="0"/>
              <a:t>died </a:t>
            </a:r>
            <a:r>
              <a:rPr lang="en-US" dirty="0"/>
              <a:t>of </a:t>
            </a:r>
            <a:r>
              <a:rPr lang="en-US" dirty="0" smtClean="0"/>
              <a:t>grief over the fall of Jerusalem, </a:t>
            </a:r>
            <a:r>
              <a:rPr lang="en-US" dirty="0"/>
              <a:t>but not before proclaiming the Third Crusade. </a:t>
            </a:r>
            <a:endParaRPr lang="en-US" dirty="0" smtClean="0"/>
          </a:p>
          <a:p>
            <a:r>
              <a:rPr lang="en-US" dirty="0" smtClean="0"/>
              <a:t>The </a:t>
            </a:r>
            <a:r>
              <a:rPr lang="en-US" dirty="0"/>
              <a:t>three greatest kings of Catholic Europe led the Crusade: </a:t>
            </a:r>
            <a:endParaRPr lang="en-US" dirty="0" smtClean="0"/>
          </a:p>
          <a:p>
            <a:pPr lvl="1"/>
            <a:r>
              <a:rPr lang="en-US" dirty="0" smtClean="0"/>
              <a:t>King </a:t>
            </a:r>
            <a:r>
              <a:rPr lang="en-US" dirty="0"/>
              <a:t>Philip Augustus of France (1180-1223), </a:t>
            </a:r>
            <a:endParaRPr lang="en-US" dirty="0" smtClean="0"/>
          </a:p>
          <a:p>
            <a:pPr lvl="1"/>
            <a:r>
              <a:rPr lang="en-US" dirty="0" smtClean="0"/>
              <a:t>The </a:t>
            </a:r>
            <a:r>
              <a:rPr lang="en-US" dirty="0"/>
              <a:t>Holy Roman Emperor Frederick Barbarossa (1152-90), </a:t>
            </a:r>
            <a:endParaRPr lang="en-US" dirty="0" smtClean="0"/>
          </a:p>
          <a:p>
            <a:pPr lvl="1"/>
            <a:r>
              <a:rPr lang="en-US" dirty="0" smtClean="0"/>
              <a:t>And </a:t>
            </a:r>
            <a:r>
              <a:rPr lang="en-US" dirty="0"/>
              <a:t>above all, King </a:t>
            </a:r>
            <a:r>
              <a:rPr lang="en-US" b="1" i="1" dirty="0"/>
              <a:t>Richard I </a:t>
            </a:r>
            <a:r>
              <a:rPr lang="en-US" dirty="0"/>
              <a:t>of England (1189-99), known to history as “Richard the Lionheart”. </a:t>
            </a:r>
            <a:endParaRPr lang="en-US" dirty="0" smtClean="0"/>
          </a:p>
          <a:p>
            <a:r>
              <a:rPr lang="en-US" dirty="0" smtClean="0"/>
              <a:t>Various </a:t>
            </a:r>
            <a:r>
              <a:rPr lang="en-US" dirty="0"/>
              <a:t>disasters almost wrecked the expedition.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670073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The Third </a:t>
            </a:r>
            <a:r>
              <a:rPr lang="en-US" sz="4000" b="1" dirty="0" smtClean="0"/>
              <a:t>Crusade, </a:t>
            </a:r>
            <a:r>
              <a:rPr lang="en-US" sz="4000" b="1" dirty="0"/>
              <a:t>1189-92</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smtClean="0"/>
              <a:t>The </a:t>
            </a:r>
            <a:r>
              <a:rPr lang="en-US" dirty="0"/>
              <a:t>Holy Roman Emperor Frederick drowned near Tarsus in 1190; without his leadership, his German army proved hopelessly ineffective. </a:t>
            </a:r>
            <a:endParaRPr lang="en-US" dirty="0" smtClean="0"/>
          </a:p>
          <a:p>
            <a:r>
              <a:rPr lang="en-US" dirty="0" smtClean="0"/>
              <a:t>Philip </a:t>
            </a:r>
            <a:r>
              <a:rPr lang="en-US" dirty="0"/>
              <a:t>Augustus of France and Richard of England </a:t>
            </a:r>
            <a:r>
              <a:rPr lang="en-US" dirty="0" smtClean="0"/>
              <a:t>quarreled </a:t>
            </a:r>
            <a:r>
              <a:rPr lang="en-US" dirty="0"/>
              <a:t>constantly. </a:t>
            </a:r>
            <a:endParaRPr lang="en-US" dirty="0" smtClean="0"/>
          </a:p>
          <a:p>
            <a:r>
              <a:rPr lang="en-US" dirty="0" smtClean="0"/>
              <a:t>However</a:t>
            </a:r>
            <a:r>
              <a:rPr lang="en-US" dirty="0"/>
              <a:t>, the Crusaders </a:t>
            </a:r>
            <a:r>
              <a:rPr lang="en-US" dirty="0" smtClean="0"/>
              <a:t>still managed to capture </a:t>
            </a:r>
            <a:r>
              <a:rPr lang="en-US" dirty="0"/>
              <a:t>the great city of </a:t>
            </a:r>
            <a:r>
              <a:rPr lang="en-US" b="1" i="1" dirty="0"/>
              <a:t>Acre</a:t>
            </a:r>
            <a:r>
              <a:rPr lang="en-US" dirty="0"/>
              <a:t> near Mount Carmel, north of Jerusalem. </a:t>
            </a:r>
            <a:endParaRPr lang="en-US" dirty="0" smtClean="0"/>
          </a:p>
          <a:p>
            <a:r>
              <a:rPr lang="en-US" dirty="0" smtClean="0"/>
              <a:t>Acre</a:t>
            </a:r>
            <a:r>
              <a:rPr lang="en-US" dirty="0"/>
              <a:t>, not Jerusalem, was really the most important Latin city in the Middle East, because it was the </a:t>
            </a:r>
            <a:r>
              <a:rPr lang="en-US" dirty="0" smtClean="0"/>
              <a:t>center </a:t>
            </a:r>
            <a:r>
              <a:rPr lang="en-US" dirty="0"/>
              <a:t>of international trade and commerce. </a:t>
            </a:r>
            <a:endParaRPr lang="en-US" dirty="0" smtClean="0"/>
          </a:p>
          <a:p>
            <a:r>
              <a:rPr lang="en-US" dirty="0" smtClean="0"/>
              <a:t>After </a:t>
            </a:r>
            <a:r>
              <a:rPr lang="en-US" dirty="0"/>
              <a:t>the Crusaders had taken Acre, Philip Augustus went back to France.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15114651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1000" r="-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09600"/>
          </a:xfrm>
        </p:spPr>
        <p:txBody>
          <a:bodyPr>
            <a:noAutofit/>
          </a:bodyPr>
          <a:lstStyle/>
          <a:p>
            <a:r>
              <a:rPr lang="en-US" sz="4000" b="1" dirty="0"/>
              <a:t>The Third </a:t>
            </a:r>
            <a:r>
              <a:rPr lang="en-US" sz="4000" b="1" dirty="0" smtClean="0"/>
              <a:t>Crusade, </a:t>
            </a:r>
            <a:r>
              <a:rPr lang="en-US" sz="4000" b="1" dirty="0"/>
              <a:t>1189-92</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Richard </a:t>
            </a:r>
            <a:r>
              <a:rPr lang="en-US" dirty="0"/>
              <a:t>the Lionheart stayed on for another year. He failed to capture Jerusalem, but his amazing exploits in battle won him the admiration even of the Muslims. </a:t>
            </a:r>
            <a:endParaRPr lang="en-US" dirty="0" smtClean="0"/>
          </a:p>
          <a:p>
            <a:r>
              <a:rPr lang="en-US" dirty="0" smtClean="0"/>
              <a:t>For </a:t>
            </a:r>
            <a:r>
              <a:rPr lang="en-US" dirty="0"/>
              <a:t>years afterwards, Muslim women used to frighten their children into obedience by telling them that if they did not do as they were told, Richard the Lionheart would get them! </a:t>
            </a:r>
            <a:endParaRPr lang="en-US" dirty="0" smtClean="0"/>
          </a:p>
          <a:p>
            <a:r>
              <a:rPr lang="en-US" dirty="0" smtClean="0"/>
              <a:t>Richard </a:t>
            </a:r>
            <a:r>
              <a:rPr lang="en-US" dirty="0"/>
              <a:t>finally made a treaty with Saladin in 1192, which gave the Crusaders a strip of coastland from Acre to Ascalon (south-west of Jerusalem), with Christian right of access to Jerusalem guaranteed. </a:t>
            </a:r>
            <a:endParaRPr lang="en-US" dirty="0" smtClean="0"/>
          </a:p>
        </p:txBody>
      </p:sp>
      <p:sp>
        <p:nvSpPr>
          <p:cNvPr id="6" name="TextBox 5"/>
          <p:cNvSpPr txBox="1"/>
          <p:nvPr/>
        </p:nvSpPr>
        <p:spPr>
          <a:xfrm>
            <a:off x="0" y="6519446"/>
            <a:ext cx="9144000" cy="307777"/>
          </a:xfrm>
          <a:prstGeom prst="rect">
            <a:avLst/>
          </a:prstGeom>
          <a:noFill/>
        </p:spPr>
        <p:txBody>
          <a:bodyPr wrap="square" rtlCol="0">
            <a:spAutoFit/>
          </a:bodyPr>
          <a:lstStyle/>
          <a:p>
            <a:r>
              <a:rPr lang="en-US" sz="1400" dirty="0">
                <a:solidFill>
                  <a:prstClr val="black"/>
                </a:solidFill>
              </a:rPr>
              <a:t>Needham, Nick. 2,000 Years of Christ's Power Vol. 2: The Middle Ages</a:t>
            </a:r>
          </a:p>
        </p:txBody>
      </p:sp>
    </p:spTree>
    <p:extLst>
      <p:ext uri="{BB962C8B-B14F-4D97-AF65-F5344CB8AC3E}">
        <p14:creationId xmlns:p14="http://schemas.microsoft.com/office/powerpoint/2010/main" val="14353893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519446"/>
            <a:ext cx="8915400" cy="369332"/>
          </a:xfrm>
          <a:prstGeom prst="rect">
            <a:avLst/>
          </a:prstGeom>
        </p:spPr>
        <p:txBody>
          <a:bodyPr wrap="square">
            <a:spAutoFit/>
          </a:bodyPr>
          <a:lstStyle/>
          <a:p>
            <a:r>
              <a:rPr lang="en-US" dirty="0">
                <a:solidFill>
                  <a:prstClr val="black"/>
                </a:solidFill>
                <a:hlinkClick r:id="rId3"/>
              </a:rPr>
              <a:t>https://historyofengland.typepad.com/.</a:t>
            </a:r>
            <a:r>
              <a:rPr lang="en-US" dirty="0" smtClean="0">
                <a:solidFill>
                  <a:prstClr val="black"/>
                </a:solidFill>
                <a:hlinkClick r:id="rId3"/>
              </a:rPr>
              <a:t>a/6a0147e0fd1b4a970b016760936612970b-popup</a:t>
            </a:r>
            <a:r>
              <a:rPr lang="en-US" dirty="0" smtClean="0">
                <a:solidFill>
                  <a:prstClr val="black"/>
                </a:solidFill>
              </a:rPr>
              <a:t> </a:t>
            </a:r>
            <a:endParaRPr lang="en-US"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81215" y="0"/>
            <a:ext cx="4462785" cy="630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7317" y="-10064"/>
            <a:ext cx="3813256" cy="2362200"/>
          </a:xfrm>
        </p:spPr>
        <p:txBody>
          <a:bodyPr>
            <a:normAutofit fontScale="90000"/>
          </a:bodyPr>
          <a:lstStyle/>
          <a:p>
            <a:r>
              <a:rPr lang="en-US" b="1" dirty="0" smtClean="0"/>
              <a:t>Conquests </a:t>
            </a:r>
            <a:br>
              <a:rPr lang="en-US" b="1" dirty="0" smtClean="0"/>
            </a:br>
            <a:r>
              <a:rPr lang="en-US" b="1" dirty="0" smtClean="0"/>
              <a:t>of the </a:t>
            </a:r>
            <a:br>
              <a:rPr lang="en-US" b="1" dirty="0" smtClean="0"/>
            </a:br>
            <a:r>
              <a:rPr lang="en-US" b="1" dirty="0" smtClean="0"/>
              <a:t>Third Crusade 1193</a:t>
            </a:r>
            <a:endParaRPr lang="en-US" b="1" dirty="0"/>
          </a:p>
        </p:txBody>
      </p:sp>
    </p:spTree>
    <p:extLst>
      <p:ext uri="{BB962C8B-B14F-4D97-AF65-F5344CB8AC3E}">
        <p14:creationId xmlns:p14="http://schemas.microsoft.com/office/powerpoint/2010/main" val="18247498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263289</TotalTime>
  <Words>2460</Words>
  <Application>Microsoft Office PowerPoint</Application>
  <PresentationFormat>On-screen Show (4:3)</PresentationFormat>
  <Paragraphs>140</Paragraphs>
  <Slides>28</Slides>
  <Notes>1</Notes>
  <HiddenSlides>0</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Office Theme</vt:lpstr>
      <vt:lpstr>62_Office Theme</vt:lpstr>
      <vt:lpstr>63_Office Theme</vt:lpstr>
      <vt:lpstr>64_Office Theme</vt:lpstr>
      <vt:lpstr>66_Office Theme</vt:lpstr>
      <vt:lpstr>PowerPoint Presentation</vt:lpstr>
      <vt:lpstr>Review</vt:lpstr>
      <vt:lpstr>Review</vt:lpstr>
      <vt:lpstr>The History of the Crusades (Continued)</vt:lpstr>
      <vt:lpstr>The Third Crusade, 1189-92</vt:lpstr>
      <vt:lpstr>The Third Crusade, 1189-92</vt:lpstr>
      <vt:lpstr>The Third Crusade, 1189-92</vt:lpstr>
      <vt:lpstr>The Third Crusade, 1189-92</vt:lpstr>
      <vt:lpstr>Conquests  of the  Third Crusade 1193</vt:lpstr>
      <vt:lpstr>The Fourth Crusade, 1202-1204 </vt:lpstr>
      <vt:lpstr>The Fourth Crusade, 1202-1204 </vt:lpstr>
      <vt:lpstr>Route of the Forth Crusade, 1202-04</vt:lpstr>
      <vt:lpstr>The Fourth Crusade, 1202-1204 </vt:lpstr>
      <vt:lpstr>The Children’s Crusade</vt:lpstr>
      <vt:lpstr>Other Crusades</vt:lpstr>
      <vt:lpstr>The Results of the Crusades</vt:lpstr>
      <vt:lpstr>       Christian      Relics</vt:lpstr>
      <vt:lpstr>What are Relics?</vt:lpstr>
      <vt:lpstr>Relics in the Early Church</vt:lpstr>
      <vt:lpstr>Relics in the Early Church</vt:lpstr>
      <vt:lpstr>Biblical Passages Cited</vt:lpstr>
      <vt:lpstr>Largest surviving piece of the true cross</vt:lpstr>
      <vt:lpstr>The “diaper” of Jesus</vt:lpstr>
      <vt:lpstr>The Holy Prepuce, or Holy Foreskin</vt:lpstr>
      <vt:lpstr>Christmas Music in Early Christian History</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4529</cp:revision>
  <cp:lastPrinted>2019-12-15T14:23:54Z</cp:lastPrinted>
  <dcterms:created xsi:type="dcterms:W3CDTF">2018-06-08T00:19:32Z</dcterms:created>
  <dcterms:modified xsi:type="dcterms:W3CDTF">2019-12-15T18:47:39Z</dcterms:modified>
</cp:coreProperties>
</file>