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492" r:id="rId2"/>
    <p:sldMasterId id="2147486504" r:id="rId3"/>
    <p:sldMasterId id="2147486516" r:id="rId4"/>
    <p:sldMasterId id="2147486540" r:id="rId5"/>
  </p:sldMasterIdLst>
  <p:notesMasterIdLst>
    <p:notesMasterId r:id="rId34"/>
  </p:notesMasterIdLst>
  <p:handoutMasterIdLst>
    <p:handoutMasterId r:id="rId35"/>
  </p:handoutMasterIdLst>
  <p:sldIdLst>
    <p:sldId id="2557" r:id="rId6"/>
    <p:sldId id="2571" r:id="rId7"/>
    <p:sldId id="2559" r:id="rId8"/>
    <p:sldId id="2595" r:id="rId9"/>
    <p:sldId id="2596" r:id="rId10"/>
    <p:sldId id="2560" r:id="rId11"/>
    <p:sldId id="2561" r:id="rId12"/>
    <p:sldId id="2597" r:id="rId13"/>
    <p:sldId id="2562" r:id="rId14"/>
    <p:sldId id="2563" r:id="rId15"/>
    <p:sldId id="2565" r:id="rId16"/>
    <p:sldId id="2566" r:id="rId17"/>
    <p:sldId id="2567" r:id="rId18"/>
    <p:sldId id="2594" r:id="rId19"/>
    <p:sldId id="2568" r:id="rId20"/>
    <p:sldId id="2569" r:id="rId21"/>
    <p:sldId id="2570" r:id="rId22"/>
    <p:sldId id="2558" r:id="rId23"/>
    <p:sldId id="2572" r:id="rId24"/>
    <p:sldId id="2573" r:id="rId25"/>
    <p:sldId id="2574" r:id="rId26"/>
    <p:sldId id="2575" r:id="rId27"/>
    <p:sldId id="2576" r:id="rId28"/>
    <p:sldId id="2577" r:id="rId29"/>
    <p:sldId id="2588" r:id="rId30"/>
    <p:sldId id="2589" r:id="rId31"/>
    <p:sldId id="2590" r:id="rId32"/>
    <p:sldId id="2591"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12/29/2019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12/29/2019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21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24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06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78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42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46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33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92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94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79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63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88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230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2665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6912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748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145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1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53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29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821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1783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3706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907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346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7664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15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30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097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8008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295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116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305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542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019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824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558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04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6786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448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0433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967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3000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499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53854"/>
      </p:ext>
    </p:extLst>
  </p:cSld>
  <p:clrMap bg1="lt1" tx1="dk1" bg2="lt2" tx2="dk2" accent1="accent1" accent2="accent2" accent3="accent3" accent4="accent4" accent5="accent5" accent6="accent6" hlink="hlink" folHlink="folHlink"/>
  <p:sldLayoutIdLst>
    <p:sldLayoutId id="2147486493" r:id="rId1"/>
    <p:sldLayoutId id="2147486494" r:id="rId2"/>
    <p:sldLayoutId id="2147486495" r:id="rId3"/>
    <p:sldLayoutId id="2147486496" r:id="rId4"/>
    <p:sldLayoutId id="2147486497" r:id="rId5"/>
    <p:sldLayoutId id="2147486498" r:id="rId6"/>
    <p:sldLayoutId id="2147486499" r:id="rId7"/>
    <p:sldLayoutId id="2147486500" r:id="rId8"/>
    <p:sldLayoutId id="2147486501" r:id="rId9"/>
    <p:sldLayoutId id="2147486502" r:id="rId10"/>
    <p:sldLayoutId id="2147486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3245712"/>
      </p:ext>
    </p:extLst>
  </p:cSld>
  <p:clrMap bg1="lt1" tx1="dk1" bg2="lt2" tx2="dk2" accent1="accent1" accent2="accent2" accent3="accent3" accent4="accent4" accent5="accent5" accent6="accent6" hlink="hlink" folHlink="folHlink"/>
  <p:sldLayoutIdLst>
    <p:sldLayoutId id="2147486505" r:id="rId1"/>
    <p:sldLayoutId id="2147486506" r:id="rId2"/>
    <p:sldLayoutId id="2147486507" r:id="rId3"/>
    <p:sldLayoutId id="2147486508" r:id="rId4"/>
    <p:sldLayoutId id="2147486509" r:id="rId5"/>
    <p:sldLayoutId id="2147486510" r:id="rId6"/>
    <p:sldLayoutId id="2147486511" r:id="rId7"/>
    <p:sldLayoutId id="2147486512" r:id="rId8"/>
    <p:sldLayoutId id="2147486513" r:id="rId9"/>
    <p:sldLayoutId id="2147486514" r:id="rId10"/>
    <p:sldLayoutId id="2147486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980400"/>
      </p:ext>
    </p:extLst>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 id="2147486521" r:id="rId5"/>
    <p:sldLayoutId id="2147486522" r:id="rId6"/>
    <p:sldLayoutId id="2147486523" r:id="rId7"/>
    <p:sldLayoutId id="2147486524" r:id="rId8"/>
    <p:sldLayoutId id="2147486525" r:id="rId9"/>
    <p:sldLayoutId id="2147486526" r:id="rId10"/>
    <p:sldLayoutId id="2147486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4624175"/>
      </p:ext>
    </p:extLst>
  </p:cSld>
  <p:clrMap bg1="lt1" tx1="dk1" bg2="lt2" tx2="dk2" accent1="accent1" accent2="accent2" accent3="accent3" accent4="accent4" accent5="accent5" accent6="accent6" hlink="hlink" folHlink="folHlink"/>
  <p:sldLayoutIdLst>
    <p:sldLayoutId id="2147486541" r:id="rId1"/>
    <p:sldLayoutId id="2147486542" r:id="rId2"/>
    <p:sldLayoutId id="2147486543" r:id="rId3"/>
    <p:sldLayoutId id="2147486544" r:id="rId4"/>
    <p:sldLayoutId id="2147486545" r:id="rId5"/>
    <p:sldLayoutId id="2147486546" r:id="rId6"/>
    <p:sldLayoutId id="2147486547" r:id="rId7"/>
    <p:sldLayoutId id="2147486548" r:id="rId8"/>
    <p:sldLayoutId id="2147486549" r:id="rId9"/>
    <p:sldLayoutId id="2147486550" r:id="rId10"/>
    <p:sldLayoutId id="2147486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edieval_university#/media/File:Laurentius_de_Voltolina_001.jpg" TargetMode="Externa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8.xml"/><Relationship Id="rId1" Type="http://schemas.openxmlformats.org/officeDocument/2006/relationships/themeOverride" Target="../theme/themeOverride17.xml"/><Relationship Id="rId4" Type="http://schemas.openxmlformats.org/officeDocument/2006/relationships/hyperlink" Target="https://churchlifejournal.nd.edu/articles/the-birth-of-scholasticism-from-a-series-of-fortunate-mistak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newworldencyclopedia.org/entry/File:Universite_Paris_I_Pantheon-Sorbonne.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brewminate.com/the-science-and-biology-of-aristot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9.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hyperlink" Target="https://www.islamiclandmarks.com/egypt/al-azhar-university" TargetMode="External"/><Relationship Id="rId2" Type="http://schemas.openxmlformats.org/officeDocument/2006/relationships/slideLayout" Target="../slideLayouts/slideLayout50.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mladiinfo.eu/2018/02/09/phd-positions-scholarships-university-bologna-italy/" TargetMode="External"/><Relationship Id="rId2" Type="http://schemas.openxmlformats.org/officeDocument/2006/relationships/slideLayout" Target="../slideLayouts/slideLayout50.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772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normal age for entering a university was 14 or 15. </a:t>
            </a:r>
            <a:endParaRPr lang="en-US" dirty="0" smtClean="0"/>
          </a:p>
          <a:p>
            <a:r>
              <a:rPr lang="en-US" dirty="0" smtClean="0"/>
              <a:t>All </a:t>
            </a:r>
            <a:r>
              <a:rPr lang="en-US" dirty="0"/>
              <a:t>a </a:t>
            </a:r>
            <a:r>
              <a:rPr lang="en-US" dirty="0" smtClean="0"/>
              <a:t>man </a:t>
            </a:r>
            <a:r>
              <a:rPr lang="en-US" dirty="0"/>
              <a:t>needed was an education in the Latin language and the ability to pay his </a:t>
            </a:r>
            <a:r>
              <a:rPr lang="en-US" dirty="0" smtClean="0"/>
              <a:t>fees. </a:t>
            </a:r>
          </a:p>
          <a:p>
            <a:r>
              <a:rPr lang="en-US" dirty="0" smtClean="0"/>
              <a:t>Women were not eligible for university education in the Middle Ages.</a:t>
            </a:r>
          </a:p>
          <a:p>
            <a:r>
              <a:rPr lang="en-US" dirty="0" smtClean="0"/>
              <a:t>Latin </a:t>
            </a:r>
            <a:r>
              <a:rPr lang="en-US" dirty="0"/>
              <a:t>was the only language spoken in universities; the Western world considered it the proper language of culture and </a:t>
            </a:r>
            <a:r>
              <a:rPr lang="en-US" dirty="0" smtClean="0"/>
              <a:t>civilization. </a:t>
            </a:r>
          </a:p>
          <a:p>
            <a:r>
              <a:rPr lang="en-US" dirty="0"/>
              <a:t>Almost all lecturers in all subjects were </a:t>
            </a:r>
            <a:r>
              <a:rPr lang="en-US" b="1" i="1" dirty="0"/>
              <a:t>clergymen</a:t>
            </a:r>
            <a:r>
              <a:rPr lang="en-US" dirty="0"/>
              <a:t>, and the few </a:t>
            </a:r>
            <a:r>
              <a:rPr lang="en-US" b="1" i="1" dirty="0"/>
              <a:t>laymen</a:t>
            </a:r>
            <a:r>
              <a:rPr lang="en-US" dirty="0"/>
              <a:t> </a:t>
            </a:r>
            <a:r>
              <a:rPr lang="en-US" dirty="0" smtClean="0"/>
              <a:t>who served as lecturers had </a:t>
            </a:r>
            <a:r>
              <a:rPr lang="en-US" dirty="0"/>
              <a:t>to be </a:t>
            </a:r>
            <a:r>
              <a:rPr lang="en-US" dirty="0" smtClean="0"/>
              <a:t>celibate. </a:t>
            </a:r>
          </a:p>
          <a:p>
            <a:r>
              <a:rPr lang="en-US" dirty="0" smtClean="0"/>
              <a:t>All </a:t>
            </a:r>
            <a:r>
              <a:rPr lang="en-US" dirty="0"/>
              <a:t>students, too, had to be unmarried during their time at university. </a:t>
            </a:r>
          </a:p>
          <a:p>
            <a:r>
              <a:rPr lang="en-US" dirty="0"/>
              <a:t>It was a long academic year: 11 months, with just a few weeks off for Christmas and Easter.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993050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The </a:t>
            </a:r>
            <a:r>
              <a:rPr lang="en-US" b="1" i="1" dirty="0"/>
              <a:t>method</a:t>
            </a:r>
            <a:r>
              <a:rPr lang="en-US" dirty="0"/>
              <a:t> of education used in universities was </a:t>
            </a:r>
            <a:r>
              <a:rPr lang="en-US" b="1" i="1" dirty="0"/>
              <a:t>twofold</a:t>
            </a:r>
            <a:r>
              <a:rPr lang="en-US" dirty="0"/>
              <a:t>: </a:t>
            </a:r>
            <a:endParaRPr lang="en-US" dirty="0" smtClean="0"/>
          </a:p>
          <a:p>
            <a:pPr lvl="1"/>
            <a:r>
              <a:rPr lang="en-US" dirty="0" smtClean="0"/>
              <a:t>The </a:t>
            </a:r>
            <a:r>
              <a:rPr lang="en-US" b="1" i="1" dirty="0"/>
              <a:t>lecture</a:t>
            </a:r>
            <a:r>
              <a:rPr lang="en-US" dirty="0"/>
              <a:t>; </a:t>
            </a:r>
            <a:endParaRPr lang="en-US" dirty="0" smtClean="0"/>
          </a:p>
          <a:p>
            <a:pPr lvl="1"/>
            <a:r>
              <a:rPr lang="en-US" dirty="0" smtClean="0"/>
              <a:t>The </a:t>
            </a:r>
            <a:r>
              <a:rPr lang="en-US" b="1" i="1" dirty="0"/>
              <a:t>disputation</a:t>
            </a:r>
            <a:r>
              <a:rPr lang="en-US" dirty="0"/>
              <a:t>. </a:t>
            </a:r>
            <a:endParaRPr lang="en-US" dirty="0" smtClean="0"/>
          </a:p>
          <a:p>
            <a:r>
              <a:rPr lang="en-US" dirty="0" smtClean="0"/>
              <a:t>In </a:t>
            </a:r>
            <a:r>
              <a:rPr lang="en-US" dirty="0"/>
              <a:t>the </a:t>
            </a:r>
            <a:r>
              <a:rPr lang="en-US" b="1" i="1" dirty="0"/>
              <a:t>lecture</a:t>
            </a:r>
            <a:r>
              <a:rPr lang="en-US" dirty="0"/>
              <a:t>, the teacher would read out a set text to the </a:t>
            </a:r>
            <a:r>
              <a:rPr lang="en-US" dirty="0" smtClean="0"/>
              <a:t>students, </a:t>
            </a:r>
            <a:r>
              <a:rPr lang="en-US" dirty="0"/>
              <a:t>and make his own comments on the text. </a:t>
            </a:r>
            <a:endParaRPr lang="en-US" dirty="0" smtClean="0"/>
          </a:p>
          <a:p>
            <a:r>
              <a:rPr lang="en-US" dirty="0" smtClean="0"/>
              <a:t>The </a:t>
            </a:r>
            <a:r>
              <a:rPr lang="en-US" dirty="0"/>
              <a:t>students were expected to take very full notes of what the teacher said. </a:t>
            </a:r>
            <a:endParaRPr lang="en-US" dirty="0" smtClean="0"/>
          </a:p>
          <a:p>
            <a:r>
              <a:rPr lang="en-US" dirty="0" smtClean="0"/>
              <a:t>Books </a:t>
            </a:r>
            <a:r>
              <a:rPr lang="en-US" dirty="0"/>
              <a:t>were scarce in the days before printing was invented, so we must not imagine that every student had his own copy of the textbook. </a:t>
            </a:r>
            <a:endParaRPr lang="en-US" dirty="0" smtClean="0"/>
          </a:p>
          <a:p>
            <a:r>
              <a:rPr lang="en-US" dirty="0" smtClean="0"/>
              <a:t>Probably </a:t>
            </a:r>
            <a:r>
              <a:rPr lang="en-US" dirty="0"/>
              <a:t>the university had only one copy which was kept chained up in the library.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790989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The </a:t>
            </a:r>
            <a:r>
              <a:rPr lang="en-US" b="1" i="1" dirty="0"/>
              <a:t>disputation</a:t>
            </a:r>
            <a:r>
              <a:rPr lang="en-US" dirty="0"/>
              <a:t> was a public event in which a teacher and a student would set out to solve a </a:t>
            </a:r>
            <a:r>
              <a:rPr lang="en-US" b="1" i="1" dirty="0"/>
              <a:t>problem</a:t>
            </a:r>
            <a:r>
              <a:rPr lang="en-US" dirty="0"/>
              <a:t>. </a:t>
            </a:r>
            <a:endParaRPr lang="en-US" dirty="0" smtClean="0"/>
          </a:p>
          <a:p>
            <a:r>
              <a:rPr lang="en-US" dirty="0" smtClean="0"/>
              <a:t>The </a:t>
            </a:r>
            <a:r>
              <a:rPr lang="en-US" dirty="0"/>
              <a:t>problem would be two statements which </a:t>
            </a:r>
            <a:r>
              <a:rPr lang="en-US" b="1" i="1" dirty="0"/>
              <a:t>appeared</a:t>
            </a:r>
            <a:r>
              <a:rPr lang="en-US" dirty="0"/>
              <a:t> to contradict each other, but which were </a:t>
            </a:r>
            <a:r>
              <a:rPr lang="en-US" b="1" i="1" dirty="0"/>
              <a:t>both</a:t>
            </a:r>
            <a:r>
              <a:rPr lang="en-US" dirty="0"/>
              <a:t> found in authoritative texts. </a:t>
            </a:r>
            <a:endParaRPr lang="en-US" dirty="0" smtClean="0"/>
          </a:p>
          <a:p>
            <a:r>
              <a:rPr lang="en-US" dirty="0" smtClean="0"/>
              <a:t>To </a:t>
            </a:r>
            <a:r>
              <a:rPr lang="en-US" dirty="0"/>
              <a:t>take a theological example, an early Church father might be quoted as saying, “God cannot die.” </a:t>
            </a:r>
            <a:endParaRPr lang="en-US" dirty="0" smtClean="0"/>
          </a:p>
          <a:p>
            <a:r>
              <a:rPr lang="en-US" dirty="0" smtClean="0"/>
              <a:t>But </a:t>
            </a:r>
            <a:r>
              <a:rPr lang="en-US" dirty="0"/>
              <a:t>then another Church father might be quoted as saying, “God died on the cross.”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792718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The </a:t>
            </a:r>
            <a:r>
              <a:rPr lang="en-US" dirty="0"/>
              <a:t>student would have to give all the arguments for and against each statement, by quoting passages from the Bible and great theologians, and offering his own comments on these passages. </a:t>
            </a:r>
            <a:endParaRPr lang="en-US" dirty="0" smtClean="0"/>
          </a:p>
          <a:p>
            <a:r>
              <a:rPr lang="en-US" dirty="0" smtClean="0"/>
              <a:t>The </a:t>
            </a:r>
            <a:r>
              <a:rPr lang="en-US" dirty="0"/>
              <a:t>teacher would then make remarks on what the student had said, and would offer a solution to the problem. </a:t>
            </a:r>
            <a:endParaRPr lang="en-US" dirty="0" smtClean="0"/>
          </a:p>
          <a:p>
            <a:r>
              <a:rPr lang="en-US" dirty="0" smtClean="0"/>
              <a:t>In </a:t>
            </a:r>
            <a:r>
              <a:rPr lang="en-US" dirty="0"/>
              <a:t>the example we used, the teacher would probably have said: “Both statements are true, if interpreted properly. In His divine nature, God cannot die. But when He became a man, He took upon Himself a human nature which can die. Therefore on the cross, God suffered death in His human nature. But He remains incapable of dying in His divine nature.”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087177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https://en.wikipedia.org/wiki/Medieval_university#/</a:t>
            </a:r>
            <a:r>
              <a:rPr lang="en-US" sz="1600" dirty="0" smtClean="0">
                <a:solidFill>
                  <a:prstClr val="black"/>
                </a:solidFill>
                <a:hlinkClick r:id="rId3"/>
              </a:rPr>
              <a:t>media/File:Laurentius_de_Voltolina_001.jpg</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556" y="904496"/>
            <a:ext cx="6511844" cy="525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b="1" dirty="0"/>
              <a:t>A </a:t>
            </a:r>
            <a:r>
              <a:rPr lang="en-US" b="1" dirty="0" smtClean="0"/>
              <a:t>University Classroom (Bologna  - 1350s</a:t>
            </a:r>
            <a:r>
              <a:rPr lang="en-US" b="1" dirty="0"/>
              <a:t>)</a:t>
            </a:r>
            <a:endParaRPr lang="en-US" b="1" dirty="0">
              <a:solidFill>
                <a:prstClr val="black"/>
              </a:solidFill>
            </a:endParaRPr>
          </a:p>
        </p:txBody>
      </p:sp>
      <p:sp>
        <p:nvSpPr>
          <p:cNvPr id="3" name="TextBox 2"/>
          <p:cNvSpPr txBox="1"/>
          <p:nvPr/>
        </p:nvSpPr>
        <p:spPr>
          <a:xfrm>
            <a:off x="6823156" y="789894"/>
            <a:ext cx="2209800" cy="5509200"/>
          </a:xfrm>
          <a:prstGeom prst="rect">
            <a:avLst/>
          </a:prstGeom>
          <a:noFill/>
        </p:spPr>
        <p:txBody>
          <a:bodyPr wrap="square" rtlCol="0">
            <a:spAutoFit/>
          </a:bodyPr>
          <a:lstStyle/>
          <a:p>
            <a:r>
              <a:rPr lang="en-US" sz="2200" dirty="0" smtClean="0"/>
              <a:t>The students </a:t>
            </a:r>
            <a:r>
              <a:rPr lang="en-US" sz="2200" dirty="0"/>
              <a:t>sat </a:t>
            </a:r>
            <a:r>
              <a:rPr lang="en-US" sz="2200" dirty="0" smtClean="0"/>
              <a:t>on the benches before the </a:t>
            </a:r>
            <a:r>
              <a:rPr lang="en-US" sz="2200" dirty="0"/>
              <a:t>tables </a:t>
            </a:r>
            <a:r>
              <a:rPr lang="en-US" sz="2200" dirty="0" smtClean="0"/>
              <a:t>and worked</a:t>
            </a:r>
            <a:r>
              <a:rPr lang="en-US" sz="2200" dirty="0"/>
              <a:t>, </a:t>
            </a:r>
            <a:r>
              <a:rPr lang="en-US" sz="2200" dirty="0" smtClean="0"/>
              <a:t>as </a:t>
            </a:r>
            <a:r>
              <a:rPr lang="en-US" sz="2200" dirty="0"/>
              <a:t>the professor </a:t>
            </a:r>
            <a:r>
              <a:rPr lang="en-US" sz="2200" dirty="0" smtClean="0"/>
              <a:t>spoke from the pulpit. </a:t>
            </a:r>
            <a:r>
              <a:rPr lang="en-US" sz="2200" dirty="0"/>
              <a:t>When the professor was commenting on a text, </a:t>
            </a:r>
            <a:r>
              <a:rPr lang="en-US" sz="2200" dirty="0" smtClean="0"/>
              <a:t>the </a:t>
            </a:r>
            <a:r>
              <a:rPr lang="en-US" sz="2200" dirty="0"/>
              <a:t>text was presented by a reader seated in the special section just below the professor.</a:t>
            </a:r>
            <a:endParaRPr lang="en-US" sz="2200" dirty="0">
              <a:solidFill>
                <a:prstClr val="black"/>
              </a:solidFill>
            </a:endParaRPr>
          </a:p>
        </p:txBody>
      </p:sp>
    </p:spTree>
    <p:extLst>
      <p:ext uri="{BB962C8B-B14F-4D97-AF65-F5344CB8AC3E}">
        <p14:creationId xmlns:p14="http://schemas.microsoft.com/office/powerpoint/2010/main" val="2166299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The </a:t>
            </a:r>
            <a:r>
              <a:rPr lang="en-US" dirty="0"/>
              <a:t>disputation was a powerful method for training the minds of students in the art of logical thinking and arguing, and enabled them to master the selected areas of knowledge on which they performed their disputations. </a:t>
            </a:r>
            <a:endParaRPr lang="en-US" dirty="0" smtClean="0"/>
          </a:p>
          <a:p>
            <a:r>
              <a:rPr lang="en-US" dirty="0" smtClean="0"/>
              <a:t>Lecturers </a:t>
            </a:r>
            <a:r>
              <a:rPr lang="en-US" dirty="0"/>
              <a:t>also engaged in disputations over debated subjects; they would draw up a set of statements or “theses”, announce that they were going to defend them in debate, and challenge anyone to argue with them and </a:t>
            </a:r>
            <a:r>
              <a:rPr lang="en-US" b="1" i="1" dirty="0"/>
              <a:t>disprove</a:t>
            </a:r>
            <a:r>
              <a:rPr lang="en-US" dirty="0"/>
              <a:t> the theses. </a:t>
            </a:r>
            <a:endParaRPr lang="en-US" dirty="0" smtClean="0"/>
          </a:p>
          <a:p>
            <a:r>
              <a:rPr lang="en-US" dirty="0" smtClean="0"/>
              <a:t>When </a:t>
            </a:r>
            <a:r>
              <a:rPr lang="en-US" dirty="0"/>
              <a:t>a student had finished his university course, he was awarded the degree of “bachelor”. </a:t>
            </a:r>
            <a:endParaRPr lang="en-US" dirty="0" smtClean="0"/>
          </a:p>
          <a:p>
            <a:r>
              <a:rPr lang="en-US" dirty="0" smtClean="0"/>
              <a:t>It </a:t>
            </a:r>
            <a:r>
              <a:rPr lang="en-US" dirty="0"/>
              <a:t>normally took five or six years to become a bachelor.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049800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To </a:t>
            </a:r>
            <a:r>
              <a:rPr lang="en-US" dirty="0"/>
              <a:t>obtain the higher degree of “master” or “doctor”, which entitled its owner to give his own lectures in a university, took much longer – 14 years of study were necessary to become a doctor of theology. </a:t>
            </a:r>
            <a:endParaRPr lang="en-US" dirty="0" smtClean="0"/>
          </a:p>
          <a:p>
            <a:r>
              <a:rPr lang="en-US" dirty="0" smtClean="0"/>
              <a:t>The </a:t>
            </a:r>
            <a:r>
              <a:rPr lang="en-US" dirty="0"/>
              <a:t>growth of the universities produced a theological revolution in Western Christendom. </a:t>
            </a:r>
            <a:endParaRPr lang="en-US" dirty="0" smtClean="0"/>
          </a:p>
          <a:p>
            <a:r>
              <a:rPr lang="en-US" dirty="0" smtClean="0"/>
              <a:t>Previously</a:t>
            </a:r>
            <a:r>
              <a:rPr lang="en-US" dirty="0"/>
              <a:t>, the great </a:t>
            </a:r>
            <a:r>
              <a:rPr lang="en-US" b="1" i="1" dirty="0"/>
              <a:t>monasteries</a:t>
            </a:r>
            <a:r>
              <a:rPr lang="en-US" dirty="0"/>
              <a:t> had been the </a:t>
            </a:r>
            <a:r>
              <a:rPr lang="en-US" dirty="0" smtClean="0"/>
              <a:t>centers </a:t>
            </a:r>
            <a:r>
              <a:rPr lang="en-US" dirty="0"/>
              <a:t>of learning; the leading theologians had been </a:t>
            </a:r>
            <a:r>
              <a:rPr lang="en-US" b="1" i="1" dirty="0"/>
              <a:t>monks</a:t>
            </a:r>
            <a:r>
              <a:rPr lang="en-US" dirty="0"/>
              <a:t> who studied theology within the setting of monastic life and worship. </a:t>
            </a:r>
            <a:endParaRPr lang="en-US" dirty="0" smtClean="0"/>
          </a:p>
          <a:p>
            <a:r>
              <a:rPr lang="en-US" dirty="0" smtClean="0"/>
              <a:t>The </a:t>
            </a:r>
            <a:r>
              <a:rPr lang="en-US" dirty="0"/>
              <a:t>universities challenged this. </a:t>
            </a:r>
            <a:endParaRPr lang="en-US" dirty="0" smtClean="0"/>
          </a:p>
          <a:p>
            <a:r>
              <a:rPr lang="en-US" dirty="0" smtClean="0"/>
              <a:t>Theology </a:t>
            </a:r>
            <a:r>
              <a:rPr lang="en-US" dirty="0"/>
              <a:t>now became an intellectual subject in its own right, and people studied it in the academic context of university life, outside the constraints of monastic discipline.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031976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The </a:t>
            </a:r>
            <a:r>
              <a:rPr lang="en-US" dirty="0"/>
              <a:t>great theologians were now university professors who earned their living by teaching doctrine. </a:t>
            </a:r>
            <a:endParaRPr lang="en-US" dirty="0" smtClean="0"/>
          </a:p>
          <a:p>
            <a:r>
              <a:rPr lang="en-US" dirty="0" smtClean="0"/>
              <a:t>In </a:t>
            </a:r>
            <a:r>
              <a:rPr lang="en-US" dirty="0"/>
              <a:t>one way, this had a </a:t>
            </a:r>
            <a:r>
              <a:rPr lang="en-US" b="1" i="1" dirty="0"/>
              <a:t>liberating</a:t>
            </a:r>
            <a:r>
              <a:rPr lang="en-US" dirty="0"/>
              <a:t> effect on Western theology, releasing torrents of intellectual energy, debate, and writing, in the stimulating atmosphere of free academic discourse. </a:t>
            </a:r>
            <a:endParaRPr lang="en-US" dirty="0" smtClean="0"/>
          </a:p>
          <a:p>
            <a:r>
              <a:rPr lang="en-US" dirty="0" smtClean="0"/>
              <a:t>In </a:t>
            </a:r>
            <a:r>
              <a:rPr lang="en-US" dirty="0"/>
              <a:t>another way, though, it introduced a certain element of division between spiritual life on the one hand, and intellectual and theological pursuits on the other. </a:t>
            </a:r>
            <a:endParaRPr lang="en-US" dirty="0" smtClean="0"/>
          </a:p>
          <a:p>
            <a:r>
              <a:rPr lang="en-US" dirty="0" smtClean="0"/>
              <a:t>Many </a:t>
            </a:r>
            <a:r>
              <a:rPr lang="en-US" dirty="0"/>
              <a:t>have judged this division to be a deeply harmful feature of Western Christianity since the 1100s.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925414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https://churchlifejournal.nd.edu/articles/the-birth-of-scholasticism-from-a-series-of-fortunate-mistakes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Rise of Scholasticism</a:t>
            </a:r>
            <a:endParaRPr lang="en-US" sz="6000" dirty="0"/>
          </a:p>
        </p:txBody>
      </p:sp>
    </p:spTree>
    <p:extLst>
      <p:ext uri="{BB962C8B-B14F-4D97-AF65-F5344CB8AC3E}">
        <p14:creationId xmlns:p14="http://schemas.microsoft.com/office/powerpoint/2010/main" val="11189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“Scholasticism” and “scholastic theology” are the names that historians give to the theological teaching which dominated the Western universities of the Middle Ages. </a:t>
            </a:r>
            <a:endParaRPr lang="en-US" dirty="0" smtClean="0"/>
          </a:p>
          <a:p>
            <a:r>
              <a:rPr lang="en-US" dirty="0" smtClean="0"/>
              <a:t>The </a:t>
            </a:r>
            <a:r>
              <a:rPr lang="en-US" dirty="0"/>
              <a:t>term “scholastic” comes from the word for “school” and simply means “school theology” – the theology taught in the schools (in other words, in the universities). </a:t>
            </a:r>
            <a:endParaRPr lang="en-US" dirty="0" smtClean="0"/>
          </a:p>
          <a:p>
            <a:r>
              <a:rPr lang="en-US" dirty="0" smtClean="0"/>
              <a:t>The </a:t>
            </a:r>
            <a:r>
              <a:rPr lang="en-US" dirty="0"/>
              <a:t>scholastic theologians are often called “the schoolmen”. </a:t>
            </a:r>
            <a:endParaRPr lang="en-US" dirty="0" smtClean="0"/>
          </a:p>
          <a:p>
            <a:r>
              <a:rPr lang="en-US" dirty="0" smtClean="0"/>
              <a:t>The </a:t>
            </a:r>
            <a:r>
              <a:rPr lang="en-US" dirty="0"/>
              <a:t>schoolmen developed a distinctive approach to theology</a:t>
            </a:r>
            <a:r>
              <a:rPr lang="en-US"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893078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6537589"/>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www.newworldencyclopedia.org/entry/File:Universite_Paris_I_Pantheon-Sorbonne.jpg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Rise of Universities</a:t>
            </a:r>
            <a:endParaRPr lang="en-US" sz="6000" dirty="0"/>
          </a:p>
        </p:txBody>
      </p:sp>
      <p:sp>
        <p:nvSpPr>
          <p:cNvPr id="2" name="TextBox 1"/>
          <p:cNvSpPr txBox="1"/>
          <p:nvPr/>
        </p:nvSpPr>
        <p:spPr>
          <a:xfrm>
            <a:off x="3032962" y="6075923"/>
            <a:ext cx="2967031" cy="461665"/>
          </a:xfrm>
          <a:prstGeom prst="rect">
            <a:avLst/>
          </a:prstGeom>
          <a:noFill/>
        </p:spPr>
        <p:txBody>
          <a:bodyPr wrap="none" rtlCol="0">
            <a:spAutoFit/>
          </a:bodyPr>
          <a:lstStyle/>
          <a:p>
            <a:r>
              <a:rPr lang="en-US" sz="2400" dirty="0" smtClean="0">
                <a:solidFill>
                  <a:schemeClr val="bg1"/>
                </a:solidFill>
                <a:effectLst>
                  <a:glow rad="228600">
                    <a:schemeClr val="accent2">
                      <a:satMod val="175000"/>
                      <a:alpha val="40000"/>
                    </a:schemeClr>
                  </a:glow>
                </a:effectLst>
              </a:rPr>
              <a:t>The University of Paris</a:t>
            </a:r>
            <a:endParaRPr lang="en-US" sz="24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830040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sz="3200" dirty="0" smtClean="0"/>
              <a:t>We </a:t>
            </a:r>
            <a:r>
              <a:rPr lang="en-US" sz="3200" dirty="0"/>
              <a:t>can summarize </a:t>
            </a:r>
            <a:r>
              <a:rPr lang="en-US" sz="3200" dirty="0" smtClean="0"/>
              <a:t>the </a:t>
            </a:r>
            <a:r>
              <a:rPr lang="en-US" sz="3200" dirty="0"/>
              <a:t>style and outlook </a:t>
            </a:r>
            <a:r>
              <a:rPr lang="en-US" sz="3200" dirty="0" smtClean="0"/>
              <a:t>of Scholasticism as follows:</a:t>
            </a:r>
          </a:p>
          <a:p>
            <a:pPr lvl="1"/>
            <a:r>
              <a:rPr lang="en-US" sz="2800" dirty="0" smtClean="0"/>
              <a:t>Faith </a:t>
            </a:r>
            <a:r>
              <a:rPr lang="en-US" sz="2800" dirty="0"/>
              <a:t>and </a:t>
            </a:r>
            <a:r>
              <a:rPr lang="en-US" sz="2800" dirty="0" smtClean="0"/>
              <a:t>reason</a:t>
            </a:r>
          </a:p>
          <a:p>
            <a:pPr lvl="1"/>
            <a:r>
              <a:rPr lang="en-US" sz="2800" dirty="0" smtClean="0"/>
              <a:t>Systematic theology</a:t>
            </a:r>
          </a:p>
          <a:p>
            <a:pPr lvl="1"/>
            <a:r>
              <a:rPr lang="en-US" sz="2800" dirty="0" smtClean="0"/>
              <a:t>Philosophy </a:t>
            </a:r>
            <a:r>
              <a:rPr lang="en-US" sz="2800" dirty="0"/>
              <a:t>and the writings of Aristotle</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964488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pPr marL="0" indent="0">
              <a:buNone/>
            </a:pPr>
            <a:r>
              <a:rPr lang="en-US" sz="3500" b="1" dirty="0" smtClean="0"/>
              <a:t>Faith </a:t>
            </a:r>
            <a:r>
              <a:rPr lang="en-US" sz="3500" b="1" dirty="0"/>
              <a:t>and </a:t>
            </a:r>
            <a:r>
              <a:rPr lang="en-US" sz="3500" b="1" dirty="0" smtClean="0"/>
              <a:t>reason </a:t>
            </a:r>
          </a:p>
          <a:p>
            <a:r>
              <a:rPr lang="en-US" dirty="0" smtClean="0"/>
              <a:t>The </a:t>
            </a:r>
            <a:r>
              <a:rPr lang="en-US" dirty="0"/>
              <a:t>scholastic theologians were deeply concerned about the relationship between faith and reason. </a:t>
            </a:r>
            <a:endParaRPr lang="en-US" dirty="0" smtClean="0"/>
          </a:p>
          <a:p>
            <a:r>
              <a:rPr lang="en-US" dirty="0" smtClean="0"/>
              <a:t>They </a:t>
            </a:r>
            <a:r>
              <a:rPr lang="en-US" dirty="0"/>
              <a:t>wanted to see how far “pure reason” could discover or prove the doctrines of the Christian faith. </a:t>
            </a:r>
            <a:endParaRPr lang="en-US" dirty="0" smtClean="0"/>
          </a:p>
          <a:p>
            <a:r>
              <a:rPr lang="en-US" dirty="0" smtClean="0"/>
              <a:t>What </a:t>
            </a:r>
            <a:r>
              <a:rPr lang="en-US" dirty="0"/>
              <a:t>could the human mind find out about God by investigating the created world, without referring to God’s special revelation in the Bible? </a:t>
            </a:r>
            <a:endParaRPr lang="en-US" dirty="0" smtClean="0"/>
          </a:p>
          <a:p>
            <a:r>
              <a:rPr lang="en-US" dirty="0" smtClean="0"/>
              <a:t>For example, what could unaided reason discover of the existence of God the Creator, the Trinity, or providence? </a:t>
            </a:r>
          </a:p>
          <a:p>
            <a:r>
              <a:rPr lang="en-US" dirty="0" smtClean="0"/>
              <a:t>If reason alone could not discover or prove a particular doctrine, could it still be shown to be in </a:t>
            </a:r>
            <a:r>
              <a:rPr lang="en-US" b="1" i="1" dirty="0" smtClean="0"/>
              <a:t>harmony</a:t>
            </a:r>
            <a:r>
              <a:rPr lang="en-US" dirty="0" smtClean="0"/>
              <a:t> with reason?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95037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sz="3200" b="1" dirty="0" smtClean="0"/>
              <a:t>Faith </a:t>
            </a:r>
            <a:r>
              <a:rPr lang="en-US" sz="3200" b="1" dirty="0"/>
              <a:t>and </a:t>
            </a:r>
            <a:r>
              <a:rPr lang="en-US" sz="3200" b="1" dirty="0" smtClean="0"/>
              <a:t>reason (continued) </a:t>
            </a:r>
          </a:p>
          <a:p>
            <a:r>
              <a:rPr lang="en-US" dirty="0" smtClean="0"/>
              <a:t>For </a:t>
            </a:r>
            <a:r>
              <a:rPr lang="en-US" dirty="0"/>
              <a:t>instance, even if we cannot discover the Trinity by pure reason, can we still demonstrate that the Trinity does not </a:t>
            </a:r>
            <a:r>
              <a:rPr lang="en-US" b="1" i="1" dirty="0"/>
              <a:t>contradict </a:t>
            </a:r>
            <a:r>
              <a:rPr lang="en-US" dirty="0"/>
              <a:t>reason? </a:t>
            </a:r>
            <a:endParaRPr lang="en-US" dirty="0" smtClean="0"/>
          </a:p>
          <a:p>
            <a:r>
              <a:rPr lang="en-US" dirty="0" smtClean="0"/>
              <a:t>Can </a:t>
            </a:r>
            <a:r>
              <a:rPr lang="en-US" dirty="0"/>
              <a:t>something be </a:t>
            </a:r>
            <a:r>
              <a:rPr lang="en-US" b="1" i="1" dirty="0"/>
              <a:t>false</a:t>
            </a:r>
            <a:r>
              <a:rPr lang="en-US" dirty="0"/>
              <a:t> from the viewpoint of reason, but </a:t>
            </a:r>
            <a:r>
              <a:rPr lang="en-US" b="1" i="1" dirty="0"/>
              <a:t>true</a:t>
            </a:r>
            <a:r>
              <a:rPr lang="en-US" dirty="0"/>
              <a:t> according to divine revelation? </a:t>
            </a:r>
            <a:endParaRPr lang="en-US" dirty="0" smtClean="0"/>
          </a:p>
          <a:p>
            <a:r>
              <a:rPr lang="en-US" dirty="0" smtClean="0"/>
              <a:t>Different </a:t>
            </a:r>
            <a:r>
              <a:rPr lang="en-US" dirty="0"/>
              <a:t>schoolmen gave different answers to these questions, but they were united in asking the same questions. </a:t>
            </a:r>
          </a:p>
          <a:p>
            <a:pPr lvl="1"/>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975020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sz="3500" b="1" dirty="0" smtClean="0"/>
              <a:t>Systematic theology </a:t>
            </a:r>
          </a:p>
          <a:p>
            <a:r>
              <a:rPr lang="en-US" sz="3000" dirty="0" smtClean="0"/>
              <a:t>The </a:t>
            </a:r>
            <a:r>
              <a:rPr lang="en-US" sz="3000" dirty="0"/>
              <a:t>scholastic theologians wanted to offer a complete, systematic account of Christian truth. </a:t>
            </a:r>
            <a:endParaRPr lang="en-US" sz="3000" dirty="0" smtClean="0"/>
          </a:p>
          <a:p>
            <a:r>
              <a:rPr lang="en-US" sz="3000" dirty="0" smtClean="0"/>
              <a:t>This </a:t>
            </a:r>
            <a:r>
              <a:rPr lang="en-US" sz="3000" dirty="0"/>
              <a:t>meant examining a particular doctrine logically from every point of view. </a:t>
            </a:r>
            <a:endParaRPr lang="en-US" sz="3000" dirty="0" smtClean="0"/>
          </a:p>
          <a:p>
            <a:r>
              <a:rPr lang="en-US" sz="3000" dirty="0" smtClean="0"/>
              <a:t>But </a:t>
            </a:r>
            <a:r>
              <a:rPr lang="en-US" sz="3000" dirty="0"/>
              <a:t>it meant more. A typical schoolman would try to bring all Christian doctrines together into a system of theology which set forth and explained the entire body of revealed truth. </a:t>
            </a:r>
            <a:endParaRPr lang="en-US" sz="3000" dirty="0" smtClean="0"/>
          </a:p>
          <a:p>
            <a:r>
              <a:rPr lang="en-US" sz="3000" dirty="0" smtClean="0"/>
              <a:t>They </a:t>
            </a:r>
            <a:r>
              <a:rPr lang="en-US" sz="3000" dirty="0"/>
              <a:t>called such a system a </a:t>
            </a:r>
            <a:r>
              <a:rPr lang="en-US" sz="3000" b="1" i="1" dirty="0"/>
              <a:t>summa </a:t>
            </a:r>
            <a:r>
              <a:rPr lang="en-US" sz="3000" dirty="0"/>
              <a:t>(summary</a:t>
            </a:r>
            <a:r>
              <a:rPr lang="en-US" sz="3000"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514055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The Rise of Scholasticism</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marL="0" indent="0">
              <a:buNone/>
            </a:pPr>
            <a:r>
              <a:rPr lang="en-US" sz="3500" b="1" dirty="0" smtClean="0"/>
              <a:t>Systematic theology (continued) </a:t>
            </a:r>
          </a:p>
          <a:p>
            <a:r>
              <a:rPr lang="en-US" dirty="0" smtClean="0"/>
              <a:t>In </a:t>
            </a:r>
            <a:r>
              <a:rPr lang="en-US" dirty="0"/>
              <a:t>their pursuit of a universal system of doctrine, the schoolmen often spent a great deal of time and effort inquiring into questions which most Christians in later ages would find </a:t>
            </a:r>
            <a:r>
              <a:rPr lang="en-US" b="1" i="1" dirty="0"/>
              <a:t>pointless</a:t>
            </a:r>
            <a:r>
              <a:rPr lang="en-US" dirty="0"/>
              <a:t>. </a:t>
            </a:r>
            <a:endParaRPr lang="en-US" dirty="0" smtClean="0"/>
          </a:p>
          <a:p>
            <a:r>
              <a:rPr lang="en-US" dirty="0" smtClean="0"/>
              <a:t>For example: </a:t>
            </a:r>
          </a:p>
          <a:p>
            <a:pPr lvl="1"/>
            <a:r>
              <a:rPr lang="en-US" sz="2600" dirty="0" smtClean="0"/>
              <a:t>Could </a:t>
            </a:r>
            <a:r>
              <a:rPr lang="en-US" sz="2600" dirty="0"/>
              <a:t>God have become incarnate as an animal, or as a woman? </a:t>
            </a:r>
            <a:endParaRPr lang="en-US" sz="2600" dirty="0" smtClean="0"/>
          </a:p>
          <a:p>
            <a:pPr lvl="1"/>
            <a:r>
              <a:rPr lang="en-US" sz="2600" dirty="0" smtClean="0"/>
              <a:t>Can </a:t>
            </a:r>
            <a:r>
              <a:rPr lang="en-US" sz="2600" b="1" i="1" dirty="0"/>
              <a:t>one</a:t>
            </a:r>
            <a:r>
              <a:rPr lang="en-US" sz="2600" dirty="0"/>
              <a:t> angel be in </a:t>
            </a:r>
            <a:r>
              <a:rPr lang="en-US" sz="2600" b="1" i="1" dirty="0"/>
              <a:t>two</a:t>
            </a:r>
            <a:r>
              <a:rPr lang="en-US" sz="2600" dirty="0"/>
              <a:t> places at the same time? </a:t>
            </a:r>
            <a:endParaRPr lang="en-US" sz="2600" dirty="0" smtClean="0"/>
          </a:p>
          <a:p>
            <a:pPr lvl="1"/>
            <a:r>
              <a:rPr lang="en-US" sz="2600" dirty="0" smtClean="0"/>
              <a:t>Can </a:t>
            </a:r>
            <a:r>
              <a:rPr lang="en-US" sz="2600" b="1" i="1" dirty="0"/>
              <a:t>two</a:t>
            </a:r>
            <a:r>
              <a:rPr lang="en-US" sz="2600" dirty="0"/>
              <a:t> angels be </a:t>
            </a:r>
            <a:r>
              <a:rPr lang="en-US" sz="2600" b="1" i="1" dirty="0"/>
              <a:t>in the same place</a:t>
            </a:r>
            <a:r>
              <a:rPr lang="en-US" sz="2600" dirty="0"/>
              <a:t> at the same time? </a:t>
            </a:r>
            <a:endParaRPr lang="en-US" sz="2600" dirty="0" smtClean="0"/>
          </a:p>
          <a:p>
            <a:pPr lvl="1"/>
            <a:r>
              <a:rPr lang="en-US" sz="2600" dirty="0" smtClean="0"/>
              <a:t>Who </a:t>
            </a:r>
            <a:r>
              <a:rPr lang="en-US" sz="2600" dirty="0"/>
              <a:t>sinned most, Adam or Eve? </a:t>
            </a:r>
          </a:p>
          <a:p>
            <a:pPr lvl="1"/>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910549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https://brewminate.com/the-science-and-biology-of-aristotle</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16002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Philosophy and the Writings of Aristotle</a:t>
            </a:r>
            <a:endParaRPr lang="en-US" sz="6000" dirty="0"/>
          </a:p>
        </p:txBody>
      </p:sp>
    </p:spTree>
    <p:extLst>
      <p:ext uri="{BB962C8B-B14F-4D97-AF65-F5344CB8AC3E}">
        <p14:creationId xmlns:p14="http://schemas.microsoft.com/office/powerpoint/2010/main" val="2051039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83617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05100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a:bodyPr>
          <a:lstStyle/>
          <a:p>
            <a:r>
              <a:rPr lang="en-US" dirty="0" smtClean="0"/>
              <a:t>The rise of universities introduced a </a:t>
            </a:r>
            <a:r>
              <a:rPr lang="en-US" dirty="0"/>
              <a:t>certain element of division between spiritual life on the one hand, and intellectual and theological pursuits on the other. Many have judged this division to be a deeply harmful feature of Western </a:t>
            </a:r>
            <a:r>
              <a:rPr lang="en-US" dirty="0" smtClean="0"/>
              <a:t>Christianity. What do </a:t>
            </a:r>
            <a:r>
              <a:rPr lang="en-US" b="1" i="1" dirty="0" smtClean="0"/>
              <a:t>you</a:t>
            </a:r>
            <a:r>
              <a:rPr lang="en-US" dirty="0" smtClean="0"/>
              <a:t> think?</a:t>
            </a:r>
          </a:p>
          <a:p>
            <a:r>
              <a:rPr lang="en-US" dirty="0"/>
              <a:t>If something taught in divine revelation seems to contradict “reason”, which should you believe?</a:t>
            </a:r>
          </a:p>
          <a:p>
            <a:r>
              <a:rPr lang="en-US" b="1" i="1" dirty="0" smtClean="0"/>
              <a:t>Can</a:t>
            </a:r>
            <a:r>
              <a:rPr lang="en-US" dirty="0" smtClean="0"/>
              <a:t> </a:t>
            </a:r>
            <a:r>
              <a:rPr lang="en-US" dirty="0"/>
              <a:t>something be </a:t>
            </a:r>
            <a:r>
              <a:rPr lang="en-US" b="1" i="1" dirty="0"/>
              <a:t>false</a:t>
            </a:r>
            <a:r>
              <a:rPr lang="en-US" dirty="0"/>
              <a:t> from the viewpoint of </a:t>
            </a:r>
            <a:r>
              <a:rPr lang="en-US" dirty="0" smtClean="0"/>
              <a:t>“reason”, </a:t>
            </a:r>
            <a:r>
              <a:rPr lang="en-US" dirty="0"/>
              <a:t>but </a:t>
            </a:r>
            <a:r>
              <a:rPr lang="en-US" b="1" i="1" dirty="0"/>
              <a:t>true</a:t>
            </a:r>
            <a:r>
              <a:rPr lang="en-US" dirty="0"/>
              <a:t> according to divine revelation? </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197517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r>
              <a:rPr lang="en-US" sz="4800" b="1" dirty="0"/>
              <a:t> </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The 12th and 13th centuries saw a great flowering of knowledge, especially theology and philosophy, in Western Christendom. </a:t>
            </a:r>
            <a:endParaRPr lang="en-US" dirty="0" smtClean="0"/>
          </a:p>
          <a:p>
            <a:r>
              <a:rPr lang="en-US" dirty="0" smtClean="0"/>
              <a:t>It </a:t>
            </a:r>
            <a:r>
              <a:rPr lang="en-US" dirty="0"/>
              <a:t>reached its high point in the 13th century, which many consider to be the “golden age” of Western Catholic </a:t>
            </a:r>
            <a:r>
              <a:rPr lang="en-US" dirty="0" smtClean="0"/>
              <a:t>civilization </a:t>
            </a:r>
            <a:r>
              <a:rPr lang="en-US" dirty="0"/>
              <a:t>in the Middle Ages. </a:t>
            </a:r>
            <a:endParaRPr lang="en-US" dirty="0" smtClean="0"/>
          </a:p>
          <a:p>
            <a:r>
              <a:rPr lang="en-US" dirty="0" smtClean="0"/>
              <a:t>At </a:t>
            </a:r>
            <a:r>
              <a:rPr lang="en-US" dirty="0"/>
              <a:t>the heart of this flowering of knowledge was the </a:t>
            </a:r>
            <a:r>
              <a:rPr lang="en-US" b="1" i="1" dirty="0"/>
              <a:t>university</a:t>
            </a:r>
            <a:r>
              <a:rPr lang="en-US" dirty="0"/>
              <a:t>. </a:t>
            </a:r>
          </a:p>
          <a:p>
            <a:r>
              <a:rPr lang="en-US" dirty="0" smtClean="0"/>
              <a:t>The institution of the university came to the West from the Muslim world.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581480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r>
              <a:rPr lang="en-US" sz="4800" b="1" dirty="0"/>
              <a:t> </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The </a:t>
            </a:r>
            <a:r>
              <a:rPr lang="en-US" dirty="0"/>
              <a:t>most important Muslim university was al-</a:t>
            </a:r>
            <a:r>
              <a:rPr lang="en-US" dirty="0" err="1"/>
              <a:t>Azhar</a:t>
            </a:r>
            <a:r>
              <a:rPr lang="en-US" dirty="0"/>
              <a:t> University in Cairo, Egypt. </a:t>
            </a:r>
            <a:endParaRPr lang="en-US" dirty="0" smtClean="0"/>
          </a:p>
          <a:p>
            <a:r>
              <a:rPr lang="en-US" dirty="0" smtClean="0"/>
              <a:t>Al-</a:t>
            </a:r>
            <a:r>
              <a:rPr lang="en-US" dirty="0" err="1" smtClean="0"/>
              <a:t>Azhar</a:t>
            </a:r>
            <a:r>
              <a:rPr lang="en-US" dirty="0" smtClean="0"/>
              <a:t> </a:t>
            </a:r>
            <a:r>
              <a:rPr lang="en-US" dirty="0"/>
              <a:t>was founded in </a:t>
            </a:r>
            <a:r>
              <a:rPr lang="en-US" dirty="0" smtClean="0"/>
              <a:t>AD 970</a:t>
            </a:r>
            <a:r>
              <a:rPr lang="en-US" dirty="0"/>
              <a:t>; it still exists </a:t>
            </a:r>
            <a:r>
              <a:rPr lang="en-US" dirty="0" smtClean="0"/>
              <a:t>today and is </a:t>
            </a:r>
            <a:r>
              <a:rPr lang="en-US" dirty="0"/>
              <a:t>one of the world’s oldest </a:t>
            </a:r>
            <a:r>
              <a:rPr lang="en-US" dirty="0" smtClean="0"/>
              <a:t>centers </a:t>
            </a:r>
            <a:r>
              <a:rPr lang="en-US" dirty="0"/>
              <a:t>of learning. </a:t>
            </a:r>
            <a:endParaRPr lang="en-US" dirty="0" smtClean="0"/>
          </a:p>
          <a:p>
            <a:r>
              <a:rPr lang="en-US" dirty="0" smtClean="0"/>
              <a:t>These </a:t>
            </a:r>
            <a:r>
              <a:rPr lang="en-US" dirty="0"/>
              <a:t>Islamic universities had a strong influence on the development of European education, </a:t>
            </a:r>
            <a:r>
              <a:rPr lang="en-US" dirty="0" smtClean="0"/>
              <a:t>for example </a:t>
            </a:r>
            <a:r>
              <a:rPr lang="en-US" dirty="0"/>
              <a:t>in the use of Arabic rather than Roman numbers</a:t>
            </a:r>
            <a:r>
              <a:rPr lang="en-US" dirty="0" smtClean="0"/>
              <a:t>.</a:t>
            </a:r>
          </a:p>
          <a:p>
            <a:r>
              <a:rPr lang="en-US" dirty="0"/>
              <a:t>However, the </a:t>
            </a:r>
            <a:r>
              <a:rPr lang="en-US" b="1" i="1" dirty="0"/>
              <a:t>greatest</a:t>
            </a:r>
            <a:r>
              <a:rPr lang="en-US" dirty="0"/>
              <a:t> impact Islamic universities had on the West was simply the way they acted as channels for the Muslim world’s medical, scientific, mathematical and philosophical knowledge to flow into Western academic institutions</a:t>
            </a:r>
            <a:r>
              <a:rPr lang="en-US" dirty="0" smtClean="0"/>
              <a:t>. (At </a:t>
            </a:r>
            <a:r>
              <a:rPr lang="en-US" dirty="0"/>
              <a:t>that time, the Islamic world far surpassed the West in intellectual </a:t>
            </a:r>
            <a:r>
              <a:rPr lang="en-US" dirty="0" smtClean="0"/>
              <a:t>achievement). </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3587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a:t>
            </a:r>
            <a:r>
              <a:rPr lang="en-US" sz="1600" dirty="0" smtClean="0">
                <a:solidFill>
                  <a:prstClr val="black"/>
                </a:solidFill>
                <a:hlinkClick r:id="rId3"/>
              </a:rPr>
              <a:t>www.islamiclandmarks.com/egypt/al-azhar-university</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914400"/>
            <a:ext cx="848591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a:bodyPr>
          <a:lstStyle/>
          <a:p>
            <a:r>
              <a:rPr lang="it-IT" b="1" dirty="0"/>
              <a:t>al-Azhar University in Cairo, Egypt</a:t>
            </a:r>
            <a:endParaRPr lang="en-US" b="1" dirty="0">
              <a:solidFill>
                <a:prstClr val="black"/>
              </a:solidFill>
            </a:endParaRPr>
          </a:p>
        </p:txBody>
      </p:sp>
    </p:spTree>
    <p:extLst>
      <p:ext uri="{BB962C8B-B14F-4D97-AF65-F5344CB8AC3E}">
        <p14:creationId xmlns:p14="http://schemas.microsoft.com/office/powerpoint/2010/main" val="3014871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At </a:t>
            </a:r>
            <a:r>
              <a:rPr lang="en-US" dirty="0"/>
              <a:t>that time, the Islamic world far surpassed the West in intellectual achievement</a:t>
            </a:r>
            <a:r>
              <a:rPr lang="en-US" dirty="0" smtClean="0"/>
              <a:t>. </a:t>
            </a:r>
          </a:p>
          <a:p>
            <a:r>
              <a:rPr lang="en-US" dirty="0" smtClean="0"/>
              <a:t>Western </a:t>
            </a:r>
            <a:r>
              <a:rPr lang="en-US" dirty="0"/>
              <a:t>universities began to appear in the 12th century. </a:t>
            </a:r>
            <a:endParaRPr lang="en-US" dirty="0" smtClean="0"/>
          </a:p>
          <a:p>
            <a:r>
              <a:rPr lang="en-US" dirty="0" smtClean="0"/>
              <a:t>They </a:t>
            </a:r>
            <a:r>
              <a:rPr lang="en-US" dirty="0"/>
              <a:t>developed out of schools </a:t>
            </a:r>
            <a:r>
              <a:rPr lang="en-US" dirty="0" smtClean="0"/>
              <a:t>in the cities which </a:t>
            </a:r>
            <a:r>
              <a:rPr lang="en-US" dirty="0"/>
              <a:t>were attached to cathedral churches and abbeys. </a:t>
            </a:r>
            <a:endParaRPr lang="en-US" dirty="0" smtClean="0"/>
          </a:p>
          <a:p>
            <a:r>
              <a:rPr lang="en-US" dirty="0" smtClean="0"/>
              <a:t>Many </a:t>
            </a:r>
            <a:r>
              <a:rPr lang="en-US" dirty="0"/>
              <a:t>of these schools were </a:t>
            </a:r>
            <a:r>
              <a:rPr lang="en-US" b="1" i="1" dirty="0"/>
              <a:t>originally</a:t>
            </a:r>
            <a:r>
              <a:rPr lang="en-US" dirty="0"/>
              <a:t> founded to train boys for the Church, </a:t>
            </a:r>
            <a:r>
              <a:rPr lang="en-US" dirty="0" smtClean="0"/>
              <a:t>for example,</a:t>
            </a:r>
            <a:r>
              <a:rPr lang="en-US" b="1" i="1" dirty="0" smtClean="0"/>
              <a:t> </a:t>
            </a:r>
            <a:r>
              <a:rPr lang="en-US" dirty="0"/>
              <a:t>to sing in </a:t>
            </a:r>
            <a:r>
              <a:rPr lang="en-US" dirty="0" smtClean="0"/>
              <a:t>choirs. </a:t>
            </a:r>
          </a:p>
          <a:p>
            <a:r>
              <a:rPr lang="en-US" dirty="0" smtClean="0"/>
              <a:t>However</a:t>
            </a:r>
            <a:r>
              <a:rPr lang="en-US" dirty="0"/>
              <a:t>, such schools also often provided a free general education to boys living in the </a:t>
            </a:r>
            <a:r>
              <a:rPr lang="en-US" dirty="0" smtClean="0"/>
              <a:t>neighborhood.</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894160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The </a:t>
            </a:r>
            <a:r>
              <a:rPr lang="en-US" dirty="0"/>
              <a:t>first universities were those of Bologna (northern Italy) and Paris (northern France). </a:t>
            </a:r>
            <a:endParaRPr lang="en-US" dirty="0" smtClean="0"/>
          </a:p>
          <a:p>
            <a:r>
              <a:rPr lang="en-US" dirty="0" smtClean="0"/>
              <a:t>There </a:t>
            </a:r>
            <a:r>
              <a:rPr lang="en-US" dirty="0"/>
              <a:t>had been a law school in Bologna since </a:t>
            </a:r>
            <a:r>
              <a:rPr lang="en-US" dirty="0" smtClean="0"/>
              <a:t>AD 890</a:t>
            </a:r>
            <a:r>
              <a:rPr lang="en-US" dirty="0"/>
              <a:t>; this formed the basis of what became Bologna University, given official recognition by the Holy Roman Emperor, Frederick Barbarossa </a:t>
            </a:r>
            <a:r>
              <a:rPr lang="en-US" dirty="0" smtClean="0"/>
              <a:t>in </a:t>
            </a:r>
            <a:r>
              <a:rPr lang="en-US" dirty="0"/>
              <a:t>1155. </a:t>
            </a:r>
            <a:endParaRPr lang="en-US" dirty="0" smtClean="0"/>
          </a:p>
          <a:p>
            <a:r>
              <a:rPr lang="en-US" dirty="0" smtClean="0"/>
              <a:t>In </a:t>
            </a:r>
            <a:r>
              <a:rPr lang="en-US" dirty="0"/>
              <a:t>Paris, there was a famous school attached to Notre Dame Cathedral, which by </a:t>
            </a:r>
            <a:r>
              <a:rPr lang="en-US" dirty="0" smtClean="0"/>
              <a:t>1170 </a:t>
            </a:r>
            <a:r>
              <a:rPr lang="en-US" dirty="0"/>
              <a:t>had taken on the features of a university. </a:t>
            </a:r>
            <a:endParaRPr lang="en-US" dirty="0" smtClean="0"/>
          </a:p>
          <a:p>
            <a:r>
              <a:rPr lang="en-US" dirty="0" smtClean="0"/>
              <a:t>The </a:t>
            </a:r>
            <a:r>
              <a:rPr lang="en-US" dirty="0"/>
              <a:t>other Western universities were modelled on Bologna and Paris.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220244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http://www.mladiinfo.eu/2018/02/09/phd-positions-scholarships-university-bologna-italy</a:t>
            </a:r>
            <a:r>
              <a:rPr lang="en-US" sz="1600" dirty="0" smtClean="0">
                <a:solidFill>
                  <a:prstClr val="black"/>
                </a:solidFill>
                <a:hlinkClick r:id="rId3"/>
              </a:rPr>
              <a:t>/</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1459922"/>
            <a:ext cx="8485910" cy="424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a:bodyPr>
          <a:lstStyle/>
          <a:p>
            <a:r>
              <a:rPr lang="it-IT" b="1" dirty="0" smtClean="0"/>
              <a:t>University of Bologna, Italy</a:t>
            </a:r>
            <a:endParaRPr lang="en-US" b="1" dirty="0">
              <a:solidFill>
                <a:prstClr val="black"/>
              </a:solidFill>
            </a:endParaRPr>
          </a:p>
        </p:txBody>
      </p:sp>
    </p:spTree>
    <p:extLst>
      <p:ext uri="{BB962C8B-B14F-4D97-AF65-F5344CB8AC3E}">
        <p14:creationId xmlns:p14="http://schemas.microsoft.com/office/powerpoint/2010/main" val="76970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smtClean="0"/>
              <a:t>The Rise of Universities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a:t>Many universities sprang up in the period 1200-1500. </a:t>
            </a:r>
            <a:endParaRPr lang="en-US" dirty="0" smtClean="0"/>
          </a:p>
          <a:p>
            <a:r>
              <a:rPr lang="en-US" dirty="0" smtClean="0"/>
              <a:t>By </a:t>
            </a:r>
            <a:r>
              <a:rPr lang="en-US" dirty="0"/>
              <a:t>1500, there were about 80 universities in Western Europe. Some were celebrated for teaching particular subjects: </a:t>
            </a:r>
            <a:endParaRPr lang="en-US" dirty="0" smtClean="0"/>
          </a:p>
          <a:p>
            <a:pPr lvl="1"/>
            <a:r>
              <a:rPr lang="en-US" b="1" i="1" dirty="0" smtClean="0"/>
              <a:t>Paris</a:t>
            </a:r>
            <a:r>
              <a:rPr lang="en-US" dirty="0" smtClean="0"/>
              <a:t> </a:t>
            </a:r>
            <a:r>
              <a:rPr lang="en-US" dirty="0"/>
              <a:t>was famous for theology, </a:t>
            </a:r>
            <a:endParaRPr lang="en-US" dirty="0" smtClean="0"/>
          </a:p>
          <a:p>
            <a:pPr lvl="1"/>
            <a:r>
              <a:rPr lang="en-US" b="1" i="1" dirty="0" smtClean="0"/>
              <a:t>Bologna</a:t>
            </a:r>
            <a:r>
              <a:rPr lang="en-US" dirty="0" smtClean="0"/>
              <a:t> </a:t>
            </a:r>
            <a:r>
              <a:rPr lang="en-US" dirty="0"/>
              <a:t>for law, </a:t>
            </a:r>
            <a:endParaRPr lang="en-US" dirty="0" smtClean="0"/>
          </a:p>
          <a:p>
            <a:pPr lvl="1"/>
            <a:r>
              <a:rPr lang="en-US" b="1" i="1" dirty="0"/>
              <a:t>Salerno</a:t>
            </a:r>
            <a:r>
              <a:rPr lang="en-US" dirty="0" smtClean="0"/>
              <a:t> </a:t>
            </a:r>
            <a:r>
              <a:rPr lang="en-US" dirty="0"/>
              <a:t>(southern Italy) for medicine, </a:t>
            </a:r>
            <a:endParaRPr lang="en-US" dirty="0" smtClean="0"/>
          </a:p>
          <a:p>
            <a:pPr lvl="1"/>
            <a:r>
              <a:rPr lang="en-US" b="1" i="1" dirty="0"/>
              <a:t>Oxford</a:t>
            </a:r>
            <a:r>
              <a:rPr lang="en-US" dirty="0" smtClean="0"/>
              <a:t> </a:t>
            </a:r>
            <a:r>
              <a:rPr lang="en-US" dirty="0"/>
              <a:t>(southern England) for science and mathematics. </a:t>
            </a:r>
            <a:endParaRPr lang="en-US" dirty="0" smtClean="0"/>
          </a:p>
          <a:p>
            <a:r>
              <a:rPr lang="en-US" dirty="0" smtClean="0"/>
              <a:t>A </a:t>
            </a:r>
            <a:r>
              <a:rPr lang="en-US" dirty="0"/>
              <a:t>fully developed university would have four departments or “faculties”, teaching theology, law, medicine, and arts. </a:t>
            </a:r>
            <a:endParaRPr lang="en-US" dirty="0" smtClean="0"/>
          </a:p>
          <a:p>
            <a:r>
              <a:rPr lang="en-US" dirty="0" smtClean="0"/>
              <a:t>The </a:t>
            </a:r>
            <a:r>
              <a:rPr lang="en-US" dirty="0"/>
              <a:t>ideal was to make the university into a </a:t>
            </a:r>
            <a:r>
              <a:rPr lang="en-US" dirty="0" smtClean="0"/>
              <a:t>center </a:t>
            </a:r>
            <a:r>
              <a:rPr lang="en-US" dirty="0"/>
              <a:t>for preserving and communicating the sum total of all human knowledge.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913477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269848</TotalTime>
  <Words>2252</Words>
  <Application>Microsoft Office PowerPoint</Application>
  <PresentationFormat>On-screen Show (4:3)</PresentationFormat>
  <Paragraphs>147</Paragraphs>
  <Slides>28</Slides>
  <Notes>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70_Office Theme</vt:lpstr>
      <vt:lpstr>71_Office Theme</vt:lpstr>
      <vt:lpstr>72_Office Theme</vt:lpstr>
      <vt:lpstr>74_Office Theme</vt:lpstr>
      <vt:lpstr>PowerPoint Presentation</vt:lpstr>
      <vt:lpstr>The Rise of Universities</vt:lpstr>
      <vt:lpstr>The Rise of Universities </vt:lpstr>
      <vt:lpstr>The Rise of Universities </vt:lpstr>
      <vt:lpstr>al-Azhar University in Cairo, Egypt</vt:lpstr>
      <vt:lpstr>The Rise of Universities</vt:lpstr>
      <vt:lpstr>The Rise of Universities</vt:lpstr>
      <vt:lpstr>University of Bologna, Italy</vt:lpstr>
      <vt:lpstr>The Rise of Universities</vt:lpstr>
      <vt:lpstr>The Rise of Universities</vt:lpstr>
      <vt:lpstr>The Rise of Universities</vt:lpstr>
      <vt:lpstr>The Rise of Universities</vt:lpstr>
      <vt:lpstr>The Rise of Universities</vt:lpstr>
      <vt:lpstr>A University Classroom (Bologna  - 1350s)</vt:lpstr>
      <vt:lpstr>The Rise of Universities</vt:lpstr>
      <vt:lpstr>The Rise of Universities</vt:lpstr>
      <vt:lpstr>The Rise of Universities</vt:lpstr>
      <vt:lpstr>The Rise of Scholasticism</vt:lpstr>
      <vt:lpstr>The Rise of Scholasticism</vt:lpstr>
      <vt:lpstr>The Rise of Scholasticism</vt:lpstr>
      <vt:lpstr>The Rise of Scholasticism</vt:lpstr>
      <vt:lpstr>The Rise of Scholasticism</vt:lpstr>
      <vt:lpstr>The Rise of Scholasticism</vt:lpstr>
      <vt:lpstr>The Rise of Scholasticism</vt:lpstr>
      <vt:lpstr>Philosophy and the Writings of Aristotle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4697</cp:revision>
  <cp:lastPrinted>2019-12-29T14:29:44Z</cp:lastPrinted>
  <dcterms:created xsi:type="dcterms:W3CDTF">2018-06-08T00:19:32Z</dcterms:created>
  <dcterms:modified xsi:type="dcterms:W3CDTF">2019-12-30T02:06:01Z</dcterms:modified>
</cp:coreProperties>
</file>