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564" r:id="rId2"/>
    <p:sldMasterId id="2147486576" r:id="rId3"/>
    <p:sldMasterId id="2147486588" r:id="rId4"/>
    <p:sldMasterId id="2147486600" r:id="rId5"/>
  </p:sldMasterIdLst>
  <p:notesMasterIdLst>
    <p:notesMasterId r:id="rId33"/>
  </p:notesMasterIdLst>
  <p:handoutMasterIdLst>
    <p:handoutMasterId r:id="rId34"/>
  </p:handoutMasterIdLst>
  <p:sldIdLst>
    <p:sldId id="2610" r:id="rId6"/>
    <p:sldId id="2618" r:id="rId7"/>
    <p:sldId id="2620" r:id="rId8"/>
    <p:sldId id="2619" r:id="rId9"/>
    <p:sldId id="2612" r:id="rId10"/>
    <p:sldId id="2613" r:id="rId11"/>
    <p:sldId id="2614" r:id="rId12"/>
    <p:sldId id="2615" r:id="rId13"/>
    <p:sldId id="2616" r:id="rId14"/>
    <p:sldId id="2617" r:id="rId15"/>
    <p:sldId id="2621" r:id="rId16"/>
    <p:sldId id="2623" r:id="rId17"/>
    <p:sldId id="2625" r:id="rId18"/>
    <p:sldId id="2622" r:id="rId19"/>
    <p:sldId id="2626" r:id="rId20"/>
    <p:sldId id="2627" r:id="rId21"/>
    <p:sldId id="2629" r:id="rId22"/>
    <p:sldId id="2628" r:id="rId23"/>
    <p:sldId id="2630" r:id="rId24"/>
    <p:sldId id="2631" r:id="rId25"/>
    <p:sldId id="2662" r:id="rId26"/>
    <p:sldId id="2632" r:id="rId27"/>
    <p:sldId id="2640" r:id="rId28"/>
    <p:sldId id="2634" r:id="rId29"/>
    <p:sldId id="2635" r:id="rId30"/>
    <p:sldId id="2636" r:id="rId31"/>
    <p:sldId id="2637"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1/12/2020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1/12/2020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t>24</a:t>
            </a:fld>
            <a:endParaRPr lang="en-US" dirty="0"/>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4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7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10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51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331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906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43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80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584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2318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675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81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093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275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430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41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76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6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785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957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4073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047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5878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7591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27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9196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36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560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0921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973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783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9738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499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331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788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118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2093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30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123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544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974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4251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356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46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495691"/>
      </p:ext>
    </p:extLst>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905611"/>
      </p:ext>
    </p:extLst>
  </p:cSld>
  <p:clrMap bg1="lt1" tx1="dk1" bg2="lt2" tx2="dk2" accent1="accent1" accent2="accent2" accent3="accent3" accent4="accent4" accent5="accent5" accent6="accent6" hlink="hlink" folHlink="folHlink"/>
  <p:sldLayoutIdLst>
    <p:sldLayoutId id="2147486577" r:id="rId1"/>
    <p:sldLayoutId id="2147486578" r:id="rId2"/>
    <p:sldLayoutId id="2147486579" r:id="rId3"/>
    <p:sldLayoutId id="2147486580" r:id="rId4"/>
    <p:sldLayoutId id="2147486581" r:id="rId5"/>
    <p:sldLayoutId id="2147486582" r:id="rId6"/>
    <p:sldLayoutId id="2147486583" r:id="rId7"/>
    <p:sldLayoutId id="2147486584" r:id="rId8"/>
    <p:sldLayoutId id="2147486585" r:id="rId9"/>
    <p:sldLayoutId id="2147486586" r:id="rId10"/>
    <p:sldLayoutId id="2147486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1996099"/>
      </p:ext>
    </p:extLst>
  </p:cSld>
  <p:clrMap bg1="lt1" tx1="dk1" bg2="lt2" tx2="dk2" accent1="accent1" accent2="accent2" accent3="accent3" accent4="accent4" accent5="accent5" accent6="accent6" hlink="hlink" folHlink="folHlink"/>
  <p:sldLayoutIdLst>
    <p:sldLayoutId id="2147486589" r:id="rId1"/>
    <p:sldLayoutId id="2147486590" r:id="rId2"/>
    <p:sldLayoutId id="2147486591" r:id="rId3"/>
    <p:sldLayoutId id="2147486592" r:id="rId4"/>
    <p:sldLayoutId id="2147486593" r:id="rId5"/>
    <p:sldLayoutId id="2147486594" r:id="rId6"/>
    <p:sldLayoutId id="2147486595" r:id="rId7"/>
    <p:sldLayoutId id="2147486596" r:id="rId8"/>
    <p:sldLayoutId id="2147486597" r:id="rId9"/>
    <p:sldLayoutId id="2147486598" r:id="rId10"/>
    <p:sldLayoutId id="2147486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5380704"/>
      </p:ext>
    </p:extLst>
  </p:cSld>
  <p:clrMap bg1="lt1" tx1="dk1" bg2="lt2" tx2="dk2" accent1="accent1" accent2="accent2" accent3="accent3" accent4="accent4" accent5="accent5" accent6="accent6" hlink="hlink" folHlink="folHlink"/>
  <p:sldLayoutIdLst>
    <p:sldLayoutId id="2147486601" r:id="rId1"/>
    <p:sldLayoutId id="2147486602" r:id="rId2"/>
    <p:sldLayoutId id="2147486603" r:id="rId3"/>
    <p:sldLayoutId id="2147486604" r:id="rId4"/>
    <p:sldLayoutId id="2147486605" r:id="rId5"/>
    <p:sldLayoutId id="2147486606" r:id="rId6"/>
    <p:sldLayoutId id="2147486607" r:id="rId7"/>
    <p:sldLayoutId id="2147486608" r:id="rId8"/>
    <p:sldLayoutId id="2147486609" r:id="rId9"/>
    <p:sldLayoutId id="2147486610" r:id="rId10"/>
    <p:sldLayoutId id="2147486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8.xml"/><Relationship Id="rId1" Type="http://schemas.openxmlformats.org/officeDocument/2006/relationships/themeOverride" Target="../theme/themeOverride8.xml"/><Relationship Id="rId4" Type="http://schemas.openxmlformats.org/officeDocument/2006/relationships/hyperlink" Target="https://andywrasman.files.wordpress.com/2018/10/peter-lombard.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hyperlink" Target="https://en.wikipedia.org/wiki/Thomas_Aquinas#/media/File:Benozzo_Gozzoli_004a.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hemeOverride" Target="../theme/themeOverride21.xml"/><Relationship Id="rId5" Type="http://schemas.openxmlformats.org/officeDocument/2006/relationships/hyperlink" Target="https://www.edition-originale.com/en/antique-books-1455-1820/philosophy/thomas-daquin-summa-theologiae-1624-38709"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50.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6.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studium-scholasticum.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s://www.thoughtco.com/peter-abelard-profile-178834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30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Abelard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Abelard </a:t>
            </a:r>
            <a:r>
              <a:rPr lang="en-US" dirty="0"/>
              <a:t>had a stormy life. He was often in trouble with Church authorities, especially </a:t>
            </a:r>
            <a:r>
              <a:rPr lang="en-US" dirty="0" smtClean="0"/>
              <a:t>Bernard </a:t>
            </a:r>
            <a:r>
              <a:rPr lang="en-US" dirty="0"/>
              <a:t>of Clairvaux, who regarded Abelard as a dangerously unsound </a:t>
            </a:r>
            <a:r>
              <a:rPr lang="en-US" dirty="0" smtClean="0"/>
              <a:t>thinker.</a:t>
            </a:r>
          </a:p>
          <a:p>
            <a:r>
              <a:rPr lang="en-US" dirty="0" smtClean="0"/>
              <a:t>Nevertheless</a:t>
            </a:r>
            <a:r>
              <a:rPr lang="en-US" dirty="0"/>
              <a:t>, Abelard’s lectures and writing had a great impact on the 12th century West. </a:t>
            </a:r>
            <a:endParaRPr lang="en-US" dirty="0" smtClean="0"/>
          </a:p>
          <a:p>
            <a:r>
              <a:rPr lang="en-US" dirty="0" smtClean="0"/>
              <a:t>They </a:t>
            </a:r>
            <a:r>
              <a:rPr lang="en-US" dirty="0"/>
              <a:t>shook the minds of students awake, inspiring them to ask questions and to use reason as a way of investigating and determining the meaning of theological statements.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54858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64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andywrasman.files.wordpress.com/2018/10/peter-lombard.jpg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Peter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Lombard </a:t>
            </a:r>
            <a:endParaRPr lang="en-US" sz="6000" dirty="0"/>
          </a:p>
        </p:txBody>
      </p:sp>
    </p:spTree>
    <p:extLst>
      <p:ext uri="{BB962C8B-B14F-4D97-AF65-F5344CB8AC3E}">
        <p14:creationId xmlns:p14="http://schemas.microsoft.com/office/powerpoint/2010/main" val="3841948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Lombard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b="1" i="1" dirty="0" smtClean="0"/>
              <a:t>Peter Lombard </a:t>
            </a:r>
            <a:r>
              <a:rPr lang="en-US" b="1" i="1" dirty="0"/>
              <a:t>(1100-1160) </a:t>
            </a:r>
            <a:r>
              <a:rPr lang="en-US" dirty="0" smtClean="0"/>
              <a:t>has </a:t>
            </a:r>
            <a:r>
              <a:rPr lang="en-US" dirty="0"/>
              <a:t>been called “the father of systematic theology”. </a:t>
            </a:r>
            <a:endParaRPr lang="en-US" dirty="0" smtClean="0"/>
          </a:p>
          <a:p>
            <a:r>
              <a:rPr lang="en-US" dirty="0" smtClean="0"/>
              <a:t>Born in Lombardy</a:t>
            </a:r>
            <a:r>
              <a:rPr lang="en-US" dirty="0"/>
              <a:t>, northern Italy, he studied at Bologna and Paris (his teacher </a:t>
            </a:r>
            <a:r>
              <a:rPr lang="en-US" dirty="0" smtClean="0"/>
              <a:t>at Paris </a:t>
            </a:r>
            <a:r>
              <a:rPr lang="en-US" dirty="0"/>
              <a:t>was probably Abelard). </a:t>
            </a:r>
            <a:endParaRPr lang="en-US" dirty="0" smtClean="0"/>
          </a:p>
          <a:p>
            <a:r>
              <a:rPr lang="en-US" dirty="0" smtClean="0"/>
              <a:t>From </a:t>
            </a:r>
            <a:r>
              <a:rPr lang="en-US" dirty="0"/>
              <a:t>about 1140, he taught theology in Paris</a:t>
            </a:r>
            <a:r>
              <a:rPr lang="en-US" dirty="0" smtClean="0"/>
              <a:t>, and </a:t>
            </a:r>
            <a:r>
              <a:rPr lang="en-US" dirty="0"/>
              <a:t>became bishop of Paris in 1159 but died the following year. </a:t>
            </a:r>
            <a:endParaRPr lang="en-US" dirty="0" smtClean="0"/>
          </a:p>
          <a:p>
            <a:r>
              <a:rPr lang="en-US" dirty="0" smtClean="0"/>
              <a:t>He </a:t>
            </a:r>
            <a:r>
              <a:rPr lang="en-US" dirty="0"/>
              <a:t>is the author of </a:t>
            </a:r>
            <a:r>
              <a:rPr lang="en-US" dirty="0" smtClean="0"/>
              <a:t>what came to be the </a:t>
            </a:r>
            <a:r>
              <a:rPr lang="en-US" dirty="0"/>
              <a:t>most widely used theological textbook of the Middle </a:t>
            </a:r>
            <a:r>
              <a:rPr lang="en-US" dirty="0" smtClean="0"/>
              <a:t>Ages: the </a:t>
            </a:r>
            <a:r>
              <a:rPr lang="en-US" b="1" i="1" dirty="0" smtClean="0"/>
              <a:t>Four </a:t>
            </a:r>
            <a:r>
              <a:rPr lang="en-US" b="1" i="1" dirty="0"/>
              <a:t>Books of Sentences</a:t>
            </a:r>
            <a:r>
              <a:rPr lang="en-US" dirty="0"/>
              <a:t>, </a:t>
            </a:r>
            <a:r>
              <a:rPr lang="en-US" dirty="0" smtClean="0"/>
              <a:t>which he produced </a:t>
            </a:r>
            <a:r>
              <a:rPr lang="en-US" dirty="0"/>
              <a:t>between 1147 and 1151. </a:t>
            </a:r>
          </a:p>
          <a:p>
            <a:endParaRPr lang="en-US" dirty="0"/>
          </a:p>
          <a:p>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611089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Lombard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In </a:t>
            </a:r>
            <a:r>
              <a:rPr lang="en-US" dirty="0"/>
              <a:t>some ways </a:t>
            </a:r>
            <a:r>
              <a:rPr lang="en-US" dirty="0" smtClean="0"/>
              <a:t>Lombard’s </a:t>
            </a:r>
            <a:r>
              <a:rPr lang="en-US" b="1" i="1" dirty="0" smtClean="0"/>
              <a:t>Sentences</a:t>
            </a:r>
            <a:r>
              <a:rPr lang="en-US" dirty="0" smtClean="0"/>
              <a:t> </a:t>
            </a:r>
            <a:r>
              <a:rPr lang="en-US" dirty="0"/>
              <a:t>was similar to Abelard’s </a:t>
            </a:r>
            <a:r>
              <a:rPr lang="en-US" b="1" i="1" dirty="0" smtClean="0"/>
              <a:t>Sic et </a:t>
            </a:r>
            <a:r>
              <a:rPr lang="en-US" b="1" i="1" dirty="0"/>
              <a:t>non</a:t>
            </a:r>
            <a:r>
              <a:rPr lang="en-US" dirty="0"/>
              <a:t>. </a:t>
            </a:r>
            <a:endParaRPr lang="en-US" dirty="0" smtClean="0"/>
          </a:p>
          <a:p>
            <a:r>
              <a:rPr lang="en-US" dirty="0" smtClean="0"/>
              <a:t>The </a:t>
            </a:r>
            <a:r>
              <a:rPr lang="en-US" b="1" i="1" dirty="0"/>
              <a:t>difference</a:t>
            </a:r>
            <a:r>
              <a:rPr lang="en-US" dirty="0"/>
              <a:t> was that Lombard offered </a:t>
            </a:r>
            <a:r>
              <a:rPr lang="en-US" b="1" i="1" dirty="0"/>
              <a:t>solutions</a:t>
            </a:r>
            <a:r>
              <a:rPr lang="en-US" dirty="0"/>
              <a:t> to all </a:t>
            </a:r>
            <a:r>
              <a:rPr lang="en-US" dirty="0" smtClean="0"/>
              <a:t>difficulties and </a:t>
            </a:r>
            <a:r>
              <a:rPr lang="en-US" dirty="0"/>
              <a:t>apparent contradictions, using reason to judge between different </a:t>
            </a:r>
            <a:r>
              <a:rPr lang="en-US" dirty="0" smtClean="0"/>
              <a:t>authorities.</a:t>
            </a:r>
          </a:p>
          <a:p>
            <a:r>
              <a:rPr lang="en-US" dirty="0"/>
              <a:t>Lombard’s method was to state the teaching of the Church, prove it from </a:t>
            </a:r>
            <a:r>
              <a:rPr lang="en-US" dirty="0" smtClean="0"/>
              <a:t>the </a:t>
            </a:r>
            <a:r>
              <a:rPr lang="en-US" dirty="0"/>
              <a:t>Bible, give the opinions of the early Church fathers, and then to resolve </a:t>
            </a:r>
            <a:r>
              <a:rPr lang="en-US" dirty="0" smtClean="0"/>
              <a:t>any </a:t>
            </a:r>
            <a:r>
              <a:rPr lang="en-US" dirty="0"/>
              <a:t>seeming contradictions by the careful use of logic. </a:t>
            </a:r>
            <a:endParaRPr lang="en-US" dirty="0" smtClean="0"/>
          </a:p>
          <a:p>
            <a:r>
              <a:rPr lang="en-US" dirty="0"/>
              <a:t>Lombard’s </a:t>
            </a:r>
            <a:r>
              <a:rPr lang="en-US" b="1" i="1" dirty="0"/>
              <a:t>Sentences </a:t>
            </a:r>
            <a:r>
              <a:rPr lang="en-US" dirty="0" smtClean="0"/>
              <a:t>remained </a:t>
            </a:r>
            <a:r>
              <a:rPr lang="en-US" dirty="0"/>
              <a:t>the standard theological textbook </a:t>
            </a:r>
            <a:r>
              <a:rPr lang="en-US" dirty="0" smtClean="0"/>
              <a:t>in Western </a:t>
            </a:r>
            <a:r>
              <a:rPr lang="en-US" dirty="0"/>
              <a:t>universities until the Protestant Reformation of the 16th century</a:t>
            </a:r>
            <a:r>
              <a:rPr lang="en-US" dirty="0" smtClean="0"/>
              <a:t>. </a:t>
            </a:r>
          </a:p>
          <a:p>
            <a:r>
              <a:rPr lang="en-US" dirty="0" smtClean="0"/>
              <a:t>Writing </a:t>
            </a:r>
            <a:r>
              <a:rPr lang="en-US" dirty="0"/>
              <a:t>a commentary on the </a:t>
            </a:r>
            <a:r>
              <a:rPr lang="en-US" b="1" i="1" dirty="0"/>
              <a:t>Sentences </a:t>
            </a:r>
            <a:r>
              <a:rPr lang="en-US" dirty="0"/>
              <a:t>was a normal part of the process for </a:t>
            </a:r>
            <a:r>
              <a:rPr lang="en-US" dirty="0" smtClean="0"/>
              <a:t>obtaining </a:t>
            </a:r>
            <a:r>
              <a:rPr lang="en-US" dirty="0"/>
              <a:t>a doctorate in </a:t>
            </a:r>
            <a:r>
              <a:rPr lang="en-US" dirty="0" smtClean="0"/>
              <a:t>theology during the Middle Ages. </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053988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Lombard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Lombard </a:t>
            </a:r>
            <a:r>
              <a:rPr lang="en-US" dirty="0"/>
              <a:t>was the first Catholic theologian to define the number of </a:t>
            </a:r>
            <a:r>
              <a:rPr lang="en-US" dirty="0" smtClean="0"/>
              <a:t>the </a:t>
            </a:r>
            <a:r>
              <a:rPr lang="en-US" dirty="0"/>
              <a:t>“sacraments” as seven: baptism, holy communion, confirmation, penance, </a:t>
            </a:r>
            <a:r>
              <a:rPr lang="en-US" dirty="0" smtClean="0"/>
              <a:t>marriage</a:t>
            </a:r>
            <a:r>
              <a:rPr lang="en-US" dirty="0"/>
              <a:t>, ordination, and extreme unction</a:t>
            </a:r>
            <a:r>
              <a:rPr lang="en-US" dirty="0" smtClean="0"/>
              <a:t>.</a:t>
            </a:r>
          </a:p>
          <a:p>
            <a:pPr lvl="1"/>
            <a:r>
              <a:rPr lang="en-US" b="1" dirty="0"/>
              <a:t>Confirmation</a:t>
            </a:r>
            <a:r>
              <a:rPr lang="en-US" dirty="0"/>
              <a:t> is the ceremony in which a </a:t>
            </a:r>
            <a:r>
              <a:rPr lang="en-US" dirty="0" smtClean="0"/>
              <a:t>baptized </a:t>
            </a:r>
            <a:r>
              <a:rPr lang="en-US" dirty="0"/>
              <a:t>person becomes a full member of the Church by </a:t>
            </a:r>
            <a:r>
              <a:rPr lang="en-US" dirty="0" smtClean="0"/>
              <a:t>the </a:t>
            </a:r>
            <a:r>
              <a:rPr lang="en-US" dirty="0"/>
              <a:t>laying on of a bishop’s hands. </a:t>
            </a:r>
            <a:endParaRPr lang="en-US" dirty="0" smtClean="0"/>
          </a:p>
          <a:p>
            <a:pPr lvl="1"/>
            <a:r>
              <a:rPr lang="en-US" b="1" dirty="0" smtClean="0"/>
              <a:t>Penance</a:t>
            </a:r>
            <a:r>
              <a:rPr lang="en-US" dirty="0" smtClean="0"/>
              <a:t> </a:t>
            </a:r>
            <a:r>
              <a:rPr lang="en-US" dirty="0"/>
              <a:t>involves confessing one’s sin to a priest, receiving </a:t>
            </a:r>
            <a:r>
              <a:rPr lang="en-US" dirty="0" smtClean="0"/>
              <a:t>his “</a:t>
            </a:r>
            <a:r>
              <a:rPr lang="en-US" dirty="0"/>
              <a:t>absolution” or forgiveness, and submitting to whatever act of discipline the priest imposes (</a:t>
            </a:r>
            <a:r>
              <a:rPr lang="en-US" b="1" i="1" dirty="0"/>
              <a:t>e.g</a:t>
            </a:r>
            <a:r>
              <a:rPr lang="en-US" b="1" i="1" dirty="0" smtClean="0"/>
              <a:t>. </a:t>
            </a:r>
            <a:r>
              <a:rPr lang="en-US" dirty="0" smtClean="0"/>
              <a:t>fasting</a:t>
            </a:r>
            <a:r>
              <a:rPr lang="en-US" dirty="0"/>
              <a:t>, abstaining from communion). </a:t>
            </a:r>
            <a:endParaRPr lang="en-US" dirty="0" smtClean="0"/>
          </a:p>
          <a:p>
            <a:pPr lvl="1"/>
            <a:r>
              <a:rPr lang="en-US" b="1" dirty="0" smtClean="0"/>
              <a:t>Extreme </a:t>
            </a:r>
            <a:r>
              <a:rPr lang="en-US" b="1" dirty="0"/>
              <a:t>unction</a:t>
            </a:r>
            <a:r>
              <a:rPr lang="en-US" dirty="0"/>
              <a:t> is a ceremony in which the priest anoints </a:t>
            </a:r>
            <a:r>
              <a:rPr lang="en-US" dirty="0" smtClean="0"/>
              <a:t>a dying </a:t>
            </a:r>
            <a:r>
              <a:rPr lang="en-US" dirty="0"/>
              <a:t>person with oil (the oil signifying the Holy Spirit) to prepare him for his journey to the </a:t>
            </a:r>
            <a:r>
              <a:rPr lang="en-US" dirty="0" smtClean="0"/>
              <a:t>next </a:t>
            </a:r>
            <a:r>
              <a:rPr lang="en-US" dirty="0"/>
              <a:t>life; it is often called “the last rites</a:t>
            </a:r>
            <a:r>
              <a:rPr lang="en-US" dirty="0" smtClean="0"/>
              <a:t>”. </a:t>
            </a:r>
            <a:endParaRPr lang="en-US" dirty="0"/>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30037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6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https://en.wikipedia.org/wiki/Thomas_Aquinas#/</a:t>
            </a:r>
            <a:r>
              <a:rPr lang="en-US" sz="1600" dirty="0" smtClean="0">
                <a:solidFill>
                  <a:prstClr val="black"/>
                </a:solidFill>
                <a:hlinkClick r:id="rId4"/>
              </a:rPr>
              <a:t>media/File:Benozzo_Gozzoli_004a.jpg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Thomas Aquinas </a:t>
            </a:r>
            <a:endParaRPr lang="en-US" sz="5400" dirty="0"/>
          </a:p>
        </p:txBody>
      </p:sp>
      <p:sp>
        <p:nvSpPr>
          <p:cNvPr id="2" name="TextBox 1"/>
          <p:cNvSpPr txBox="1"/>
          <p:nvPr/>
        </p:nvSpPr>
        <p:spPr>
          <a:xfrm>
            <a:off x="457200" y="6115023"/>
            <a:ext cx="8287269" cy="400110"/>
          </a:xfrm>
          <a:prstGeom prst="rect">
            <a:avLst/>
          </a:prstGeom>
          <a:noFill/>
        </p:spPr>
        <p:txBody>
          <a:bodyPr wrap="none" rtlCol="0">
            <a:spAutoFit/>
          </a:bodyPr>
          <a:lstStyle/>
          <a:p>
            <a:r>
              <a:rPr lang="en-US" sz="2000" dirty="0">
                <a:solidFill>
                  <a:schemeClr val="bg1"/>
                </a:solidFill>
                <a:effectLst>
                  <a:glow rad="228600">
                    <a:schemeClr val="accent2">
                      <a:satMod val="175000"/>
                      <a:alpha val="40000"/>
                    </a:schemeClr>
                  </a:glow>
                </a:effectLst>
              </a:rPr>
              <a:t>"Triumph of St. Thomas Aquinas over Averroes" by </a:t>
            </a:r>
            <a:r>
              <a:rPr lang="en-US" sz="2000" dirty="0" err="1">
                <a:solidFill>
                  <a:schemeClr val="bg1"/>
                </a:solidFill>
                <a:effectLst>
                  <a:glow rad="228600">
                    <a:schemeClr val="accent2">
                      <a:satMod val="175000"/>
                      <a:alpha val="40000"/>
                    </a:schemeClr>
                  </a:glow>
                </a:effectLst>
              </a:rPr>
              <a:t>Benozzo</a:t>
            </a:r>
            <a:r>
              <a:rPr lang="en-US" sz="2000" dirty="0">
                <a:solidFill>
                  <a:schemeClr val="bg1"/>
                </a:solidFill>
                <a:effectLst>
                  <a:glow rad="228600">
                    <a:schemeClr val="accent2">
                      <a:satMod val="175000"/>
                      <a:alpha val="40000"/>
                    </a:schemeClr>
                  </a:glow>
                </a:effectLst>
              </a:rPr>
              <a:t> </a:t>
            </a:r>
            <a:r>
              <a:rPr lang="en-US" sz="2000" dirty="0" err="1">
                <a:solidFill>
                  <a:schemeClr val="bg1"/>
                </a:solidFill>
                <a:effectLst>
                  <a:glow rad="228600">
                    <a:schemeClr val="accent2">
                      <a:satMod val="175000"/>
                      <a:alpha val="40000"/>
                    </a:schemeClr>
                  </a:glow>
                </a:effectLst>
              </a:rPr>
              <a:t>Gozzoli</a:t>
            </a:r>
            <a:r>
              <a:rPr lang="en-US" sz="2000" dirty="0">
                <a:solidFill>
                  <a:schemeClr val="bg1"/>
                </a:solidFill>
                <a:effectLst>
                  <a:glow rad="228600">
                    <a:schemeClr val="accent2">
                      <a:satMod val="175000"/>
                      <a:alpha val="40000"/>
                    </a:schemeClr>
                  </a:glow>
                </a:effectLst>
              </a:rPr>
              <a:t> (1420–97)</a:t>
            </a:r>
          </a:p>
        </p:txBody>
      </p:sp>
    </p:spTree>
    <p:extLst>
      <p:ext uri="{BB962C8B-B14F-4D97-AF65-F5344CB8AC3E}">
        <p14:creationId xmlns:p14="http://schemas.microsoft.com/office/powerpoint/2010/main" val="3610338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b="1" i="1" dirty="0"/>
              <a:t>Thomas Aquinas (1225-74) </a:t>
            </a:r>
            <a:r>
              <a:rPr lang="en-US" dirty="0" smtClean="0"/>
              <a:t>was </a:t>
            </a:r>
            <a:r>
              <a:rPr lang="en-US" dirty="0"/>
              <a:t>born in the castle </a:t>
            </a:r>
            <a:r>
              <a:rPr lang="en-US" dirty="0" smtClean="0"/>
              <a:t>of Roccasecca</a:t>
            </a:r>
            <a:r>
              <a:rPr lang="en-US" dirty="0"/>
              <a:t>, near Aquino, in the territory of Naples (southern Italy), </a:t>
            </a:r>
            <a:r>
              <a:rPr lang="en-US" dirty="0" smtClean="0"/>
              <a:t>the son </a:t>
            </a:r>
            <a:r>
              <a:rPr lang="en-US" dirty="0"/>
              <a:t>of a Lombard noble. </a:t>
            </a:r>
            <a:endParaRPr lang="en-US" dirty="0" smtClean="0"/>
          </a:p>
          <a:p>
            <a:r>
              <a:rPr lang="en-US" dirty="0" smtClean="0"/>
              <a:t>Against </a:t>
            </a:r>
            <a:r>
              <a:rPr lang="en-US" dirty="0"/>
              <a:t>the wishes of his family, in </a:t>
            </a:r>
            <a:r>
              <a:rPr lang="en-US" dirty="0" smtClean="0"/>
              <a:t>1244 he </a:t>
            </a:r>
            <a:r>
              <a:rPr lang="en-US" dirty="0"/>
              <a:t>joined the new religious order of “preaching monks” called </a:t>
            </a:r>
            <a:r>
              <a:rPr lang="en-US" dirty="0" smtClean="0"/>
              <a:t>Dominicans. </a:t>
            </a:r>
          </a:p>
          <a:p>
            <a:r>
              <a:rPr lang="en-US" dirty="0" smtClean="0"/>
              <a:t>However</a:t>
            </a:r>
            <a:r>
              <a:rPr lang="en-US" dirty="0"/>
              <a:t>, Aquinas’s family were so opposed to his decision that </a:t>
            </a:r>
            <a:r>
              <a:rPr lang="en-US" dirty="0" smtClean="0"/>
              <a:t>they kidnapped </a:t>
            </a:r>
            <a:r>
              <a:rPr lang="en-US" dirty="0"/>
              <a:t>him and imprisoned him in Roccasecca castle for over a year, </a:t>
            </a:r>
            <a:r>
              <a:rPr lang="en-US" dirty="0" smtClean="0"/>
              <a:t>to try </a:t>
            </a:r>
            <a:r>
              <a:rPr lang="en-US" dirty="0"/>
              <a:t>to force him to change his mind. </a:t>
            </a:r>
            <a:endParaRPr lang="en-US" dirty="0" smtClean="0"/>
          </a:p>
          <a:p>
            <a:r>
              <a:rPr lang="en-US" dirty="0" smtClean="0"/>
              <a:t>They </a:t>
            </a:r>
            <a:r>
              <a:rPr lang="en-US" dirty="0"/>
              <a:t>even hired a young woman </a:t>
            </a:r>
            <a:r>
              <a:rPr lang="en-US" dirty="0" smtClean="0"/>
              <a:t>of beautiful </a:t>
            </a:r>
            <a:r>
              <a:rPr lang="en-US" dirty="0"/>
              <a:t>appearance but dubious morals to enter his prison cell and </a:t>
            </a:r>
            <a:r>
              <a:rPr lang="en-US" dirty="0" smtClean="0"/>
              <a:t>tempt him </a:t>
            </a:r>
            <a:r>
              <a:rPr lang="en-US" dirty="0"/>
              <a:t>sexually! </a:t>
            </a:r>
            <a:endParaRPr lang="en-US" dirty="0" smtClean="0"/>
          </a:p>
          <a:p>
            <a:r>
              <a:rPr lang="en-US" dirty="0"/>
              <a:t>Aquinas resisted all the pressure and his family finally gave </a:t>
            </a:r>
            <a:r>
              <a:rPr lang="en-US" dirty="0" smtClean="0"/>
              <a:t>up and </a:t>
            </a:r>
            <a:r>
              <a:rPr lang="en-US" dirty="0"/>
              <a:t>allowed their heroically obstinate son to join the Dominican order.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622084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Aquinas studied </a:t>
            </a:r>
            <a:r>
              <a:rPr lang="en-US" dirty="0"/>
              <a:t>at the universities of Naples, Paris, and Cologne (</a:t>
            </a:r>
            <a:r>
              <a:rPr lang="en-US" dirty="0" smtClean="0"/>
              <a:t>north-western Germany).</a:t>
            </a:r>
          </a:p>
          <a:p>
            <a:r>
              <a:rPr lang="en-US" dirty="0"/>
              <a:t>At Cologne, Aquinas’s teacher was the illustrious German Dominican schoolman, </a:t>
            </a:r>
            <a:r>
              <a:rPr lang="en-US" b="1" i="1" dirty="0"/>
              <a:t>Albertus Magnus </a:t>
            </a:r>
            <a:r>
              <a:rPr lang="en-US" dirty="0"/>
              <a:t>(“Albert the Great”, 1193-1280). </a:t>
            </a:r>
            <a:endParaRPr lang="en-US" dirty="0" smtClean="0"/>
          </a:p>
          <a:p>
            <a:r>
              <a:rPr lang="en-US" dirty="0" smtClean="0"/>
              <a:t>Albertus </a:t>
            </a:r>
            <a:r>
              <a:rPr lang="en-US" dirty="0"/>
              <a:t>was one of the most important Western champions of Aristotle’s philosophy, writing commentaries on all Aristotle’s works. </a:t>
            </a:r>
            <a:endParaRPr lang="en-US" dirty="0" smtClean="0"/>
          </a:p>
          <a:p>
            <a:r>
              <a:rPr lang="en-US" dirty="0" smtClean="0"/>
              <a:t>Albertus </a:t>
            </a:r>
            <a:r>
              <a:rPr lang="en-US" dirty="0"/>
              <a:t>and his pupil Aquinas became lifelong friends. </a:t>
            </a:r>
            <a:endParaRPr lang="en-US" dirty="0" smtClean="0"/>
          </a:p>
          <a:p>
            <a:r>
              <a:rPr lang="en-US" dirty="0" smtClean="0"/>
              <a:t>When </a:t>
            </a:r>
            <a:r>
              <a:rPr lang="en-US" dirty="0"/>
              <a:t>other students mocked Aquinas for his slowness of speech and called him “the dumb ox”, Albertus responded, “This dumb ox will make such a roaring in theology that he will be heard through all the earth!”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269312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Aquinas </a:t>
            </a:r>
            <a:r>
              <a:rPr lang="en-US" dirty="0"/>
              <a:t>became a famous lecturer during his lifetime, but it was only after his death that the Church recognized Aquinas’s greatness as a theologian. </a:t>
            </a:r>
            <a:endParaRPr lang="en-US" dirty="0" smtClean="0"/>
          </a:p>
          <a:p>
            <a:r>
              <a:rPr lang="en-US" dirty="0" smtClean="0"/>
              <a:t>As </a:t>
            </a:r>
            <a:r>
              <a:rPr lang="en-US" dirty="0"/>
              <a:t>well as being the deepest of Catholic thinkers, he was also a man of humble and blameless life. </a:t>
            </a:r>
            <a:endParaRPr lang="en-US" dirty="0" smtClean="0"/>
          </a:p>
          <a:p>
            <a:r>
              <a:rPr lang="en-US" dirty="0" smtClean="0"/>
              <a:t>He </a:t>
            </a:r>
            <a:r>
              <a:rPr lang="en-US" dirty="0"/>
              <a:t>never finished his masterpiece of systematic theology, the </a:t>
            </a:r>
            <a:r>
              <a:rPr lang="en-US" b="1" i="1" dirty="0"/>
              <a:t>Summa Theologiae</a:t>
            </a:r>
            <a:r>
              <a:rPr lang="en-US" dirty="0"/>
              <a:t>, because towards the end of his life (in December 1273) he abandoned writing entirely. </a:t>
            </a:r>
            <a:endParaRPr lang="en-US" dirty="0" smtClean="0"/>
          </a:p>
          <a:p>
            <a:r>
              <a:rPr lang="en-US" dirty="0" smtClean="0"/>
              <a:t>When </a:t>
            </a:r>
            <a:r>
              <a:rPr lang="en-US" dirty="0"/>
              <a:t>asked why, he replied that everything he had written seemed like “a piece of straw”. </a:t>
            </a:r>
            <a:endParaRPr lang="en-US" dirty="0" smtClean="0"/>
          </a:p>
          <a:p>
            <a:r>
              <a:rPr lang="en-US" dirty="0" smtClean="0"/>
              <a:t>Some </a:t>
            </a:r>
            <a:r>
              <a:rPr lang="en-US" dirty="0"/>
              <a:t>have traced this to a sort of nervous breakdown, others to a glorious spiritual experience Aquinas is alleged to have had during holy communion which (he said) made his writings appear worthless in comparison with the experience.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607469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Aquinas’s </a:t>
            </a:r>
            <a:r>
              <a:rPr lang="en-US" dirty="0"/>
              <a:t>theology was based on his attempt to reconcile Catholic teaching with Aristotle’s philosophy. </a:t>
            </a:r>
            <a:endParaRPr lang="en-US" dirty="0" smtClean="0"/>
          </a:p>
          <a:p>
            <a:r>
              <a:rPr lang="en-US" dirty="0" smtClean="0"/>
              <a:t>Aquinas </a:t>
            </a:r>
            <a:r>
              <a:rPr lang="en-US" dirty="0"/>
              <a:t>brought about an intimate blend between Aristotle and the Catholic faith, like water mixed with wine. </a:t>
            </a:r>
            <a:endParaRPr lang="en-US" dirty="0" smtClean="0"/>
          </a:p>
          <a:p>
            <a:r>
              <a:rPr lang="en-US" dirty="0" smtClean="0"/>
              <a:t>Human </a:t>
            </a:r>
            <a:r>
              <a:rPr lang="en-US" dirty="0"/>
              <a:t>reason, Aquinas taught, could discover much that was true about the world and even about God. Aristotle’s philosophy was the supreme achievement of human reason, the best account of the universe that humanity’s unaided intelligence could give. </a:t>
            </a:r>
          </a:p>
          <a:p>
            <a:r>
              <a:rPr lang="en-US" dirty="0" smtClean="0"/>
              <a:t>According to Aquinas, divine revelation did not </a:t>
            </a:r>
            <a:r>
              <a:rPr lang="en-US" b="1" i="1" smtClean="0"/>
              <a:t>overthrow</a:t>
            </a:r>
            <a:r>
              <a:rPr lang="en-US" smtClean="0"/>
              <a:t> Aristotle’s </a:t>
            </a:r>
            <a:r>
              <a:rPr lang="en-US" dirty="0" smtClean="0"/>
              <a:t>philosophy, but brought it to </a:t>
            </a:r>
            <a:r>
              <a:rPr lang="en-US" b="1" i="1" dirty="0" smtClean="0"/>
              <a:t>perfection</a:t>
            </a:r>
            <a:r>
              <a:rPr lang="en-US" dirty="0" smtClean="0"/>
              <a:t> by revealing truths like the Trinity which human reason </a:t>
            </a:r>
            <a:r>
              <a:rPr lang="en-US" b="1" i="1" dirty="0" smtClean="0"/>
              <a:t>alone</a:t>
            </a:r>
            <a:r>
              <a:rPr lang="en-US" dirty="0" smtClean="0"/>
              <a:t> could never have discovered.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03385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smtClean="0"/>
              <a:t>In </a:t>
            </a:r>
            <a:r>
              <a:rPr lang="en-US" dirty="0"/>
              <a:t>the 13th century, scholastic theology came to rely increasingly on the philosophy of </a:t>
            </a:r>
            <a:r>
              <a:rPr lang="en-US" dirty="0" smtClean="0"/>
              <a:t>what ancient philosopher?</a:t>
            </a:r>
          </a:p>
          <a:p>
            <a:pPr lvl="1"/>
            <a:r>
              <a:rPr lang="en-US" b="1" i="1" dirty="0" smtClean="0"/>
              <a:t>Aristotle</a:t>
            </a:r>
            <a:r>
              <a:rPr lang="en-US" dirty="0"/>
              <a:t>. </a:t>
            </a:r>
            <a:endParaRPr lang="en-US" dirty="0" smtClean="0"/>
          </a:p>
          <a:p>
            <a:r>
              <a:rPr lang="en-US" dirty="0" smtClean="0"/>
              <a:t>What was it that made Aristotle suddenly available to the West in the 1100s?</a:t>
            </a:r>
          </a:p>
          <a:p>
            <a:pPr lvl="1"/>
            <a:r>
              <a:rPr lang="en-US" dirty="0" smtClean="0"/>
              <a:t>Aristotle's writings were all translated into Latin.</a:t>
            </a:r>
          </a:p>
          <a:p>
            <a:r>
              <a:rPr lang="en-US" dirty="0" smtClean="0"/>
              <a:t>Give an example of something Aristotle taught that contradicted the Bible.</a:t>
            </a:r>
          </a:p>
          <a:p>
            <a:pPr lvl="1"/>
            <a:r>
              <a:rPr lang="en-US" dirty="0"/>
              <a:t>Aristotle taught that the world had always existed.</a:t>
            </a:r>
          </a:p>
          <a:p>
            <a:r>
              <a:rPr lang="en-US" b="1" i="1" dirty="0" smtClean="0"/>
              <a:t>Prior</a:t>
            </a:r>
            <a:r>
              <a:rPr lang="en-US" dirty="0" smtClean="0"/>
              <a:t> to the 13</a:t>
            </a:r>
            <a:r>
              <a:rPr lang="en-US" baseline="30000" dirty="0" smtClean="0"/>
              <a:t>th</a:t>
            </a:r>
            <a:r>
              <a:rPr lang="en-US" dirty="0" smtClean="0"/>
              <a:t> century, what ancient philosopher had the Western </a:t>
            </a:r>
            <a:r>
              <a:rPr lang="en-US" dirty="0"/>
              <a:t>Church </a:t>
            </a:r>
            <a:r>
              <a:rPr lang="en-US" dirty="0" smtClean="0"/>
              <a:t>found to </a:t>
            </a:r>
            <a:r>
              <a:rPr lang="en-US" dirty="0"/>
              <a:t>be the most suitable ally of Christian </a:t>
            </a:r>
            <a:r>
              <a:rPr lang="en-US" dirty="0" smtClean="0"/>
              <a:t>theology?</a:t>
            </a:r>
          </a:p>
          <a:p>
            <a:pPr lvl="1"/>
            <a:r>
              <a:rPr lang="en-US" b="1" i="1" dirty="0"/>
              <a:t>Plato</a:t>
            </a:r>
            <a:r>
              <a:rPr lang="en-US" dirty="0"/>
              <a:t> </a:t>
            </a:r>
          </a:p>
          <a:p>
            <a:endParaRPr lang="en-US" dirty="0"/>
          </a:p>
          <a:p>
            <a:endParaRPr lang="en-US" dirty="0" smtClean="0"/>
          </a:p>
          <a:p>
            <a:endParaRPr lang="en-US" dirty="0"/>
          </a:p>
        </p:txBody>
      </p:sp>
    </p:spTree>
    <p:extLst>
      <p:ext uri="{BB962C8B-B14F-4D97-AF65-F5344CB8AC3E}">
        <p14:creationId xmlns:p14="http://schemas.microsoft.com/office/powerpoint/2010/main" val="1670721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So for Aquinas, Aristotle’s philosophy laid the foundation for a rational knowledge of the universe; divine revelation then built the temple of Christian truth on that foundation. </a:t>
            </a:r>
          </a:p>
          <a:p>
            <a:r>
              <a:rPr lang="en-US" dirty="0" smtClean="0"/>
              <a:t>This is </a:t>
            </a:r>
            <a:r>
              <a:rPr lang="en-US" b="1" i="1" dirty="0" smtClean="0"/>
              <a:t>not </a:t>
            </a:r>
            <a:r>
              <a:rPr lang="en-US" dirty="0" smtClean="0"/>
              <a:t>to say that </a:t>
            </a:r>
            <a:r>
              <a:rPr lang="en-US" dirty="0"/>
              <a:t>Aquinas </a:t>
            </a:r>
            <a:r>
              <a:rPr lang="en-US" b="1" i="1" dirty="0"/>
              <a:t>blindly accepted</a:t>
            </a:r>
            <a:r>
              <a:rPr lang="en-US" dirty="0"/>
              <a:t> everything that Aristotle taught. </a:t>
            </a:r>
            <a:endParaRPr lang="en-US" dirty="0" smtClean="0"/>
          </a:p>
          <a:p>
            <a:r>
              <a:rPr lang="en-US" dirty="0" smtClean="0"/>
              <a:t>On points where </a:t>
            </a:r>
            <a:r>
              <a:rPr lang="en-US" dirty="0"/>
              <a:t>Aquinas </a:t>
            </a:r>
            <a:r>
              <a:rPr lang="en-US" dirty="0" smtClean="0"/>
              <a:t>believed </a:t>
            </a:r>
            <a:r>
              <a:rPr lang="en-US" dirty="0"/>
              <a:t>that Aristotle contradicted Christian teaching, </a:t>
            </a:r>
            <a:r>
              <a:rPr lang="en-US" dirty="0" smtClean="0"/>
              <a:t>for example</a:t>
            </a:r>
            <a:r>
              <a:rPr lang="en-US" b="1" i="1" dirty="0" smtClean="0"/>
              <a:t> </a:t>
            </a:r>
            <a:r>
              <a:rPr lang="en-US" dirty="0"/>
              <a:t>Aristotle’s view that the world is eternal, Aquinas </a:t>
            </a:r>
            <a:r>
              <a:rPr lang="en-US" b="1" i="1" dirty="0"/>
              <a:t>corrected</a:t>
            </a:r>
            <a:r>
              <a:rPr lang="en-US" dirty="0"/>
              <a:t> the philosopher in the light of the Bible. </a:t>
            </a:r>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167456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smtClean="0"/>
              <a:t>One of the views Aquinas absorbed from Aristotle was his view </a:t>
            </a:r>
            <a:r>
              <a:rPr lang="en-US" dirty="0"/>
              <a:t>of women: that </a:t>
            </a:r>
            <a:r>
              <a:rPr lang="en-US" dirty="0" smtClean="0"/>
              <a:t>women were “misbegotten men”. </a:t>
            </a:r>
          </a:p>
          <a:p>
            <a:pPr lvl="0"/>
            <a:r>
              <a:rPr lang="en-US" dirty="0" smtClean="0"/>
              <a:t>He </a:t>
            </a:r>
            <a:r>
              <a:rPr lang="en-US" dirty="0"/>
              <a:t>said that women were made in God’s image, but were a lesser form of perfection than men. </a:t>
            </a:r>
            <a:endParaRPr lang="en-US" dirty="0" smtClean="0"/>
          </a:p>
          <a:p>
            <a:pPr lvl="0"/>
            <a:r>
              <a:rPr lang="en-US" dirty="0" smtClean="0"/>
              <a:t>He </a:t>
            </a:r>
            <a:r>
              <a:rPr lang="en-US" dirty="0"/>
              <a:t>felt women were weaker mentally, physically and spiritually. Hence they must be in subjection and should not be ordained. </a:t>
            </a:r>
            <a:endParaRPr lang="en-US" dirty="0" smtClean="0"/>
          </a:p>
          <a:p>
            <a:pPr lvl="0"/>
            <a:r>
              <a:rPr lang="en-US" dirty="0" smtClean="0"/>
              <a:t>This </a:t>
            </a:r>
            <a:r>
              <a:rPr lang="en-US" dirty="0"/>
              <a:t>affected his view of sexuality. Thomas felt the only purpose for sex was </a:t>
            </a:r>
            <a:r>
              <a:rPr lang="en-US" dirty="0" smtClean="0"/>
              <a:t>procreation.</a:t>
            </a:r>
          </a:p>
          <a:p>
            <a:pPr lvl="0"/>
            <a:r>
              <a:rPr lang="en-US" dirty="0" smtClean="0"/>
              <a:t>Aquinas </a:t>
            </a:r>
            <a:r>
              <a:rPr lang="en-US" dirty="0"/>
              <a:t>said that the Fall accentuated lust, that if a couple engages in sex without the idea of procreation, one is sinning. </a:t>
            </a:r>
            <a:endParaRPr lang="en-US" dirty="0" smtClean="0"/>
          </a:p>
          <a:p>
            <a:pPr lvl="0"/>
            <a:r>
              <a:rPr lang="en-US" dirty="0" smtClean="0"/>
              <a:t>That </a:t>
            </a:r>
            <a:r>
              <a:rPr lang="en-US" dirty="0"/>
              <a:t>is still pretty much Rome’s </a:t>
            </a:r>
            <a:r>
              <a:rPr lang="en-US" dirty="0" smtClean="0"/>
              <a:t>perspective today, which is why they believe that the use of contraceptives is sinful.</a:t>
            </a:r>
            <a:endParaRPr lang="en-US" dirty="0"/>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32608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sz="3200" dirty="0"/>
              <a:t>Aquinas wrote a large number of books. </a:t>
            </a:r>
            <a:endParaRPr lang="en-US" sz="3200" dirty="0" smtClean="0"/>
          </a:p>
          <a:p>
            <a:r>
              <a:rPr lang="en-US" sz="3200" dirty="0" smtClean="0"/>
              <a:t>But his two greatest masterpieces </a:t>
            </a:r>
            <a:r>
              <a:rPr lang="en-US" sz="3200" dirty="0"/>
              <a:t>were: </a:t>
            </a:r>
            <a:endParaRPr lang="en-US" sz="3200" dirty="0" smtClean="0"/>
          </a:p>
          <a:p>
            <a:pPr lvl="1"/>
            <a:r>
              <a:rPr lang="en-US" sz="2800" dirty="0" smtClean="0"/>
              <a:t>The </a:t>
            </a:r>
            <a:r>
              <a:rPr lang="en-US" sz="2800" b="1" i="1" dirty="0"/>
              <a:t>Summa contra </a:t>
            </a:r>
            <a:r>
              <a:rPr lang="en-US" sz="2800" b="1" i="1" dirty="0" smtClean="0"/>
              <a:t>Gentiles</a:t>
            </a:r>
            <a:r>
              <a:rPr lang="en-US" sz="2800" dirty="0" smtClean="0"/>
              <a:t> </a:t>
            </a:r>
            <a:r>
              <a:rPr lang="en-US" sz="2800" dirty="0"/>
              <a:t>(“Handbook against the Pagans”); </a:t>
            </a:r>
            <a:endParaRPr lang="en-US" sz="2800" dirty="0" smtClean="0"/>
          </a:p>
          <a:p>
            <a:pPr lvl="1"/>
            <a:r>
              <a:rPr lang="en-US" sz="2800" dirty="0" smtClean="0"/>
              <a:t>The </a:t>
            </a:r>
            <a:r>
              <a:rPr lang="en-US" sz="2800" b="1" i="1" dirty="0"/>
              <a:t>Summa Theologiae </a:t>
            </a:r>
            <a:r>
              <a:rPr lang="en-US" sz="2800" dirty="0"/>
              <a:t>(“Summary of Theology”). </a:t>
            </a:r>
            <a:endParaRPr lang="en-US" sz="28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713595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4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 </a:t>
            </a:r>
            <a:r>
              <a:rPr lang="en-US" sz="4000" b="1" dirty="0" smtClean="0"/>
              <a:t>Summa </a:t>
            </a:r>
            <a:r>
              <a:rPr lang="en-US" sz="4000" b="1" i="1" dirty="0"/>
              <a:t>contra Gentiles</a:t>
            </a:r>
            <a:r>
              <a:rPr lang="en-US" sz="4000" dirty="0"/>
              <a:t>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sz="3200" dirty="0" smtClean="0"/>
              <a:t>The </a:t>
            </a:r>
            <a:r>
              <a:rPr lang="en-US" sz="3200" b="1" i="1" dirty="0"/>
              <a:t>Summa contra Gentiles </a:t>
            </a:r>
            <a:r>
              <a:rPr lang="en-US" sz="3200" dirty="0"/>
              <a:t>was intended to enable Christians to present Christianity to non-Christians, such as Jews and Muslims, and to refute their errors. </a:t>
            </a:r>
            <a:endParaRPr lang="en-US" sz="3200" dirty="0" smtClean="0"/>
          </a:p>
          <a:p>
            <a:r>
              <a:rPr lang="en-US" sz="3200" dirty="0" smtClean="0"/>
              <a:t>It </a:t>
            </a:r>
            <a:r>
              <a:rPr lang="en-US" sz="3200" dirty="0"/>
              <a:t>was divided into four </a:t>
            </a:r>
            <a:r>
              <a:rPr lang="en-US" sz="3200" dirty="0" smtClean="0"/>
              <a:t>parts: </a:t>
            </a:r>
          </a:p>
          <a:p>
            <a:pPr lvl="1"/>
            <a:r>
              <a:rPr lang="en-US" sz="2800" dirty="0" smtClean="0"/>
              <a:t>In </a:t>
            </a:r>
            <a:r>
              <a:rPr lang="en-US" sz="2800" b="1" dirty="0"/>
              <a:t>parts one to three</a:t>
            </a:r>
            <a:r>
              <a:rPr lang="en-US" sz="2800" dirty="0"/>
              <a:t>, Aquinas argued on the basis of reason and philosophy to establish the existence of God, and the doctrines of creation and providence. </a:t>
            </a:r>
            <a:endParaRPr lang="en-US" sz="2800" dirty="0" smtClean="0"/>
          </a:p>
          <a:p>
            <a:pPr lvl="1"/>
            <a:r>
              <a:rPr lang="en-US" sz="2800" dirty="0" smtClean="0"/>
              <a:t>In </a:t>
            </a:r>
            <a:r>
              <a:rPr lang="en-US" sz="2800" b="1" dirty="0"/>
              <a:t>part four</a:t>
            </a:r>
            <a:r>
              <a:rPr lang="en-US" sz="2800" dirty="0"/>
              <a:t>, he explained those truths which only divine revelation could make known – the Trinity, the incarnation, the resurrection. </a:t>
            </a:r>
            <a:endParaRPr lang="en-US" sz="28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92209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8000" r="-38000"/>
          </a:stretch>
        </a:blipFill>
        <a:effectLst/>
      </p:bgPr>
    </p:bg>
    <p:spTree>
      <p:nvGrpSpPr>
        <p:cNvPr id="1" name=""/>
        <p:cNvGrpSpPr/>
        <p:nvPr/>
      </p:nvGrpSpPr>
      <p:grpSpPr>
        <a:xfrm>
          <a:off x="0" y="0"/>
          <a:ext cx="0" cy="0"/>
          <a:chOff x="0" y="0"/>
          <a:chExt cx="0" cy="0"/>
        </a:xfrm>
      </p:grpSpPr>
      <p:sp>
        <p:nvSpPr>
          <p:cNvPr id="4" name="Rectangle 3"/>
          <p:cNvSpPr/>
          <p:nvPr/>
        </p:nvSpPr>
        <p:spPr>
          <a:xfrm>
            <a:off x="17253" y="6172200"/>
            <a:ext cx="9032956" cy="584775"/>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www.edition-originale.com/en/antique-books-1455-1820/philosophy/thomas-daquin-summa-theologiae-1624-38709</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b="1" dirty="0">
                <a:solidFill>
                  <a:schemeClr val="bg1"/>
                </a:solidFill>
                <a:effectLst>
                  <a:glow rad="139700">
                    <a:srgbClr val="C00000">
                      <a:alpha val="40000"/>
                    </a:srgbClr>
                  </a:glow>
                  <a:outerShdw blurRad="114300" dist="38100" dir="13500000" algn="br" rotWithShape="0">
                    <a:prstClr val="black"/>
                  </a:outerShdw>
                </a:effectLst>
              </a:rPr>
              <a:t>Thomas </a:t>
            </a:r>
            <a:r>
              <a:rPr lang="en-US" b="1" dirty="0" smtClean="0">
                <a:solidFill>
                  <a:schemeClr val="bg1"/>
                </a:solidFill>
                <a:effectLst>
                  <a:glow rad="139700">
                    <a:srgbClr val="C00000">
                      <a:alpha val="40000"/>
                    </a:srgbClr>
                  </a:glow>
                  <a:outerShdw blurRad="114300" dist="38100" dir="13500000" algn="br" rotWithShape="0">
                    <a:prstClr val="black"/>
                  </a:outerShdw>
                </a:effectLst>
              </a:rPr>
              <a:t>Aquinas – Summa </a:t>
            </a:r>
            <a:r>
              <a:rPr lang="en-US" b="1" dirty="0">
                <a:solidFill>
                  <a:schemeClr val="bg1"/>
                </a:solidFill>
                <a:effectLst>
                  <a:glow rad="139700">
                    <a:srgbClr val="C00000">
                      <a:alpha val="40000"/>
                    </a:srgbClr>
                  </a:glow>
                  <a:outerShdw blurRad="114300" dist="38100" dir="13500000" algn="br" rotWithShape="0">
                    <a:prstClr val="black"/>
                  </a:outerShdw>
                </a:effectLst>
              </a:rPr>
              <a:t>Theologiae </a:t>
            </a:r>
            <a:endParaRPr lang="en-US" dirty="0"/>
          </a:p>
        </p:txBody>
      </p:sp>
      <p:sp>
        <p:nvSpPr>
          <p:cNvPr id="2" name="TextBox 1"/>
          <p:cNvSpPr txBox="1"/>
          <p:nvPr/>
        </p:nvSpPr>
        <p:spPr>
          <a:xfrm>
            <a:off x="835325" y="5867400"/>
            <a:ext cx="7551491" cy="400110"/>
          </a:xfrm>
          <a:prstGeom prst="rect">
            <a:avLst/>
          </a:prstGeom>
          <a:noFill/>
        </p:spPr>
        <p:txBody>
          <a:bodyPr wrap="none" rtlCol="0">
            <a:spAutoFit/>
          </a:bodyPr>
          <a:lstStyle/>
          <a:p>
            <a:r>
              <a:rPr lang="en-US" sz="2000" dirty="0" smtClean="0">
                <a:solidFill>
                  <a:prstClr val="white"/>
                </a:solidFill>
                <a:effectLst>
                  <a:glow rad="228600">
                    <a:srgbClr val="C0504D">
                      <a:satMod val="175000"/>
                      <a:alpha val="40000"/>
                    </a:srgbClr>
                  </a:glow>
                </a:effectLst>
              </a:rPr>
              <a:t>A </a:t>
            </a:r>
            <a:r>
              <a:rPr lang="en-US" sz="2000" dirty="0">
                <a:solidFill>
                  <a:prstClr val="white"/>
                </a:solidFill>
                <a:effectLst>
                  <a:glow rad="228600">
                    <a:srgbClr val="C0504D">
                      <a:satMod val="175000"/>
                      <a:alpha val="40000"/>
                    </a:srgbClr>
                  </a:glow>
                </a:effectLst>
              </a:rPr>
              <a:t>complete copy found in the catalog of the city of </a:t>
            </a:r>
            <a:r>
              <a:rPr lang="en-US" sz="2000" dirty="0" smtClean="0">
                <a:solidFill>
                  <a:prstClr val="white"/>
                </a:solidFill>
                <a:effectLst>
                  <a:glow rad="228600">
                    <a:srgbClr val="C0504D">
                      <a:satMod val="175000"/>
                      <a:alpha val="40000"/>
                    </a:srgbClr>
                  </a:glow>
                </a:effectLst>
              </a:rPr>
              <a:t>Lyon – dated 1624 </a:t>
            </a:r>
            <a:endParaRPr lang="en-US" sz="2000" dirty="0">
              <a:solidFill>
                <a:prstClr val="white"/>
              </a:solidFill>
              <a:effectLst>
                <a:glow rad="228600">
                  <a:srgbClr val="C0504D">
                    <a:satMod val="175000"/>
                    <a:alpha val="40000"/>
                  </a:srgbClr>
                </a:glow>
              </a:effectLst>
            </a:endParaRPr>
          </a:p>
        </p:txBody>
      </p:sp>
    </p:spTree>
    <p:extLst>
      <p:ext uri="{BB962C8B-B14F-4D97-AF65-F5344CB8AC3E}">
        <p14:creationId xmlns:p14="http://schemas.microsoft.com/office/powerpoint/2010/main" val="2290848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676667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52656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pPr lvl="0"/>
            <a:r>
              <a:rPr lang="en-US" dirty="0" smtClean="0"/>
              <a:t>Compare Anselm’s </a:t>
            </a:r>
            <a:r>
              <a:rPr lang="en-US" dirty="0"/>
              <a:t>motto, which was </a:t>
            </a:r>
            <a:r>
              <a:rPr lang="en-US" i="1" dirty="0"/>
              <a:t>credo </a:t>
            </a:r>
            <a:r>
              <a:rPr lang="en-US" i="1" dirty="0" err="1"/>
              <a:t>ut</a:t>
            </a:r>
            <a:r>
              <a:rPr lang="en-US" i="1" dirty="0"/>
              <a:t> </a:t>
            </a:r>
            <a:r>
              <a:rPr lang="en-US" i="1" dirty="0" err="1"/>
              <a:t>intelligam</a:t>
            </a:r>
            <a:r>
              <a:rPr lang="en-US" dirty="0"/>
              <a:t>: I believe so that I may </a:t>
            </a:r>
            <a:r>
              <a:rPr lang="en-US" dirty="0" smtClean="0"/>
              <a:t>know with Abelard’s </a:t>
            </a:r>
            <a:r>
              <a:rPr lang="en-US" dirty="0"/>
              <a:t>motto </a:t>
            </a:r>
            <a:r>
              <a:rPr lang="en-US" dirty="0" smtClean="0"/>
              <a:t>which was </a:t>
            </a:r>
            <a:r>
              <a:rPr lang="en-US" i="1" dirty="0" err="1"/>
              <a:t>intelligo</a:t>
            </a:r>
            <a:r>
              <a:rPr lang="en-US" i="1" dirty="0"/>
              <a:t> </a:t>
            </a:r>
            <a:r>
              <a:rPr lang="en-US" i="1" dirty="0" err="1"/>
              <a:t>ut</a:t>
            </a:r>
            <a:r>
              <a:rPr lang="en-US" i="1" dirty="0"/>
              <a:t> </a:t>
            </a:r>
            <a:r>
              <a:rPr lang="en-US" i="1" dirty="0" err="1"/>
              <a:t>credam</a:t>
            </a:r>
            <a:r>
              <a:rPr lang="en-US" dirty="0"/>
              <a:t>: I know that I may believe. </a:t>
            </a:r>
            <a:r>
              <a:rPr lang="en-US" dirty="0" smtClean="0"/>
              <a:t>Which of these do you agree with? Explain your answer.</a:t>
            </a:r>
          </a:p>
          <a:p>
            <a:pPr lvl="0"/>
            <a:r>
              <a:rPr lang="en-US" dirty="0" smtClean="0"/>
              <a:t>Aquinas </a:t>
            </a:r>
            <a:r>
              <a:rPr lang="en-US" dirty="0"/>
              <a:t>felt women were weaker mentally, physically and spiritually. Hence they must be in subjection and should not be ordained</a:t>
            </a:r>
            <a:r>
              <a:rPr lang="en-US" dirty="0" smtClean="0"/>
              <a:t>. Our tendency, in light of modern thinking, is to </a:t>
            </a:r>
            <a:r>
              <a:rPr lang="en-US" b="1" i="1" dirty="0" smtClean="0"/>
              <a:t>completely</a:t>
            </a:r>
            <a:r>
              <a:rPr lang="en-US" dirty="0" smtClean="0"/>
              <a:t> dismiss such an idea. But is there </a:t>
            </a:r>
            <a:r>
              <a:rPr lang="en-US" b="1" i="1" dirty="0" smtClean="0"/>
              <a:t>any</a:t>
            </a:r>
            <a:r>
              <a:rPr lang="en-US" dirty="0" smtClean="0"/>
              <a:t> truth to it? Consider these scriptural teachings:</a:t>
            </a:r>
          </a:p>
          <a:p>
            <a:pPr lvl="1"/>
            <a:r>
              <a:rPr lang="en-US" i="1" dirty="0" smtClean="0">
                <a:solidFill>
                  <a:srgbClr val="344BF6"/>
                </a:solidFill>
                <a:latin typeface="Cambria" panose="02040503050406030204" pitchFamily="18" charset="0"/>
                <a:ea typeface="Cambria" panose="02040503050406030204" pitchFamily="18" charset="0"/>
              </a:rPr>
              <a:t>Husbands</a:t>
            </a:r>
            <a:r>
              <a:rPr lang="en-US" i="1" dirty="0">
                <a:solidFill>
                  <a:srgbClr val="344BF6"/>
                </a:solidFill>
                <a:latin typeface="Cambria" panose="02040503050406030204" pitchFamily="18" charset="0"/>
                <a:ea typeface="Cambria" panose="02040503050406030204" pitchFamily="18" charset="0"/>
              </a:rPr>
              <a:t>, live with your wives in an understanding way, showing honor to the woman as the </a:t>
            </a:r>
            <a:r>
              <a:rPr lang="en-US" b="1" i="1" dirty="0">
                <a:solidFill>
                  <a:srgbClr val="344BF6"/>
                </a:solidFill>
                <a:latin typeface="Cambria" panose="02040503050406030204" pitchFamily="18" charset="0"/>
                <a:ea typeface="Cambria" panose="02040503050406030204" pitchFamily="18" charset="0"/>
              </a:rPr>
              <a:t>weaker vessel</a:t>
            </a:r>
            <a:r>
              <a:rPr lang="en-US" i="1" dirty="0">
                <a:solidFill>
                  <a:srgbClr val="344BF6"/>
                </a:solidFill>
                <a:latin typeface="Cambria" panose="02040503050406030204" pitchFamily="18" charset="0"/>
                <a:ea typeface="Cambria" panose="02040503050406030204" pitchFamily="18" charset="0"/>
              </a:rPr>
              <a:t> </a:t>
            </a:r>
            <a:r>
              <a:rPr lang="en-US" dirty="0"/>
              <a:t>(</a:t>
            </a:r>
            <a:r>
              <a:rPr lang="en-US" dirty="0" smtClean="0"/>
              <a:t>1Pet. 3:7)</a:t>
            </a:r>
          </a:p>
          <a:p>
            <a:pPr lvl="1"/>
            <a:r>
              <a:rPr lang="en-US" b="1" i="1" dirty="0">
                <a:solidFill>
                  <a:srgbClr val="344BF6"/>
                </a:solidFill>
                <a:latin typeface="Cambria" panose="02040503050406030204" pitchFamily="18" charset="0"/>
                <a:ea typeface="Cambria" panose="02040503050406030204" pitchFamily="18" charset="0"/>
              </a:rPr>
              <a:t>I do not permit a woman to teach or to exercise authority over a man</a:t>
            </a:r>
            <a:r>
              <a:rPr lang="en-US" i="1" dirty="0">
                <a:solidFill>
                  <a:srgbClr val="344BF6"/>
                </a:solidFill>
                <a:latin typeface="Cambria" panose="02040503050406030204" pitchFamily="18" charset="0"/>
                <a:ea typeface="Cambria" panose="02040503050406030204" pitchFamily="18" charset="0"/>
              </a:rPr>
              <a:t>; rather, she is to remain quiet</a:t>
            </a:r>
            <a:r>
              <a:rPr lang="en-US" i="1" dirty="0">
                <a:solidFill>
                  <a:srgbClr val="344BF6"/>
                </a:solidFill>
                <a:latin typeface="Cambria" panose="02040503050406030204" pitchFamily="18" charset="0"/>
                <a:ea typeface="Cambria" panose="02040503050406030204" pitchFamily="18" charset="0"/>
              </a:rPr>
              <a:t>. </a:t>
            </a:r>
            <a:r>
              <a:rPr lang="en-US" b="1" i="1" dirty="0">
                <a:solidFill>
                  <a:srgbClr val="344BF6"/>
                </a:solidFill>
                <a:latin typeface="Cambria" panose="02040503050406030204" pitchFamily="18" charset="0"/>
                <a:ea typeface="Cambria" panose="02040503050406030204" pitchFamily="18" charset="0"/>
              </a:rPr>
              <a:t>For</a:t>
            </a:r>
            <a:r>
              <a:rPr lang="en-US" i="1" dirty="0">
                <a:solidFill>
                  <a:srgbClr val="344BF6"/>
                </a:solidFill>
                <a:latin typeface="Cambria" panose="02040503050406030204" pitchFamily="18" charset="0"/>
                <a:ea typeface="Cambria" panose="02040503050406030204" pitchFamily="18" charset="0"/>
              </a:rPr>
              <a:t> </a:t>
            </a:r>
            <a:r>
              <a:rPr lang="en-US" i="1" dirty="0">
                <a:solidFill>
                  <a:srgbClr val="344BF6"/>
                </a:solidFill>
                <a:latin typeface="Cambria" panose="02040503050406030204" pitchFamily="18" charset="0"/>
                <a:ea typeface="Cambria" panose="02040503050406030204" pitchFamily="18" charset="0"/>
              </a:rPr>
              <a:t>Adam was formed first, then </a:t>
            </a:r>
            <a:r>
              <a:rPr lang="en-US" i="1" dirty="0">
                <a:solidFill>
                  <a:srgbClr val="344BF6"/>
                </a:solidFill>
                <a:latin typeface="Cambria" panose="02040503050406030204" pitchFamily="18" charset="0"/>
                <a:ea typeface="Cambria" panose="02040503050406030204" pitchFamily="18" charset="0"/>
              </a:rPr>
              <a:t>Eve; </a:t>
            </a:r>
            <a:r>
              <a:rPr lang="en-US" i="1" dirty="0">
                <a:solidFill>
                  <a:srgbClr val="344BF6"/>
                </a:solidFill>
                <a:latin typeface="Cambria" panose="02040503050406030204" pitchFamily="18" charset="0"/>
                <a:ea typeface="Cambria" panose="02040503050406030204" pitchFamily="18" charset="0"/>
              </a:rPr>
              <a:t>and </a:t>
            </a:r>
            <a:r>
              <a:rPr lang="en-US" b="1" i="1" dirty="0">
                <a:solidFill>
                  <a:srgbClr val="344BF6"/>
                </a:solidFill>
                <a:latin typeface="Cambria" panose="02040503050406030204" pitchFamily="18" charset="0"/>
                <a:ea typeface="Cambria" panose="02040503050406030204" pitchFamily="18" charset="0"/>
              </a:rPr>
              <a:t>Adam was not deceived, but the woman was deceived </a:t>
            </a:r>
            <a:r>
              <a:rPr lang="en-US" i="1" dirty="0">
                <a:solidFill>
                  <a:srgbClr val="344BF6"/>
                </a:solidFill>
                <a:latin typeface="Cambria" panose="02040503050406030204" pitchFamily="18" charset="0"/>
                <a:ea typeface="Cambria" panose="02040503050406030204" pitchFamily="18" charset="0"/>
              </a:rPr>
              <a:t>and became a transgressor</a:t>
            </a:r>
            <a:r>
              <a:rPr lang="en-US" i="1" dirty="0">
                <a:solidFill>
                  <a:srgbClr val="344BF6"/>
                </a:solidFill>
                <a:latin typeface="Cambria" panose="02040503050406030204" pitchFamily="18" charset="0"/>
                <a:ea typeface="Cambria" panose="02040503050406030204" pitchFamily="18" charset="0"/>
              </a:rPr>
              <a:t>.  </a:t>
            </a:r>
            <a:r>
              <a:rPr lang="en-US" dirty="0"/>
              <a:t>(</a:t>
            </a:r>
            <a:r>
              <a:rPr lang="en-US" dirty="0" smtClean="0"/>
              <a:t>1Tim. 2:12-14)</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1109199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Although Aristotle had been a student of Plato he sometimes came to different conclusions. </a:t>
            </a:r>
          </a:p>
          <a:p>
            <a:r>
              <a:rPr lang="en-US" dirty="0" smtClean="0"/>
              <a:t>Describe the difference in the views of Plato and Aristotle on how we come to know what we know.</a:t>
            </a:r>
          </a:p>
          <a:p>
            <a:pPr lvl="1"/>
            <a:r>
              <a:rPr lang="en-US" dirty="0"/>
              <a:t>Plato held that the human soul had a </a:t>
            </a:r>
            <a:r>
              <a:rPr lang="en-US" b="1" i="1" dirty="0"/>
              <a:t>direct inner knowledge</a:t>
            </a:r>
            <a:r>
              <a:rPr lang="en-US" dirty="0"/>
              <a:t> of a higher spiritual world, and that this knowledge did not depend on our experience of life in the outward physical world</a:t>
            </a:r>
            <a:r>
              <a:rPr lang="en-US" dirty="0" smtClean="0"/>
              <a:t>.</a:t>
            </a:r>
          </a:p>
          <a:p>
            <a:pPr lvl="1"/>
            <a:r>
              <a:rPr lang="en-US" dirty="0"/>
              <a:t>Aristotle, on the other hand, taught that </a:t>
            </a:r>
            <a:r>
              <a:rPr lang="en-US" b="1" i="1" dirty="0"/>
              <a:t>all</a:t>
            </a:r>
            <a:r>
              <a:rPr lang="en-US" dirty="0"/>
              <a:t> human knowledge arose from </a:t>
            </a:r>
            <a:r>
              <a:rPr lang="en-US" b="1" i="1" dirty="0"/>
              <a:t>experience</a:t>
            </a:r>
            <a:r>
              <a:rPr lang="en-US" dirty="0"/>
              <a:t> mediated to the soul through the </a:t>
            </a:r>
            <a:r>
              <a:rPr lang="en-US" b="1" i="1" dirty="0"/>
              <a:t>senses</a:t>
            </a:r>
            <a:r>
              <a:rPr lang="en-US" dirty="0"/>
              <a:t> – through what we can see, hear and touch. </a:t>
            </a:r>
            <a:endParaRPr lang="en-US" dirty="0" smtClean="0"/>
          </a:p>
          <a:p>
            <a:r>
              <a:rPr lang="en-US" dirty="0" smtClean="0"/>
              <a:t>What proof for the existence of God was Anselm most known for?</a:t>
            </a:r>
          </a:p>
          <a:p>
            <a:pPr lvl="1"/>
            <a:r>
              <a:rPr lang="en-US" dirty="0" smtClean="0"/>
              <a:t>The Ontological proof for the existence of God</a:t>
            </a:r>
          </a:p>
          <a:p>
            <a:r>
              <a:rPr lang="en-US" dirty="0" smtClean="0"/>
              <a:t>What was Anselm’s motto? </a:t>
            </a:r>
          </a:p>
          <a:p>
            <a:pPr lvl="1"/>
            <a:r>
              <a:rPr lang="en-US" i="1" dirty="0" smtClean="0"/>
              <a:t>Credo </a:t>
            </a:r>
            <a:r>
              <a:rPr lang="en-US" i="1" dirty="0" err="1"/>
              <a:t>ut</a:t>
            </a:r>
            <a:r>
              <a:rPr lang="en-US" i="1" dirty="0"/>
              <a:t> </a:t>
            </a:r>
            <a:r>
              <a:rPr lang="en-US" i="1" dirty="0" err="1"/>
              <a:t>intelligam</a:t>
            </a:r>
            <a:r>
              <a:rPr lang="en-US" dirty="0"/>
              <a:t>: I believe so that I may know.</a:t>
            </a:r>
          </a:p>
          <a:p>
            <a:endParaRPr lang="en-US" dirty="0"/>
          </a:p>
          <a:p>
            <a:endParaRPr lang="en-US" dirty="0" smtClean="0"/>
          </a:p>
          <a:p>
            <a:endParaRPr lang="en-US" dirty="0"/>
          </a:p>
        </p:txBody>
      </p:sp>
    </p:spTree>
    <p:extLst>
      <p:ext uri="{BB962C8B-B14F-4D97-AF65-F5344CB8AC3E}">
        <p14:creationId xmlns:p14="http://schemas.microsoft.com/office/powerpoint/2010/main" val="2349876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0" r="-150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https://www.studium-scholasticum.org</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2590800"/>
          </a:xfrm>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Great Scholastic Theologians</a:t>
            </a:r>
            <a:br>
              <a:rPr lang="en-US" sz="6000" b="1" dirty="0" smtClean="0">
                <a:solidFill>
                  <a:schemeClr val="bg1"/>
                </a:solidFill>
                <a:effectLst>
                  <a:glow rad="139700">
                    <a:srgbClr val="C00000">
                      <a:alpha val="40000"/>
                    </a:srgbClr>
                  </a:glow>
                  <a:outerShdw blurRad="114300" dist="38100" dir="13500000" algn="br" rotWithShape="0">
                    <a:prstClr val="black"/>
                  </a:outerShdw>
                </a:effectLst>
              </a:rPr>
            </a:br>
            <a:r>
              <a:rPr lang="en-US" sz="6000" b="1" dirty="0" smtClean="0">
                <a:solidFill>
                  <a:schemeClr val="bg1"/>
                </a:solidFill>
                <a:effectLst>
                  <a:glow rad="139700">
                    <a:srgbClr val="C00000">
                      <a:alpha val="40000"/>
                    </a:srgbClr>
                  </a:glow>
                  <a:outerShdw blurRad="114300" dist="38100" dir="13500000" algn="br" rotWithShape="0">
                    <a:prstClr val="black"/>
                  </a:outerShdw>
                </a:effectLst>
              </a:rPr>
              <a:t>(Continued)</a:t>
            </a:r>
            <a:endParaRPr lang="en-US" sz="6000" dirty="0"/>
          </a:p>
        </p:txBody>
      </p:sp>
    </p:spTree>
    <p:extLst>
      <p:ext uri="{BB962C8B-B14F-4D97-AF65-F5344CB8AC3E}">
        <p14:creationId xmlns:p14="http://schemas.microsoft.com/office/powerpoint/2010/main" val="1913481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www.thoughtco.com/peter-abelard-profile-1788349</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Peter Abelard </a:t>
            </a:r>
            <a:endParaRPr lang="en-US" sz="6000" dirty="0"/>
          </a:p>
        </p:txBody>
      </p:sp>
      <p:sp>
        <p:nvSpPr>
          <p:cNvPr id="2" name="TextBox 1"/>
          <p:cNvSpPr txBox="1"/>
          <p:nvPr/>
        </p:nvSpPr>
        <p:spPr>
          <a:xfrm>
            <a:off x="1219200" y="5943600"/>
            <a:ext cx="6892784" cy="461665"/>
          </a:xfrm>
          <a:prstGeom prst="rect">
            <a:avLst/>
          </a:prstGeom>
          <a:noFill/>
        </p:spPr>
        <p:txBody>
          <a:bodyPr wrap="none" rtlCol="0">
            <a:spAutoFit/>
          </a:bodyPr>
          <a:lstStyle/>
          <a:p>
            <a:r>
              <a:rPr lang="fr-FR" sz="2400" b="1" dirty="0">
                <a:solidFill>
                  <a:schemeClr val="bg1"/>
                </a:solidFill>
                <a:effectLst>
                  <a:glow rad="101600">
                    <a:srgbClr val="C00000">
                      <a:alpha val="60000"/>
                    </a:srgbClr>
                  </a:glow>
                </a:effectLst>
              </a:rPr>
              <a:t>Statue of Peter Abelard at </a:t>
            </a:r>
            <a:r>
              <a:rPr lang="fr-FR" sz="2400" b="1" dirty="0" smtClean="0">
                <a:solidFill>
                  <a:schemeClr val="bg1"/>
                </a:solidFill>
                <a:effectLst>
                  <a:glow rad="101600">
                    <a:srgbClr val="C00000">
                      <a:alpha val="60000"/>
                    </a:srgbClr>
                  </a:glow>
                </a:effectLst>
              </a:rPr>
              <a:t>the Louvre Palace in Paris</a:t>
            </a:r>
            <a:r>
              <a:rPr lang="fr-FR" sz="2400" b="1" dirty="0">
                <a:solidFill>
                  <a:schemeClr val="bg1"/>
                </a:solidFill>
                <a:effectLst>
                  <a:glow rad="101600">
                    <a:srgbClr val="C00000">
                      <a:alpha val="60000"/>
                    </a:srgbClr>
                  </a:glow>
                </a:effectLst>
              </a:rPr>
              <a:t>.</a:t>
            </a:r>
            <a:endParaRPr lang="en-US" sz="2400" b="1" dirty="0">
              <a:solidFill>
                <a:schemeClr val="bg1"/>
              </a:solidFill>
              <a:effectLst>
                <a:glow rad="101600">
                  <a:srgbClr val="C00000">
                    <a:alpha val="60000"/>
                  </a:srgbClr>
                </a:glow>
              </a:effectLst>
            </a:endParaRPr>
          </a:p>
        </p:txBody>
      </p:sp>
    </p:spTree>
    <p:extLst>
      <p:ext uri="{BB962C8B-B14F-4D97-AF65-F5344CB8AC3E}">
        <p14:creationId xmlns:p14="http://schemas.microsoft.com/office/powerpoint/2010/main" val="4218795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Abelard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b="1" i="1" dirty="0"/>
              <a:t>Peter Abelard (1079-1142) </a:t>
            </a:r>
            <a:r>
              <a:rPr lang="en-US" dirty="0" smtClean="0"/>
              <a:t>was one of the </a:t>
            </a:r>
            <a:r>
              <a:rPr lang="en-US" dirty="0"/>
              <a:t>most brilliant Catholic </a:t>
            </a:r>
            <a:r>
              <a:rPr lang="en-US" dirty="0" smtClean="0"/>
              <a:t>thinkers </a:t>
            </a:r>
            <a:r>
              <a:rPr lang="en-US" dirty="0"/>
              <a:t>of the 12th century. </a:t>
            </a:r>
            <a:endParaRPr lang="en-US" dirty="0" smtClean="0"/>
          </a:p>
          <a:p>
            <a:r>
              <a:rPr lang="en-US" dirty="0" smtClean="0"/>
              <a:t>He </a:t>
            </a:r>
            <a:r>
              <a:rPr lang="en-US" dirty="0"/>
              <a:t>was also its most tragic figure because of the spectacular moral failings of his life and their painful consequences. </a:t>
            </a:r>
            <a:endParaRPr lang="en-US" dirty="0" smtClean="0"/>
          </a:p>
          <a:p>
            <a:r>
              <a:rPr lang="en-US" dirty="0" smtClean="0"/>
              <a:t>He </a:t>
            </a:r>
            <a:r>
              <a:rPr lang="en-US" dirty="0"/>
              <a:t>was born in </a:t>
            </a:r>
            <a:r>
              <a:rPr lang="en-US" dirty="0" smtClean="0"/>
              <a:t>northern </a:t>
            </a:r>
            <a:r>
              <a:rPr lang="en-US" dirty="0"/>
              <a:t>France, and studied at the famous cathedral school of Notre Dame in Paris which was developing into Paris University. </a:t>
            </a:r>
            <a:endParaRPr lang="en-US" dirty="0" smtClean="0"/>
          </a:p>
          <a:p>
            <a:r>
              <a:rPr lang="en-US" dirty="0" smtClean="0"/>
              <a:t>Abelard </a:t>
            </a:r>
            <a:r>
              <a:rPr lang="en-US" dirty="0"/>
              <a:t>felt dissatisfied with the teaching of the school’s head, William of </a:t>
            </a:r>
            <a:r>
              <a:rPr lang="en-US" dirty="0" smtClean="0"/>
              <a:t>Champeaux. So he set </a:t>
            </a:r>
            <a:r>
              <a:rPr lang="en-US" dirty="0"/>
              <a:t>up his own rival lectures. </a:t>
            </a:r>
            <a:endParaRPr lang="en-US" dirty="0" smtClean="0"/>
          </a:p>
          <a:p>
            <a:r>
              <a:rPr lang="en-US" dirty="0" smtClean="0"/>
              <a:t>The </a:t>
            </a:r>
            <a:r>
              <a:rPr lang="en-US" dirty="0"/>
              <a:t>students deserted William to listen to Abelard.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830266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Abelard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He </a:t>
            </a:r>
            <a:r>
              <a:rPr lang="en-US" dirty="0"/>
              <a:t>soon became head of the Paris school himself, and students flocked from all over Western Europe to sit at his feet. </a:t>
            </a:r>
            <a:endParaRPr lang="en-US" dirty="0" smtClean="0"/>
          </a:p>
          <a:p>
            <a:r>
              <a:rPr lang="en-US" dirty="0" smtClean="0"/>
              <a:t>However</a:t>
            </a:r>
            <a:r>
              <a:rPr lang="en-US" dirty="0"/>
              <a:t>, at the same time that Abelard was rising to these dizzy heights of intellectual fame, his moral downfall was looming. </a:t>
            </a:r>
            <a:endParaRPr lang="en-US" dirty="0" smtClean="0"/>
          </a:p>
          <a:p>
            <a:r>
              <a:rPr lang="en-US" dirty="0"/>
              <a:t>Fulbert</a:t>
            </a:r>
            <a:r>
              <a:rPr lang="en-US" dirty="0" smtClean="0"/>
              <a:t>, who was on staff at </a:t>
            </a:r>
            <a:r>
              <a:rPr lang="en-US" dirty="0"/>
              <a:t>Notre Dame Cathedral, </a:t>
            </a:r>
            <a:r>
              <a:rPr lang="en-US" dirty="0" smtClean="0"/>
              <a:t>had </a:t>
            </a:r>
            <a:r>
              <a:rPr lang="en-US" dirty="0"/>
              <a:t>a 17-year-old niece, the highly intelligent and extremely beautiful Heloise. </a:t>
            </a:r>
            <a:endParaRPr lang="en-US" dirty="0" smtClean="0"/>
          </a:p>
          <a:p>
            <a:r>
              <a:rPr lang="en-US" dirty="0" smtClean="0"/>
              <a:t>Abelard </a:t>
            </a:r>
            <a:r>
              <a:rPr lang="en-US" dirty="0"/>
              <a:t>fell </a:t>
            </a:r>
            <a:r>
              <a:rPr lang="en-US" dirty="0" smtClean="0"/>
              <a:t>wildly </a:t>
            </a:r>
            <a:r>
              <a:rPr lang="en-US" dirty="0"/>
              <a:t>in love with her. </a:t>
            </a:r>
            <a:endParaRPr lang="en-US" dirty="0" smtClean="0"/>
          </a:p>
          <a:p>
            <a:r>
              <a:rPr lang="en-US" dirty="0"/>
              <a:t>Abelard persuaded Fulbert to take him into his household and appoint him as Heloise’s private tutor.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149474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Abelard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Heloise and Abelard, who was more than twice her age, did not confine themselves within the limits of a </a:t>
            </a:r>
            <a:r>
              <a:rPr lang="en-US" dirty="0" smtClean="0"/>
              <a:t>pupil-teacher </a:t>
            </a:r>
            <a:r>
              <a:rPr lang="en-US" dirty="0"/>
              <a:t>relationship; their passion for each other is the most famous love-affair of the Middle Ages. </a:t>
            </a:r>
            <a:endParaRPr lang="en-US" dirty="0" smtClean="0"/>
          </a:p>
          <a:p>
            <a:r>
              <a:rPr lang="en-US" dirty="0" smtClean="0"/>
              <a:t>When </a:t>
            </a:r>
            <a:r>
              <a:rPr lang="en-US" dirty="0"/>
              <a:t>the affair was discovered (Heloise became pregnant with Abelard’s child), Heloise’s uncle Fulbert exploded with rage. </a:t>
            </a:r>
            <a:endParaRPr lang="en-US" dirty="0" smtClean="0"/>
          </a:p>
          <a:p>
            <a:r>
              <a:rPr lang="en-US" dirty="0" smtClean="0"/>
              <a:t>Presumably </a:t>
            </a:r>
            <a:r>
              <a:rPr lang="en-US" dirty="0"/>
              <a:t>acting on the principle that the punishment should fit the crime, </a:t>
            </a:r>
            <a:r>
              <a:rPr lang="en-US" dirty="0" smtClean="0"/>
              <a:t>Fulbert </a:t>
            </a:r>
            <a:r>
              <a:rPr lang="en-US" dirty="0"/>
              <a:t>hired some </a:t>
            </a:r>
            <a:r>
              <a:rPr lang="en-US" dirty="0" smtClean="0"/>
              <a:t>thugs </a:t>
            </a:r>
            <a:r>
              <a:rPr lang="en-US" dirty="0"/>
              <a:t>who burst into Abelard’s bedroom one night and castrated him. </a:t>
            </a:r>
            <a:endParaRPr lang="en-US" dirty="0" smtClean="0"/>
          </a:p>
          <a:p>
            <a:r>
              <a:rPr lang="en-US" dirty="0" smtClean="0"/>
              <a:t>A </a:t>
            </a:r>
            <a:r>
              <a:rPr lang="en-US" dirty="0"/>
              <a:t>deeply chastened Abelard retired from the Paris school into the Benedictine monastery of Saint Denis, just north of Paris, and Heloise became a </a:t>
            </a:r>
            <a:r>
              <a:rPr lang="en-US" dirty="0" smtClean="0"/>
              <a:t>nun.</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050882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Peter Abelard </a:t>
            </a:r>
            <a:endParaRPr lang="en-US" sz="2400" dirty="0">
              <a:latin typeface="+mn-lt"/>
            </a:endParaRPr>
          </a:p>
        </p:txBody>
      </p:sp>
      <p:sp>
        <p:nvSpPr>
          <p:cNvPr id="8" name="Content Placeholder 7"/>
          <p:cNvSpPr>
            <a:spLocks noGrp="1"/>
          </p:cNvSpPr>
          <p:nvPr>
            <p:ph idx="1"/>
          </p:nvPr>
        </p:nvSpPr>
        <p:spPr>
          <a:xfrm>
            <a:off x="457200" y="735819"/>
            <a:ext cx="8229600" cy="5562599"/>
          </a:xfrm>
        </p:spPr>
        <p:txBody>
          <a:bodyPr>
            <a:normAutofit fontScale="92500" lnSpcReduction="20000"/>
          </a:bodyPr>
          <a:lstStyle/>
          <a:p>
            <a:r>
              <a:rPr lang="en-US" dirty="0" smtClean="0"/>
              <a:t>Abelard’s </a:t>
            </a:r>
            <a:r>
              <a:rPr lang="en-US" dirty="0"/>
              <a:t>most important writing came soon after these tragic events. </a:t>
            </a:r>
            <a:r>
              <a:rPr lang="en-US" dirty="0" smtClean="0"/>
              <a:t>In </a:t>
            </a:r>
            <a:r>
              <a:rPr lang="en-US" dirty="0"/>
              <a:t>1122 Abelard </a:t>
            </a:r>
            <a:r>
              <a:rPr lang="en-US" dirty="0" smtClean="0"/>
              <a:t>wrote </a:t>
            </a:r>
            <a:r>
              <a:rPr lang="en-US" dirty="0"/>
              <a:t>a book called </a:t>
            </a:r>
            <a:r>
              <a:rPr lang="en-US" b="1" i="1" dirty="0"/>
              <a:t>Sic et non </a:t>
            </a:r>
            <a:r>
              <a:rPr lang="en-US" dirty="0"/>
              <a:t>(“Yes and no</a:t>
            </a:r>
            <a:r>
              <a:rPr lang="en-US" dirty="0" smtClean="0"/>
              <a:t>”).</a:t>
            </a:r>
            <a:r>
              <a:rPr lang="en-US" baseline="30000" dirty="0" smtClean="0"/>
              <a:t>1</a:t>
            </a:r>
            <a:r>
              <a:rPr lang="en-US" dirty="0" smtClean="0"/>
              <a:t> </a:t>
            </a:r>
          </a:p>
          <a:p>
            <a:r>
              <a:rPr lang="en-US" dirty="0" smtClean="0"/>
              <a:t>In </a:t>
            </a:r>
            <a:r>
              <a:rPr lang="en-US" dirty="0"/>
              <a:t>this book Abelard considered 158 theological </a:t>
            </a:r>
            <a:r>
              <a:rPr lang="en-US" dirty="0" smtClean="0"/>
              <a:t>questions.</a:t>
            </a:r>
            <a:r>
              <a:rPr lang="en-US" baseline="30000" dirty="0" smtClean="0"/>
              <a:t>1</a:t>
            </a:r>
            <a:r>
              <a:rPr lang="en-US" dirty="0" smtClean="0"/>
              <a:t> </a:t>
            </a:r>
          </a:p>
          <a:p>
            <a:r>
              <a:rPr lang="en-US" dirty="0" smtClean="0"/>
              <a:t>He </a:t>
            </a:r>
            <a:r>
              <a:rPr lang="en-US" dirty="0"/>
              <a:t>set alongside each other statements from the Bible, the early Church fathers, and other authoritative statements of Church teaching, which appeared to contradict each </a:t>
            </a:r>
            <a:r>
              <a:rPr lang="en-US" dirty="0" smtClean="0"/>
              <a:t>other.</a:t>
            </a:r>
            <a:r>
              <a:rPr lang="en-US" baseline="30000" dirty="0" smtClean="0"/>
              <a:t>1</a:t>
            </a:r>
            <a:endParaRPr lang="en-US" dirty="0"/>
          </a:p>
          <a:p>
            <a:r>
              <a:rPr lang="en-US" dirty="0" smtClean="0"/>
              <a:t>Abelard’s aim was to provoke people to think for themselves and use reason as a tool for reconciling these apparently conflicting statements.</a:t>
            </a:r>
            <a:r>
              <a:rPr lang="en-US" baseline="30000" dirty="0" smtClean="0"/>
              <a:t>1</a:t>
            </a:r>
          </a:p>
          <a:p>
            <a:pPr lvl="0"/>
            <a:r>
              <a:rPr lang="en-US" dirty="0"/>
              <a:t>Abelard rejected Anselm’s motto, which was </a:t>
            </a:r>
            <a:r>
              <a:rPr lang="en-US" i="1" dirty="0"/>
              <a:t>credo </a:t>
            </a:r>
            <a:r>
              <a:rPr lang="en-US" i="1" dirty="0" err="1"/>
              <a:t>ut</a:t>
            </a:r>
            <a:r>
              <a:rPr lang="en-US" i="1" dirty="0"/>
              <a:t> </a:t>
            </a:r>
            <a:r>
              <a:rPr lang="en-US" i="1" dirty="0" err="1"/>
              <a:t>intelligam</a:t>
            </a:r>
            <a:r>
              <a:rPr lang="en-US" dirty="0"/>
              <a:t>: I believe so that I may </a:t>
            </a:r>
            <a:r>
              <a:rPr lang="en-US" dirty="0" smtClean="0"/>
              <a:t>know.</a:t>
            </a:r>
            <a:r>
              <a:rPr lang="en-US" baseline="30000" dirty="0" smtClean="0"/>
              <a:t>2</a:t>
            </a:r>
            <a:r>
              <a:rPr lang="en-US" dirty="0" smtClean="0"/>
              <a:t> </a:t>
            </a:r>
            <a:endParaRPr lang="en-US" dirty="0"/>
          </a:p>
          <a:p>
            <a:r>
              <a:rPr lang="en-US" dirty="0"/>
              <a:t>Abelard’s motto was </a:t>
            </a:r>
            <a:r>
              <a:rPr lang="en-US" i="1" dirty="0" err="1"/>
              <a:t>intelligo</a:t>
            </a:r>
            <a:r>
              <a:rPr lang="en-US" i="1" dirty="0"/>
              <a:t> </a:t>
            </a:r>
            <a:r>
              <a:rPr lang="en-US" i="1" dirty="0" err="1"/>
              <a:t>ut</a:t>
            </a:r>
            <a:r>
              <a:rPr lang="en-US" i="1" dirty="0"/>
              <a:t> </a:t>
            </a:r>
            <a:r>
              <a:rPr lang="en-US" i="1" dirty="0" err="1"/>
              <a:t>credam</a:t>
            </a:r>
            <a:r>
              <a:rPr lang="en-US" dirty="0"/>
              <a:t>: I know that I may believe. His concept is more </a:t>
            </a:r>
            <a:r>
              <a:rPr lang="en-US" dirty="0" smtClean="0"/>
              <a:t>man-centered.</a:t>
            </a:r>
            <a:r>
              <a:rPr lang="en-US" baseline="30000" dirty="0" smtClean="0"/>
              <a:t>2</a:t>
            </a:r>
            <a:endParaRPr lang="en-US" dirty="0"/>
          </a:p>
          <a:p>
            <a:endParaRPr lang="en-US" dirty="0" smtClean="0"/>
          </a:p>
        </p:txBody>
      </p:sp>
      <p:sp>
        <p:nvSpPr>
          <p:cNvPr id="5" name="TextBox 4"/>
          <p:cNvSpPr txBox="1"/>
          <p:nvPr/>
        </p:nvSpPr>
        <p:spPr>
          <a:xfrm>
            <a:off x="0" y="6296980"/>
            <a:ext cx="9144000" cy="830997"/>
          </a:xfrm>
          <a:prstGeom prst="rect">
            <a:avLst/>
          </a:prstGeom>
          <a:noFill/>
        </p:spPr>
        <p:txBody>
          <a:bodyPr wrap="square" rtlCol="0">
            <a:spAutoFit/>
          </a:bodyPr>
          <a:lstStyle/>
          <a:p>
            <a:r>
              <a:rPr lang="en-US" sz="1600" baseline="30000" dirty="0" smtClean="0"/>
              <a:t>1 </a:t>
            </a:r>
            <a:r>
              <a:rPr lang="en-US" sz="1600" dirty="0" smtClean="0">
                <a:solidFill>
                  <a:prstClr val="black"/>
                </a:solidFill>
              </a:rPr>
              <a:t>Needham</a:t>
            </a:r>
            <a:r>
              <a:rPr lang="en-US" sz="1600" dirty="0">
                <a:solidFill>
                  <a:prstClr val="black"/>
                </a:solidFill>
              </a:rPr>
              <a:t>, Nick. 2,000 Years of Christ's Power Vol. 2: The Middle </a:t>
            </a:r>
            <a:r>
              <a:rPr lang="en-US" sz="1600" dirty="0" smtClean="0">
                <a:solidFill>
                  <a:prstClr val="black"/>
                </a:solidFill>
              </a:rPr>
              <a:t>Ages</a:t>
            </a:r>
          </a:p>
          <a:p>
            <a:r>
              <a:rPr lang="en-US" sz="1600" baseline="30000" dirty="0" smtClean="0"/>
              <a:t>2</a:t>
            </a:r>
            <a:r>
              <a:rPr lang="en-US" sz="1600" dirty="0" smtClean="0">
                <a:solidFill>
                  <a:prstClr val="black"/>
                </a:solidFill>
              </a:rPr>
              <a:t>James </a:t>
            </a:r>
            <a:r>
              <a:rPr lang="en-US" sz="1600" dirty="0">
                <a:solidFill>
                  <a:prstClr val="black"/>
                </a:solidFill>
              </a:rPr>
              <a:t>White 2016 Church History Series #46</a:t>
            </a:r>
          </a:p>
          <a:p>
            <a:endParaRPr lang="en-US" sz="1600" dirty="0">
              <a:solidFill>
                <a:prstClr val="black"/>
              </a:solidFill>
            </a:endParaRPr>
          </a:p>
        </p:txBody>
      </p:sp>
    </p:spTree>
    <p:extLst>
      <p:ext uri="{BB962C8B-B14F-4D97-AF65-F5344CB8AC3E}">
        <p14:creationId xmlns:p14="http://schemas.microsoft.com/office/powerpoint/2010/main" val="359095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275755</TotalTime>
  <Words>2493</Words>
  <Application>Microsoft Office PowerPoint</Application>
  <PresentationFormat>On-screen Show (4:3)</PresentationFormat>
  <Paragraphs>148</Paragraphs>
  <Slides>27</Slides>
  <Notes>1</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76_Office Theme</vt:lpstr>
      <vt:lpstr>77_Office Theme</vt:lpstr>
      <vt:lpstr>78_Office Theme</vt:lpstr>
      <vt:lpstr>79_Office Theme</vt:lpstr>
      <vt:lpstr>PowerPoint Presentation</vt:lpstr>
      <vt:lpstr>Review</vt:lpstr>
      <vt:lpstr>Review</vt:lpstr>
      <vt:lpstr>Great Scholastic Theologians (Continued)</vt:lpstr>
      <vt:lpstr>Peter Abelard </vt:lpstr>
      <vt:lpstr>Peter Abelard </vt:lpstr>
      <vt:lpstr>Peter Abelard </vt:lpstr>
      <vt:lpstr>Peter Abelard </vt:lpstr>
      <vt:lpstr>Peter Abelard </vt:lpstr>
      <vt:lpstr>Peter Abelard </vt:lpstr>
      <vt:lpstr>Peter Lombard </vt:lpstr>
      <vt:lpstr>Peter Lombard </vt:lpstr>
      <vt:lpstr>Peter Lombard </vt:lpstr>
      <vt:lpstr>Peter Lombard </vt:lpstr>
      <vt:lpstr>Thomas Aquinas </vt:lpstr>
      <vt:lpstr>Thomas Aquinas </vt:lpstr>
      <vt:lpstr>Thomas Aquinas </vt:lpstr>
      <vt:lpstr>Thomas Aquinas </vt:lpstr>
      <vt:lpstr>Thomas Aquinas </vt:lpstr>
      <vt:lpstr>Thomas Aquinas </vt:lpstr>
      <vt:lpstr>Thomas Aquinas </vt:lpstr>
      <vt:lpstr>Thomas Aquinas </vt:lpstr>
      <vt:lpstr>Thomas Aquinas – Summa contra Gentiles </vt:lpstr>
      <vt:lpstr>Thomas Aquinas – Summa Theologiae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4805</cp:revision>
  <cp:lastPrinted>2020-01-12T14:32:46Z</cp:lastPrinted>
  <dcterms:created xsi:type="dcterms:W3CDTF">2018-06-08T00:19:32Z</dcterms:created>
  <dcterms:modified xsi:type="dcterms:W3CDTF">2020-01-12T18:50:41Z</dcterms:modified>
</cp:coreProperties>
</file>