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600" r:id="rId2"/>
    <p:sldMasterId id="2147486612" r:id="rId3"/>
    <p:sldMasterId id="2147486624" r:id="rId4"/>
    <p:sldMasterId id="2147486636" r:id="rId5"/>
  </p:sldMasterIdLst>
  <p:notesMasterIdLst>
    <p:notesMasterId r:id="rId33"/>
  </p:notesMasterIdLst>
  <p:handoutMasterIdLst>
    <p:handoutMasterId r:id="rId34"/>
  </p:handoutMasterIdLst>
  <p:sldIdLst>
    <p:sldId id="2638" r:id="rId6"/>
    <p:sldId id="2663" r:id="rId7"/>
    <p:sldId id="2666" r:id="rId8"/>
    <p:sldId id="2665" r:id="rId9"/>
    <p:sldId id="2639" r:id="rId10"/>
    <p:sldId id="2633" r:id="rId11"/>
    <p:sldId id="2642" r:id="rId12"/>
    <p:sldId id="2643" r:id="rId13"/>
    <p:sldId id="2644" r:id="rId14"/>
    <p:sldId id="2645" r:id="rId15"/>
    <p:sldId id="2647" r:id="rId16"/>
    <p:sldId id="2648" r:id="rId17"/>
    <p:sldId id="2651" r:id="rId18"/>
    <p:sldId id="2650" r:id="rId19"/>
    <p:sldId id="2652" r:id="rId20"/>
    <p:sldId id="2653" r:id="rId21"/>
    <p:sldId id="2655" r:id="rId22"/>
    <p:sldId id="2658" r:id="rId23"/>
    <p:sldId id="2656" r:id="rId24"/>
    <p:sldId id="2657" r:id="rId25"/>
    <p:sldId id="2659" r:id="rId26"/>
    <p:sldId id="2661" r:id="rId27"/>
    <p:sldId id="2660" r:id="rId28"/>
    <p:sldId id="2667" r:id="rId29"/>
    <p:sldId id="2668" r:id="rId30"/>
    <p:sldId id="2669" r:id="rId31"/>
    <p:sldId id="2670"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1/19/2020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1/19/2020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33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78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118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209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30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12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54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97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425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35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46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053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810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7525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093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4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478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816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939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189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51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790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1383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4685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000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687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97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537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1653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177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68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043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770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014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7619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457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628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92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57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1253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279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048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7516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1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5380704"/>
      </p:ext>
    </p:extLst>
  </p:cSld>
  <p:clrMap bg1="lt1" tx1="dk1" bg2="lt2" tx2="dk2" accent1="accent1" accent2="accent2" accent3="accent3" accent4="accent4" accent5="accent5" accent6="accent6" hlink="hlink" folHlink="folHlink"/>
  <p:sldLayoutIdLst>
    <p:sldLayoutId id="2147486601" r:id="rId1"/>
    <p:sldLayoutId id="2147486602" r:id="rId2"/>
    <p:sldLayoutId id="2147486603" r:id="rId3"/>
    <p:sldLayoutId id="2147486604" r:id="rId4"/>
    <p:sldLayoutId id="2147486605" r:id="rId5"/>
    <p:sldLayoutId id="2147486606" r:id="rId6"/>
    <p:sldLayoutId id="2147486607" r:id="rId7"/>
    <p:sldLayoutId id="2147486608" r:id="rId8"/>
    <p:sldLayoutId id="2147486609" r:id="rId9"/>
    <p:sldLayoutId id="2147486610" r:id="rId10"/>
    <p:sldLayoutId id="2147486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3740456"/>
      </p:ext>
    </p:extLst>
  </p:cSld>
  <p:clrMap bg1="lt1" tx1="dk1" bg2="lt2" tx2="dk2" accent1="accent1" accent2="accent2" accent3="accent3" accent4="accent4" accent5="accent5" accent6="accent6" hlink="hlink" folHlink="folHlink"/>
  <p:sldLayoutIdLst>
    <p:sldLayoutId id="2147486613" r:id="rId1"/>
    <p:sldLayoutId id="2147486614" r:id="rId2"/>
    <p:sldLayoutId id="2147486615" r:id="rId3"/>
    <p:sldLayoutId id="2147486616" r:id="rId4"/>
    <p:sldLayoutId id="2147486617" r:id="rId5"/>
    <p:sldLayoutId id="2147486618" r:id="rId6"/>
    <p:sldLayoutId id="2147486619" r:id="rId7"/>
    <p:sldLayoutId id="2147486620" r:id="rId8"/>
    <p:sldLayoutId id="2147486621" r:id="rId9"/>
    <p:sldLayoutId id="2147486622" r:id="rId10"/>
    <p:sldLayoutId id="2147486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750102"/>
      </p:ext>
    </p:extLst>
  </p:cSld>
  <p:clrMap bg1="lt1" tx1="dk1" bg2="lt2" tx2="dk2" accent1="accent1" accent2="accent2" accent3="accent3" accent4="accent4" accent5="accent5" accent6="accent6" hlink="hlink" folHlink="folHlink"/>
  <p:sldLayoutIdLst>
    <p:sldLayoutId id="2147486625" r:id="rId1"/>
    <p:sldLayoutId id="2147486626" r:id="rId2"/>
    <p:sldLayoutId id="2147486627" r:id="rId3"/>
    <p:sldLayoutId id="2147486628" r:id="rId4"/>
    <p:sldLayoutId id="2147486629" r:id="rId5"/>
    <p:sldLayoutId id="2147486630" r:id="rId6"/>
    <p:sldLayoutId id="2147486631" r:id="rId7"/>
    <p:sldLayoutId id="2147486632" r:id="rId8"/>
    <p:sldLayoutId id="2147486633" r:id="rId9"/>
    <p:sldLayoutId id="2147486634" r:id="rId10"/>
    <p:sldLayoutId id="2147486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23823"/>
      </p:ext>
    </p:extLst>
  </p:cSld>
  <p:clrMap bg1="lt1" tx1="dk1" bg2="lt2" tx2="dk2" accent1="accent1" accent2="accent2" accent3="accent3" accent4="accent4" accent5="accent5" accent6="accent6" hlink="hlink" folHlink="folHlink"/>
  <p:sldLayoutIdLst>
    <p:sldLayoutId id="2147486637" r:id="rId1"/>
    <p:sldLayoutId id="2147486638" r:id="rId2"/>
    <p:sldLayoutId id="2147486639" r:id="rId3"/>
    <p:sldLayoutId id="2147486640" r:id="rId4"/>
    <p:sldLayoutId id="2147486641" r:id="rId5"/>
    <p:sldLayoutId id="2147486642" r:id="rId6"/>
    <p:sldLayoutId id="2147486643" r:id="rId7"/>
    <p:sldLayoutId id="2147486644" r:id="rId8"/>
    <p:sldLayoutId id="2147486645" r:id="rId9"/>
    <p:sldLayoutId id="2147486646" r:id="rId10"/>
    <p:sldLayoutId id="2147486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hemeOverride" Target="../theme/themeOverride10.xml"/><Relationship Id="rId5" Type="http://schemas.openxmlformats.org/officeDocument/2006/relationships/hyperlink" Target="https://hoshanarabbah.org/blog/2017/12/17/communion-or-the-lords-supper/christian-communion-a-celebration-of-the-jesus-death/"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hemeOverride" Target="../theme/themeOverride21.xml"/><Relationship Id="rId5" Type="http://schemas.openxmlformats.org/officeDocument/2006/relationships/hyperlink" Target="https://medium.com/the-liturgical-legion/john-duns-scotus-and-divine-atemporal-knowledge-76352b5cbc75"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1.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9.xml"/><Relationship Id="rId1" Type="http://schemas.openxmlformats.org/officeDocument/2006/relationships/themeOverride" Target="../theme/themeOverride1.xml"/><Relationship Id="rId4" Type="http://schemas.openxmlformats.org/officeDocument/2006/relationships/hyperlink" Target="https://www.studium-scholasticum.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hyperlink" Target="https://www.edition-originale.com/en/antique-books-1455-1820/philosophy/thomas-daquin-summa-theologiae-1624-38709"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025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Aquinas’s Proofs for the Existence of God</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Aquinas </a:t>
            </a:r>
            <a:r>
              <a:rPr lang="en-US" dirty="0"/>
              <a:t>offered five such proofs for God’s existence, usually referred to as the “five ways” of arguing from the world to God. </a:t>
            </a:r>
            <a:endParaRPr lang="en-US" dirty="0" smtClean="0"/>
          </a:p>
          <a:p>
            <a:r>
              <a:rPr lang="en-US" dirty="0" smtClean="0"/>
              <a:t>These </a:t>
            </a:r>
            <a:r>
              <a:rPr lang="en-US" dirty="0"/>
              <a:t>five ways were all based on the fundamental idea that the world is an “effect” which needs a “cause”, and the cause is God. </a:t>
            </a:r>
            <a:endParaRPr lang="en-US" dirty="0" smtClean="0"/>
          </a:p>
          <a:p>
            <a:r>
              <a:rPr lang="en-US" dirty="0" smtClean="0"/>
              <a:t>For </a:t>
            </a:r>
            <a:r>
              <a:rPr lang="en-US" dirty="0"/>
              <a:t>example, Aquinas argued that everything in this physical universe was “contingent”; its existence was not </a:t>
            </a:r>
            <a:r>
              <a:rPr lang="en-US" b="1" i="1" dirty="0"/>
              <a:t>necessary </a:t>
            </a:r>
            <a:r>
              <a:rPr lang="en-US" dirty="0"/>
              <a:t>– it did not </a:t>
            </a:r>
            <a:r>
              <a:rPr lang="en-US" b="1" i="1" dirty="0"/>
              <a:t>have to </a:t>
            </a:r>
            <a:r>
              <a:rPr lang="en-US" dirty="0"/>
              <a:t>exist. </a:t>
            </a:r>
            <a:endParaRPr lang="en-US" dirty="0" smtClean="0"/>
          </a:p>
          <a:p>
            <a:r>
              <a:rPr lang="en-US" dirty="0" smtClean="0"/>
              <a:t>Therefore </a:t>
            </a:r>
            <a:r>
              <a:rPr lang="en-US" dirty="0"/>
              <a:t>it existed only because it depended on a being whose existence </a:t>
            </a:r>
            <a:r>
              <a:rPr lang="en-US" b="1" i="1" dirty="0"/>
              <a:t>was </a:t>
            </a:r>
            <a:r>
              <a:rPr lang="en-US" dirty="0"/>
              <a:t>necessary – and this being was God</a:t>
            </a:r>
            <a:r>
              <a:rPr lang="en-US" dirty="0" smtClean="0"/>
              <a:t>.</a:t>
            </a:r>
          </a:p>
          <a:p>
            <a:r>
              <a:rPr lang="en-US" dirty="0"/>
              <a:t>Aquinas thought that anyone trained in philosophy could reason in this sort of way from creation to the existence of the Creator.</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324511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Our Knowledge </a:t>
            </a:r>
            <a:r>
              <a:rPr lang="en-US" sz="4000" b="1" dirty="0"/>
              <a:t>of God is </a:t>
            </a:r>
            <a:r>
              <a:rPr lang="en-US" sz="4000" b="1" dirty="0" smtClean="0"/>
              <a:t>Through Analogy</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Aquinas taught that all our knowledge of God is through </a:t>
            </a:r>
            <a:r>
              <a:rPr lang="en-US" b="1" i="1" dirty="0"/>
              <a:t>analogy</a:t>
            </a:r>
            <a:r>
              <a:rPr lang="en-US" dirty="0"/>
              <a:t>. </a:t>
            </a:r>
            <a:endParaRPr lang="en-US" dirty="0" smtClean="0"/>
          </a:p>
          <a:p>
            <a:r>
              <a:rPr lang="en-US" dirty="0" smtClean="0"/>
              <a:t>This </a:t>
            </a:r>
            <a:r>
              <a:rPr lang="en-US" dirty="0" smtClean="0"/>
              <a:t>means </a:t>
            </a:r>
            <a:r>
              <a:rPr lang="en-US" dirty="0"/>
              <a:t>that whatever we say about God, our language refers in the first place to created things. </a:t>
            </a:r>
            <a:endParaRPr lang="en-US" dirty="0" smtClean="0"/>
          </a:p>
          <a:p>
            <a:r>
              <a:rPr lang="en-US" dirty="0" smtClean="0"/>
              <a:t>This</a:t>
            </a:r>
            <a:r>
              <a:rPr lang="en-US" dirty="0"/>
              <a:t>, of course, followed from Aquinas’s belief that all human knowledge was mediated to the soul through the senses. </a:t>
            </a:r>
            <a:endParaRPr lang="en-US" dirty="0" smtClean="0"/>
          </a:p>
          <a:p>
            <a:r>
              <a:rPr lang="en-US" dirty="0" smtClean="0"/>
              <a:t>So</a:t>
            </a:r>
            <a:r>
              <a:rPr lang="en-US" dirty="0"/>
              <a:t>, for example, if we call God “strong”, our idea of strength has come from seeing a strong man or a strong animal. </a:t>
            </a:r>
            <a:endParaRPr lang="en-US" dirty="0" smtClean="0"/>
          </a:p>
          <a:p>
            <a:r>
              <a:rPr lang="en-US" dirty="0" smtClean="0"/>
              <a:t>But </a:t>
            </a:r>
            <a:r>
              <a:rPr lang="en-US" dirty="0"/>
              <a:t>God is not strong in exactly the same way that a man or an animal is. </a:t>
            </a:r>
            <a:endParaRPr lang="en-US" dirty="0" smtClean="0"/>
          </a:p>
          <a:p>
            <a:r>
              <a:rPr lang="en-US" dirty="0" smtClean="0"/>
              <a:t>Therefore</a:t>
            </a:r>
            <a:r>
              <a:rPr lang="en-US" dirty="0"/>
              <a:t>, when we say “God is strong,” we are really speaking by way of “analogy”: making a comparison between human or animal strength and God’s strength, but also acknowledging that there is a difference</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815325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Our Knowledge </a:t>
            </a:r>
            <a:r>
              <a:rPr lang="en-US" sz="4000" b="1" dirty="0"/>
              <a:t>of God is </a:t>
            </a:r>
            <a:r>
              <a:rPr lang="en-US" sz="4000" b="1" dirty="0" smtClean="0"/>
              <a:t>Through Analogy</a:t>
            </a:r>
            <a:endParaRPr lang="en-US" sz="2400" dirty="0">
              <a:latin typeface="+mn-lt"/>
            </a:endParaRPr>
          </a:p>
        </p:txBody>
      </p:sp>
      <p:sp>
        <p:nvSpPr>
          <p:cNvPr id="8" name="Content Placeholder 7"/>
          <p:cNvSpPr>
            <a:spLocks noGrp="1"/>
          </p:cNvSpPr>
          <p:nvPr>
            <p:ph idx="1"/>
          </p:nvPr>
        </p:nvSpPr>
        <p:spPr>
          <a:xfrm>
            <a:off x="457200" y="838200"/>
            <a:ext cx="8229600" cy="5562600"/>
          </a:xfrm>
        </p:spPr>
        <p:txBody>
          <a:bodyPr>
            <a:normAutofit fontScale="92500" lnSpcReduction="20000"/>
          </a:bodyPr>
          <a:lstStyle/>
          <a:p>
            <a:r>
              <a:rPr lang="en-US" dirty="0" smtClean="0"/>
              <a:t>Aquinas believed that </a:t>
            </a:r>
            <a:r>
              <a:rPr lang="en-US" dirty="0"/>
              <a:t>all our knowledge and language about God are necessarily </a:t>
            </a:r>
            <a:r>
              <a:rPr lang="en-US" b="1" i="1" dirty="0"/>
              <a:t>imperfect</a:t>
            </a:r>
            <a:r>
              <a:rPr lang="en-US" dirty="0"/>
              <a:t>. </a:t>
            </a:r>
            <a:endParaRPr lang="en-US" dirty="0" smtClean="0"/>
          </a:p>
          <a:p>
            <a:r>
              <a:rPr lang="en-US" dirty="0" smtClean="0"/>
              <a:t>In </a:t>
            </a:r>
            <a:r>
              <a:rPr lang="en-US" dirty="0"/>
              <a:t>Aquinas’s own words, “</a:t>
            </a:r>
            <a:r>
              <a:rPr lang="en-US" i="1" dirty="0">
                <a:latin typeface="Cambria" panose="02040503050406030204" pitchFamily="18" charset="0"/>
                <a:ea typeface="Cambria" panose="02040503050406030204" pitchFamily="18" charset="0"/>
              </a:rPr>
              <a:t>God </a:t>
            </a:r>
            <a:r>
              <a:rPr lang="en-US" b="1" i="1" dirty="0">
                <a:latin typeface="Cambria" panose="02040503050406030204" pitchFamily="18" charset="0"/>
                <a:ea typeface="Cambria" panose="02040503050406030204" pitchFamily="18" charset="0"/>
              </a:rPr>
              <a:t>surpasses</a:t>
            </a:r>
            <a:r>
              <a:rPr lang="en-US" i="1" dirty="0">
                <a:latin typeface="Cambria" panose="02040503050406030204" pitchFamily="18" charset="0"/>
                <a:ea typeface="Cambria" panose="02040503050406030204" pitchFamily="18" charset="0"/>
              </a:rPr>
              <a:t> human understanding and speech. The person who knows God best is he who </a:t>
            </a:r>
            <a:r>
              <a:rPr lang="en-US" i="1" dirty="0" smtClean="0">
                <a:latin typeface="Cambria" panose="02040503050406030204" pitchFamily="18" charset="0"/>
                <a:ea typeface="Cambria" panose="02040503050406030204" pitchFamily="18" charset="0"/>
              </a:rPr>
              <a:t>recognizes </a:t>
            </a:r>
            <a:r>
              <a:rPr lang="en-US" i="1" dirty="0">
                <a:latin typeface="Cambria" panose="02040503050406030204" pitchFamily="18" charset="0"/>
                <a:ea typeface="Cambria" panose="02040503050406030204" pitchFamily="18" charset="0"/>
              </a:rPr>
              <a:t>that whatever he thinks and says </a:t>
            </a:r>
            <a:r>
              <a:rPr lang="en-US" b="1" i="1" dirty="0">
                <a:latin typeface="Cambria" panose="02040503050406030204" pitchFamily="18" charset="0"/>
                <a:ea typeface="Cambria" panose="02040503050406030204" pitchFamily="18" charset="0"/>
              </a:rPr>
              <a:t>falls short </a:t>
            </a:r>
            <a:r>
              <a:rPr lang="en-US" i="1" dirty="0">
                <a:latin typeface="Cambria" panose="02040503050406030204" pitchFamily="18" charset="0"/>
                <a:ea typeface="Cambria" panose="02040503050406030204" pitchFamily="18" charset="0"/>
              </a:rPr>
              <a:t>of what God really is</a:t>
            </a:r>
            <a:r>
              <a:rPr lang="en-US" i="1" dirty="0" smtClean="0">
                <a:latin typeface="Cambria" panose="02040503050406030204" pitchFamily="18" charset="0"/>
                <a:ea typeface="Cambria" panose="02040503050406030204" pitchFamily="18" charset="0"/>
              </a:rPr>
              <a:t>.</a:t>
            </a:r>
            <a:r>
              <a:rPr lang="en-US" dirty="0" smtClean="0"/>
              <a:t>”</a:t>
            </a:r>
          </a:p>
          <a:p>
            <a:r>
              <a:rPr lang="en-US" dirty="0" smtClean="0"/>
              <a:t>Aquinas would say that </a:t>
            </a:r>
            <a:r>
              <a:rPr lang="en-US" dirty="0"/>
              <a:t>we can </a:t>
            </a:r>
            <a:r>
              <a:rPr lang="en-US" dirty="0" smtClean="0"/>
              <a:t>ascribe </a:t>
            </a:r>
            <a:r>
              <a:rPr lang="en-US" dirty="0"/>
              <a:t>to God such properties as intelligence and love, which we understand from our own experience; but </a:t>
            </a:r>
            <a:r>
              <a:rPr lang="en-US" dirty="0" smtClean="0"/>
              <a:t>in order to understand what those qualities look like in God, we </a:t>
            </a:r>
            <a:r>
              <a:rPr lang="en-US" dirty="0"/>
              <a:t>must then strip them of everything that makes them finite (all the limitations that apply to human intelligence and love). </a:t>
            </a:r>
          </a:p>
          <a:p>
            <a:r>
              <a:rPr lang="en-US" dirty="0" smtClean="0"/>
              <a:t>As a </a:t>
            </a:r>
            <a:r>
              <a:rPr lang="en-US" dirty="0"/>
              <a:t>result, </a:t>
            </a:r>
            <a:r>
              <a:rPr lang="en-US" dirty="0" smtClean="0"/>
              <a:t>we cannot have a </a:t>
            </a:r>
            <a:r>
              <a:rPr lang="en-US" b="1" i="1" dirty="0" smtClean="0"/>
              <a:t>positive </a:t>
            </a:r>
            <a:r>
              <a:rPr lang="en-US" dirty="0"/>
              <a:t>idea of what intelligence and love are in the infinite God – only a </a:t>
            </a:r>
            <a:r>
              <a:rPr lang="en-US" b="1" i="1" dirty="0"/>
              <a:t>negative</a:t>
            </a:r>
            <a:r>
              <a:rPr lang="en-US" dirty="0"/>
              <a:t> idea of what they are </a:t>
            </a:r>
            <a:r>
              <a:rPr lang="en-US" b="1" i="1" dirty="0"/>
              <a:t>not </a:t>
            </a:r>
            <a:r>
              <a:rPr lang="en-US" dirty="0"/>
              <a:t>(they are not limited by time, space, change, contingency, fallibility, </a:t>
            </a:r>
            <a:r>
              <a:rPr lang="en-US" b="1" i="1" dirty="0"/>
              <a:t>etc</a:t>
            </a:r>
            <a:r>
              <a:rPr lang="en-US" dirty="0"/>
              <a:t>.).  </a:t>
            </a:r>
          </a:p>
          <a:p>
            <a:endParaRPr lang="en-US" dirty="0" smtClean="0"/>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044290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6172200"/>
            <a:ext cx="9032956" cy="584775"/>
          </a:xfrm>
          <a:prstGeom prst="rect">
            <a:avLst/>
          </a:prstGeom>
        </p:spPr>
        <p:txBody>
          <a:bodyPr wrap="square">
            <a:spAutoFit/>
          </a:bodyPr>
          <a:lstStyle/>
          <a:p>
            <a:r>
              <a:rPr lang="en-US" sz="1600" dirty="0">
                <a:hlinkClick r:id="rId5"/>
              </a:rPr>
              <a:t>https://hoshanarabbah.org/blog/2017/12/17/communion-or-the-lords-supper/christian-communion-a-celebration-of-the-jesus-death/</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Aquinas on Transubstantiation</a:t>
            </a:r>
            <a:endParaRPr lang="en-US" sz="5400" dirty="0"/>
          </a:p>
        </p:txBody>
      </p:sp>
    </p:spTree>
    <p:extLst>
      <p:ext uri="{BB962C8B-B14F-4D97-AF65-F5344CB8AC3E}">
        <p14:creationId xmlns:p14="http://schemas.microsoft.com/office/powerpoint/2010/main" val="3909414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Aquinas was the first Catholic theologian to offer a full account of the doctrine of </a:t>
            </a:r>
            <a:r>
              <a:rPr lang="en-US" b="1" i="1" dirty="0"/>
              <a:t>transubstantiation</a:t>
            </a:r>
            <a:r>
              <a:rPr lang="en-US" dirty="0"/>
              <a:t>. </a:t>
            </a:r>
            <a:endParaRPr lang="en-US" dirty="0" smtClean="0"/>
          </a:p>
          <a:p>
            <a:r>
              <a:rPr lang="en-US" dirty="0" smtClean="0"/>
              <a:t>By </a:t>
            </a:r>
            <a:r>
              <a:rPr lang="en-US" dirty="0"/>
              <a:t>the 11th century the view had prevailed in Catholic Europe that the bread and wine of the mass were entirely transformed into the flesh and blood of Christ. </a:t>
            </a:r>
            <a:endParaRPr lang="en-US" dirty="0" smtClean="0"/>
          </a:p>
          <a:p>
            <a:r>
              <a:rPr lang="en-US" dirty="0" smtClean="0"/>
              <a:t>In </a:t>
            </a:r>
            <a:r>
              <a:rPr lang="en-US" dirty="0"/>
              <a:t>the 12th century, Hildebert of Tours </a:t>
            </a:r>
            <a:r>
              <a:rPr lang="en-US" dirty="0" smtClean="0"/>
              <a:t>invented </a:t>
            </a:r>
            <a:r>
              <a:rPr lang="en-US" dirty="0"/>
              <a:t>the word “transubstantiation” (“change of substance”) to describe this view, and the Fourth Lateran Council in 1215 officially sanctioned both the word and the view </a:t>
            </a:r>
            <a:r>
              <a:rPr lang="en-US" dirty="0" smtClean="0"/>
              <a:t>that it </a:t>
            </a:r>
            <a:r>
              <a:rPr lang="en-US" dirty="0" smtClean="0"/>
              <a:t>signified.</a:t>
            </a:r>
          </a:p>
          <a:p>
            <a:r>
              <a:rPr lang="en-US" dirty="0"/>
              <a:t>Aquinas used the </a:t>
            </a:r>
            <a:r>
              <a:rPr lang="en-US" b="1" i="1" dirty="0"/>
              <a:t>philosophy</a:t>
            </a:r>
            <a:r>
              <a:rPr lang="en-US" dirty="0"/>
              <a:t> of Aristotle to give a </a:t>
            </a:r>
            <a:r>
              <a:rPr lang="en-US" b="1" i="1" dirty="0"/>
              <a:t>theological</a:t>
            </a:r>
            <a:r>
              <a:rPr lang="en-US" dirty="0"/>
              <a:t> explanation of what happened when the bread and wine were </a:t>
            </a:r>
            <a:r>
              <a:rPr lang="en-US" b="1" i="1" dirty="0"/>
              <a:t>transubstantiated</a:t>
            </a:r>
            <a:r>
              <a:rPr lang="en-US" dirty="0"/>
              <a:t>. </a:t>
            </a:r>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238826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Aristotle </a:t>
            </a:r>
            <a:r>
              <a:rPr lang="en-US" dirty="0"/>
              <a:t>had distinguished between the “</a:t>
            </a:r>
            <a:r>
              <a:rPr lang="en-US" b="1" i="1" dirty="0"/>
              <a:t>substance</a:t>
            </a:r>
            <a:r>
              <a:rPr lang="en-US" dirty="0"/>
              <a:t>” and “</a:t>
            </a:r>
            <a:r>
              <a:rPr lang="en-US" b="1" i="1" dirty="0"/>
              <a:t>accidents</a:t>
            </a:r>
            <a:r>
              <a:rPr lang="en-US" dirty="0"/>
              <a:t>” of an object. </a:t>
            </a:r>
            <a:endParaRPr lang="en-US" dirty="0" smtClean="0"/>
          </a:p>
          <a:p>
            <a:r>
              <a:rPr lang="en-US" dirty="0" smtClean="0"/>
              <a:t>What </a:t>
            </a:r>
            <a:r>
              <a:rPr lang="en-US" dirty="0"/>
              <a:t>Aristotle meant by </a:t>
            </a:r>
            <a:r>
              <a:rPr lang="en-US" b="1" i="1" dirty="0"/>
              <a:t>substance</a:t>
            </a:r>
            <a:r>
              <a:rPr lang="en-US" dirty="0"/>
              <a:t> was the </a:t>
            </a:r>
            <a:r>
              <a:rPr lang="en-US" b="1" i="1" dirty="0"/>
              <a:t>inner reality </a:t>
            </a:r>
            <a:r>
              <a:rPr lang="en-US" dirty="0"/>
              <a:t>that gives any object its particular </a:t>
            </a:r>
            <a:r>
              <a:rPr lang="en-US" dirty="0" smtClean="0"/>
              <a:t>identity</a:t>
            </a:r>
            <a:r>
              <a:rPr lang="en-US" dirty="0"/>
              <a:t>. </a:t>
            </a:r>
            <a:endParaRPr lang="en-US" dirty="0" smtClean="0"/>
          </a:p>
          <a:p>
            <a:r>
              <a:rPr lang="en-US" dirty="0"/>
              <a:t>For example, if you are walking in a field and see a tree, there is obviously “something there” that looks like a tree. </a:t>
            </a:r>
          </a:p>
          <a:p>
            <a:r>
              <a:rPr lang="en-US" dirty="0"/>
              <a:t>The </a:t>
            </a:r>
            <a:r>
              <a:rPr lang="en-US" b="1" i="1" dirty="0"/>
              <a:t>substance</a:t>
            </a:r>
            <a:r>
              <a:rPr lang="en-US" dirty="0"/>
              <a:t> is the inner reality of the “something there”, </a:t>
            </a:r>
            <a:r>
              <a:rPr lang="en-US" dirty="0" smtClean="0"/>
              <a:t>that makes it a </a:t>
            </a:r>
            <a:r>
              <a:rPr lang="en-US" dirty="0"/>
              <a:t>tree, rather than a stone, a frog, a human being, or an angel.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254004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The </a:t>
            </a:r>
            <a:r>
              <a:rPr lang="en-US" b="1" i="1" dirty="0"/>
              <a:t>accidents</a:t>
            </a:r>
            <a:r>
              <a:rPr lang="en-US" dirty="0"/>
              <a:t>, by contrast, are the various physical properties, dimensions, and qualities which make an object </a:t>
            </a:r>
            <a:r>
              <a:rPr lang="en-US" b="1" i="1" dirty="0"/>
              <a:t>appear </a:t>
            </a:r>
            <a:r>
              <a:rPr lang="en-US" dirty="0"/>
              <a:t>the way it does to our bodily senses. </a:t>
            </a:r>
          </a:p>
          <a:p>
            <a:r>
              <a:rPr lang="en-US" dirty="0"/>
              <a:t>In the case of the tree, the accidents would be the particular kind of wood, leaves, and fruit, with their particular colors, odors, and textures. </a:t>
            </a:r>
            <a:endParaRPr lang="en-US" dirty="0" smtClean="0"/>
          </a:p>
          <a:p>
            <a:r>
              <a:rPr lang="en-US" dirty="0"/>
              <a:t>So in the case of any object, we have </a:t>
            </a:r>
          </a:p>
          <a:p>
            <a:pPr lvl="1"/>
            <a:r>
              <a:rPr lang="en-US" dirty="0"/>
              <a:t>An outward form presented to us through physical qualities (the </a:t>
            </a:r>
            <a:r>
              <a:rPr lang="en-US" b="1" i="1" dirty="0"/>
              <a:t>accidents</a:t>
            </a:r>
            <a:r>
              <a:rPr lang="en-US" dirty="0"/>
              <a:t>), which are grasped by the bodily senses. </a:t>
            </a:r>
          </a:p>
          <a:p>
            <a:pPr lvl="1"/>
            <a:r>
              <a:rPr lang="en-US" dirty="0"/>
              <a:t>A basic “inner something” (the </a:t>
            </a:r>
            <a:r>
              <a:rPr lang="en-US" b="1" i="1" dirty="0"/>
              <a:t>substance</a:t>
            </a:r>
            <a:r>
              <a:rPr lang="en-US" dirty="0"/>
              <a:t>) which the mind alone perceives. </a:t>
            </a:r>
          </a:p>
          <a:p>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343417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sz="3200" dirty="0" smtClean="0"/>
              <a:t>Aquinas </a:t>
            </a:r>
            <a:r>
              <a:rPr lang="en-US" sz="3200" dirty="0"/>
              <a:t>applied this reasoning to the bread and wine of the </a:t>
            </a:r>
            <a:r>
              <a:rPr lang="en-US" sz="3200" dirty="0" smtClean="0"/>
              <a:t>Eucharist. </a:t>
            </a:r>
          </a:p>
          <a:p>
            <a:r>
              <a:rPr lang="en-US" sz="3200" dirty="0" smtClean="0"/>
              <a:t>When </a:t>
            </a:r>
            <a:r>
              <a:rPr lang="en-US" sz="3200" dirty="0"/>
              <a:t>the priest </a:t>
            </a:r>
            <a:r>
              <a:rPr lang="en-US" sz="3200" dirty="0" smtClean="0"/>
              <a:t>pronounces </a:t>
            </a:r>
            <a:r>
              <a:rPr lang="en-US" sz="3200" dirty="0"/>
              <a:t>the words, “This is My body, this is My </a:t>
            </a:r>
            <a:r>
              <a:rPr lang="en-US" sz="3200" dirty="0" smtClean="0"/>
              <a:t>blood”: </a:t>
            </a:r>
          </a:p>
          <a:p>
            <a:pPr lvl="1"/>
            <a:r>
              <a:rPr lang="en-US" sz="2800" dirty="0" smtClean="0"/>
              <a:t>The </a:t>
            </a:r>
            <a:r>
              <a:rPr lang="en-US" sz="2800" b="1" i="1" dirty="0"/>
              <a:t>substance</a:t>
            </a:r>
            <a:r>
              <a:rPr lang="en-US" sz="2800" dirty="0"/>
              <a:t> (the non-physical inner reality) of the bread and wine </a:t>
            </a:r>
            <a:r>
              <a:rPr lang="en-US" sz="2800" dirty="0" smtClean="0"/>
              <a:t>is </a:t>
            </a:r>
            <a:r>
              <a:rPr lang="en-US" sz="2800" dirty="0"/>
              <a:t>miraculously changed into </a:t>
            </a:r>
            <a:r>
              <a:rPr lang="en-US" sz="2800" dirty="0" smtClean="0"/>
              <a:t>Christ’s </a:t>
            </a:r>
            <a:r>
              <a:rPr lang="en-US" sz="2800" dirty="0"/>
              <a:t>flesh and blood. </a:t>
            </a:r>
            <a:endParaRPr lang="en-US" sz="2800" dirty="0" smtClean="0"/>
          </a:p>
          <a:p>
            <a:pPr lvl="1"/>
            <a:r>
              <a:rPr lang="en-US" sz="2800" dirty="0" smtClean="0"/>
              <a:t>But, </a:t>
            </a:r>
            <a:r>
              <a:rPr lang="en-US" sz="2800" dirty="0"/>
              <a:t>the </a:t>
            </a:r>
            <a:r>
              <a:rPr lang="en-US" sz="2800" b="1" i="1" dirty="0"/>
              <a:t>accidents</a:t>
            </a:r>
            <a:r>
              <a:rPr lang="en-US" sz="2800" dirty="0"/>
              <a:t> </a:t>
            </a:r>
            <a:r>
              <a:rPr lang="en-US" sz="2800" dirty="0"/>
              <a:t>(the physical form, taste, and smell</a:t>
            </a:r>
            <a:r>
              <a:rPr lang="en-US" sz="2800" dirty="0" smtClean="0"/>
              <a:t>) of </a:t>
            </a:r>
            <a:r>
              <a:rPr lang="en-US" sz="2800" dirty="0"/>
              <a:t>the bread and wine </a:t>
            </a:r>
            <a:r>
              <a:rPr lang="en-US" sz="2800" dirty="0" smtClean="0"/>
              <a:t>remain </a:t>
            </a:r>
            <a:r>
              <a:rPr lang="en-US" sz="2800" dirty="0"/>
              <a:t>the same; as far as human bodily senses </a:t>
            </a:r>
            <a:r>
              <a:rPr lang="en-US" sz="2800" dirty="0" smtClean="0"/>
              <a:t>are </a:t>
            </a:r>
            <a:r>
              <a:rPr lang="en-US" sz="2800" dirty="0"/>
              <a:t>concerned, they </a:t>
            </a:r>
            <a:r>
              <a:rPr lang="en-US" sz="2800" dirty="0" smtClean="0"/>
              <a:t>are </a:t>
            </a:r>
            <a:r>
              <a:rPr lang="en-US" sz="2800" dirty="0"/>
              <a:t>still bread and wine. </a:t>
            </a:r>
            <a:endParaRPr lang="en-US" sz="28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980352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a:t>Here is a crude illustration of </a:t>
            </a:r>
            <a:r>
              <a:rPr lang="en-US" dirty="0" smtClean="0"/>
              <a:t>transubstantiation: </a:t>
            </a:r>
          </a:p>
          <a:p>
            <a:pPr lvl="1"/>
            <a:r>
              <a:rPr lang="en-US" dirty="0" smtClean="0"/>
              <a:t>Imagine </a:t>
            </a:r>
            <a:r>
              <a:rPr lang="en-US" dirty="0"/>
              <a:t>a football filled with air. </a:t>
            </a:r>
            <a:endParaRPr lang="en-US" dirty="0" smtClean="0"/>
          </a:p>
          <a:p>
            <a:pPr lvl="1"/>
            <a:r>
              <a:rPr lang="en-US" dirty="0" smtClean="0"/>
              <a:t>You </a:t>
            </a:r>
            <a:r>
              <a:rPr lang="en-US" dirty="0"/>
              <a:t>cannot see or touch the air inside the football; yet the air is what gives the football its shape and bounce. </a:t>
            </a:r>
            <a:endParaRPr lang="en-US" dirty="0" smtClean="0"/>
          </a:p>
          <a:p>
            <a:pPr lvl="1"/>
            <a:r>
              <a:rPr lang="en-US" dirty="0" smtClean="0"/>
              <a:t>Now </a:t>
            </a:r>
            <a:r>
              <a:rPr lang="en-US" dirty="0"/>
              <a:t>imagine that someone lets the air out of the football and fills it instead with some other gas, </a:t>
            </a:r>
            <a:r>
              <a:rPr lang="en-US" b="1" i="1" dirty="0"/>
              <a:t>e.g. </a:t>
            </a:r>
            <a:r>
              <a:rPr lang="en-US" dirty="0"/>
              <a:t>helium. </a:t>
            </a:r>
            <a:endParaRPr lang="en-US" dirty="0" smtClean="0"/>
          </a:p>
          <a:p>
            <a:pPr lvl="1"/>
            <a:r>
              <a:rPr lang="en-US" dirty="0" smtClean="0"/>
              <a:t>The </a:t>
            </a:r>
            <a:r>
              <a:rPr lang="en-US" dirty="0"/>
              <a:t>football’s outward form, shape and texture have not changed; it looks and feels the same as before. </a:t>
            </a:r>
            <a:endParaRPr lang="en-US" dirty="0" smtClean="0"/>
          </a:p>
          <a:p>
            <a:pPr lvl="1"/>
            <a:r>
              <a:rPr lang="en-US" dirty="0" smtClean="0"/>
              <a:t>In </a:t>
            </a:r>
            <a:r>
              <a:rPr lang="en-US" dirty="0"/>
              <a:t>fact, outwardly, it </a:t>
            </a:r>
            <a:r>
              <a:rPr lang="en-US" b="1" i="1" dirty="0"/>
              <a:t>is </a:t>
            </a:r>
            <a:r>
              <a:rPr lang="en-US" dirty="0"/>
              <a:t>the same as before. </a:t>
            </a:r>
            <a:endParaRPr lang="en-US" dirty="0" smtClean="0"/>
          </a:p>
          <a:p>
            <a:pPr lvl="1"/>
            <a:r>
              <a:rPr lang="en-US" dirty="0" smtClean="0"/>
              <a:t>But </a:t>
            </a:r>
            <a:r>
              <a:rPr lang="en-US" dirty="0"/>
              <a:t>its “inner reality” has changed from air to helium; it is now helium, not air, which is giving the ball its shape and bounce. </a:t>
            </a:r>
            <a:endParaRPr lang="en-US" dirty="0" smtClean="0"/>
          </a:p>
          <a:p>
            <a:r>
              <a:rPr lang="en-US" dirty="0" smtClean="0"/>
              <a:t>In </a:t>
            </a:r>
            <a:r>
              <a:rPr lang="en-US" dirty="0"/>
              <a:t>a similar way in the </a:t>
            </a:r>
            <a:r>
              <a:rPr lang="en-US" dirty="0" smtClean="0"/>
              <a:t>Eucharist, </a:t>
            </a:r>
            <a:r>
              <a:rPr lang="en-US" dirty="0"/>
              <a:t>Aquinas held that the outward physical qualities of the bread and wine do not change; but “inside”, beyond sight and touch, the inner reality has become the body and blood of Christ.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131879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According </a:t>
            </a:r>
            <a:r>
              <a:rPr lang="en-US" dirty="0"/>
              <a:t>to Aquinas, then, those who take part in the </a:t>
            </a:r>
            <a:r>
              <a:rPr lang="en-US" dirty="0" smtClean="0"/>
              <a:t>Eucharist </a:t>
            </a:r>
            <a:r>
              <a:rPr lang="en-US" dirty="0"/>
              <a:t>are not eating the </a:t>
            </a:r>
            <a:r>
              <a:rPr lang="en-US" b="1" i="1" dirty="0"/>
              <a:t>physical </a:t>
            </a:r>
            <a:r>
              <a:rPr lang="en-US" dirty="0"/>
              <a:t>body and blood of the Lord, but the </a:t>
            </a:r>
            <a:r>
              <a:rPr lang="en-US" b="1" i="1" dirty="0"/>
              <a:t>substance </a:t>
            </a:r>
            <a:r>
              <a:rPr lang="en-US" dirty="0"/>
              <a:t>(the nonphysical essence, the inner reality) of His body and blood. </a:t>
            </a:r>
            <a:endParaRPr lang="en-US" dirty="0" smtClean="0"/>
          </a:p>
          <a:p>
            <a:r>
              <a:rPr lang="en-US" dirty="0" smtClean="0"/>
              <a:t>This </a:t>
            </a:r>
            <a:r>
              <a:rPr lang="en-US" dirty="0"/>
              <a:t>inner essence of a thing, which our senses can never perceive, was – in Aquinas’s thinking – more </a:t>
            </a:r>
            <a:r>
              <a:rPr lang="en-US" b="1" i="1" dirty="0"/>
              <a:t>real </a:t>
            </a:r>
            <a:r>
              <a:rPr lang="en-US" dirty="0"/>
              <a:t>than mere physical qualities and dimensions. </a:t>
            </a:r>
            <a:endParaRPr lang="en-US" dirty="0" smtClean="0"/>
          </a:p>
          <a:p>
            <a:r>
              <a:rPr lang="en-US" dirty="0" smtClean="0"/>
              <a:t>When </a:t>
            </a:r>
            <a:r>
              <a:rPr lang="en-US" dirty="0"/>
              <a:t>people today react against Aquinas’s theology of the </a:t>
            </a:r>
            <a:r>
              <a:rPr lang="en-US" dirty="0" smtClean="0"/>
              <a:t>Eucharist, </a:t>
            </a:r>
            <a:r>
              <a:rPr lang="en-US" dirty="0"/>
              <a:t>it is often because they see an object’s physical qualities as the most real thing about it. </a:t>
            </a:r>
            <a:endParaRPr lang="en-US" dirty="0" smtClean="0"/>
          </a:p>
          <a:p>
            <a:r>
              <a:rPr lang="en-US" dirty="0" smtClean="0"/>
              <a:t>But </a:t>
            </a:r>
            <a:r>
              <a:rPr lang="en-US" dirty="0"/>
              <a:t>for Aquinas, reality lay ultimately beyond the outward physical form, in the inward and hidden realm of “substance</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615879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a:bodyPr>
          <a:lstStyle/>
          <a:p>
            <a:pPr lvl="0"/>
            <a:r>
              <a:rPr lang="en-US" dirty="0"/>
              <a:t>Abelard rejected Anselm’s motto, which was </a:t>
            </a:r>
            <a:r>
              <a:rPr lang="en-US" i="1" dirty="0"/>
              <a:t>credo </a:t>
            </a:r>
            <a:r>
              <a:rPr lang="en-US" i="1" dirty="0" err="1"/>
              <a:t>ut</a:t>
            </a:r>
            <a:r>
              <a:rPr lang="en-US" i="1" dirty="0"/>
              <a:t> </a:t>
            </a:r>
            <a:r>
              <a:rPr lang="en-US" i="1" dirty="0" err="1"/>
              <a:t>intelligam</a:t>
            </a:r>
            <a:r>
              <a:rPr lang="en-US" dirty="0"/>
              <a:t>: I believe so that I may </a:t>
            </a:r>
            <a:r>
              <a:rPr lang="en-US" dirty="0" smtClean="0"/>
              <a:t>know.</a:t>
            </a:r>
            <a:r>
              <a:rPr lang="en-US" baseline="30000" dirty="0"/>
              <a:t> </a:t>
            </a:r>
            <a:endParaRPr lang="en-US" baseline="30000" dirty="0" smtClean="0"/>
          </a:p>
          <a:p>
            <a:pPr lvl="0"/>
            <a:r>
              <a:rPr lang="en-US" dirty="0" smtClean="0"/>
              <a:t>What was Abelard’s motto?</a:t>
            </a:r>
          </a:p>
          <a:p>
            <a:pPr lvl="1"/>
            <a:r>
              <a:rPr lang="en-US" i="1" dirty="0" err="1" smtClean="0"/>
              <a:t>intelligo</a:t>
            </a:r>
            <a:r>
              <a:rPr lang="en-US" i="1" dirty="0" smtClean="0"/>
              <a:t> </a:t>
            </a:r>
            <a:r>
              <a:rPr lang="en-US" i="1" dirty="0" err="1"/>
              <a:t>ut</a:t>
            </a:r>
            <a:r>
              <a:rPr lang="en-US" i="1" dirty="0"/>
              <a:t> </a:t>
            </a:r>
            <a:r>
              <a:rPr lang="en-US" i="1" dirty="0" err="1"/>
              <a:t>credam</a:t>
            </a:r>
            <a:r>
              <a:rPr lang="en-US" dirty="0"/>
              <a:t>: I know that I may believe. </a:t>
            </a:r>
            <a:endParaRPr lang="en-US" dirty="0" smtClean="0"/>
          </a:p>
          <a:p>
            <a:r>
              <a:rPr lang="en-US" dirty="0" smtClean="0"/>
              <a:t>Peter Lombard </a:t>
            </a:r>
            <a:r>
              <a:rPr lang="en-US" dirty="0"/>
              <a:t>was the first Catholic theologian to define the number of the “sacraments” as </a:t>
            </a:r>
            <a:r>
              <a:rPr lang="en-US" dirty="0" smtClean="0"/>
              <a:t>seven. What were they?</a:t>
            </a:r>
          </a:p>
          <a:p>
            <a:pPr lvl="1"/>
            <a:r>
              <a:rPr lang="en-US" dirty="0" smtClean="0"/>
              <a:t>Baptism</a:t>
            </a:r>
            <a:r>
              <a:rPr lang="en-US" dirty="0"/>
              <a:t>, holy communion, confirmation, penance, marriage, ordination, and extreme unction</a:t>
            </a:r>
            <a:r>
              <a:rPr lang="en-US" dirty="0" smtClean="0"/>
              <a:t>.</a:t>
            </a:r>
          </a:p>
          <a:p>
            <a:r>
              <a:rPr lang="en-US" dirty="0"/>
              <a:t>What did Albertus </a:t>
            </a:r>
            <a:r>
              <a:rPr lang="en-US" dirty="0" smtClean="0"/>
              <a:t>Magnus, Aquinas’s teacher and lifelong friend, say to Aquinas fellow students when they nicknamed him the “dumb ox” due to his slowness of speech?</a:t>
            </a:r>
          </a:p>
          <a:p>
            <a:pPr lvl="1"/>
            <a:r>
              <a:rPr lang="en-US" dirty="0"/>
              <a:t>“This dumb ox will make such a roaring in theology that he will be heard through all the earth!” </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51003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Aquinas </a:t>
            </a:r>
            <a:r>
              <a:rPr lang="en-US" dirty="0"/>
              <a:t>also developed the view that the </a:t>
            </a:r>
            <a:r>
              <a:rPr lang="en-US" b="1" i="1" dirty="0"/>
              <a:t>entire flesh and blood of Christ </a:t>
            </a:r>
            <a:r>
              <a:rPr lang="en-US" dirty="0"/>
              <a:t>were present </a:t>
            </a:r>
            <a:r>
              <a:rPr lang="en-US" b="1" i="1" dirty="0"/>
              <a:t>both </a:t>
            </a:r>
            <a:r>
              <a:rPr lang="en-US" dirty="0"/>
              <a:t>in the bread </a:t>
            </a:r>
            <a:r>
              <a:rPr lang="en-US" b="1" i="1" dirty="0"/>
              <a:t>and </a:t>
            </a:r>
            <a:r>
              <a:rPr lang="en-US" dirty="0"/>
              <a:t>in the wine. </a:t>
            </a:r>
            <a:endParaRPr lang="en-US" dirty="0" smtClean="0"/>
          </a:p>
          <a:p>
            <a:r>
              <a:rPr lang="en-US" dirty="0" smtClean="0"/>
              <a:t>So </a:t>
            </a:r>
            <a:r>
              <a:rPr lang="en-US" dirty="0"/>
              <a:t>it did not matter if </a:t>
            </a:r>
            <a:r>
              <a:rPr lang="en-US" dirty="0" smtClean="0"/>
              <a:t>lay people </a:t>
            </a:r>
            <a:r>
              <a:rPr lang="en-US" dirty="0"/>
              <a:t>ate </a:t>
            </a:r>
            <a:r>
              <a:rPr lang="en-US" b="1" i="1" dirty="0"/>
              <a:t>only</a:t>
            </a:r>
            <a:r>
              <a:rPr lang="en-US" dirty="0"/>
              <a:t> the bread, and did not drink the wine; they still received the </a:t>
            </a:r>
            <a:r>
              <a:rPr lang="en-US" b="1" i="1" dirty="0"/>
              <a:t>whole </a:t>
            </a:r>
            <a:r>
              <a:rPr lang="en-US" dirty="0"/>
              <a:t>of Christ in the bread. </a:t>
            </a:r>
            <a:endParaRPr lang="en-US" dirty="0" smtClean="0"/>
          </a:p>
          <a:p>
            <a:r>
              <a:rPr lang="en-US" dirty="0" smtClean="0"/>
              <a:t>This </a:t>
            </a:r>
            <a:r>
              <a:rPr lang="en-US" dirty="0"/>
              <a:t>taking of the bread alone by the laity, while only the priest drank the wine, was quite a late development in the Western Church. </a:t>
            </a:r>
            <a:endParaRPr lang="en-US" dirty="0" smtClean="0"/>
          </a:p>
          <a:p>
            <a:r>
              <a:rPr lang="en-US" dirty="0" smtClean="0"/>
              <a:t>It </a:t>
            </a:r>
            <a:r>
              <a:rPr lang="en-US" dirty="0"/>
              <a:t>became widespread only in the 13th century, and seems to have grown out of a fear </a:t>
            </a:r>
            <a:r>
              <a:rPr lang="en-US" dirty="0" smtClean="0"/>
              <a:t>that </a:t>
            </a:r>
            <a:r>
              <a:rPr lang="en-US" dirty="0"/>
              <a:t>the blood of the </a:t>
            </a:r>
            <a:r>
              <a:rPr lang="en-US" dirty="0" smtClean="0"/>
              <a:t>Savior </a:t>
            </a:r>
            <a:r>
              <a:rPr lang="en-US" dirty="0"/>
              <a:t>would be </a:t>
            </a:r>
            <a:r>
              <a:rPr lang="en-US" dirty="0" smtClean="0"/>
              <a:t>dishonored </a:t>
            </a:r>
            <a:r>
              <a:rPr lang="en-US" dirty="0"/>
              <a:t>if any of the wine were spilt. </a:t>
            </a:r>
            <a:endParaRPr lang="en-US" dirty="0" smtClean="0"/>
          </a:p>
          <a:p>
            <a:r>
              <a:rPr lang="en-US" dirty="0" smtClean="0"/>
              <a:t>Similar </a:t>
            </a:r>
            <a:r>
              <a:rPr lang="en-US" dirty="0"/>
              <a:t>fears led to the use of a special </a:t>
            </a:r>
            <a:r>
              <a:rPr lang="en-US" b="1" i="1" dirty="0"/>
              <a:t>wafer</a:t>
            </a:r>
            <a:r>
              <a:rPr lang="en-US" dirty="0"/>
              <a:t> instead of ordinary bread: the wafer did not crumble, so no transubstantiated bits of Christ’s body could fall on the floor and be </a:t>
            </a:r>
            <a:r>
              <a:rPr lang="en-US" dirty="0" smtClean="0"/>
              <a:t>stepped </a:t>
            </a:r>
            <a:r>
              <a:rPr lang="en-US" dirty="0"/>
              <a:t>on.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193021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Giving </a:t>
            </a:r>
            <a:r>
              <a:rPr lang="en-US" dirty="0"/>
              <a:t>only the bread to the laity was a purely Western Catholic practice. </a:t>
            </a:r>
            <a:endParaRPr lang="en-US" dirty="0" smtClean="0"/>
          </a:p>
          <a:p>
            <a:r>
              <a:rPr lang="en-US" dirty="0" smtClean="0"/>
              <a:t>The </a:t>
            </a:r>
            <a:r>
              <a:rPr lang="en-US" dirty="0"/>
              <a:t>Eastern Orthodox Church continued to serve both the bread and the wine to the laity, and also used real bread. </a:t>
            </a:r>
            <a:endParaRPr lang="en-US" dirty="0" smtClean="0"/>
          </a:p>
          <a:p>
            <a:r>
              <a:rPr lang="en-US" dirty="0" smtClean="0"/>
              <a:t>Aquinas taught that when </a:t>
            </a:r>
            <a:r>
              <a:rPr lang="en-US" dirty="0"/>
              <a:t>people ate the wafer, it was a </a:t>
            </a:r>
            <a:r>
              <a:rPr lang="en-US" b="1" i="1" dirty="0"/>
              <a:t>sacrament</a:t>
            </a:r>
            <a:r>
              <a:rPr lang="en-US" dirty="0"/>
              <a:t>, feeding the believer by means of Christ’s very flesh and blood. </a:t>
            </a:r>
          </a:p>
          <a:p>
            <a:r>
              <a:rPr lang="en-US" dirty="0" smtClean="0"/>
              <a:t>But in fact, a Western medieval congregation hardly ever ate the wafer at a celebration of mass; normally, they just watched the priest celebrating it. </a:t>
            </a:r>
          </a:p>
          <a:p>
            <a:r>
              <a:rPr lang="en-US" dirty="0" smtClean="0"/>
              <a:t>Indeed, by Aquinas’s time, the Catholic mass had become a sort of spiritual “spectator sport”.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061804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So </a:t>
            </a:r>
            <a:r>
              <a:rPr lang="en-US" dirty="0"/>
              <a:t>for ordinary Catholics, their normal act of worship at mass was </a:t>
            </a:r>
            <a:r>
              <a:rPr lang="en-US" b="1" i="1" dirty="0"/>
              <a:t>looking</a:t>
            </a:r>
            <a:r>
              <a:rPr lang="en-US" dirty="0"/>
              <a:t> at the wafer, rather than </a:t>
            </a:r>
            <a:r>
              <a:rPr lang="en-US" b="1" i="1" dirty="0"/>
              <a:t>eating</a:t>
            </a:r>
            <a:r>
              <a:rPr lang="en-US" dirty="0"/>
              <a:t> it. </a:t>
            </a:r>
            <a:endParaRPr lang="en-US" dirty="0" smtClean="0"/>
          </a:p>
          <a:p>
            <a:r>
              <a:rPr lang="en-US" dirty="0" smtClean="0"/>
              <a:t>So </a:t>
            </a:r>
            <a:r>
              <a:rPr lang="en-US" dirty="0"/>
              <a:t>much was this the case that the 4th Lateran Council in 1215 had to insist that Catholics must </a:t>
            </a:r>
            <a:r>
              <a:rPr lang="en-US" b="1" i="1" dirty="0"/>
              <a:t>actually eat </a:t>
            </a:r>
            <a:r>
              <a:rPr lang="en-US" dirty="0"/>
              <a:t>the wafer </a:t>
            </a:r>
            <a:r>
              <a:rPr lang="en-US" b="1" i="1" dirty="0"/>
              <a:t>at least once a year</a:t>
            </a:r>
            <a:r>
              <a:rPr lang="en-US" dirty="0"/>
              <a:t>. </a:t>
            </a:r>
            <a:endParaRPr lang="en-US" dirty="0" smtClean="0"/>
          </a:p>
          <a:p>
            <a:r>
              <a:rPr lang="en-US" dirty="0" smtClean="0"/>
              <a:t>But Aquinas taught that the </a:t>
            </a:r>
            <a:r>
              <a:rPr lang="en-US" dirty="0"/>
              <a:t>mass </a:t>
            </a:r>
            <a:r>
              <a:rPr lang="en-US" dirty="0" smtClean="0"/>
              <a:t>was also a </a:t>
            </a:r>
            <a:r>
              <a:rPr lang="en-US" b="1" i="1" dirty="0"/>
              <a:t>sacrifice</a:t>
            </a:r>
            <a:r>
              <a:rPr lang="en-US" dirty="0"/>
              <a:t>, his point was that even when the congregation did not </a:t>
            </a:r>
            <a:r>
              <a:rPr lang="en-US" b="1" i="1" dirty="0"/>
              <a:t>eat</a:t>
            </a:r>
            <a:r>
              <a:rPr lang="en-US" dirty="0"/>
              <a:t> the wafer, the mass still had </a:t>
            </a:r>
            <a:r>
              <a:rPr lang="en-US" b="1" i="1" dirty="0"/>
              <a:t>value</a:t>
            </a:r>
            <a:r>
              <a:rPr lang="en-US" dirty="0"/>
              <a:t>, because the priest was offering a sacrifice</a:t>
            </a:r>
            <a:r>
              <a:rPr lang="en-US" dirty="0" smtClean="0"/>
              <a:t>.</a:t>
            </a:r>
          </a:p>
          <a:p>
            <a:r>
              <a:rPr lang="en-US" dirty="0" smtClean="0"/>
              <a:t>And so, in effect, Christ is </a:t>
            </a:r>
            <a:r>
              <a:rPr lang="en-US" b="1" i="1" dirty="0" smtClean="0"/>
              <a:t>re-sacrificed</a:t>
            </a:r>
            <a:r>
              <a:rPr lang="en-US" dirty="0" smtClean="0"/>
              <a:t> every time the mass takes place! </a:t>
            </a:r>
            <a:endParaRPr lang="en-US" dirty="0" smtClean="0"/>
          </a:p>
          <a:p>
            <a:r>
              <a:rPr lang="en-US" dirty="0" smtClean="0"/>
              <a:t>As a result, he taught that </a:t>
            </a:r>
            <a:r>
              <a:rPr lang="en-US" dirty="0"/>
              <a:t>the mass washed away the sins of those for whom it was offered.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228516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 on Transubstantiation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This </a:t>
            </a:r>
            <a:r>
              <a:rPr lang="en-US" dirty="0"/>
              <a:t>enabled Aquinas to explain theologically how a priest could offer mass as a sacrifice both for the living and the dead – for those still on earth, and for souls in purgatory. </a:t>
            </a:r>
            <a:endParaRPr lang="en-US" dirty="0" smtClean="0"/>
          </a:p>
          <a:p>
            <a:r>
              <a:rPr lang="en-US" dirty="0" smtClean="0"/>
              <a:t>In </a:t>
            </a:r>
            <a:r>
              <a:rPr lang="en-US" dirty="0"/>
              <a:t>the case of souls in purgatory, offering masses for them would apply Christ’s sacrifice to them, thus helping to pay off their debt of sin and hastening their progress to heaven. </a:t>
            </a:r>
            <a:endParaRPr lang="en-US" dirty="0" smtClean="0"/>
          </a:p>
          <a:p>
            <a:r>
              <a:rPr lang="en-US" dirty="0" smtClean="0"/>
              <a:t>Indeed</a:t>
            </a:r>
            <a:r>
              <a:rPr lang="en-US" dirty="0"/>
              <a:t>, rich people often left legacies in their wills to pay for priests to say masses for their departed souls, in order to secure for them a swifter release from purgatory. </a:t>
            </a:r>
            <a:endParaRPr lang="en-US" dirty="0" smtClean="0"/>
          </a:p>
          <a:p>
            <a:r>
              <a:rPr lang="en-US" dirty="0" smtClean="0"/>
              <a:t>Masses </a:t>
            </a:r>
            <a:r>
              <a:rPr lang="en-US" dirty="0"/>
              <a:t>for the dead were called “requiem” masses, from the Latin prayer </a:t>
            </a:r>
            <a:r>
              <a:rPr lang="en-US" b="1" i="1" dirty="0"/>
              <a:t>requiem in pace</a:t>
            </a:r>
            <a:r>
              <a:rPr lang="en-US" dirty="0"/>
              <a:t>, “rest in peace”.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335789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6172200"/>
            <a:ext cx="9032956" cy="584775"/>
          </a:xfrm>
          <a:prstGeom prst="rect">
            <a:avLst/>
          </a:prstGeom>
        </p:spPr>
        <p:txBody>
          <a:bodyPr wrap="square">
            <a:spAutoFit/>
          </a:bodyPr>
          <a:lstStyle/>
          <a:p>
            <a:r>
              <a:rPr lang="en-US" sz="1600" dirty="0">
                <a:hlinkClick r:id="rId5"/>
              </a:rPr>
              <a:t>https://</a:t>
            </a:r>
            <a:r>
              <a:rPr lang="en-US" sz="1600" dirty="0" smtClean="0">
                <a:hlinkClick r:id="rId5"/>
              </a:rPr>
              <a:t>medium.com/the-liturgical-legion/john-duns-scotus-and-divine-atemporal-knowledge-76352b5cbc75</a:t>
            </a:r>
            <a:r>
              <a:rPr lang="en-US" sz="1600" dirty="0" smtClean="0"/>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John Duns Scotus</a:t>
            </a:r>
            <a:endParaRPr lang="en-US" sz="5400" dirty="0"/>
          </a:p>
        </p:txBody>
      </p:sp>
    </p:spTree>
    <p:extLst>
      <p:ext uri="{BB962C8B-B14F-4D97-AF65-F5344CB8AC3E}">
        <p14:creationId xmlns:p14="http://schemas.microsoft.com/office/powerpoint/2010/main" val="2929082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086393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93497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pPr lvl="0"/>
            <a:r>
              <a:rPr lang="en-US" dirty="0" smtClean="0"/>
              <a:t>Another one of Aquinas’s proofs for the existence of God is that: </a:t>
            </a:r>
            <a:r>
              <a:rPr lang="en-US" i="1" dirty="0" smtClean="0">
                <a:latin typeface="Cambria" panose="02040503050406030204" pitchFamily="18" charset="0"/>
                <a:ea typeface="Cambria" panose="02040503050406030204" pitchFamily="18" charset="0"/>
              </a:rPr>
              <a:t>In </a:t>
            </a:r>
            <a:r>
              <a:rPr lang="en-US" i="1" dirty="0">
                <a:latin typeface="Cambria" panose="02040503050406030204" pitchFamily="18" charset="0"/>
                <a:ea typeface="Cambria" panose="02040503050406030204" pitchFamily="18" charset="0"/>
              </a:rPr>
              <a:t>the world, we can see that things are caused. </a:t>
            </a:r>
            <a:r>
              <a:rPr lang="en-US" i="1" dirty="0" smtClean="0">
                <a:latin typeface="Cambria" panose="02040503050406030204" pitchFamily="18" charset="0"/>
                <a:ea typeface="Cambria" panose="02040503050406030204" pitchFamily="18" charset="0"/>
              </a:rPr>
              <a:t>If the things </a:t>
            </a:r>
            <a:r>
              <a:rPr lang="en-US" i="1" dirty="0">
                <a:latin typeface="Cambria" panose="02040503050406030204" pitchFamily="18" charset="0"/>
                <a:ea typeface="Cambria" panose="02040503050406030204" pitchFamily="18" charset="0"/>
              </a:rPr>
              <a:t>by which </a:t>
            </a:r>
            <a:r>
              <a:rPr lang="en-US" i="1" dirty="0" smtClean="0">
                <a:latin typeface="Cambria" panose="02040503050406030204" pitchFamily="18" charset="0"/>
                <a:ea typeface="Cambria" panose="02040503050406030204" pitchFamily="18" charset="0"/>
              </a:rPr>
              <a:t>the things in the world were caused were</a:t>
            </a:r>
            <a:r>
              <a:rPr lang="en-US" i="1" dirty="0">
                <a:latin typeface="Cambria" panose="02040503050406030204" pitchFamily="18" charset="0"/>
                <a:ea typeface="Cambria" panose="02040503050406030204" pitchFamily="18" charset="0"/>
              </a:rPr>
              <a:t> </a:t>
            </a:r>
            <a:r>
              <a:rPr lang="en-US" b="1" i="1" dirty="0" smtClean="0">
                <a:latin typeface="Cambria" panose="02040503050406030204" pitchFamily="18" charset="0"/>
                <a:ea typeface="Cambria" panose="02040503050406030204" pitchFamily="18" charset="0"/>
              </a:rPr>
              <a:t>themselves</a:t>
            </a:r>
            <a:r>
              <a:rPr lang="en-US" i="1" dirty="0">
                <a:latin typeface="Cambria" panose="02040503050406030204" pitchFamily="18" charset="0"/>
                <a:ea typeface="Cambria" panose="02040503050406030204" pitchFamily="18" charset="0"/>
              </a:rPr>
              <a:t> caused, then </a:t>
            </a:r>
            <a:r>
              <a:rPr lang="en-US" i="1" dirty="0" smtClean="0">
                <a:latin typeface="Cambria" panose="02040503050406030204" pitchFamily="18" charset="0"/>
                <a:ea typeface="Cambria" panose="02040503050406030204" pitchFamily="18" charset="0"/>
              </a:rPr>
              <a:t>they </a:t>
            </a:r>
            <a:r>
              <a:rPr lang="en-US" i="1" dirty="0">
                <a:latin typeface="Cambria" panose="02040503050406030204" pitchFamily="18" charset="0"/>
                <a:ea typeface="Cambria" panose="02040503050406030204" pitchFamily="18" charset="0"/>
              </a:rPr>
              <a:t>too must have a cause. But this cannot be an infinitely long chain, so, there must be </a:t>
            </a:r>
            <a:r>
              <a:rPr lang="en-US" i="1" dirty="0" smtClean="0">
                <a:latin typeface="Cambria" panose="02040503050406030204" pitchFamily="18" charset="0"/>
                <a:ea typeface="Cambria" panose="02040503050406030204" pitchFamily="18" charset="0"/>
              </a:rPr>
              <a:t>an </a:t>
            </a:r>
            <a:r>
              <a:rPr lang="en-US" b="1" i="1" dirty="0" smtClean="0">
                <a:latin typeface="Cambria" panose="02040503050406030204" pitchFamily="18" charset="0"/>
                <a:ea typeface="Cambria" panose="02040503050406030204" pitchFamily="18" charset="0"/>
              </a:rPr>
              <a:t>ultimate</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cause which is </a:t>
            </a:r>
            <a:r>
              <a:rPr lang="en-US" b="1" i="1" dirty="0">
                <a:latin typeface="Cambria" panose="02040503050406030204" pitchFamily="18" charset="0"/>
                <a:ea typeface="Cambria" panose="02040503050406030204" pitchFamily="18" charset="0"/>
              </a:rPr>
              <a:t>not</a:t>
            </a:r>
            <a:r>
              <a:rPr lang="en-US" i="1" dirty="0">
                <a:latin typeface="Cambria" panose="02040503050406030204" pitchFamily="18" charset="0"/>
                <a:ea typeface="Cambria" panose="02040503050406030204" pitchFamily="18" charset="0"/>
              </a:rPr>
              <a:t> itself caused by anything further. This everyone understands to be God</a:t>
            </a:r>
            <a:r>
              <a:rPr lang="en-US" dirty="0" smtClean="0"/>
              <a:t>. Do you find this kind of argumentation to be persuasive?</a:t>
            </a:r>
          </a:p>
          <a:p>
            <a:pPr lvl="0"/>
            <a:r>
              <a:rPr lang="en-US" dirty="0" smtClean="0"/>
              <a:t>Do you think Aquinas is right in saying that we cannot </a:t>
            </a:r>
            <a:r>
              <a:rPr lang="en-US" b="1" i="1" dirty="0" smtClean="0"/>
              <a:t>fully</a:t>
            </a:r>
            <a:r>
              <a:rPr lang="en-US" dirty="0" smtClean="0"/>
              <a:t> understand God because he is </a:t>
            </a:r>
            <a:r>
              <a:rPr lang="en-US" b="1" i="1" dirty="0" smtClean="0"/>
              <a:t>infinite</a:t>
            </a:r>
            <a:r>
              <a:rPr lang="en-US" dirty="0" smtClean="0"/>
              <a:t> and we can only understand him in terms of our </a:t>
            </a:r>
            <a:r>
              <a:rPr lang="en-US" b="1" i="1" dirty="0" smtClean="0"/>
              <a:t>finite</a:t>
            </a:r>
            <a:r>
              <a:rPr lang="en-US" dirty="0" smtClean="0"/>
              <a:t> understanding and experience?</a:t>
            </a:r>
          </a:p>
          <a:p>
            <a:pPr lvl="0"/>
            <a:r>
              <a:rPr lang="en-US" dirty="0" smtClean="0"/>
              <a:t>Do you agree with Aristotle’s analysis that all physical things have both </a:t>
            </a:r>
          </a:p>
          <a:p>
            <a:pPr lvl="1"/>
            <a:r>
              <a:rPr lang="en-US" b="1" i="1" dirty="0" smtClean="0"/>
              <a:t>substance</a:t>
            </a:r>
            <a:r>
              <a:rPr lang="en-US" dirty="0" smtClean="0"/>
              <a:t> (an </a:t>
            </a:r>
            <a:r>
              <a:rPr lang="en-US" b="1" i="1" dirty="0" smtClean="0"/>
              <a:t>inner </a:t>
            </a:r>
            <a:r>
              <a:rPr lang="en-US" b="1" i="1" dirty="0"/>
              <a:t>reality </a:t>
            </a:r>
            <a:r>
              <a:rPr lang="en-US" dirty="0"/>
              <a:t>that gives </a:t>
            </a:r>
            <a:r>
              <a:rPr lang="en-US" dirty="0" smtClean="0"/>
              <a:t>the </a:t>
            </a:r>
            <a:r>
              <a:rPr lang="en-US" dirty="0"/>
              <a:t>object its particular identity </a:t>
            </a:r>
            <a:r>
              <a:rPr lang="en-US" dirty="0" smtClean="0"/>
              <a:t>) </a:t>
            </a:r>
          </a:p>
          <a:p>
            <a:pPr lvl="1"/>
            <a:r>
              <a:rPr lang="en-US" dirty="0" smtClean="0"/>
              <a:t>and </a:t>
            </a:r>
            <a:r>
              <a:rPr lang="en-US" b="1" i="1" dirty="0" smtClean="0"/>
              <a:t>accidents</a:t>
            </a:r>
            <a:r>
              <a:rPr lang="en-US" dirty="0" smtClean="0"/>
              <a:t> (physical </a:t>
            </a:r>
            <a:r>
              <a:rPr lang="en-US" dirty="0"/>
              <a:t>properties, </a:t>
            </a:r>
            <a:r>
              <a:rPr lang="en-US" dirty="0" smtClean="0"/>
              <a:t>and </a:t>
            </a:r>
            <a:r>
              <a:rPr lang="en-US" dirty="0"/>
              <a:t>qualities which make an object </a:t>
            </a:r>
            <a:r>
              <a:rPr lang="en-US" b="1" i="1" dirty="0"/>
              <a:t>appear </a:t>
            </a:r>
            <a:r>
              <a:rPr lang="en-US" dirty="0"/>
              <a:t>the way it does to our bodily </a:t>
            </a:r>
            <a:r>
              <a:rPr lang="en-US" dirty="0" smtClean="0"/>
              <a:t>senses)?</a:t>
            </a:r>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687124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smtClean="0"/>
              <a:t>Finish this statement from last week’s lesson: “For </a:t>
            </a:r>
            <a:r>
              <a:rPr lang="en-US" dirty="0"/>
              <a:t>Aquinas, Aristotle’s philosophy laid the foundation for a rational knowledge of the universe; divine revelation </a:t>
            </a:r>
            <a:r>
              <a:rPr lang="en-US" dirty="0" smtClean="0"/>
              <a:t>then…</a:t>
            </a:r>
          </a:p>
          <a:p>
            <a:pPr lvl="1"/>
            <a:r>
              <a:rPr lang="en-US" dirty="0" smtClean="0"/>
              <a:t>built </a:t>
            </a:r>
            <a:r>
              <a:rPr lang="en-US" dirty="0"/>
              <a:t>the temple of Christian truth on that foundation. </a:t>
            </a:r>
          </a:p>
          <a:p>
            <a:r>
              <a:rPr lang="en-US" dirty="0" smtClean="0"/>
              <a:t> Did </a:t>
            </a:r>
            <a:r>
              <a:rPr lang="en-US" dirty="0"/>
              <a:t>Aquinas </a:t>
            </a:r>
            <a:r>
              <a:rPr lang="en-US" b="1" i="1" dirty="0"/>
              <a:t>blindly </a:t>
            </a:r>
            <a:r>
              <a:rPr lang="en-US" b="1" i="1" dirty="0" smtClean="0"/>
              <a:t>accept</a:t>
            </a:r>
            <a:r>
              <a:rPr lang="en-US" dirty="0" smtClean="0"/>
              <a:t> </a:t>
            </a:r>
            <a:r>
              <a:rPr lang="en-US" dirty="0"/>
              <a:t>everything that Aristotle </a:t>
            </a:r>
            <a:r>
              <a:rPr lang="en-US" dirty="0" smtClean="0"/>
              <a:t>taught? Explain your answer.</a:t>
            </a:r>
          </a:p>
          <a:p>
            <a:pPr lvl="1"/>
            <a:r>
              <a:rPr lang="en-US" dirty="0" smtClean="0"/>
              <a:t>No, on </a:t>
            </a:r>
            <a:r>
              <a:rPr lang="en-US" dirty="0"/>
              <a:t>points where Aquinas believed that Aristotle </a:t>
            </a:r>
            <a:r>
              <a:rPr lang="en-US" b="1" i="1" dirty="0"/>
              <a:t>contradicted</a:t>
            </a:r>
            <a:r>
              <a:rPr lang="en-US" dirty="0"/>
              <a:t> Christian teaching, </a:t>
            </a:r>
            <a:r>
              <a:rPr lang="en-US" dirty="0" smtClean="0"/>
              <a:t>he </a:t>
            </a:r>
            <a:r>
              <a:rPr lang="en-US" b="1" i="1" dirty="0" smtClean="0"/>
              <a:t>corrected</a:t>
            </a:r>
            <a:r>
              <a:rPr lang="en-US" dirty="0" smtClean="0"/>
              <a:t> </a:t>
            </a:r>
            <a:r>
              <a:rPr lang="en-US" dirty="0"/>
              <a:t>the philosopher in the light of the Bible. </a:t>
            </a:r>
            <a:endParaRPr lang="en-US" dirty="0" smtClean="0"/>
          </a:p>
          <a:p>
            <a:pPr lvl="0"/>
            <a:r>
              <a:rPr lang="en-US" dirty="0" smtClean="0"/>
              <a:t>What view of women did Aquinas absorb </a:t>
            </a:r>
            <a:r>
              <a:rPr lang="en-US" dirty="0"/>
              <a:t>from </a:t>
            </a:r>
            <a:r>
              <a:rPr lang="en-US" dirty="0" smtClean="0"/>
              <a:t>Aristotle? </a:t>
            </a:r>
          </a:p>
          <a:p>
            <a:pPr lvl="1"/>
            <a:r>
              <a:rPr lang="en-US" dirty="0" smtClean="0"/>
              <a:t>That </a:t>
            </a:r>
            <a:r>
              <a:rPr lang="en-US" dirty="0"/>
              <a:t>women were “misbegotten men</a:t>
            </a:r>
            <a:r>
              <a:rPr lang="en-US" dirty="0" smtClean="0"/>
              <a:t>”.</a:t>
            </a:r>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900966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0" r="-150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https://www.studium-scholasticum.org</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2590800"/>
          </a:xfrm>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Great Scholastic Theologians</a:t>
            </a:r>
            <a:br>
              <a:rPr lang="en-US" sz="6000" b="1" dirty="0" smtClean="0">
                <a:solidFill>
                  <a:schemeClr val="bg1"/>
                </a:solidFill>
                <a:effectLst>
                  <a:glow rad="139700">
                    <a:srgbClr val="C00000">
                      <a:alpha val="40000"/>
                    </a:srgbClr>
                  </a:glow>
                  <a:outerShdw blurRad="114300" dist="38100" dir="13500000" algn="br" rotWithShape="0">
                    <a:prstClr val="black"/>
                  </a:outerShdw>
                </a:effectLst>
              </a:rPr>
            </a:br>
            <a:r>
              <a:rPr lang="en-US" sz="6000" b="1" dirty="0" smtClean="0">
                <a:solidFill>
                  <a:schemeClr val="bg1"/>
                </a:solidFill>
                <a:effectLst>
                  <a:glow rad="139700">
                    <a:srgbClr val="C00000">
                      <a:alpha val="40000"/>
                    </a:srgbClr>
                  </a:glow>
                  <a:outerShdw blurRad="114300" dist="38100" dir="13500000" algn="br" rotWithShape="0">
                    <a:prstClr val="black"/>
                  </a:outerShdw>
                </a:effectLst>
              </a:rPr>
              <a:t>(Continued)</a:t>
            </a:r>
            <a:endParaRPr lang="en-US" sz="6000" dirty="0"/>
          </a:p>
        </p:txBody>
      </p:sp>
    </p:spTree>
    <p:extLst>
      <p:ext uri="{BB962C8B-B14F-4D97-AF65-F5344CB8AC3E}">
        <p14:creationId xmlns:p14="http://schemas.microsoft.com/office/powerpoint/2010/main" val="267490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8000" r="-38000"/>
          </a:stretch>
        </a:blipFill>
        <a:effectLst/>
      </p:bgPr>
    </p:bg>
    <p:spTree>
      <p:nvGrpSpPr>
        <p:cNvPr id="1" name=""/>
        <p:cNvGrpSpPr/>
        <p:nvPr/>
      </p:nvGrpSpPr>
      <p:grpSpPr>
        <a:xfrm>
          <a:off x="0" y="0"/>
          <a:ext cx="0" cy="0"/>
          <a:chOff x="0" y="0"/>
          <a:chExt cx="0" cy="0"/>
        </a:xfrm>
      </p:grpSpPr>
      <p:sp>
        <p:nvSpPr>
          <p:cNvPr id="4" name="Rectangle 3"/>
          <p:cNvSpPr/>
          <p:nvPr/>
        </p:nvSpPr>
        <p:spPr>
          <a:xfrm>
            <a:off x="0" y="6172200"/>
            <a:ext cx="9032956" cy="584775"/>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www.edition-originale.com/en/antique-books-1455-1820/philosophy/thomas-daquin-summa-theologiae-1624-38709</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838200"/>
          </a:xfrm>
        </p:spPr>
        <p:txBody>
          <a:bodyPr>
            <a:noAutofit/>
          </a:bodyPr>
          <a:lstStyle/>
          <a:p>
            <a:r>
              <a:rPr lang="en-US" b="1" dirty="0">
                <a:solidFill>
                  <a:schemeClr val="bg1"/>
                </a:solidFill>
                <a:effectLst>
                  <a:glow rad="139700">
                    <a:srgbClr val="C00000">
                      <a:alpha val="40000"/>
                    </a:srgbClr>
                  </a:glow>
                  <a:outerShdw blurRad="114300" dist="38100" dir="13500000" algn="br" rotWithShape="0">
                    <a:prstClr val="black"/>
                  </a:outerShdw>
                </a:effectLst>
              </a:rPr>
              <a:t>Thomas Aquinas – Summa Theologiae </a:t>
            </a:r>
            <a:endParaRPr lang="en-US" dirty="0"/>
          </a:p>
        </p:txBody>
      </p:sp>
      <p:sp>
        <p:nvSpPr>
          <p:cNvPr id="2" name="TextBox 1"/>
          <p:cNvSpPr txBox="1"/>
          <p:nvPr/>
        </p:nvSpPr>
        <p:spPr>
          <a:xfrm>
            <a:off x="835325" y="5867400"/>
            <a:ext cx="7551491" cy="400110"/>
          </a:xfrm>
          <a:prstGeom prst="rect">
            <a:avLst/>
          </a:prstGeom>
          <a:noFill/>
        </p:spPr>
        <p:txBody>
          <a:bodyPr wrap="none" rtlCol="0">
            <a:spAutoFit/>
          </a:bodyPr>
          <a:lstStyle/>
          <a:p>
            <a:r>
              <a:rPr lang="en-US" sz="2000" dirty="0" smtClean="0">
                <a:solidFill>
                  <a:prstClr val="white"/>
                </a:solidFill>
                <a:effectLst>
                  <a:glow rad="228600">
                    <a:srgbClr val="C0504D">
                      <a:satMod val="175000"/>
                      <a:alpha val="40000"/>
                    </a:srgbClr>
                  </a:glow>
                </a:effectLst>
              </a:rPr>
              <a:t>A </a:t>
            </a:r>
            <a:r>
              <a:rPr lang="en-US" sz="2000" dirty="0">
                <a:solidFill>
                  <a:prstClr val="white"/>
                </a:solidFill>
                <a:effectLst>
                  <a:glow rad="228600">
                    <a:srgbClr val="C0504D">
                      <a:satMod val="175000"/>
                      <a:alpha val="40000"/>
                    </a:srgbClr>
                  </a:glow>
                </a:effectLst>
              </a:rPr>
              <a:t>complete copy found in the catalog of the city of </a:t>
            </a:r>
            <a:r>
              <a:rPr lang="en-US" sz="2000" dirty="0" smtClean="0">
                <a:solidFill>
                  <a:prstClr val="white"/>
                </a:solidFill>
                <a:effectLst>
                  <a:glow rad="228600">
                    <a:srgbClr val="C0504D">
                      <a:satMod val="175000"/>
                      <a:alpha val="40000"/>
                    </a:srgbClr>
                  </a:glow>
                </a:effectLst>
              </a:rPr>
              <a:t>Lyon – dated 1624 </a:t>
            </a:r>
            <a:endParaRPr lang="en-US" sz="2000" dirty="0">
              <a:solidFill>
                <a:prstClr val="white"/>
              </a:solidFill>
              <a:effectLst>
                <a:glow rad="228600">
                  <a:srgbClr val="C0504D">
                    <a:satMod val="175000"/>
                    <a:alpha val="40000"/>
                  </a:srgbClr>
                </a:glow>
              </a:effectLst>
            </a:endParaRPr>
          </a:p>
        </p:txBody>
      </p:sp>
    </p:spTree>
    <p:extLst>
      <p:ext uri="{BB962C8B-B14F-4D97-AF65-F5344CB8AC3E}">
        <p14:creationId xmlns:p14="http://schemas.microsoft.com/office/powerpoint/2010/main" val="1792078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 Summa Theologiae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Aquinas’s </a:t>
            </a:r>
            <a:r>
              <a:rPr lang="en-US" b="1" i="1" dirty="0" smtClean="0"/>
              <a:t>Summa Theologiae </a:t>
            </a:r>
            <a:r>
              <a:rPr lang="en-US" dirty="0" smtClean="0"/>
              <a:t>was a systematic theology – perhaps one of the greatest ever written. </a:t>
            </a:r>
          </a:p>
          <a:p>
            <a:r>
              <a:rPr lang="en-US" dirty="0" smtClean="0"/>
              <a:t>Aquinas looked at 512 disputed questions, and divided each question into a number of “articles” or points of inquiry.</a:t>
            </a:r>
          </a:p>
          <a:p>
            <a:r>
              <a:rPr lang="en-US" dirty="0" smtClean="0"/>
              <a:t>He began each point of inquiry by presenting evidence which seemed to oppose his own view – philosophical arguments, quotations from the Bible and the early Church fathers. </a:t>
            </a:r>
          </a:p>
          <a:p>
            <a:r>
              <a:rPr lang="en-US" dirty="0" smtClean="0"/>
              <a:t>Then he offered a reason or quotation for the view he favored. </a:t>
            </a:r>
          </a:p>
          <a:p>
            <a:r>
              <a:rPr lang="en-US" dirty="0" smtClean="0"/>
              <a:t>Next he presented detailed arguments for this view. </a:t>
            </a:r>
          </a:p>
          <a:p>
            <a:r>
              <a:rPr lang="en-US" dirty="0" smtClean="0"/>
              <a:t>Finally he responded to the arguments against his own view and disproved them. By this method Aquinas tried to give a complete account of the question he was dealing with. </a:t>
            </a:r>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2184230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Thomas Aquinas – Summa Theologiae </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Aristotle was the </a:t>
            </a:r>
            <a:r>
              <a:rPr lang="en-US" b="1" i="1" dirty="0"/>
              <a:t>philosopher</a:t>
            </a:r>
            <a:r>
              <a:rPr lang="en-US" dirty="0"/>
              <a:t> Aquinas </a:t>
            </a:r>
            <a:r>
              <a:rPr lang="en-US" dirty="0" smtClean="0"/>
              <a:t>quoted </a:t>
            </a:r>
            <a:r>
              <a:rPr lang="en-US" dirty="0"/>
              <a:t>most often – Aquinas referred to him simply as “</a:t>
            </a:r>
            <a:r>
              <a:rPr lang="en-US" b="1" i="1" dirty="0"/>
              <a:t>the</a:t>
            </a:r>
            <a:r>
              <a:rPr lang="en-US" dirty="0"/>
              <a:t> philosopher”. </a:t>
            </a:r>
            <a:endParaRPr lang="en-US" dirty="0" smtClean="0"/>
          </a:p>
          <a:p>
            <a:r>
              <a:rPr lang="en-US" dirty="0" smtClean="0"/>
              <a:t>Among </a:t>
            </a:r>
            <a:r>
              <a:rPr lang="en-US" b="1" i="1" dirty="0"/>
              <a:t>theologians</a:t>
            </a:r>
            <a:r>
              <a:rPr lang="en-US" dirty="0"/>
              <a:t>, Augustine of Hippo was his favorite. </a:t>
            </a:r>
            <a:endParaRPr lang="en-US" dirty="0" smtClean="0"/>
          </a:p>
          <a:p>
            <a:r>
              <a:rPr lang="en-US" dirty="0" smtClean="0"/>
              <a:t>Although </a:t>
            </a:r>
            <a:r>
              <a:rPr lang="en-US" dirty="0"/>
              <a:t>Augustine had been a Platonist, and Aquinas was an Aristotelian, Aquinas still had a high regard for </a:t>
            </a:r>
            <a:r>
              <a:rPr lang="en-US" dirty="0" smtClean="0"/>
              <a:t>Augustine. </a:t>
            </a:r>
          </a:p>
          <a:p>
            <a:r>
              <a:rPr lang="en-US" dirty="0" smtClean="0"/>
              <a:t>Thus, Aquinas tried </a:t>
            </a:r>
            <a:r>
              <a:rPr lang="en-US" dirty="0"/>
              <a:t>to combine many aspects of Augustine’s </a:t>
            </a:r>
            <a:r>
              <a:rPr lang="en-US" b="1" i="1" dirty="0"/>
              <a:t>theology</a:t>
            </a:r>
            <a:r>
              <a:rPr lang="en-US" dirty="0"/>
              <a:t> with Aristotle’s </a:t>
            </a:r>
            <a:r>
              <a:rPr lang="en-US" b="1" i="1" dirty="0"/>
              <a:t>philosophy</a:t>
            </a:r>
            <a:r>
              <a:rPr lang="en-US" dirty="0"/>
              <a: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3055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The Theology of Thomas Aquinas</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sz="3200" dirty="0"/>
              <a:t>Aquinas’s </a:t>
            </a:r>
            <a:r>
              <a:rPr lang="en-US" sz="3200" dirty="0" smtClean="0"/>
              <a:t>theology, became </a:t>
            </a:r>
            <a:r>
              <a:rPr lang="en-US" sz="3200" dirty="0"/>
              <a:t>particularly famous for three things: </a:t>
            </a:r>
          </a:p>
          <a:p>
            <a:pPr lvl="1"/>
            <a:r>
              <a:rPr lang="en-US" sz="2800" dirty="0" smtClean="0"/>
              <a:t>Aquinas </a:t>
            </a:r>
            <a:r>
              <a:rPr lang="en-US" sz="2800" dirty="0"/>
              <a:t>claimed that the existence of God could be proved by reason</a:t>
            </a:r>
            <a:r>
              <a:rPr lang="en-US" sz="2800" dirty="0" smtClean="0"/>
              <a:t>.</a:t>
            </a:r>
          </a:p>
          <a:p>
            <a:pPr lvl="1"/>
            <a:r>
              <a:rPr lang="en-US" sz="2800" dirty="0"/>
              <a:t>Aquinas taught that all our knowledge of God is through </a:t>
            </a:r>
            <a:r>
              <a:rPr lang="en-US" sz="2800" b="1" i="1" dirty="0"/>
              <a:t>analogy</a:t>
            </a:r>
            <a:r>
              <a:rPr lang="en-US" sz="2800" dirty="0" smtClean="0"/>
              <a:t>.</a:t>
            </a:r>
          </a:p>
          <a:p>
            <a:pPr lvl="1"/>
            <a:r>
              <a:rPr lang="en-US" sz="2800" dirty="0"/>
              <a:t>Aquinas was the first Catholic theologian to offer a full account of the doctrine of </a:t>
            </a:r>
            <a:r>
              <a:rPr lang="en-US" sz="2800" b="1" i="1" dirty="0"/>
              <a:t>transubstantiation</a:t>
            </a:r>
            <a:endParaRPr lang="en-US" sz="28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174290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8000" r="-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smtClean="0"/>
              <a:t>Aquinas’s Proofs for the Existence of God</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sz="3200" dirty="0"/>
              <a:t>Aquinas claimed that the existence of God could be proved by </a:t>
            </a:r>
            <a:r>
              <a:rPr lang="en-US" sz="3200" b="1" i="1" dirty="0"/>
              <a:t>reason</a:t>
            </a:r>
            <a:r>
              <a:rPr lang="en-US" sz="3200" dirty="0"/>
              <a:t>. </a:t>
            </a:r>
            <a:endParaRPr lang="en-US" sz="3200" dirty="0" smtClean="0"/>
          </a:p>
          <a:p>
            <a:r>
              <a:rPr lang="en-US" sz="3200" dirty="0" smtClean="0"/>
              <a:t>Anselm </a:t>
            </a:r>
            <a:r>
              <a:rPr lang="en-US" sz="3200" dirty="0"/>
              <a:t>of Canterbury, of course, had made the same claim, but Aquinas </a:t>
            </a:r>
            <a:r>
              <a:rPr lang="en-US" sz="3200" b="1" i="1" dirty="0"/>
              <a:t>rejected</a:t>
            </a:r>
            <a:r>
              <a:rPr lang="en-US" sz="3200" dirty="0"/>
              <a:t> Anselm’s proof. </a:t>
            </a:r>
            <a:endParaRPr lang="en-US" sz="3200" dirty="0" smtClean="0"/>
          </a:p>
          <a:p>
            <a:r>
              <a:rPr lang="en-US" sz="3200" dirty="0" smtClean="0"/>
              <a:t>Because </a:t>
            </a:r>
            <a:r>
              <a:rPr lang="en-US" sz="3200" dirty="0"/>
              <a:t>Aquinas had embraced Aristotle’s philosophy, he believed that all human knowledge arose from our experience of life in the outward physical world. </a:t>
            </a:r>
            <a:endParaRPr lang="en-US" sz="3200" dirty="0" smtClean="0"/>
          </a:p>
          <a:p>
            <a:r>
              <a:rPr lang="en-US" sz="3200" dirty="0" smtClean="0"/>
              <a:t>Therefore </a:t>
            </a:r>
            <a:r>
              <a:rPr lang="en-US" sz="3200" dirty="0"/>
              <a:t>God’s existence had to be proved from the world, rather than (as Anselm had tried to do) from the inner ideas of the mind. </a:t>
            </a:r>
            <a:endParaRPr lang="en-US" sz="32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smtClean="0">
                <a:solidFill>
                  <a:prstClr val="black"/>
                </a:solidFill>
              </a:rPr>
              <a:t>Needham</a:t>
            </a:r>
            <a:r>
              <a:rPr lang="en-US" sz="1600" dirty="0">
                <a:solidFill>
                  <a:prstClr val="black"/>
                </a:solidFill>
              </a:rPr>
              <a:t>, Nick. 2,000 Years of Christ's Power Vol. 2: The Middle Ages</a:t>
            </a:r>
          </a:p>
        </p:txBody>
      </p:sp>
    </p:spTree>
    <p:extLst>
      <p:ext uri="{BB962C8B-B14F-4D97-AF65-F5344CB8AC3E}">
        <p14:creationId xmlns:p14="http://schemas.microsoft.com/office/powerpoint/2010/main" val="4063480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276246</TotalTime>
  <Words>2649</Words>
  <Application>Microsoft Office PowerPoint</Application>
  <PresentationFormat>On-screen Show (4:3)</PresentationFormat>
  <Paragraphs>155</Paragraphs>
  <Slides>27</Slides>
  <Notes>3</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79_Office Theme</vt:lpstr>
      <vt:lpstr>80_Office Theme</vt:lpstr>
      <vt:lpstr>81_Office Theme</vt:lpstr>
      <vt:lpstr>82_Office Theme</vt:lpstr>
      <vt:lpstr>PowerPoint Presentation</vt:lpstr>
      <vt:lpstr>Review</vt:lpstr>
      <vt:lpstr>Review</vt:lpstr>
      <vt:lpstr>Great Scholastic Theologians (Continued)</vt:lpstr>
      <vt:lpstr>Thomas Aquinas – Summa Theologiae </vt:lpstr>
      <vt:lpstr>Thomas Aquinas – Summa Theologiae </vt:lpstr>
      <vt:lpstr>Thomas Aquinas – Summa Theologiae </vt:lpstr>
      <vt:lpstr>The Theology of Thomas Aquinas</vt:lpstr>
      <vt:lpstr>Aquinas’s Proofs for the Existence of God</vt:lpstr>
      <vt:lpstr>Aquinas’s Proofs for the Existence of God</vt:lpstr>
      <vt:lpstr>Our Knowledge of God is Through Analogy</vt:lpstr>
      <vt:lpstr>Our Knowledge of God is Through Analogy</vt:lpstr>
      <vt:lpstr>Aquinas on Transubstantiation</vt:lpstr>
      <vt:lpstr>Aquinas on Transubstantiation</vt:lpstr>
      <vt:lpstr>Aquinas on Transubstantiation</vt:lpstr>
      <vt:lpstr>Aquinas on Transubstantiation</vt:lpstr>
      <vt:lpstr>Aquinas on Transubstantiation</vt:lpstr>
      <vt:lpstr>Aquinas on Transubstantiation</vt:lpstr>
      <vt:lpstr>Aquinas on Transubstantiation</vt:lpstr>
      <vt:lpstr>Aquinas on Transubstantiation</vt:lpstr>
      <vt:lpstr>Aquinas on Transubstantiation</vt:lpstr>
      <vt:lpstr>Aquinas on Transubstantiation</vt:lpstr>
      <vt:lpstr>Aquinas on Transubstantiation</vt:lpstr>
      <vt:lpstr>John Duns Scotus</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4832</cp:revision>
  <cp:lastPrinted>2020-01-19T14:14:18Z</cp:lastPrinted>
  <dcterms:created xsi:type="dcterms:W3CDTF">2018-06-08T00:19:32Z</dcterms:created>
  <dcterms:modified xsi:type="dcterms:W3CDTF">2020-01-19T18:40:18Z</dcterms:modified>
</cp:coreProperties>
</file>