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648" r:id="rId2"/>
    <p:sldMasterId id="2147486660" r:id="rId3"/>
    <p:sldMasterId id="2147486672" r:id="rId4"/>
  </p:sldMasterIdLst>
  <p:notesMasterIdLst>
    <p:notesMasterId r:id="rId32"/>
  </p:notesMasterIdLst>
  <p:handoutMasterIdLst>
    <p:handoutMasterId r:id="rId33"/>
  </p:handoutMasterIdLst>
  <p:sldIdLst>
    <p:sldId id="2671" r:id="rId5"/>
    <p:sldId id="2672" r:id="rId6"/>
    <p:sldId id="2673" r:id="rId7"/>
    <p:sldId id="2674" r:id="rId8"/>
    <p:sldId id="2675" r:id="rId9"/>
    <p:sldId id="2676" r:id="rId10"/>
    <p:sldId id="2678" r:id="rId11"/>
    <p:sldId id="2679" r:id="rId12"/>
    <p:sldId id="2680" r:id="rId13"/>
    <p:sldId id="2682" r:id="rId14"/>
    <p:sldId id="2683" r:id="rId15"/>
    <p:sldId id="2684" r:id="rId16"/>
    <p:sldId id="2685" r:id="rId17"/>
    <p:sldId id="2686" r:id="rId18"/>
    <p:sldId id="2687" r:id="rId19"/>
    <p:sldId id="2695" r:id="rId20"/>
    <p:sldId id="2690" r:id="rId21"/>
    <p:sldId id="2697" r:id="rId22"/>
    <p:sldId id="2699" r:id="rId23"/>
    <p:sldId id="2688" r:id="rId24"/>
    <p:sldId id="2691" r:id="rId25"/>
    <p:sldId id="2693" r:id="rId26"/>
    <p:sldId id="2694" r:id="rId27"/>
    <p:sldId id="2700" r:id="rId28"/>
    <p:sldId id="2701" r:id="rId29"/>
    <p:sldId id="2702" r:id="rId30"/>
    <p:sldId id="2703" r:id="rId3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1/26/2020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1/26/2020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136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17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13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665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851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393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71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56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85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49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763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266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53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85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5185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174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672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680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8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405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434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178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4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080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696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8567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24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76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1240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0153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202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21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42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1198501"/>
      </p:ext>
    </p:extLst>
  </p:cSld>
  <p:clrMap bg1="lt1" tx1="dk1" bg2="lt2" tx2="dk2" accent1="accent1" accent2="accent2" accent3="accent3" accent4="accent4" accent5="accent5" accent6="accent6" hlink="hlink" folHlink="folHlink"/>
  <p:sldLayoutIdLst>
    <p:sldLayoutId id="2147486649" r:id="rId1"/>
    <p:sldLayoutId id="2147486650" r:id="rId2"/>
    <p:sldLayoutId id="2147486651" r:id="rId3"/>
    <p:sldLayoutId id="2147486652" r:id="rId4"/>
    <p:sldLayoutId id="2147486653" r:id="rId5"/>
    <p:sldLayoutId id="2147486654" r:id="rId6"/>
    <p:sldLayoutId id="2147486655" r:id="rId7"/>
    <p:sldLayoutId id="2147486656" r:id="rId8"/>
    <p:sldLayoutId id="2147486657" r:id="rId9"/>
    <p:sldLayoutId id="2147486658" r:id="rId10"/>
    <p:sldLayoutId id="2147486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79539"/>
      </p:ext>
    </p:extLst>
  </p:cSld>
  <p:clrMap bg1="lt1" tx1="dk1" bg2="lt2" tx2="dk2" accent1="accent1" accent2="accent2" accent3="accent3" accent4="accent4" accent5="accent5" accent6="accent6" hlink="hlink" folHlink="folHlink"/>
  <p:sldLayoutIdLst>
    <p:sldLayoutId id="2147486661" r:id="rId1"/>
    <p:sldLayoutId id="2147486662" r:id="rId2"/>
    <p:sldLayoutId id="2147486663" r:id="rId3"/>
    <p:sldLayoutId id="2147486664" r:id="rId4"/>
    <p:sldLayoutId id="2147486665" r:id="rId5"/>
    <p:sldLayoutId id="2147486666" r:id="rId6"/>
    <p:sldLayoutId id="2147486667" r:id="rId7"/>
    <p:sldLayoutId id="2147486668" r:id="rId8"/>
    <p:sldLayoutId id="2147486669" r:id="rId9"/>
    <p:sldLayoutId id="2147486670" r:id="rId10"/>
    <p:sldLayoutId id="2147486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26011"/>
      </p:ext>
    </p:extLst>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hemeOverride" Target="../theme/themeOverride10.xml"/><Relationship Id="rId5" Type="http://schemas.openxmlformats.org/officeDocument/2006/relationships/hyperlink" Target="https://upload.wikimedia.org/wikipedia/commons/7/70/William_of_Ockham.png"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hyperlink" Target="https://www.pinterest.com/pin/474496510716734374/visual-search/" TargetMode="Externa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9.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5.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studium-scholasticum.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hyperlink" Target="https://medium.com/the-liturgical-legion/john-duns-scotus-and-divine-atemporal-knowledge-76352b5cbc75"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367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Scotus</a:t>
            </a:r>
            <a:r>
              <a:rPr lang="en-US" dirty="0"/>
              <a:t>, however, argued that it was a more perfect exercise of God’s grace to preserve an individual from </a:t>
            </a:r>
            <a:r>
              <a:rPr lang="en-US" b="1" i="1" dirty="0"/>
              <a:t>ever having </a:t>
            </a:r>
            <a:r>
              <a:rPr lang="en-US" dirty="0"/>
              <a:t>original sin, than to </a:t>
            </a:r>
            <a:r>
              <a:rPr lang="en-US" b="1" i="1" dirty="0"/>
              <a:t>purify</a:t>
            </a:r>
            <a:r>
              <a:rPr lang="en-US" dirty="0"/>
              <a:t> an individual from its stain. </a:t>
            </a:r>
            <a:endParaRPr lang="en-US" dirty="0" smtClean="0"/>
          </a:p>
          <a:p>
            <a:r>
              <a:rPr lang="en-US" dirty="0" smtClean="0"/>
              <a:t>Since </a:t>
            </a:r>
            <a:r>
              <a:rPr lang="en-US" dirty="0"/>
              <a:t>Christ, the Second Adam, was free from original sin, it seemed fitting that Mary, the Second Eve, should also be free from it. </a:t>
            </a:r>
            <a:endParaRPr lang="en-US" dirty="0" smtClean="0"/>
          </a:p>
          <a:p>
            <a:r>
              <a:rPr lang="en-US" dirty="0" smtClean="0"/>
              <a:t>Therefore</a:t>
            </a:r>
            <a:r>
              <a:rPr lang="en-US" dirty="0"/>
              <a:t>, Scotus concluded, since Scripture and Church tradition did not </a:t>
            </a:r>
            <a:r>
              <a:rPr lang="en-US" b="1" i="1" dirty="0"/>
              <a:t>deny it</a:t>
            </a:r>
            <a:r>
              <a:rPr lang="en-US" dirty="0"/>
              <a:t>, it seemed </a:t>
            </a:r>
            <a:r>
              <a:rPr lang="en-US" dirty="0" smtClean="0"/>
              <a:t>“probable” </a:t>
            </a:r>
            <a:r>
              <a:rPr lang="en-US" dirty="0"/>
              <a:t>that Mary was conceived without original sin.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00043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Scotus </a:t>
            </a:r>
            <a:r>
              <a:rPr lang="en-US" dirty="0" smtClean="0"/>
              <a:t>never </a:t>
            </a:r>
            <a:r>
              <a:rPr lang="en-US" dirty="0"/>
              <a:t>went further than saying that the immaculate conception was “</a:t>
            </a:r>
            <a:r>
              <a:rPr lang="en-US" b="1" i="1" dirty="0"/>
              <a:t>probable</a:t>
            </a:r>
            <a:r>
              <a:rPr lang="en-US" dirty="0" smtClean="0"/>
              <a:t>” because </a:t>
            </a:r>
            <a:r>
              <a:rPr lang="en-US" dirty="0"/>
              <a:t>it </a:t>
            </a:r>
            <a:r>
              <a:rPr lang="en-US" b="1" i="1" dirty="0"/>
              <a:t>appeared</a:t>
            </a:r>
            <a:r>
              <a:rPr lang="en-US" dirty="0"/>
              <a:t> to follow from other known doctrines. </a:t>
            </a:r>
            <a:endParaRPr lang="en-US" dirty="0" smtClean="0"/>
          </a:p>
          <a:p>
            <a:r>
              <a:rPr lang="en-US" dirty="0" smtClean="0"/>
              <a:t>His </a:t>
            </a:r>
            <a:r>
              <a:rPr lang="en-US" b="1" i="1" dirty="0"/>
              <a:t>followers</a:t>
            </a:r>
            <a:r>
              <a:rPr lang="en-US" dirty="0"/>
              <a:t> were less hesitant, and proclaimed the immaculate conception as a </a:t>
            </a:r>
            <a:r>
              <a:rPr lang="en-US" b="1" i="1" dirty="0"/>
              <a:t>definite truth</a:t>
            </a:r>
            <a:r>
              <a:rPr lang="en-US" dirty="0" smtClean="0"/>
              <a:t>.</a:t>
            </a:r>
          </a:p>
          <a:p>
            <a:r>
              <a:rPr lang="en-US" dirty="0" smtClean="0"/>
              <a:t>Although it </a:t>
            </a:r>
            <a:r>
              <a:rPr lang="en-US" dirty="0"/>
              <a:t>was not until 1854 that the immaculate conception became an </a:t>
            </a:r>
            <a:r>
              <a:rPr lang="en-US" b="1" i="1" dirty="0"/>
              <a:t>official </a:t>
            </a:r>
            <a:r>
              <a:rPr lang="en-US" dirty="0"/>
              <a:t>Roman Catholic doctrine. </a:t>
            </a:r>
            <a:endParaRPr lang="en-US" dirty="0" smtClean="0"/>
          </a:p>
          <a:p>
            <a:r>
              <a:rPr lang="en-US" dirty="0" smtClean="0"/>
              <a:t>Eastern </a:t>
            </a:r>
            <a:r>
              <a:rPr lang="en-US" dirty="0"/>
              <a:t>Orthodoxy and Protestantism both </a:t>
            </a:r>
            <a:r>
              <a:rPr lang="en-US" b="1" i="1" dirty="0"/>
              <a:t>reject</a:t>
            </a:r>
            <a:r>
              <a:rPr lang="en-US" dirty="0"/>
              <a:t> the immaculate conception</a:t>
            </a:r>
            <a:r>
              <a:rPr lang="en-US" dirty="0" smtClean="0"/>
              <a:t>.  </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106048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458200" cy="5592763"/>
          </a:xfrm>
        </p:spPr>
        <p:txBody>
          <a:bodyPr>
            <a:normAutofit/>
          </a:bodyPr>
          <a:lstStyle/>
          <a:p>
            <a:r>
              <a:rPr lang="en-US" dirty="0"/>
              <a:t>Due to the intricacy and complexity of his theories, Scotus </a:t>
            </a:r>
            <a:r>
              <a:rPr lang="en-US" dirty="0" smtClean="0"/>
              <a:t>came to be called “The </a:t>
            </a:r>
            <a:r>
              <a:rPr lang="en-US" dirty="0"/>
              <a:t>Subtle </a:t>
            </a:r>
            <a:r>
              <a:rPr lang="en-US" dirty="0" smtClean="0"/>
              <a:t>Doctor” and his </a:t>
            </a:r>
            <a:r>
              <a:rPr lang="en-US" dirty="0"/>
              <a:t>most devoted students and followers </a:t>
            </a:r>
            <a:r>
              <a:rPr lang="en-US" dirty="0" smtClean="0"/>
              <a:t>came to be  </a:t>
            </a:r>
            <a:r>
              <a:rPr lang="en-US" dirty="0"/>
              <a:t>known as “Dunsmen</a:t>
            </a:r>
            <a:r>
              <a:rPr lang="en-US" dirty="0" smtClean="0"/>
              <a:t>.”</a:t>
            </a:r>
          </a:p>
          <a:p>
            <a:r>
              <a:rPr lang="en-US" dirty="0"/>
              <a:t>Scotus’ teachings </a:t>
            </a:r>
            <a:r>
              <a:rPr lang="en-US" dirty="0" smtClean="0"/>
              <a:t>was viewed </a:t>
            </a:r>
            <a:r>
              <a:rPr lang="en-US" b="1" i="1" dirty="0"/>
              <a:t>favorably </a:t>
            </a:r>
            <a:r>
              <a:rPr lang="en-US" dirty="0"/>
              <a:t>by ecclesiastical </a:t>
            </a:r>
            <a:r>
              <a:rPr lang="en-US" dirty="0" smtClean="0"/>
              <a:t>scholars </a:t>
            </a:r>
            <a:r>
              <a:rPr lang="en-US" dirty="0" smtClean="0"/>
              <a:t>in </a:t>
            </a:r>
            <a:r>
              <a:rPr lang="en-US" dirty="0"/>
              <a:t>the </a:t>
            </a:r>
            <a:r>
              <a:rPr lang="en-US" b="1" i="1" dirty="0"/>
              <a:t>centuries </a:t>
            </a:r>
            <a:r>
              <a:rPr lang="en-US" b="1" i="1" dirty="0" smtClean="0"/>
              <a:t>immediately following</a:t>
            </a:r>
            <a:r>
              <a:rPr lang="en-US" dirty="0" smtClean="0"/>
              <a:t> his </a:t>
            </a:r>
            <a:r>
              <a:rPr lang="en-US" dirty="0"/>
              <a:t>death in </a:t>
            </a:r>
            <a:r>
              <a:rPr lang="en-US" dirty="0" smtClean="0"/>
              <a:t>1308. </a:t>
            </a:r>
          </a:p>
          <a:p>
            <a:r>
              <a:rPr lang="en-US" dirty="0" smtClean="0"/>
              <a:t>But by the </a:t>
            </a:r>
            <a:r>
              <a:rPr lang="en-US" b="1" i="1" dirty="0" smtClean="0"/>
              <a:t>mid-16th century </a:t>
            </a:r>
            <a:r>
              <a:rPr lang="en-US" dirty="0" smtClean="0"/>
              <a:t>“The </a:t>
            </a:r>
            <a:r>
              <a:rPr lang="en-US" dirty="0"/>
              <a:t>Subtle </a:t>
            </a:r>
            <a:r>
              <a:rPr lang="en-US" dirty="0" smtClean="0"/>
              <a:t>Doctor’s” </a:t>
            </a:r>
            <a:r>
              <a:rPr lang="en-US" dirty="0"/>
              <a:t>intensely analytical writings and </a:t>
            </a:r>
            <a:r>
              <a:rPr lang="en-US" dirty="0" smtClean="0"/>
              <a:t>logic </a:t>
            </a:r>
            <a:r>
              <a:rPr lang="en-US" dirty="0"/>
              <a:t>came to be seen as </a:t>
            </a:r>
            <a:r>
              <a:rPr lang="en-US" b="1" i="1" dirty="0"/>
              <a:t>overly </a:t>
            </a:r>
            <a:r>
              <a:rPr lang="en-US" b="1" i="1" dirty="0" smtClean="0"/>
              <a:t>complex</a:t>
            </a:r>
            <a:r>
              <a:rPr lang="en-US" dirty="0" smtClean="0"/>
              <a:t>, and so </a:t>
            </a:r>
            <a:r>
              <a:rPr lang="en-US" dirty="0"/>
              <a:t>the </a:t>
            </a:r>
            <a:r>
              <a:rPr lang="en-US" dirty="0" smtClean="0"/>
              <a:t>Dunsmen</a:t>
            </a:r>
            <a:r>
              <a:rPr lang="en-US" dirty="0"/>
              <a:t>, or </a:t>
            </a:r>
            <a:r>
              <a:rPr lang="en-US" dirty="0" smtClean="0"/>
              <a:t>“</a:t>
            </a:r>
            <a:r>
              <a:rPr lang="en-US" b="1" i="1" dirty="0" smtClean="0"/>
              <a:t>Duns</a:t>
            </a:r>
            <a:r>
              <a:rPr lang="en-US" dirty="0" smtClean="0"/>
              <a:t>” of that day came to </a:t>
            </a:r>
            <a:r>
              <a:rPr lang="en-US" dirty="0"/>
              <a:t>be associated with </a:t>
            </a:r>
            <a:r>
              <a:rPr lang="en-US" b="1" i="1" dirty="0" smtClean="0"/>
              <a:t>idiocy</a:t>
            </a:r>
            <a:r>
              <a:rPr lang="en-US" dirty="0" smtClean="0"/>
              <a:t>. </a:t>
            </a:r>
          </a:p>
          <a:p>
            <a:r>
              <a:rPr lang="en-US" dirty="0" smtClean="0"/>
              <a:t>And so we see the origin of the modern term “dunce”.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505919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8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upload.wikimedia.org/wikipedia/commons/7/70/William_of_Ockham.png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William of Ockham</a:t>
            </a:r>
            <a:endParaRPr lang="en-US" sz="5400" dirty="0"/>
          </a:p>
        </p:txBody>
      </p:sp>
      <p:sp>
        <p:nvSpPr>
          <p:cNvPr id="2" name="TextBox 1"/>
          <p:cNvSpPr txBox="1"/>
          <p:nvPr/>
        </p:nvSpPr>
        <p:spPr>
          <a:xfrm>
            <a:off x="990600" y="5867399"/>
            <a:ext cx="7298216" cy="461665"/>
          </a:xfrm>
          <a:prstGeom prst="rect">
            <a:avLst/>
          </a:prstGeom>
          <a:noFill/>
        </p:spPr>
        <p:txBody>
          <a:bodyPr wrap="none" rtlCol="0">
            <a:spAutoFit/>
          </a:bodyPr>
          <a:lstStyle/>
          <a:p>
            <a:r>
              <a:rPr lang="en-US" sz="2400" dirty="0">
                <a:solidFill>
                  <a:schemeClr val="bg1"/>
                </a:solidFill>
                <a:effectLst>
                  <a:glow rad="63500">
                    <a:schemeClr val="accent2">
                      <a:satMod val="175000"/>
                      <a:alpha val="40000"/>
                    </a:schemeClr>
                  </a:glow>
                </a:effectLst>
              </a:rPr>
              <a:t>F</a:t>
            </a:r>
            <a:r>
              <a:rPr lang="en-US" sz="2400" dirty="0" smtClean="0">
                <a:solidFill>
                  <a:schemeClr val="bg1"/>
                </a:solidFill>
                <a:effectLst>
                  <a:glow rad="63500">
                    <a:schemeClr val="accent2">
                      <a:satMod val="175000"/>
                      <a:alpha val="40000"/>
                    </a:schemeClr>
                  </a:glow>
                </a:effectLst>
              </a:rPr>
              <a:t>rom </a:t>
            </a:r>
            <a:r>
              <a:rPr lang="en-US" sz="2400" dirty="0">
                <a:solidFill>
                  <a:schemeClr val="bg1"/>
                </a:solidFill>
                <a:effectLst>
                  <a:glow rad="63500">
                    <a:schemeClr val="accent2">
                      <a:satMod val="175000"/>
                      <a:alpha val="40000"/>
                    </a:schemeClr>
                  </a:glow>
                </a:effectLst>
              </a:rPr>
              <a:t>stained glass window at a church in </a:t>
            </a:r>
            <a:r>
              <a:rPr lang="en-US" sz="2400" dirty="0" smtClean="0">
                <a:solidFill>
                  <a:schemeClr val="bg1"/>
                </a:solidFill>
                <a:effectLst>
                  <a:glow rad="63500">
                    <a:schemeClr val="accent2">
                      <a:satMod val="175000"/>
                      <a:alpha val="40000"/>
                    </a:schemeClr>
                  </a:glow>
                </a:effectLst>
              </a:rPr>
              <a:t>Surrey, England</a:t>
            </a:r>
            <a:endParaRPr lang="en-US" sz="2400"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2854588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William of Ockham (1285-1349) </a:t>
            </a:r>
            <a:r>
              <a:rPr lang="en-US" dirty="0" smtClean="0"/>
              <a:t>was </a:t>
            </a:r>
            <a:r>
              <a:rPr lang="en-US" dirty="0"/>
              <a:t>born at Ockham in Surrey, southern England. </a:t>
            </a:r>
            <a:endParaRPr lang="en-US" dirty="0" smtClean="0"/>
          </a:p>
          <a:p>
            <a:r>
              <a:rPr lang="en-US" dirty="0" smtClean="0"/>
              <a:t>He </a:t>
            </a:r>
            <a:r>
              <a:rPr lang="en-US" dirty="0"/>
              <a:t>studied theology at Oxford University where he joined the Franciscan order. </a:t>
            </a:r>
            <a:endParaRPr lang="en-US" dirty="0" smtClean="0"/>
          </a:p>
          <a:p>
            <a:r>
              <a:rPr lang="en-US" dirty="0" smtClean="0"/>
              <a:t>In 1324, Pope </a:t>
            </a:r>
            <a:r>
              <a:rPr lang="en-US" dirty="0"/>
              <a:t>John XXII </a:t>
            </a:r>
            <a:r>
              <a:rPr lang="en-US" dirty="0" smtClean="0"/>
              <a:t>summoned </a:t>
            </a:r>
            <a:r>
              <a:rPr lang="en-US" dirty="0"/>
              <a:t>Ockham </a:t>
            </a:r>
            <a:r>
              <a:rPr lang="en-US" dirty="0" smtClean="0"/>
              <a:t>to Avignon, France where, he became </a:t>
            </a:r>
            <a:r>
              <a:rPr lang="en-US" dirty="0"/>
              <a:t>involved in a </a:t>
            </a:r>
            <a:r>
              <a:rPr lang="en-US" dirty="0" smtClean="0"/>
              <a:t>controversy. </a:t>
            </a:r>
          </a:p>
          <a:p>
            <a:r>
              <a:rPr lang="en-US" dirty="0" smtClean="0"/>
              <a:t>A </a:t>
            </a:r>
            <a:r>
              <a:rPr lang="en-US" dirty="0"/>
              <a:t>party called the “spiritual Franciscans” wanted all members of </a:t>
            </a:r>
            <a:r>
              <a:rPr lang="en-US" dirty="0" smtClean="0"/>
              <a:t>their </a:t>
            </a:r>
            <a:r>
              <a:rPr lang="en-US" dirty="0"/>
              <a:t>order to practice absolute poverty, as their founder Francis of Assisi had intended</a:t>
            </a:r>
            <a:r>
              <a:rPr lang="en-US" dirty="0" smtClean="0"/>
              <a:t>.</a:t>
            </a:r>
          </a:p>
          <a:p>
            <a:r>
              <a:rPr lang="en-US" dirty="0" smtClean="0"/>
              <a:t>Ockham </a:t>
            </a:r>
            <a:r>
              <a:rPr lang="en-US" b="1" i="1" dirty="0"/>
              <a:t>supported</a:t>
            </a:r>
            <a:r>
              <a:rPr lang="en-US" dirty="0"/>
              <a:t> this view, but it was </a:t>
            </a:r>
            <a:r>
              <a:rPr lang="en-US" b="1" i="1" dirty="0"/>
              <a:t>condemned</a:t>
            </a:r>
            <a:r>
              <a:rPr lang="en-US" dirty="0"/>
              <a:t> by Pope John XXII in 1328.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417986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Ockham then fled </a:t>
            </a:r>
            <a:r>
              <a:rPr lang="en-US" dirty="0"/>
              <a:t>to </a:t>
            </a:r>
            <a:r>
              <a:rPr lang="en-US" dirty="0" smtClean="0"/>
              <a:t>Germany where he was protected </a:t>
            </a:r>
            <a:r>
              <a:rPr lang="en-US" dirty="0"/>
              <a:t>by the Holy Roman Emperor, Louis the </a:t>
            </a:r>
            <a:r>
              <a:rPr lang="en-US" dirty="0" smtClean="0"/>
              <a:t>Bavarian, </a:t>
            </a:r>
            <a:r>
              <a:rPr lang="en-US" dirty="0"/>
              <a:t>a violent enemy of the papacy. </a:t>
            </a:r>
            <a:endParaRPr lang="en-US" dirty="0" smtClean="0"/>
          </a:p>
          <a:p>
            <a:r>
              <a:rPr lang="en-US" dirty="0" smtClean="0"/>
              <a:t>John </a:t>
            </a:r>
            <a:r>
              <a:rPr lang="en-US" dirty="0"/>
              <a:t>XXII </a:t>
            </a:r>
            <a:r>
              <a:rPr lang="en-US" b="1" i="1" dirty="0"/>
              <a:t>excommunicated</a:t>
            </a:r>
            <a:r>
              <a:rPr lang="en-US" dirty="0"/>
              <a:t> Ockham, who </a:t>
            </a:r>
            <a:r>
              <a:rPr lang="en-US" dirty="0" smtClean="0"/>
              <a:t>then spent </a:t>
            </a:r>
            <a:r>
              <a:rPr lang="en-US" dirty="0"/>
              <a:t>the rest of his life in Louis’ service. </a:t>
            </a:r>
            <a:endParaRPr lang="en-US" dirty="0" smtClean="0"/>
          </a:p>
          <a:p>
            <a:r>
              <a:rPr lang="en-US" dirty="0"/>
              <a:t>Ockham </a:t>
            </a:r>
            <a:r>
              <a:rPr lang="en-US" dirty="0" smtClean="0"/>
              <a:t>wrote </a:t>
            </a:r>
            <a:r>
              <a:rPr lang="en-US" b="1" i="1" dirty="0"/>
              <a:t>against</a:t>
            </a:r>
            <a:r>
              <a:rPr lang="en-US" dirty="0"/>
              <a:t> the papacy for Louis, teaching </a:t>
            </a:r>
            <a:r>
              <a:rPr lang="en-US" dirty="0" smtClean="0"/>
              <a:t>that: </a:t>
            </a:r>
          </a:p>
          <a:p>
            <a:pPr lvl="1"/>
            <a:r>
              <a:rPr lang="en-US" dirty="0" smtClean="0"/>
              <a:t>An </a:t>
            </a:r>
            <a:r>
              <a:rPr lang="en-US" dirty="0"/>
              <a:t>ecumenical council of the whole Church was </a:t>
            </a:r>
            <a:r>
              <a:rPr lang="en-US" b="1" i="1" dirty="0"/>
              <a:t>superior</a:t>
            </a:r>
            <a:r>
              <a:rPr lang="en-US" dirty="0"/>
              <a:t> to the </a:t>
            </a:r>
            <a:r>
              <a:rPr lang="en-US" dirty="0" smtClean="0"/>
              <a:t>papacy. </a:t>
            </a:r>
          </a:p>
          <a:p>
            <a:pPr lvl="1"/>
            <a:r>
              <a:rPr lang="en-US" dirty="0" smtClean="0"/>
              <a:t>Popes </a:t>
            </a:r>
            <a:r>
              <a:rPr lang="en-US" dirty="0"/>
              <a:t>could </a:t>
            </a:r>
            <a:r>
              <a:rPr lang="en-US" b="1" i="1" dirty="0"/>
              <a:t>err</a:t>
            </a:r>
            <a:r>
              <a:rPr lang="en-US" dirty="0"/>
              <a:t> but </a:t>
            </a:r>
            <a:r>
              <a:rPr lang="en-US" dirty="0" smtClean="0"/>
              <a:t>ecumenical councils and </a:t>
            </a:r>
            <a:r>
              <a:rPr lang="en-US" dirty="0"/>
              <a:t>the Bible were </a:t>
            </a:r>
            <a:r>
              <a:rPr lang="en-US" dirty="0" smtClean="0"/>
              <a:t>both </a:t>
            </a:r>
            <a:r>
              <a:rPr lang="en-US" b="1" i="1" dirty="0" smtClean="0"/>
              <a:t>infallible</a:t>
            </a:r>
            <a:r>
              <a:rPr lang="en-US" dirty="0" smtClean="0"/>
              <a:t>. </a:t>
            </a:r>
          </a:p>
          <a:p>
            <a:pPr lvl="1"/>
            <a:r>
              <a:rPr lang="en-US" dirty="0" smtClean="0"/>
              <a:t>The </a:t>
            </a:r>
            <a:r>
              <a:rPr lang="en-US" dirty="0"/>
              <a:t>pope had no power to depose kings and </a:t>
            </a:r>
            <a:r>
              <a:rPr lang="en-US" dirty="0" smtClean="0"/>
              <a:t>emperors</a:t>
            </a:r>
            <a:r>
              <a:rPr lang="en-US" dirty="0"/>
              <a:t>, but an </a:t>
            </a:r>
            <a:r>
              <a:rPr lang="en-US" dirty="0" smtClean="0"/>
              <a:t>emperor </a:t>
            </a:r>
            <a:r>
              <a:rPr lang="en-US" dirty="0"/>
              <a:t>had the power to depose an erring pope.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070613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sz="3200" dirty="0"/>
              <a:t>Ockham was a </a:t>
            </a:r>
            <a:r>
              <a:rPr lang="en-US" sz="3200" b="1" i="1" dirty="0"/>
              <a:t>highly</a:t>
            </a:r>
            <a:r>
              <a:rPr lang="en-US" sz="3200" dirty="0"/>
              <a:t> influential thinker. </a:t>
            </a:r>
            <a:endParaRPr lang="en-US" sz="3200" dirty="0" smtClean="0"/>
          </a:p>
          <a:p>
            <a:r>
              <a:rPr lang="en-US" sz="3200" dirty="0" smtClean="0"/>
              <a:t>He </a:t>
            </a:r>
            <a:r>
              <a:rPr lang="en-US" sz="3200" dirty="0"/>
              <a:t>took further the divorce between theology and philosophy that Scotus had started. </a:t>
            </a:r>
            <a:endParaRPr lang="en-US" sz="3200" dirty="0" smtClean="0"/>
          </a:p>
          <a:p>
            <a:r>
              <a:rPr lang="en-US" sz="3200" dirty="0" smtClean="0"/>
              <a:t>Ockham </a:t>
            </a:r>
            <a:r>
              <a:rPr lang="en-US" sz="3200" dirty="0"/>
              <a:t>held that </a:t>
            </a:r>
            <a:r>
              <a:rPr lang="en-US" sz="3200" b="1" i="1" dirty="0"/>
              <a:t>reason</a:t>
            </a:r>
            <a:r>
              <a:rPr lang="en-US" sz="3200" dirty="0"/>
              <a:t> could not </a:t>
            </a:r>
            <a:r>
              <a:rPr lang="en-US" sz="3200" dirty="0" smtClean="0"/>
              <a:t>prove </a:t>
            </a:r>
            <a:r>
              <a:rPr lang="en-US" sz="3200" dirty="0"/>
              <a:t>the existence of God; all it could do was </a:t>
            </a:r>
            <a:r>
              <a:rPr lang="en-US" sz="3200" b="1" i="1" dirty="0"/>
              <a:t>suggest</a:t>
            </a:r>
            <a:r>
              <a:rPr lang="en-US" sz="3200" dirty="0"/>
              <a:t> </a:t>
            </a:r>
            <a:r>
              <a:rPr lang="en-US" sz="3200" b="1" i="1" dirty="0"/>
              <a:t>arguments</a:t>
            </a:r>
            <a:r>
              <a:rPr lang="en-US" sz="3200" dirty="0"/>
              <a:t> to show that, at best, God </a:t>
            </a:r>
            <a:r>
              <a:rPr lang="en-US" sz="3200" b="1" i="1" dirty="0"/>
              <a:t>probably</a:t>
            </a:r>
            <a:r>
              <a:rPr lang="en-US" sz="3200" dirty="0"/>
              <a:t> existed. </a:t>
            </a:r>
            <a:endParaRPr lang="en-US" sz="3200" dirty="0" smtClean="0"/>
          </a:p>
          <a:p>
            <a:r>
              <a:rPr lang="en-US" sz="3200" dirty="0" smtClean="0"/>
              <a:t>Ockham </a:t>
            </a:r>
            <a:r>
              <a:rPr lang="en-US" sz="3200" dirty="0"/>
              <a:t>also maintained that all our human knowledge was strictly limited to our experience of individual things. </a:t>
            </a:r>
            <a:endParaRPr lang="en-US" sz="32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664154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sz="3200" dirty="0"/>
              <a:t>For Ockham, then, there was no pathway from reason or experience to spiritual realities or to God. </a:t>
            </a:r>
            <a:endParaRPr lang="en-US" sz="3200" dirty="0" smtClean="0"/>
          </a:p>
          <a:p>
            <a:r>
              <a:rPr lang="en-US" sz="3200" dirty="0" smtClean="0"/>
              <a:t>Reason </a:t>
            </a:r>
            <a:r>
              <a:rPr lang="en-US" sz="3200" dirty="0"/>
              <a:t>shows us a spiritually dark and Godless world; </a:t>
            </a:r>
            <a:r>
              <a:rPr lang="en-US" sz="3200" b="1" i="1" dirty="0"/>
              <a:t>only</a:t>
            </a:r>
            <a:r>
              <a:rPr lang="en-US" sz="3200" dirty="0"/>
              <a:t> the light of divine revelation in </a:t>
            </a:r>
            <a:r>
              <a:rPr lang="en-US" sz="3200" b="1" i="1" dirty="0"/>
              <a:t>Scripture</a:t>
            </a:r>
            <a:r>
              <a:rPr lang="en-US" sz="3200" dirty="0"/>
              <a:t> manifests God to us. </a:t>
            </a:r>
            <a:endParaRPr lang="en-US" sz="3200" dirty="0" smtClean="0"/>
          </a:p>
          <a:p>
            <a:r>
              <a:rPr lang="en-US" sz="3200" dirty="0" smtClean="0"/>
              <a:t>The </a:t>
            </a:r>
            <a:r>
              <a:rPr lang="en-US" sz="3200" dirty="0"/>
              <a:t>proper religious task of reason, Ockham said, was not to “prove” Christian doctrines or show how “reasonable” they were, but simply to examine the various statements of Scripture. </a:t>
            </a:r>
            <a:endParaRPr lang="en-US" sz="3200" dirty="0" smtClean="0"/>
          </a:p>
          <a:p>
            <a:r>
              <a:rPr lang="en-US" sz="3200" dirty="0" smtClean="0"/>
              <a:t>By </a:t>
            </a:r>
            <a:r>
              <a:rPr lang="en-US" sz="3200" dirty="0"/>
              <a:t>teaching this, Ockham had in some ways abandoned the whole scholastic attempt to build a theology with rational foundations.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775284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20000"/>
          </a:bodyPr>
          <a:lstStyle/>
          <a:p>
            <a:r>
              <a:rPr lang="en-US" sz="3200" dirty="0"/>
              <a:t>Occam is </a:t>
            </a:r>
            <a:r>
              <a:rPr lang="en-US" sz="3200" dirty="0" smtClean="0"/>
              <a:t>most famous for </a:t>
            </a:r>
            <a:r>
              <a:rPr lang="en-US" sz="3200" dirty="0"/>
              <a:t>what is known as “Occam’s </a:t>
            </a:r>
            <a:r>
              <a:rPr lang="en-US" sz="3200" dirty="0" smtClean="0"/>
              <a:t>razor.” </a:t>
            </a:r>
          </a:p>
          <a:p>
            <a:r>
              <a:rPr lang="en-US" sz="3200" dirty="0" smtClean="0"/>
              <a:t>Occam's </a:t>
            </a:r>
            <a:r>
              <a:rPr lang="en-US" sz="3200" dirty="0"/>
              <a:t>razor says that when presented with competing hypotheses that make the same predictions, one should select the solution with the fewest assumptions. </a:t>
            </a:r>
            <a:r>
              <a:rPr lang="en-US" sz="3200" dirty="0" smtClean="0"/>
              <a:t>Or to paraphrase: “the </a:t>
            </a:r>
            <a:r>
              <a:rPr lang="en-US" sz="3200" dirty="0"/>
              <a:t>simplest solution is most likely the right </a:t>
            </a:r>
            <a:r>
              <a:rPr lang="en-US" sz="3200" dirty="0" smtClean="0"/>
              <a:t>one”</a:t>
            </a:r>
          </a:p>
          <a:p>
            <a:r>
              <a:rPr lang="en-US" sz="3200" dirty="0" smtClean="0"/>
              <a:t>Although since Occam’s </a:t>
            </a:r>
            <a:r>
              <a:rPr lang="en-US" sz="3200" dirty="0"/>
              <a:t>time this principle has been employed as an argument </a:t>
            </a:r>
            <a:r>
              <a:rPr lang="en-US" sz="3200" b="1" i="1" dirty="0"/>
              <a:t>against</a:t>
            </a:r>
            <a:r>
              <a:rPr lang="en-US" sz="3200" dirty="0"/>
              <a:t> the existence of God, this was not Occam’s purpose, for he was convinced that God </a:t>
            </a:r>
            <a:r>
              <a:rPr lang="en-US" sz="3200" b="1" i="1" dirty="0"/>
              <a:t>does</a:t>
            </a:r>
            <a:r>
              <a:rPr lang="en-US" sz="3200" dirty="0"/>
              <a:t> exist, even though such existence cannot be </a:t>
            </a:r>
            <a:r>
              <a:rPr lang="en-US" sz="3200" b="1" i="1" dirty="0"/>
              <a:t>proven</a:t>
            </a:r>
            <a:r>
              <a:rPr lang="en-US" sz="3200" dirty="0"/>
              <a:t> by rational argument, but </a:t>
            </a:r>
            <a:r>
              <a:rPr lang="en-US" sz="3200" dirty="0" smtClean="0"/>
              <a:t>must simply be accepted </a:t>
            </a:r>
            <a:r>
              <a:rPr lang="en-US" sz="3200" dirty="0"/>
              <a:t>by </a:t>
            </a:r>
            <a:r>
              <a:rPr lang="en-US" sz="3200" b="1" i="1" dirty="0"/>
              <a:t>faith</a:t>
            </a:r>
            <a:r>
              <a:rPr lang="en-US" sz="3200" dirty="0"/>
              <a:t>. </a:t>
            </a:r>
            <a:endParaRPr lang="en-US" sz="3200" dirty="0" smtClean="0"/>
          </a:p>
          <a:p>
            <a:r>
              <a:rPr lang="en-US" sz="3200" dirty="0" smtClean="0"/>
              <a:t>And faith affirms not only that God </a:t>
            </a:r>
            <a:r>
              <a:rPr lang="en-US" sz="3200" b="1" i="1" dirty="0" smtClean="0"/>
              <a:t>exists</a:t>
            </a:r>
            <a:r>
              <a:rPr lang="en-US" sz="3200" dirty="0" smtClean="0"/>
              <a:t>, but also that God is </a:t>
            </a:r>
            <a:r>
              <a:rPr lang="en-US" sz="3200" b="1" i="1" dirty="0" smtClean="0"/>
              <a:t>omnipotent</a:t>
            </a:r>
            <a:r>
              <a:rPr lang="en-US" sz="3200" dirty="0" smtClean="0"/>
              <a:t>.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434-435).</a:t>
            </a:r>
            <a:endParaRPr lang="en-US" sz="1400" dirty="0">
              <a:solidFill>
                <a:prstClr val="black"/>
              </a:solidFill>
            </a:endParaRPr>
          </a:p>
        </p:txBody>
      </p:sp>
    </p:spTree>
    <p:extLst>
      <p:ext uri="{BB962C8B-B14F-4D97-AF65-F5344CB8AC3E}">
        <p14:creationId xmlns:p14="http://schemas.microsoft.com/office/powerpoint/2010/main" val="3173652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sz="3200" dirty="0" smtClean="0"/>
              <a:t>Starting </a:t>
            </a:r>
            <a:r>
              <a:rPr lang="en-US" sz="3200" dirty="0"/>
              <a:t>from divine omnipotence, Occam and his followers reached the conclusion that human natural reason can prove </a:t>
            </a:r>
            <a:r>
              <a:rPr lang="en-US" sz="3200" b="1" i="1" dirty="0"/>
              <a:t>absolutely nothing</a:t>
            </a:r>
            <a:r>
              <a:rPr lang="en-US" sz="3200" dirty="0"/>
              <a:t> regarding God or the divine purposes</a:t>
            </a:r>
            <a:r>
              <a:rPr lang="en-US" sz="3200" dirty="0" smtClean="0"/>
              <a:t>.</a:t>
            </a:r>
          </a:p>
          <a:p>
            <a:r>
              <a:rPr lang="en-US" sz="3200" b="1" i="1" dirty="0"/>
              <a:t>Whatever</a:t>
            </a:r>
            <a:r>
              <a:rPr lang="en-US" sz="3200" dirty="0"/>
              <a:t> God pleases to do is possible. </a:t>
            </a:r>
            <a:r>
              <a:rPr lang="en-US" sz="3200" b="1" i="1" dirty="0"/>
              <a:t>Nothing</a:t>
            </a:r>
            <a:r>
              <a:rPr lang="en-US" sz="3200" dirty="0"/>
              <a:t> is above the absolute power of God— not even reason, nor the distinction between good and evil. </a:t>
            </a:r>
          </a:p>
          <a:p>
            <a:r>
              <a:rPr lang="en-US" sz="3200" dirty="0"/>
              <a:t>Strictly speaking, one should not say that God always does good, but rather that </a:t>
            </a:r>
            <a:r>
              <a:rPr lang="en-US" sz="3200" b="1" i="1" dirty="0"/>
              <a:t>whatever</a:t>
            </a:r>
            <a:r>
              <a:rPr lang="en-US" sz="3200" dirty="0"/>
              <a:t> God does, no matter what it might be, is good. </a:t>
            </a:r>
          </a:p>
          <a:p>
            <a:r>
              <a:rPr lang="en-US" sz="3200" dirty="0"/>
              <a:t>It is God who </a:t>
            </a:r>
            <a:r>
              <a:rPr lang="en-US" sz="3200" b="1" i="1" dirty="0"/>
              <a:t>determines</a:t>
            </a:r>
            <a:r>
              <a:rPr lang="en-US" sz="3200" dirty="0"/>
              <a:t> what is good, and </a:t>
            </a:r>
            <a:r>
              <a:rPr lang="en-US" sz="3200" b="1" i="1" dirty="0"/>
              <a:t>not</a:t>
            </a:r>
            <a:r>
              <a:rPr lang="en-US" sz="3200" dirty="0"/>
              <a:t> vice versa.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434-435).</a:t>
            </a:r>
            <a:endParaRPr lang="en-US" sz="1400" dirty="0">
              <a:solidFill>
                <a:prstClr val="black"/>
              </a:solidFill>
            </a:endParaRPr>
          </a:p>
        </p:txBody>
      </p:sp>
    </p:spTree>
    <p:extLst>
      <p:ext uri="{BB962C8B-B14F-4D97-AF65-F5344CB8AC3E}">
        <p14:creationId xmlns:p14="http://schemas.microsoft.com/office/powerpoint/2010/main" val="3650753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smtClean="0"/>
              <a:t>Fill in the blanks: Aquinas was strongly influenced by the </a:t>
            </a:r>
            <a:r>
              <a:rPr lang="en-US" b="1" i="1" dirty="0"/>
              <a:t>theology</a:t>
            </a:r>
            <a:r>
              <a:rPr lang="en-US" dirty="0"/>
              <a:t> </a:t>
            </a:r>
            <a:r>
              <a:rPr lang="en-US" dirty="0" smtClean="0"/>
              <a:t> of _____and the </a:t>
            </a:r>
            <a:r>
              <a:rPr lang="en-US" b="1" i="1" dirty="0" smtClean="0"/>
              <a:t>philosophy </a:t>
            </a:r>
            <a:r>
              <a:rPr lang="en-US" dirty="0" smtClean="0"/>
              <a:t>of _____. </a:t>
            </a:r>
          </a:p>
          <a:p>
            <a:pPr lvl="1"/>
            <a:r>
              <a:rPr lang="en-US" dirty="0" smtClean="0"/>
              <a:t>Augustine</a:t>
            </a:r>
          </a:p>
          <a:p>
            <a:pPr lvl="1"/>
            <a:r>
              <a:rPr lang="en-US" dirty="0" smtClean="0"/>
              <a:t>Aristotle</a:t>
            </a:r>
          </a:p>
          <a:p>
            <a:r>
              <a:rPr lang="en-US" dirty="0" smtClean="0"/>
              <a:t>Aquinas’s “five ways,” or proofs for God’s existence, </a:t>
            </a:r>
            <a:r>
              <a:rPr lang="en-US" dirty="0"/>
              <a:t>were all based on the fundamental idea that the world is an </a:t>
            </a:r>
            <a:r>
              <a:rPr lang="en-US" dirty="0" smtClean="0"/>
              <a:t>_____ which </a:t>
            </a:r>
            <a:r>
              <a:rPr lang="en-US" dirty="0"/>
              <a:t>needs a </a:t>
            </a:r>
            <a:r>
              <a:rPr lang="en-US" dirty="0" smtClean="0"/>
              <a:t>_____, </a:t>
            </a:r>
            <a:r>
              <a:rPr lang="en-US" dirty="0"/>
              <a:t>and the cause is God</a:t>
            </a:r>
            <a:r>
              <a:rPr lang="en-US" dirty="0" smtClean="0"/>
              <a:t>.</a:t>
            </a:r>
          </a:p>
          <a:p>
            <a:pPr lvl="1"/>
            <a:r>
              <a:rPr lang="en-US" dirty="0"/>
              <a:t>“effect</a:t>
            </a:r>
            <a:r>
              <a:rPr lang="en-US" dirty="0" smtClean="0"/>
              <a:t>”</a:t>
            </a:r>
          </a:p>
          <a:p>
            <a:pPr lvl="1"/>
            <a:r>
              <a:rPr lang="en-US" dirty="0"/>
              <a:t>“cause”</a:t>
            </a:r>
          </a:p>
          <a:p>
            <a:r>
              <a:rPr lang="en-US" dirty="0" smtClean="0"/>
              <a:t>Finish this statement: Aquinas </a:t>
            </a:r>
            <a:r>
              <a:rPr lang="en-US" dirty="0"/>
              <a:t>said that </a:t>
            </a:r>
            <a:r>
              <a:rPr lang="en-US" dirty="0" smtClean="0"/>
              <a:t>“</a:t>
            </a:r>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person who knows God best is he who recognizes </a:t>
            </a:r>
            <a:r>
              <a:rPr lang="en-US" i="1" dirty="0" smtClean="0">
                <a:latin typeface="Cambria" panose="02040503050406030204" pitchFamily="18" charset="0"/>
                <a:ea typeface="Cambria" panose="02040503050406030204" pitchFamily="18" charset="0"/>
              </a:rPr>
              <a:t>…</a:t>
            </a:r>
          </a:p>
          <a:p>
            <a:pPr lvl="1"/>
            <a:r>
              <a:rPr lang="en-US" i="1" dirty="0" smtClean="0">
                <a:latin typeface="Cambria" panose="02040503050406030204" pitchFamily="18" charset="0"/>
                <a:ea typeface="Cambria" panose="02040503050406030204" pitchFamily="18" charset="0"/>
              </a:rPr>
              <a:t>that </a:t>
            </a:r>
            <a:r>
              <a:rPr lang="en-US" i="1" dirty="0">
                <a:latin typeface="Cambria" panose="02040503050406030204" pitchFamily="18" charset="0"/>
                <a:ea typeface="Cambria" panose="02040503050406030204" pitchFamily="18" charset="0"/>
              </a:rPr>
              <a:t>whatever he thinks and says </a:t>
            </a:r>
            <a:r>
              <a:rPr lang="en-US" b="1" i="1" dirty="0">
                <a:latin typeface="Cambria" panose="02040503050406030204" pitchFamily="18" charset="0"/>
                <a:ea typeface="Cambria" panose="02040503050406030204" pitchFamily="18" charset="0"/>
              </a:rPr>
              <a:t>falls short </a:t>
            </a:r>
            <a:r>
              <a:rPr lang="en-US" i="1" dirty="0">
                <a:latin typeface="Cambria" panose="02040503050406030204" pitchFamily="18" charset="0"/>
                <a:ea typeface="Cambria" panose="02040503050406030204" pitchFamily="18" charset="0"/>
              </a:rPr>
              <a:t>of what God really is.</a:t>
            </a:r>
            <a:r>
              <a:rPr lang="en-US" dirty="0"/>
              <a:t>”</a:t>
            </a:r>
          </a:p>
          <a:p>
            <a:endParaRPr lang="en-US" dirty="0"/>
          </a:p>
          <a:p>
            <a:endParaRPr lang="en-US" dirty="0" smtClean="0"/>
          </a:p>
          <a:p>
            <a:endParaRPr lang="en-US" dirty="0"/>
          </a:p>
        </p:txBody>
      </p:sp>
    </p:spTree>
    <p:extLst>
      <p:ext uri="{BB962C8B-B14F-4D97-AF65-F5344CB8AC3E}">
        <p14:creationId xmlns:p14="http://schemas.microsoft.com/office/powerpoint/2010/main" val="1702725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20000"/>
          </a:bodyPr>
          <a:lstStyle/>
          <a:p>
            <a:r>
              <a:rPr lang="en-US" sz="3200" dirty="0" smtClean="0"/>
              <a:t>Likewise</a:t>
            </a:r>
            <a:r>
              <a:rPr lang="en-US" sz="3200" dirty="0"/>
              <a:t>, it is incorrect to say that God has to act </a:t>
            </a:r>
            <a:r>
              <a:rPr lang="en-US" sz="3200" b="1" i="1" dirty="0"/>
              <a:t>reasonably</a:t>
            </a:r>
            <a:r>
              <a:rPr lang="en-US" sz="3200" dirty="0"/>
              <a:t>. </a:t>
            </a:r>
            <a:endParaRPr lang="en-US" sz="3200" dirty="0" smtClean="0"/>
          </a:p>
          <a:p>
            <a:r>
              <a:rPr lang="en-US" sz="3200" dirty="0" smtClean="0"/>
              <a:t>Reason </a:t>
            </a:r>
            <a:r>
              <a:rPr lang="en-US" sz="3200" dirty="0"/>
              <a:t>does </a:t>
            </a:r>
            <a:r>
              <a:rPr lang="en-US" sz="3200" b="1" i="1" dirty="0"/>
              <a:t>not</a:t>
            </a:r>
            <a:r>
              <a:rPr lang="en-US" sz="3200" dirty="0"/>
              <a:t> determine God’s action. On the contrary, it is the </a:t>
            </a:r>
            <a:r>
              <a:rPr lang="en-US" sz="3200" b="1" i="1" dirty="0"/>
              <a:t>sovereign will of God </a:t>
            </a:r>
            <a:r>
              <a:rPr lang="en-US" sz="3200" dirty="0"/>
              <a:t>that determines what is </a:t>
            </a:r>
            <a:r>
              <a:rPr lang="en-US" sz="3200" dirty="0" smtClean="0"/>
              <a:t>reasonable. </a:t>
            </a:r>
          </a:p>
          <a:p>
            <a:r>
              <a:rPr lang="en-US" sz="3200" dirty="0" smtClean="0"/>
              <a:t>If this is true, it </a:t>
            </a:r>
            <a:r>
              <a:rPr lang="en-US" sz="3200" dirty="0"/>
              <a:t>meant that all the traditional arguments </a:t>
            </a:r>
            <a:r>
              <a:rPr lang="en-US" sz="3200" dirty="0" smtClean="0"/>
              <a:t>where </a:t>
            </a:r>
            <a:r>
              <a:rPr lang="en-US" sz="3200" dirty="0"/>
              <a:t>theologians had tried to prove that a doctrine was </a:t>
            </a:r>
            <a:r>
              <a:rPr lang="en-US" sz="3200" dirty="0" smtClean="0"/>
              <a:t>“reasonable” </a:t>
            </a:r>
            <a:r>
              <a:rPr lang="en-US" sz="3200" dirty="0" smtClean="0"/>
              <a:t>were of no value! </a:t>
            </a:r>
            <a:endParaRPr lang="en-US" sz="3200" dirty="0" smtClean="0"/>
          </a:p>
          <a:p>
            <a:r>
              <a:rPr lang="en-US" sz="3200" dirty="0" smtClean="0"/>
              <a:t>Ockham’s theology, </a:t>
            </a:r>
            <a:r>
              <a:rPr lang="en-US" sz="3200" dirty="0"/>
              <a:t>after showing that reason could not reach the depths of God, placed everything in God’s hands, and was ready to believe </a:t>
            </a:r>
            <a:r>
              <a:rPr lang="en-US" sz="3200" b="1" i="1" dirty="0"/>
              <a:t>anything</a:t>
            </a:r>
            <a:r>
              <a:rPr lang="en-US" sz="3200" dirty="0"/>
              <a:t> that God had revealed. </a:t>
            </a:r>
            <a:endParaRPr lang="en-US" sz="3200" dirty="0" smtClean="0"/>
          </a:p>
          <a:p>
            <a:r>
              <a:rPr lang="en-US" sz="3200" dirty="0" smtClean="0"/>
              <a:t>And </a:t>
            </a:r>
            <a:r>
              <a:rPr lang="en-US" sz="3200" dirty="0"/>
              <a:t>to believe it, </a:t>
            </a:r>
            <a:r>
              <a:rPr lang="en-US" sz="3200" b="1" i="1" dirty="0"/>
              <a:t>not</a:t>
            </a:r>
            <a:r>
              <a:rPr lang="en-US" sz="3200" dirty="0"/>
              <a:t> because it </a:t>
            </a:r>
            <a:r>
              <a:rPr lang="en-US" sz="3200" b="1" i="1" dirty="0"/>
              <a:t>made sense</a:t>
            </a:r>
            <a:r>
              <a:rPr lang="en-US" sz="3200" dirty="0"/>
              <a:t>, but because it had been </a:t>
            </a:r>
            <a:r>
              <a:rPr lang="en-US" sz="3200" b="1" i="1" dirty="0"/>
              <a:t>revealed</a:t>
            </a:r>
            <a:r>
              <a:rPr lang="en-US" sz="3200" dirty="0" smtClean="0"/>
              <a:t>.</a:t>
            </a:r>
            <a:endParaRPr lang="en-US" sz="3200" dirty="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434-435).</a:t>
            </a:r>
            <a:endParaRPr lang="en-US" sz="1400" dirty="0">
              <a:solidFill>
                <a:prstClr val="black"/>
              </a:solidFill>
            </a:endParaRPr>
          </a:p>
        </p:txBody>
      </p:sp>
    </p:spTree>
    <p:extLst>
      <p:ext uri="{BB962C8B-B14F-4D97-AF65-F5344CB8AC3E}">
        <p14:creationId xmlns:p14="http://schemas.microsoft.com/office/powerpoint/2010/main" val="3703810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sz="3200" dirty="0"/>
              <a:t>Ockham was also influential in reviving </a:t>
            </a:r>
            <a:r>
              <a:rPr lang="en-US" sz="3200" b="1" i="1" dirty="0" smtClean="0"/>
              <a:t>Semi-Pelagianism</a:t>
            </a:r>
            <a:r>
              <a:rPr lang="en-US" sz="3200" dirty="0" smtClean="0"/>
              <a:t>. </a:t>
            </a:r>
          </a:p>
          <a:p>
            <a:r>
              <a:rPr lang="en-US" sz="3200" dirty="0" smtClean="0"/>
              <a:t>The </a:t>
            </a:r>
            <a:r>
              <a:rPr lang="en-US" sz="3200" dirty="0"/>
              <a:t>great schoolmen before Ockham </a:t>
            </a:r>
            <a:r>
              <a:rPr lang="en-US" sz="3200" dirty="0" smtClean="0"/>
              <a:t>had, on </a:t>
            </a:r>
            <a:r>
              <a:rPr lang="en-US" sz="3200" dirty="0"/>
              <a:t>the </a:t>
            </a:r>
            <a:r>
              <a:rPr lang="en-US" sz="3200" dirty="0" smtClean="0"/>
              <a:t>whole (with </a:t>
            </a:r>
            <a:r>
              <a:rPr lang="en-US" sz="3200" dirty="0"/>
              <a:t>various </a:t>
            </a:r>
            <a:r>
              <a:rPr lang="en-US" sz="3200" dirty="0" smtClean="0"/>
              <a:t>modifications), </a:t>
            </a:r>
            <a:r>
              <a:rPr lang="en-US" sz="3200" dirty="0"/>
              <a:t>been followers of Augustine </a:t>
            </a:r>
            <a:r>
              <a:rPr lang="en-US" sz="3200" dirty="0" smtClean="0"/>
              <a:t>and </a:t>
            </a:r>
            <a:r>
              <a:rPr lang="en-US" sz="3200" dirty="0"/>
              <a:t>his theology of grace and predestination. </a:t>
            </a:r>
            <a:endParaRPr lang="en-US" sz="3200" dirty="0" smtClean="0"/>
          </a:p>
          <a:p>
            <a:r>
              <a:rPr lang="en-US" sz="3200" dirty="0" smtClean="0"/>
              <a:t>Ockham</a:t>
            </a:r>
            <a:r>
              <a:rPr lang="en-US" sz="3200" dirty="0"/>
              <a:t>, however, taught that an unbeliever could </a:t>
            </a:r>
            <a:r>
              <a:rPr lang="en-US" sz="3200" b="1" i="1" dirty="0"/>
              <a:t>merit</a:t>
            </a:r>
            <a:r>
              <a:rPr lang="en-US" sz="3200" dirty="0"/>
              <a:t> God’s grace by “doing his best”. </a:t>
            </a:r>
            <a:endParaRPr lang="en-US" sz="3200" dirty="0" smtClean="0"/>
          </a:p>
          <a:p>
            <a:r>
              <a:rPr lang="en-US" sz="3200" dirty="0"/>
              <a:t>Ockham denied that humanity’s fallen will was in bondage to sin, and made God’s predestination depend on His foreknowledge of those unbelievers who would “do their best” by their own natural capacity.</a:t>
            </a:r>
            <a:r>
              <a:rPr lang="en-US" sz="3200" dirty="0" smtClean="0"/>
              <a:t>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136627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10000"/>
          </a:bodyPr>
          <a:lstStyle/>
          <a:p>
            <a:r>
              <a:rPr lang="en-US" sz="3200" dirty="0"/>
              <a:t>Ockham’s type of Semi-Pelagianism placed a far stronger emphasis on the power of the human will than the older Semi-Pelagians had </a:t>
            </a:r>
            <a:r>
              <a:rPr lang="en-US" sz="3200" dirty="0" smtClean="0"/>
              <a:t>done.</a:t>
            </a:r>
          </a:p>
          <a:p>
            <a:r>
              <a:rPr lang="en-US" sz="3200" dirty="0" smtClean="0"/>
              <a:t>The </a:t>
            </a:r>
            <a:r>
              <a:rPr lang="en-US" sz="3200" dirty="0"/>
              <a:t>older Semi-Pelagians </a:t>
            </a:r>
            <a:r>
              <a:rPr lang="en-US" sz="3200" dirty="0" smtClean="0"/>
              <a:t>had </a:t>
            </a:r>
            <a:r>
              <a:rPr lang="en-US" sz="3200" dirty="0"/>
              <a:t>not held that a sinner could merit grace by doing his natural best, but that unbelievers could freely accept the </a:t>
            </a:r>
            <a:r>
              <a:rPr lang="en-US" sz="3200" b="1" i="1" dirty="0"/>
              <a:t>unmerited </a:t>
            </a:r>
            <a:r>
              <a:rPr lang="en-US" sz="3200" dirty="0"/>
              <a:t>grace which alone converts and </a:t>
            </a:r>
            <a:r>
              <a:rPr lang="en-US" sz="3200" dirty="0" smtClean="0"/>
              <a:t>saves.</a:t>
            </a:r>
          </a:p>
          <a:p>
            <a:r>
              <a:rPr lang="en-US" sz="3200" dirty="0" smtClean="0"/>
              <a:t>Ockham’s </a:t>
            </a:r>
            <a:r>
              <a:rPr lang="en-US" sz="3200" dirty="0"/>
              <a:t>teaching was in fact much closer to pure Pelagianism; we could more accurately describe it as “neo-Pelagianism” (the “new Pelagianism”). </a:t>
            </a:r>
            <a:endParaRPr lang="en-US" sz="3200" dirty="0" smtClean="0"/>
          </a:p>
          <a:p>
            <a:r>
              <a:rPr lang="en-US" sz="3200" dirty="0"/>
              <a:t>This neo-Pelagian trend in scholasticism, begun by William of Ockham, came to its highest point in the great German theologian </a:t>
            </a:r>
            <a:r>
              <a:rPr lang="en-US" sz="3200" b="1" i="1" dirty="0"/>
              <a:t>Gabriel Biel </a:t>
            </a:r>
            <a:r>
              <a:rPr lang="en-US" sz="3200" dirty="0"/>
              <a:t>(1420-95), sometimes called “the last of the </a:t>
            </a:r>
            <a:r>
              <a:rPr lang="en-US" sz="3200" dirty="0" smtClean="0"/>
              <a:t>schoolmen. </a:t>
            </a:r>
            <a:endParaRPr lang="en-US" sz="3200"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397549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William of Ockham</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a:t>The theology of Ockham and Gabriel Biel became known as the </a:t>
            </a:r>
            <a:r>
              <a:rPr lang="en-US" b="1" i="1" dirty="0"/>
              <a:t>via </a:t>
            </a:r>
            <a:r>
              <a:rPr lang="en-US" b="1" i="1" dirty="0" err="1"/>
              <a:t>moderna</a:t>
            </a:r>
            <a:r>
              <a:rPr lang="en-US" dirty="0"/>
              <a:t>, the “modern way”, in contrast to the </a:t>
            </a:r>
            <a:r>
              <a:rPr lang="en-US" b="1" i="1" dirty="0"/>
              <a:t>via </a:t>
            </a:r>
            <a:r>
              <a:rPr lang="en-US" b="1" i="1" dirty="0" err="1"/>
              <a:t>antiqua</a:t>
            </a:r>
            <a:r>
              <a:rPr lang="en-US" dirty="0"/>
              <a:t>, the “old way” of the previous schoolmen. </a:t>
            </a:r>
            <a:endParaRPr lang="en-US" dirty="0" smtClean="0"/>
          </a:p>
          <a:p>
            <a:r>
              <a:rPr lang="en-US" dirty="0" smtClean="0"/>
              <a:t>The </a:t>
            </a:r>
            <a:r>
              <a:rPr lang="en-US" b="1" i="1" dirty="0"/>
              <a:t>via </a:t>
            </a:r>
            <a:r>
              <a:rPr lang="en-US" b="1" i="1" dirty="0" err="1"/>
              <a:t>moderna</a:t>
            </a:r>
            <a:r>
              <a:rPr lang="en-US" b="1" i="1" dirty="0"/>
              <a:t> </a:t>
            </a:r>
            <a:r>
              <a:rPr lang="en-US" dirty="0"/>
              <a:t>dominated scholastic theology until the dawn of the Protestant Reformation. </a:t>
            </a:r>
            <a:endParaRPr lang="en-US" dirty="0" smtClean="0"/>
          </a:p>
          <a:p>
            <a:r>
              <a:rPr lang="en-US" dirty="0" smtClean="0"/>
              <a:t>This </a:t>
            </a:r>
            <a:r>
              <a:rPr lang="en-US" dirty="0"/>
              <a:t>helps us to understand the forceful way in which the Protestant Reformers denounced </a:t>
            </a:r>
            <a:r>
              <a:rPr lang="en-US" dirty="0" smtClean="0"/>
              <a:t>scholasticism. </a:t>
            </a:r>
          </a:p>
          <a:p>
            <a:r>
              <a:rPr lang="en-US" dirty="0" smtClean="0"/>
              <a:t>They </a:t>
            </a:r>
            <a:r>
              <a:rPr lang="en-US" dirty="0"/>
              <a:t>were, in part, condemning the neo-Pelagian theology of Ockham, Biel and the </a:t>
            </a:r>
            <a:r>
              <a:rPr lang="en-US" b="1" i="1" dirty="0"/>
              <a:t>via </a:t>
            </a:r>
            <a:r>
              <a:rPr lang="en-US" b="1" i="1" dirty="0" err="1"/>
              <a:t>moderna</a:t>
            </a:r>
            <a:r>
              <a:rPr lang="en-US" dirty="0"/>
              <a:t>, which made salvation into the fruit of natural human free-will and merit, rather than (as the Reformers believed) the fruit of God’s sovereign grace.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549156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hlinkClick r:id="rId5"/>
              </a:rPr>
              <a:t>https://www.pinterest.com/pin/474496510716734374/visual-search/</a:t>
            </a:r>
            <a:endParaRPr lang="en-US" sz="1600" dirty="0">
              <a:solidFill>
                <a:prstClr val="black"/>
              </a:solidFill>
            </a:endParaRPr>
          </a:p>
        </p:txBody>
      </p:sp>
      <p:sp>
        <p:nvSpPr>
          <p:cNvPr id="3" name="Title 2"/>
          <p:cNvSpPr>
            <a:spLocks noGrp="1"/>
          </p:cNvSpPr>
          <p:nvPr>
            <p:ph type="title"/>
          </p:nvPr>
        </p:nvSpPr>
        <p:spPr>
          <a:xfrm>
            <a:off x="0" y="0"/>
            <a:ext cx="9164678" cy="1828800"/>
          </a:xfrm>
        </p:spPr>
        <p:txBody>
          <a:bodyPr>
            <a:noAutofit/>
          </a:bodyPr>
          <a:lstStyle/>
          <a:p>
            <a:r>
              <a:rPr lang="en-US" sz="54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Rise of Musical Instruments in Worship</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840826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39473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127626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John Duns Scotus </a:t>
            </a:r>
            <a:r>
              <a:rPr lang="en-US" dirty="0" smtClean="0"/>
              <a:t>argued that Christ’s </a:t>
            </a:r>
            <a:r>
              <a:rPr lang="en-US" dirty="0"/>
              <a:t>death had saving power, </a:t>
            </a:r>
            <a:r>
              <a:rPr lang="en-US" b="1" i="1" dirty="0"/>
              <a:t>not</a:t>
            </a:r>
            <a:r>
              <a:rPr lang="en-US" dirty="0"/>
              <a:t> because of any inherent worth or value possessed by Christ or His sacrifice, but simply because God sovereignly willed to accept it as a sufficient payment for sin</a:t>
            </a:r>
            <a:r>
              <a:rPr lang="en-US" dirty="0" smtClean="0"/>
              <a:t>. Do you agree or disagree? Explain your answer.</a:t>
            </a:r>
          </a:p>
          <a:p>
            <a:r>
              <a:rPr lang="en-US" dirty="0"/>
              <a:t> William of </a:t>
            </a:r>
            <a:r>
              <a:rPr lang="en-US" dirty="0" smtClean="0"/>
              <a:t>Ockham argued that, strictly </a:t>
            </a:r>
            <a:r>
              <a:rPr lang="en-US" dirty="0"/>
              <a:t>speaking, one should not say that God always does good, but rather that </a:t>
            </a:r>
            <a:r>
              <a:rPr lang="en-US" b="1" i="1" dirty="0"/>
              <a:t>whatever</a:t>
            </a:r>
            <a:r>
              <a:rPr lang="en-US" dirty="0"/>
              <a:t> God does, no matter what it might be, is good. </a:t>
            </a:r>
            <a:r>
              <a:rPr lang="en-US" dirty="0" smtClean="0"/>
              <a:t>It </a:t>
            </a:r>
            <a:r>
              <a:rPr lang="en-US" dirty="0"/>
              <a:t>is God who </a:t>
            </a:r>
            <a:r>
              <a:rPr lang="en-US" b="1" i="1" dirty="0"/>
              <a:t>determines</a:t>
            </a:r>
            <a:r>
              <a:rPr lang="en-US" dirty="0"/>
              <a:t> what is good, and </a:t>
            </a:r>
            <a:r>
              <a:rPr lang="en-US" b="1" i="1" dirty="0"/>
              <a:t>not</a:t>
            </a:r>
            <a:r>
              <a:rPr lang="en-US" dirty="0"/>
              <a:t> vice versa</a:t>
            </a:r>
            <a:r>
              <a:rPr lang="en-US" dirty="0" smtClean="0"/>
              <a:t>. Do you agree or disagree. Explain your answer. </a:t>
            </a:r>
          </a:p>
          <a:p>
            <a:r>
              <a:rPr lang="en-US" dirty="0" smtClean="0"/>
              <a:t>Do you agree with Occam when he </a:t>
            </a:r>
            <a:r>
              <a:rPr lang="en-US" dirty="0"/>
              <a:t>says that </a:t>
            </a:r>
            <a:r>
              <a:rPr lang="en-US" dirty="0" smtClean="0"/>
              <a:t>“when </a:t>
            </a:r>
            <a:r>
              <a:rPr lang="en-US" dirty="0"/>
              <a:t>presented with competing hypotheses that make the same predictions, one should select the solution with the fewest </a:t>
            </a:r>
            <a:r>
              <a:rPr lang="en-US" dirty="0" smtClean="0"/>
              <a:t>assumptions”. </a:t>
            </a:r>
            <a:r>
              <a:rPr lang="en-US" dirty="0"/>
              <a:t>Or to paraphrase: “the simplest solution is most likely the right </a:t>
            </a:r>
            <a:r>
              <a:rPr lang="en-US" dirty="0" smtClean="0"/>
              <a:t>one?”</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3208314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Aristotle had distinguished between </a:t>
            </a:r>
            <a:r>
              <a:rPr lang="en-US" dirty="0" smtClean="0"/>
              <a:t>the “</a:t>
            </a:r>
            <a:r>
              <a:rPr lang="en-US" b="1" i="1" dirty="0"/>
              <a:t>accidents</a:t>
            </a:r>
            <a:r>
              <a:rPr lang="en-US" dirty="0" smtClean="0"/>
              <a:t>” </a:t>
            </a:r>
            <a:r>
              <a:rPr lang="en-US" dirty="0"/>
              <a:t>and </a:t>
            </a:r>
            <a:r>
              <a:rPr lang="en-US" dirty="0" smtClean="0"/>
              <a:t>“</a:t>
            </a:r>
            <a:r>
              <a:rPr lang="en-US" b="1" i="1" dirty="0"/>
              <a:t>substance</a:t>
            </a:r>
            <a:r>
              <a:rPr lang="en-US" dirty="0"/>
              <a:t>” </a:t>
            </a:r>
            <a:r>
              <a:rPr lang="en-US" dirty="0" smtClean="0"/>
              <a:t>of </a:t>
            </a:r>
            <a:r>
              <a:rPr lang="en-US" dirty="0"/>
              <a:t>an object. </a:t>
            </a:r>
            <a:r>
              <a:rPr lang="en-US" dirty="0" smtClean="0"/>
              <a:t>Describe what Aristotle meant by each of these ideas. </a:t>
            </a:r>
          </a:p>
          <a:p>
            <a:pPr lvl="1"/>
            <a:r>
              <a:rPr lang="en-US" dirty="0" smtClean="0"/>
              <a:t>The </a:t>
            </a:r>
            <a:r>
              <a:rPr lang="en-US" b="1" i="1" dirty="0" smtClean="0"/>
              <a:t>accidents</a:t>
            </a:r>
            <a:r>
              <a:rPr lang="en-US" dirty="0" smtClean="0"/>
              <a:t> of an object were the physical qualities of that object which could be </a:t>
            </a:r>
            <a:r>
              <a:rPr lang="en-US" dirty="0"/>
              <a:t>grasped by the bodily </a:t>
            </a:r>
            <a:r>
              <a:rPr lang="en-US" dirty="0" smtClean="0"/>
              <a:t>senses. </a:t>
            </a:r>
            <a:endParaRPr lang="en-US" dirty="0"/>
          </a:p>
          <a:p>
            <a:pPr lvl="1"/>
            <a:r>
              <a:rPr lang="en-US" dirty="0"/>
              <a:t>the </a:t>
            </a:r>
            <a:r>
              <a:rPr lang="en-US" b="1" i="1" dirty="0" smtClean="0"/>
              <a:t>substance </a:t>
            </a:r>
            <a:r>
              <a:rPr lang="en-US" dirty="0" smtClean="0"/>
              <a:t>of an object was the </a:t>
            </a:r>
            <a:r>
              <a:rPr lang="en-US" dirty="0"/>
              <a:t>basic </a:t>
            </a:r>
            <a:r>
              <a:rPr lang="en-US" b="1" i="1" dirty="0"/>
              <a:t>inner </a:t>
            </a:r>
            <a:r>
              <a:rPr lang="en-US" b="1" i="1" dirty="0" smtClean="0"/>
              <a:t>reality, </a:t>
            </a:r>
            <a:r>
              <a:rPr lang="en-US" dirty="0" smtClean="0"/>
              <a:t>perceived only by the mind, that </a:t>
            </a:r>
            <a:r>
              <a:rPr lang="en-US" dirty="0"/>
              <a:t>gives </a:t>
            </a:r>
            <a:r>
              <a:rPr lang="en-US" dirty="0" smtClean="0"/>
              <a:t>that object </a:t>
            </a:r>
            <a:r>
              <a:rPr lang="en-US" dirty="0"/>
              <a:t>its particular identity</a:t>
            </a:r>
            <a:r>
              <a:rPr lang="en-US" dirty="0" smtClean="0"/>
              <a:t>.</a:t>
            </a:r>
          </a:p>
          <a:p>
            <a:r>
              <a:rPr lang="en-US" dirty="0" smtClean="0"/>
              <a:t>Explain how </a:t>
            </a:r>
            <a:r>
              <a:rPr lang="en-US" dirty="0"/>
              <a:t>Aquinas used these categories to defend the Roman Catholic doctrine of Transubstantiation that had developed by his day</a:t>
            </a:r>
            <a:r>
              <a:rPr lang="en-US" dirty="0" smtClean="0"/>
              <a:t>.</a:t>
            </a:r>
          </a:p>
          <a:p>
            <a:pPr lvl="1"/>
            <a:r>
              <a:rPr lang="en-US" sz="2600" dirty="0"/>
              <a:t>When the priest </a:t>
            </a:r>
            <a:r>
              <a:rPr lang="en-US" sz="2600" dirty="0" smtClean="0"/>
              <a:t>pronounces </a:t>
            </a:r>
            <a:r>
              <a:rPr lang="en-US" sz="2600" dirty="0"/>
              <a:t>the words, “This is My body, this is My blood</a:t>
            </a:r>
            <a:r>
              <a:rPr lang="en-US" sz="2600" dirty="0" smtClean="0"/>
              <a:t>”: </a:t>
            </a:r>
          </a:p>
          <a:p>
            <a:pPr lvl="2"/>
            <a:r>
              <a:rPr lang="en-US" sz="2400" dirty="0" smtClean="0"/>
              <a:t>the </a:t>
            </a:r>
            <a:r>
              <a:rPr lang="en-US" sz="2400" b="1" i="1" dirty="0"/>
              <a:t>substance</a:t>
            </a:r>
            <a:r>
              <a:rPr lang="en-US" sz="2400" dirty="0"/>
              <a:t> (the non-physical inner reality) of the bread and wine is miraculously changed into Christ’s flesh and blood. </a:t>
            </a:r>
          </a:p>
          <a:p>
            <a:pPr lvl="2"/>
            <a:r>
              <a:rPr lang="en-US" sz="2400" dirty="0" smtClean="0"/>
              <a:t>While </a:t>
            </a:r>
            <a:r>
              <a:rPr lang="en-US" sz="2400" dirty="0"/>
              <a:t>the </a:t>
            </a:r>
            <a:r>
              <a:rPr lang="en-US" sz="2400" b="1" i="1" dirty="0"/>
              <a:t>accidents</a:t>
            </a:r>
            <a:r>
              <a:rPr lang="en-US" sz="2400" dirty="0"/>
              <a:t> (the physical form, taste, and smell) of the bread and wine remain the same; as far as human bodily senses are concerned, they are still bread and wine.</a:t>
            </a:r>
          </a:p>
          <a:p>
            <a:endParaRPr lang="en-US" dirty="0"/>
          </a:p>
          <a:p>
            <a:pPr lvl="1"/>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75113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0" r="-150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https://www.studium-scholasticum.org</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14400"/>
          </a:xfrm>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Later Scholastic Theologians</a:t>
            </a:r>
            <a:endParaRPr lang="en-US" sz="6000" dirty="0"/>
          </a:p>
        </p:txBody>
      </p:sp>
    </p:spTree>
    <p:extLst>
      <p:ext uri="{BB962C8B-B14F-4D97-AF65-F5344CB8AC3E}">
        <p14:creationId xmlns:p14="http://schemas.microsoft.com/office/powerpoint/2010/main" val="173821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6172200"/>
            <a:ext cx="9032956" cy="584775"/>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medium.com/the-liturgical-legion/john-duns-scotus-and-divine-atemporal-knowledge-76352b5cbc75</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John Duns Scotus</a:t>
            </a:r>
            <a:endParaRPr lang="en-US" sz="5400" dirty="0"/>
          </a:p>
        </p:txBody>
      </p:sp>
    </p:spTree>
    <p:extLst>
      <p:ext uri="{BB962C8B-B14F-4D97-AF65-F5344CB8AC3E}">
        <p14:creationId xmlns:p14="http://schemas.microsoft.com/office/powerpoint/2010/main" val="2887378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John Duns Scotus (1265-1308</a:t>
            </a:r>
            <a:r>
              <a:rPr lang="en-US" dirty="0" smtClean="0"/>
              <a:t>) was </a:t>
            </a:r>
            <a:r>
              <a:rPr lang="en-US" dirty="0"/>
              <a:t>born in </a:t>
            </a:r>
            <a:r>
              <a:rPr lang="en-US" dirty="0" smtClean="0"/>
              <a:t>Scotland. </a:t>
            </a:r>
          </a:p>
          <a:p>
            <a:r>
              <a:rPr lang="en-US" dirty="0" smtClean="0"/>
              <a:t>In his youth </a:t>
            </a:r>
            <a:r>
              <a:rPr lang="en-US" dirty="0"/>
              <a:t>he joined the Franciscan order, and studied at Oxford and </a:t>
            </a:r>
            <a:r>
              <a:rPr lang="en-US" dirty="0" smtClean="0"/>
              <a:t>Paris Universities</a:t>
            </a:r>
            <a:r>
              <a:rPr lang="en-US" dirty="0"/>
              <a:t>. </a:t>
            </a:r>
            <a:endParaRPr lang="en-US" dirty="0" smtClean="0"/>
          </a:p>
          <a:p>
            <a:r>
              <a:rPr lang="en-US" dirty="0" smtClean="0"/>
              <a:t>Scotus was </a:t>
            </a:r>
            <a:r>
              <a:rPr lang="en-US" b="1" i="1" dirty="0" smtClean="0"/>
              <a:t>opposed</a:t>
            </a:r>
            <a:r>
              <a:rPr lang="en-US" dirty="0" smtClean="0"/>
              <a:t> to many of the teachings of Thomas Aquinas. He began a revolutionary new trend in scholasticism by </a:t>
            </a:r>
            <a:r>
              <a:rPr lang="en-US" b="1" i="1" dirty="0" smtClean="0"/>
              <a:t>separating</a:t>
            </a:r>
            <a:r>
              <a:rPr lang="en-US" dirty="0" smtClean="0"/>
              <a:t> theology from philosophy.</a:t>
            </a:r>
          </a:p>
          <a:p>
            <a:r>
              <a:rPr lang="en-US" dirty="0"/>
              <a:t>Scotus insisted, for example, that reason could </a:t>
            </a:r>
            <a:r>
              <a:rPr lang="en-US" b="1" i="1" dirty="0"/>
              <a:t>not</a:t>
            </a:r>
            <a:r>
              <a:rPr lang="en-US" dirty="0"/>
              <a:t> establish the existence of the </a:t>
            </a:r>
            <a:r>
              <a:rPr lang="en-US" b="1" i="1" dirty="0"/>
              <a:t>Christian</a:t>
            </a:r>
            <a:r>
              <a:rPr lang="en-US" dirty="0"/>
              <a:t> God; all it could do was prove the existence of a Being who was infinite. </a:t>
            </a:r>
          </a:p>
          <a:p>
            <a:r>
              <a:rPr lang="en-US" dirty="0" smtClean="0"/>
              <a:t>The </a:t>
            </a:r>
            <a:r>
              <a:rPr lang="en-US" dirty="0"/>
              <a:t>human </a:t>
            </a:r>
            <a:r>
              <a:rPr lang="en-US" dirty="0" smtClean="0"/>
              <a:t>mind, he said, </a:t>
            </a:r>
            <a:r>
              <a:rPr lang="en-US" dirty="0"/>
              <a:t>could only </a:t>
            </a:r>
            <a:r>
              <a:rPr lang="en-US" dirty="0" smtClean="0"/>
              <a:t>know </a:t>
            </a:r>
            <a:r>
              <a:rPr lang="en-US" dirty="0"/>
              <a:t>the attributes and character of this Being </a:t>
            </a:r>
            <a:r>
              <a:rPr lang="en-US" dirty="0" smtClean="0"/>
              <a:t>through </a:t>
            </a:r>
            <a:r>
              <a:rPr lang="en-US" dirty="0"/>
              <a:t>special divine revelation. </a:t>
            </a:r>
          </a:p>
          <a:p>
            <a:r>
              <a:rPr lang="en-US" dirty="0"/>
              <a:t>So where Aquinas had “</a:t>
            </a:r>
            <a:r>
              <a:rPr lang="en-US" b="1" i="1" dirty="0"/>
              <a:t>married</a:t>
            </a:r>
            <a:r>
              <a:rPr lang="en-US" dirty="0"/>
              <a:t>” theology with philosophy, Scotus started proceedings for their </a:t>
            </a:r>
            <a:r>
              <a:rPr lang="en-US" b="1" i="1" dirty="0"/>
              <a:t>divorce</a:t>
            </a:r>
            <a:r>
              <a:rPr lang="en-US" dirty="0"/>
              <a:t>. This would soon alter the whole character of the scholastic enterprise. </a:t>
            </a:r>
            <a:r>
              <a:rPr lang="en-US" dirty="0" smtClean="0"/>
              <a:t>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292214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In determining divine truths, Scotus emphasized </a:t>
            </a:r>
            <a:r>
              <a:rPr lang="en-US" b="1" i="1" dirty="0" smtClean="0"/>
              <a:t>God’s will</a:t>
            </a:r>
            <a:r>
              <a:rPr lang="en-US" dirty="0" smtClean="0"/>
              <a:t> over </a:t>
            </a:r>
            <a:r>
              <a:rPr lang="en-US" b="1" i="1" dirty="0" smtClean="0"/>
              <a:t>human reason</a:t>
            </a:r>
            <a:r>
              <a:rPr lang="en-US" dirty="0" smtClean="0"/>
              <a:t>. </a:t>
            </a:r>
          </a:p>
          <a:p>
            <a:r>
              <a:rPr lang="en-US" dirty="0" smtClean="0"/>
              <a:t>The </a:t>
            </a:r>
            <a:r>
              <a:rPr lang="en-US" dirty="0"/>
              <a:t>world was what it was, </a:t>
            </a:r>
            <a:r>
              <a:rPr lang="en-US" b="1" i="1" dirty="0"/>
              <a:t>not</a:t>
            </a:r>
            <a:r>
              <a:rPr lang="en-US" dirty="0"/>
              <a:t> because reason demanded it, but because God’s will had freely and sovereignly </a:t>
            </a:r>
            <a:r>
              <a:rPr lang="en-US" b="1" i="1" dirty="0"/>
              <a:t>chosen</a:t>
            </a:r>
            <a:r>
              <a:rPr lang="en-US" dirty="0"/>
              <a:t> to make things this way. </a:t>
            </a:r>
            <a:endParaRPr lang="en-US" dirty="0" smtClean="0"/>
          </a:p>
          <a:p>
            <a:r>
              <a:rPr lang="en-US" dirty="0" smtClean="0"/>
              <a:t>For example, Scotus </a:t>
            </a:r>
            <a:r>
              <a:rPr lang="en-US" dirty="0"/>
              <a:t>applied this outlook to the atonement: </a:t>
            </a:r>
            <a:r>
              <a:rPr lang="en-US" dirty="0" smtClean="0"/>
              <a:t>he said that Christ’s </a:t>
            </a:r>
            <a:r>
              <a:rPr lang="en-US" dirty="0"/>
              <a:t>death had saving power, </a:t>
            </a:r>
            <a:r>
              <a:rPr lang="en-US" b="1" i="1" dirty="0"/>
              <a:t>not</a:t>
            </a:r>
            <a:r>
              <a:rPr lang="en-US" dirty="0"/>
              <a:t> because of any inherent worth or value possessed by Christ or His sacrifice, but simply because God sovereignly willed to accept it as a sufficient payment for sin.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338893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Therefore, according to Scotus, it was </a:t>
            </a:r>
            <a:r>
              <a:rPr lang="en-US" b="1" i="1" dirty="0" smtClean="0"/>
              <a:t>impossible</a:t>
            </a:r>
            <a:r>
              <a:rPr lang="en-US" dirty="0" smtClean="0"/>
              <a:t> </a:t>
            </a:r>
            <a:r>
              <a:rPr lang="en-US" dirty="0"/>
              <a:t>for human reason to show that Christian doctrines were “reasonable”, because what God had done was </a:t>
            </a:r>
            <a:r>
              <a:rPr lang="en-US" b="1" i="1" dirty="0"/>
              <a:t>not required</a:t>
            </a:r>
            <a:r>
              <a:rPr lang="en-US" dirty="0"/>
              <a:t> of Him </a:t>
            </a:r>
            <a:r>
              <a:rPr lang="en-US" b="1" i="1" dirty="0"/>
              <a:t>by reason</a:t>
            </a:r>
            <a:r>
              <a:rPr lang="en-US" dirty="0"/>
              <a:t>, but </a:t>
            </a:r>
            <a:r>
              <a:rPr lang="en-US" b="1" i="1" dirty="0"/>
              <a:t>freely chosen</a:t>
            </a:r>
            <a:r>
              <a:rPr lang="en-US" dirty="0"/>
              <a:t>. </a:t>
            </a:r>
            <a:endParaRPr lang="en-US" dirty="0" smtClean="0"/>
          </a:p>
          <a:p>
            <a:r>
              <a:rPr lang="en-US" dirty="0" smtClean="0"/>
              <a:t>We </a:t>
            </a:r>
            <a:r>
              <a:rPr lang="en-US" b="1" i="1" dirty="0"/>
              <a:t>cannot</a:t>
            </a:r>
            <a:r>
              <a:rPr lang="en-US" dirty="0"/>
              <a:t> reason about what God </a:t>
            </a:r>
            <a:r>
              <a:rPr lang="en-US" b="1" i="1" dirty="0"/>
              <a:t>must</a:t>
            </a:r>
            <a:r>
              <a:rPr lang="en-US" dirty="0"/>
              <a:t> have done or </a:t>
            </a:r>
            <a:r>
              <a:rPr lang="en-US" b="1" i="1" dirty="0"/>
              <a:t>must</a:t>
            </a:r>
            <a:r>
              <a:rPr lang="en-US" dirty="0"/>
              <a:t> do; we can only accept, by faith in His revelation, what He has </a:t>
            </a:r>
            <a:r>
              <a:rPr lang="en-US" b="1" i="1" dirty="0"/>
              <a:t>chosen</a:t>
            </a:r>
            <a:r>
              <a:rPr lang="en-US" dirty="0"/>
              <a:t> to do. </a:t>
            </a:r>
            <a:endParaRPr lang="en-US" dirty="0" smtClean="0"/>
          </a:p>
          <a:p>
            <a:r>
              <a:rPr lang="en-US" dirty="0" smtClean="0"/>
              <a:t>This </a:t>
            </a:r>
            <a:r>
              <a:rPr lang="en-US" dirty="0"/>
              <a:t>new stress in Scotus’s writings on the supremacy of God’s revelation laid the basis for a theology which was more Biblical and less philosophical in character.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548573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John Duns Scotus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Another </a:t>
            </a:r>
            <a:r>
              <a:rPr lang="en-US" dirty="0"/>
              <a:t>conflict between Scotus and Aquinas centered </a:t>
            </a:r>
            <a:r>
              <a:rPr lang="en-US" dirty="0" smtClean="0"/>
              <a:t>on </a:t>
            </a:r>
            <a:r>
              <a:rPr lang="en-US" dirty="0"/>
              <a:t>the doctrine of the “</a:t>
            </a:r>
            <a:r>
              <a:rPr lang="en-US" b="1" i="1" dirty="0"/>
              <a:t>immaculate conception</a:t>
            </a:r>
            <a:r>
              <a:rPr lang="en-US" dirty="0"/>
              <a:t>” of the Virgin Mary. </a:t>
            </a:r>
            <a:endParaRPr lang="en-US" dirty="0" smtClean="0"/>
          </a:p>
          <a:p>
            <a:r>
              <a:rPr lang="en-US" dirty="0" smtClean="0"/>
              <a:t>This </a:t>
            </a:r>
            <a:r>
              <a:rPr lang="en-US" dirty="0"/>
              <a:t>is the belief that Mary was conceived without original sin (“immaculate” means “without blemish”). </a:t>
            </a:r>
            <a:endParaRPr lang="en-US" dirty="0" smtClean="0"/>
          </a:p>
          <a:p>
            <a:r>
              <a:rPr lang="en-US" dirty="0" smtClean="0"/>
              <a:t>Radbertus </a:t>
            </a:r>
            <a:r>
              <a:rPr lang="en-US" dirty="0"/>
              <a:t>in the 9th century seems to have been the first to suggest this </a:t>
            </a:r>
            <a:r>
              <a:rPr lang="en-US" dirty="0" smtClean="0"/>
              <a:t>idea, but the teaching was rejected by many church leaders including Anselm</a:t>
            </a:r>
            <a:r>
              <a:rPr lang="en-US" dirty="0"/>
              <a:t> </a:t>
            </a:r>
            <a:r>
              <a:rPr lang="en-US" dirty="0" smtClean="0"/>
              <a:t>and </a:t>
            </a:r>
            <a:r>
              <a:rPr lang="en-US" dirty="0"/>
              <a:t>Bernard of </a:t>
            </a:r>
            <a:r>
              <a:rPr lang="en-US" dirty="0" smtClean="0"/>
              <a:t>Clairvaux.</a:t>
            </a:r>
          </a:p>
          <a:p>
            <a:r>
              <a:rPr lang="en-US" dirty="0"/>
              <a:t>Aquinas taught that Mary was </a:t>
            </a:r>
            <a:r>
              <a:rPr lang="en-US" b="1" i="1" dirty="0"/>
              <a:t>conceived</a:t>
            </a:r>
            <a:r>
              <a:rPr lang="en-US" dirty="0"/>
              <a:t> with original sin like </a:t>
            </a:r>
            <a:r>
              <a:rPr lang="en-US" b="1" i="1" dirty="0"/>
              <a:t>all</a:t>
            </a:r>
            <a:r>
              <a:rPr lang="en-US" dirty="0"/>
              <a:t> human beings, </a:t>
            </a:r>
            <a:r>
              <a:rPr lang="en-US" dirty="0" smtClean="0"/>
              <a:t>but was then </a:t>
            </a:r>
            <a:r>
              <a:rPr lang="en-US" b="1" i="1" dirty="0" smtClean="0"/>
              <a:t>purified</a:t>
            </a:r>
            <a:r>
              <a:rPr lang="en-US" dirty="0" smtClean="0"/>
              <a:t> </a:t>
            </a:r>
            <a:r>
              <a:rPr lang="en-US" dirty="0"/>
              <a:t>from sin at some point between her conception and her birth.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47133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278418</TotalTime>
  <Words>2585</Words>
  <Application>Microsoft Office PowerPoint</Application>
  <PresentationFormat>On-screen Show (4:3)</PresentationFormat>
  <Paragraphs>146</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83_Office Theme</vt:lpstr>
      <vt:lpstr>84_Office Theme</vt:lpstr>
      <vt:lpstr>85_Office Theme</vt:lpstr>
      <vt:lpstr>PowerPoint Presentation</vt:lpstr>
      <vt:lpstr>Review</vt:lpstr>
      <vt:lpstr>Review</vt:lpstr>
      <vt:lpstr>Later Scholastic Theologians</vt:lpstr>
      <vt:lpstr>John Duns Scotus</vt:lpstr>
      <vt:lpstr>John Duns Scotus</vt:lpstr>
      <vt:lpstr>John Duns Scotus</vt:lpstr>
      <vt:lpstr>John Duns Scotus</vt:lpstr>
      <vt:lpstr>John Duns Scotus</vt:lpstr>
      <vt:lpstr>John Duns Scotus</vt:lpstr>
      <vt:lpstr>John Duns Scotus</vt:lpstr>
      <vt:lpstr>John Duns Scotus</vt:lpstr>
      <vt:lpstr>William of Ockham</vt:lpstr>
      <vt:lpstr>William of Ockham</vt:lpstr>
      <vt:lpstr>William of Ockham</vt:lpstr>
      <vt:lpstr>William of Ockham</vt:lpstr>
      <vt:lpstr>William of Ockham</vt:lpstr>
      <vt:lpstr>William of Ockham</vt:lpstr>
      <vt:lpstr>William of Ockham</vt:lpstr>
      <vt:lpstr>William of Ockham</vt:lpstr>
      <vt:lpstr>William of Ockham</vt:lpstr>
      <vt:lpstr>William of Ockham</vt:lpstr>
      <vt:lpstr>William of Ockham</vt:lpstr>
      <vt:lpstr>The Rise of Musical Instruments in Worship</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4888</cp:revision>
  <cp:lastPrinted>2020-01-26T14:31:36Z</cp:lastPrinted>
  <dcterms:created xsi:type="dcterms:W3CDTF">2018-06-08T00:19:32Z</dcterms:created>
  <dcterms:modified xsi:type="dcterms:W3CDTF">2020-01-27T02:18:44Z</dcterms:modified>
</cp:coreProperties>
</file>