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672" r:id="rId2"/>
    <p:sldMasterId id="2147486684" r:id="rId3"/>
    <p:sldMasterId id="2147486696" r:id="rId4"/>
    <p:sldMasterId id="2147486708" r:id="rId5"/>
    <p:sldMasterId id="2147486720" r:id="rId6"/>
  </p:sldMasterIdLst>
  <p:notesMasterIdLst>
    <p:notesMasterId r:id="rId31"/>
  </p:notesMasterIdLst>
  <p:handoutMasterIdLst>
    <p:handoutMasterId r:id="rId32"/>
  </p:handoutMasterIdLst>
  <p:sldIdLst>
    <p:sldId id="2704" r:id="rId7"/>
    <p:sldId id="2705" r:id="rId8"/>
    <p:sldId id="2707" r:id="rId9"/>
    <p:sldId id="2706" r:id="rId10"/>
    <p:sldId id="2709" r:id="rId11"/>
    <p:sldId id="2708" r:id="rId12"/>
    <p:sldId id="2710" r:id="rId13"/>
    <p:sldId id="2711" r:id="rId14"/>
    <p:sldId id="2712" r:id="rId15"/>
    <p:sldId id="2713" r:id="rId16"/>
    <p:sldId id="2714" r:id="rId17"/>
    <p:sldId id="2715" r:id="rId18"/>
    <p:sldId id="2716" r:id="rId19"/>
    <p:sldId id="2717" r:id="rId20"/>
    <p:sldId id="2719" r:id="rId21"/>
    <p:sldId id="2720" r:id="rId22"/>
    <p:sldId id="2721" r:id="rId23"/>
    <p:sldId id="2722" r:id="rId24"/>
    <p:sldId id="2723" r:id="rId25"/>
    <p:sldId id="2718" r:id="rId26"/>
    <p:sldId id="2725" r:id="rId27"/>
    <p:sldId id="2728" r:id="rId28"/>
    <p:sldId id="2729" r:id="rId29"/>
    <p:sldId id="2730"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4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2/2/2020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2/2/2020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08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69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856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24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76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1240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015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202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21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424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892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450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301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959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55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27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20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33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463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723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972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924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777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229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0747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01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326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055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312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377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467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1997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82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70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3787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956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02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427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6294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505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068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84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078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433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307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638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77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813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652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162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3388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06364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661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76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26011"/>
      </p:ext>
    </p:extLst>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279337"/>
      </p:ext>
    </p:extLst>
  </p:cSld>
  <p:clrMap bg1="lt1" tx1="dk1" bg2="lt2" tx2="dk2" accent1="accent1" accent2="accent2" accent3="accent3" accent4="accent4" accent5="accent5" accent6="accent6" hlink="hlink" folHlink="folHlink"/>
  <p:sldLayoutIdLst>
    <p:sldLayoutId id="2147486685" r:id="rId1"/>
    <p:sldLayoutId id="2147486686" r:id="rId2"/>
    <p:sldLayoutId id="2147486687" r:id="rId3"/>
    <p:sldLayoutId id="2147486688" r:id="rId4"/>
    <p:sldLayoutId id="2147486689" r:id="rId5"/>
    <p:sldLayoutId id="2147486690" r:id="rId6"/>
    <p:sldLayoutId id="2147486691" r:id="rId7"/>
    <p:sldLayoutId id="2147486692" r:id="rId8"/>
    <p:sldLayoutId id="2147486693" r:id="rId9"/>
    <p:sldLayoutId id="2147486694" r:id="rId10"/>
    <p:sldLayoutId id="2147486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329678"/>
      </p:ext>
    </p:extLst>
  </p:cSld>
  <p:clrMap bg1="lt1" tx1="dk1" bg2="lt2" tx2="dk2" accent1="accent1" accent2="accent2" accent3="accent3" accent4="accent4" accent5="accent5" accent6="accent6" hlink="hlink" folHlink="folHlink"/>
  <p:sldLayoutIdLst>
    <p:sldLayoutId id="2147486697" r:id="rId1"/>
    <p:sldLayoutId id="2147486698" r:id="rId2"/>
    <p:sldLayoutId id="2147486699" r:id="rId3"/>
    <p:sldLayoutId id="2147486700" r:id="rId4"/>
    <p:sldLayoutId id="2147486701" r:id="rId5"/>
    <p:sldLayoutId id="2147486702" r:id="rId6"/>
    <p:sldLayoutId id="2147486703" r:id="rId7"/>
    <p:sldLayoutId id="2147486704" r:id="rId8"/>
    <p:sldLayoutId id="2147486705" r:id="rId9"/>
    <p:sldLayoutId id="2147486706" r:id="rId10"/>
    <p:sldLayoutId id="2147486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793074"/>
      </p:ext>
    </p:extLst>
  </p:cSld>
  <p:clrMap bg1="lt1" tx1="dk1" bg2="lt2" tx2="dk2" accent1="accent1" accent2="accent2" accent3="accent3" accent4="accent4" accent5="accent5" accent6="accent6" hlink="hlink" folHlink="folHlink"/>
  <p:sldLayoutIdLst>
    <p:sldLayoutId id="2147486709" r:id="rId1"/>
    <p:sldLayoutId id="2147486710" r:id="rId2"/>
    <p:sldLayoutId id="2147486711" r:id="rId3"/>
    <p:sldLayoutId id="2147486712" r:id="rId4"/>
    <p:sldLayoutId id="2147486713" r:id="rId5"/>
    <p:sldLayoutId id="2147486714" r:id="rId6"/>
    <p:sldLayoutId id="2147486715" r:id="rId7"/>
    <p:sldLayoutId id="2147486716" r:id="rId8"/>
    <p:sldLayoutId id="2147486717" r:id="rId9"/>
    <p:sldLayoutId id="2147486718" r:id="rId10"/>
    <p:sldLayoutId id="2147486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1094737"/>
      </p:ext>
    </p:extLst>
  </p:cSld>
  <p:clrMap bg1="lt1" tx1="dk1" bg2="lt2" tx2="dk2" accent1="accent1" accent2="accent2" accent3="accent3" accent4="accent4" accent5="accent5" accent6="accent6" hlink="hlink" folHlink="folHlink"/>
  <p:sldLayoutIdLst>
    <p:sldLayoutId id="2147486721" r:id="rId1"/>
    <p:sldLayoutId id="2147486722" r:id="rId2"/>
    <p:sldLayoutId id="2147486723" r:id="rId3"/>
    <p:sldLayoutId id="2147486724" r:id="rId4"/>
    <p:sldLayoutId id="2147486725" r:id="rId5"/>
    <p:sldLayoutId id="2147486726" r:id="rId6"/>
    <p:sldLayoutId id="2147486727" r:id="rId7"/>
    <p:sldLayoutId id="2147486728" r:id="rId8"/>
    <p:sldLayoutId id="2147486729" r:id="rId9"/>
    <p:sldLayoutId id="2147486730" r:id="rId10"/>
    <p:sldLayoutId id="2147486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rancesco_Landini#/media/File:Landini.jpg" TargetMode="External"/><Relationship Id="rId2" Type="http://schemas.openxmlformats.org/officeDocument/2006/relationships/slideLayout" Target="../slideLayouts/slideLayout39.xml"/><Relationship Id="rId1" Type="http://schemas.openxmlformats.org/officeDocument/2006/relationships/themeOverride" Target="../theme/themeOverride10.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1.xml"/><Relationship Id="rId5" Type="http://schemas.openxmlformats.org/officeDocument/2006/relationships/hyperlink" Target="https://politicaltheology.com/waldensians-women-and-preaching-as-a-political-act/"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arnreligions.com/waldensians-history-beliefs-4588324" TargetMode="External"/><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hemeOverride" Target="../theme/themeOverride18.xml"/><Relationship Id="rId5" Type="http://schemas.openxmlformats.org/officeDocument/2006/relationships/hyperlink" Target="https://en.wikipedia.org/wiki/Catharism#/media/File:Albigensian_Crusade_01.jpg" TargetMode="Externa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2.xml"/><Relationship Id="rId1" Type="http://schemas.openxmlformats.org/officeDocument/2006/relationships/themeOverride" Target="../theme/themeOverride19.xml"/><Relationship Id="rId4" Type="http://schemas.openxmlformats.org/officeDocument/2006/relationships/hyperlink" Target="https://www.hopehelps.org/volunteer-appreciation-week-201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hyperlink" Target="https://www.pinterest.com/pin/474496510716734374/visual-search/"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ittern"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299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To </a:t>
            </a:r>
            <a:r>
              <a:rPr lang="en-US" dirty="0"/>
              <a:t>help the singers sing their own parts, abbeys and cathedrals used an organ to accompany the words of one singer or group of singers, adding other instruments (</a:t>
            </a:r>
            <a:r>
              <a:rPr lang="en-US" b="1" i="1" dirty="0"/>
              <a:t>e.g. </a:t>
            </a:r>
            <a:r>
              <a:rPr lang="en-US" dirty="0"/>
              <a:t>pipes and cornets) to accompany the words of other singers. </a:t>
            </a:r>
            <a:endParaRPr lang="en-US" dirty="0" smtClean="0"/>
          </a:p>
          <a:p>
            <a:r>
              <a:rPr lang="en-US" dirty="0" smtClean="0"/>
              <a:t>In the early years (AD 900 and following) there was not a widespread </a:t>
            </a:r>
            <a:r>
              <a:rPr lang="en-US" dirty="0"/>
              <a:t>use of instruments in ordinary parish churches and thus in normal Western Catholic worship. </a:t>
            </a:r>
            <a:endParaRPr lang="en-US" dirty="0" smtClean="0"/>
          </a:p>
          <a:p>
            <a:r>
              <a:rPr lang="en-US" dirty="0" smtClean="0"/>
              <a:t>Even </a:t>
            </a:r>
            <a:r>
              <a:rPr lang="en-US" dirty="0"/>
              <a:t>in the great abbeys and cathedrals, the organ’s use was limited to the important Church festivals. </a:t>
            </a:r>
            <a:endParaRPr lang="en-US" dirty="0" smtClean="0"/>
          </a:p>
          <a:p>
            <a:r>
              <a:rPr lang="en-US" dirty="0" smtClean="0"/>
              <a:t>Churches </a:t>
            </a:r>
            <a:r>
              <a:rPr lang="en-US" dirty="0"/>
              <a:t>did not begin to employ the organ in the celebration of </a:t>
            </a:r>
            <a:r>
              <a:rPr lang="en-US" b="1" i="1" dirty="0"/>
              <a:t>ordinary</a:t>
            </a:r>
            <a:r>
              <a:rPr lang="en-US" dirty="0"/>
              <a:t> masses until the 12th century.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49829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sz="3000" dirty="0" smtClean="0"/>
              <a:t>An </a:t>
            </a:r>
            <a:r>
              <a:rPr lang="en-US" sz="3000" dirty="0"/>
              <a:t>“organ controversy” </a:t>
            </a:r>
            <a:r>
              <a:rPr lang="en-US" sz="3000" dirty="0" smtClean="0"/>
              <a:t>appears to have arisen in </a:t>
            </a:r>
            <a:r>
              <a:rPr lang="en-US" sz="3000" dirty="0"/>
              <a:t>the 13th century, which resulted in the Catholic Church’s </a:t>
            </a:r>
            <a:r>
              <a:rPr lang="en-US" sz="3000" dirty="0" smtClean="0"/>
              <a:t>once again </a:t>
            </a:r>
            <a:r>
              <a:rPr lang="en-US" sz="3000" b="1" i="1" dirty="0" smtClean="0"/>
              <a:t>condemning</a:t>
            </a:r>
            <a:r>
              <a:rPr lang="en-US" sz="3000" dirty="0" smtClean="0"/>
              <a:t> the </a:t>
            </a:r>
            <a:r>
              <a:rPr lang="en-US" sz="3000" dirty="0"/>
              <a:t>use of </a:t>
            </a:r>
            <a:r>
              <a:rPr lang="en-US" sz="3000" dirty="0" smtClean="0"/>
              <a:t>musical instruments</a:t>
            </a:r>
            <a:r>
              <a:rPr lang="en-US" sz="3000" dirty="0"/>
              <a:t>. </a:t>
            </a:r>
            <a:endParaRPr lang="en-US" sz="3000" dirty="0" smtClean="0"/>
          </a:p>
          <a:p>
            <a:r>
              <a:rPr lang="en-US" sz="3000" dirty="0" smtClean="0"/>
              <a:t>Thomas </a:t>
            </a:r>
            <a:r>
              <a:rPr lang="en-US" sz="3000" dirty="0"/>
              <a:t>Aquinas (</a:t>
            </a:r>
            <a:r>
              <a:rPr lang="en-US" sz="3000" dirty="0" smtClean="0"/>
              <a:t>1225-74) seems </a:t>
            </a:r>
            <a:r>
              <a:rPr lang="en-US" sz="3000" dirty="0"/>
              <a:t>to confirm </a:t>
            </a:r>
            <a:r>
              <a:rPr lang="en-US" sz="3000" dirty="0" smtClean="0"/>
              <a:t>this when he writes:  </a:t>
            </a:r>
          </a:p>
          <a:p>
            <a:pPr lvl="1"/>
            <a:r>
              <a:rPr lang="en-US" sz="2600" i="1" dirty="0">
                <a:latin typeface="Cambria" panose="02040503050406030204" pitchFamily="18" charset="0"/>
                <a:ea typeface="Cambria" panose="02040503050406030204" pitchFamily="18" charset="0"/>
              </a:rPr>
              <a:t>The Church does not use musical instruments such as the harp or lyre when praising God, in case she should seem to fall back into Judaism. As Aristotle says, </a:t>
            </a:r>
            <a:r>
              <a:rPr lang="en-US" sz="2600" i="1" dirty="0" smtClean="0">
                <a:latin typeface="Cambria" panose="02040503050406030204" pitchFamily="18" charset="0"/>
                <a:ea typeface="Cambria" panose="02040503050406030204" pitchFamily="18" charset="0"/>
              </a:rPr>
              <a:t>“We </a:t>
            </a:r>
            <a:r>
              <a:rPr lang="en-US" sz="2600" i="1" dirty="0">
                <a:latin typeface="Cambria" panose="02040503050406030204" pitchFamily="18" charset="0"/>
                <a:ea typeface="Cambria" panose="02040503050406030204" pitchFamily="18" charset="0"/>
              </a:rPr>
              <a:t>must not introduce flutes into teaching, nor any artificial instrument such as the harp, nor anything of the kind, but only such things as make people morally good</a:t>
            </a:r>
            <a:r>
              <a:rPr lang="en-US" sz="2600" i="1" dirty="0" smtClean="0">
                <a:latin typeface="Cambria" panose="02040503050406030204" pitchFamily="18" charset="0"/>
                <a:ea typeface="Cambria" panose="02040503050406030204" pitchFamily="18" charset="0"/>
              </a:rPr>
              <a:t>.” </a:t>
            </a:r>
            <a:r>
              <a:rPr lang="en-US" sz="2600" i="1" dirty="0">
                <a:latin typeface="Cambria" panose="02040503050406030204" pitchFamily="18" charset="0"/>
                <a:ea typeface="Cambria" panose="02040503050406030204" pitchFamily="18" charset="0"/>
              </a:rPr>
              <a:t>For musical instruments usually move the soul more to pleasure than </a:t>
            </a:r>
            <a:r>
              <a:rPr lang="en-US" sz="2600" i="1" dirty="0" smtClean="0">
                <a:latin typeface="Cambria" panose="02040503050406030204" pitchFamily="18" charset="0"/>
                <a:ea typeface="Cambria" panose="02040503050406030204" pitchFamily="18" charset="0"/>
              </a:rPr>
              <a:t>to create </a:t>
            </a:r>
            <a:r>
              <a:rPr lang="en-US" sz="2600" i="1" dirty="0">
                <a:latin typeface="Cambria" panose="02040503050406030204" pitchFamily="18" charset="0"/>
                <a:ea typeface="Cambria" panose="02040503050406030204" pitchFamily="18" charset="0"/>
              </a:rPr>
              <a:t>inner moral goodness. But in the Old Testament, they used instruments of this </a:t>
            </a:r>
            <a:r>
              <a:rPr lang="en-US" sz="2600" i="1" dirty="0" smtClean="0">
                <a:latin typeface="Cambria" panose="02040503050406030204" pitchFamily="18" charset="0"/>
                <a:ea typeface="Cambria" panose="02040503050406030204" pitchFamily="18" charset="0"/>
              </a:rPr>
              <a:t>kind… because </a:t>
            </a:r>
            <a:r>
              <a:rPr lang="en-US" sz="2600" i="1" dirty="0">
                <a:latin typeface="Cambria" panose="02040503050406030204" pitchFamily="18" charset="0"/>
                <a:ea typeface="Cambria" panose="02040503050406030204" pitchFamily="18" charset="0"/>
              </a:rPr>
              <a:t>the people were more coarse and carnal, </a:t>
            </a:r>
            <a:r>
              <a:rPr lang="en-US" sz="2600" i="1" dirty="0" smtClean="0">
                <a:latin typeface="Cambria" panose="02040503050406030204" pitchFamily="18" charset="0"/>
                <a:ea typeface="Cambria" panose="02040503050406030204" pitchFamily="18" charset="0"/>
              </a:rPr>
              <a:t>and needed </a:t>
            </a:r>
            <a:r>
              <a:rPr lang="en-US" sz="2600" i="1" dirty="0">
                <a:latin typeface="Cambria" panose="02040503050406030204" pitchFamily="18" charset="0"/>
                <a:ea typeface="Cambria" panose="02040503050406030204" pitchFamily="18" charset="0"/>
              </a:rPr>
              <a:t>to be aroused by such </a:t>
            </a:r>
            <a:r>
              <a:rPr lang="en-US" sz="2600" i="1" dirty="0" smtClean="0">
                <a:latin typeface="Cambria" panose="02040503050406030204" pitchFamily="18" charset="0"/>
                <a:ea typeface="Cambria" panose="02040503050406030204" pitchFamily="18" charset="0"/>
              </a:rPr>
              <a:t>instruments…</a:t>
            </a:r>
            <a:endParaRPr lang="en-US" sz="2600" i="1" dirty="0">
              <a:latin typeface="Cambria" panose="02040503050406030204" pitchFamily="18" charset="0"/>
              <a:ea typeface="Cambria" panose="02040503050406030204" pitchFamily="18" charset="0"/>
            </a:endParaRPr>
          </a:p>
          <a:p>
            <a:pPr lvl="1"/>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05946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a:t>In fact, it was not until after Aquinas, in the 14th and 15th centuries, that the playing of musical instruments </a:t>
            </a:r>
            <a:r>
              <a:rPr lang="en-US" dirty="0" smtClean="0"/>
              <a:t>once again became </a:t>
            </a:r>
            <a:r>
              <a:rPr lang="en-US" dirty="0"/>
              <a:t>a </a:t>
            </a:r>
            <a:r>
              <a:rPr lang="en-US" dirty="0" smtClean="0"/>
              <a:t>widespread feature </a:t>
            </a:r>
            <a:r>
              <a:rPr lang="en-US" dirty="0"/>
              <a:t>of ordinary Western worship. </a:t>
            </a:r>
            <a:endParaRPr lang="en-US" dirty="0" smtClean="0"/>
          </a:p>
          <a:p>
            <a:r>
              <a:rPr lang="en-US" dirty="0" smtClean="0"/>
              <a:t>The </a:t>
            </a:r>
            <a:r>
              <a:rPr lang="en-US" dirty="0"/>
              <a:t>first great church organist known to history was the Italian Francesco </a:t>
            </a:r>
            <a:r>
              <a:rPr lang="en-US" dirty="0" err="1"/>
              <a:t>Landino</a:t>
            </a:r>
            <a:r>
              <a:rPr lang="en-US" dirty="0"/>
              <a:t> (died 1390), of the Church of Saint Lorenzo in Florence. </a:t>
            </a:r>
            <a:endParaRPr lang="en-US" dirty="0" smtClean="0"/>
          </a:p>
          <a:p>
            <a:r>
              <a:rPr lang="en-US" dirty="0" smtClean="0"/>
              <a:t>But, as we’ve seen, </a:t>
            </a:r>
            <a:r>
              <a:rPr lang="en-US" dirty="0"/>
              <a:t>it was </a:t>
            </a:r>
            <a:r>
              <a:rPr lang="en-US" dirty="0" smtClean="0"/>
              <a:t>in the </a:t>
            </a:r>
            <a:r>
              <a:rPr lang="en-US" dirty="0" smtClean="0"/>
              <a:t>900s that </a:t>
            </a:r>
            <a:r>
              <a:rPr lang="en-US" dirty="0" smtClean="0"/>
              <a:t>the </a:t>
            </a:r>
            <a:r>
              <a:rPr lang="en-US" dirty="0"/>
              <a:t>seeds </a:t>
            </a:r>
            <a:r>
              <a:rPr lang="en-US" dirty="0" smtClean="0"/>
              <a:t>for </a:t>
            </a:r>
            <a:r>
              <a:rPr lang="en-US" dirty="0" smtClean="0"/>
              <a:t>the use of musical instruments were </a:t>
            </a:r>
            <a:r>
              <a:rPr lang="en-US" dirty="0" smtClean="0"/>
              <a:t>planted in </a:t>
            </a:r>
            <a:r>
              <a:rPr lang="en-US" dirty="0"/>
              <a:t>the worship of the Western Church. </a:t>
            </a:r>
            <a:endParaRPr lang="en-US" dirty="0" smtClean="0"/>
          </a:p>
          <a:p>
            <a:r>
              <a:rPr lang="en-US" dirty="0" smtClean="0"/>
              <a:t>The </a:t>
            </a:r>
            <a:r>
              <a:rPr lang="en-US" dirty="0"/>
              <a:t>adoption of musical instruments in Western worship became one more barrier between East and West, Orthodoxy and Catholicism</a:t>
            </a:r>
            <a:r>
              <a:rPr lang="en-US" dirty="0" smtClean="0"/>
              <a:t>.</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556936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69332"/>
          </a:xfrm>
          <a:prstGeom prst="rect">
            <a:avLst/>
          </a:prstGeom>
        </p:spPr>
        <p:txBody>
          <a:bodyPr wrap="square">
            <a:spAutoFit/>
          </a:bodyPr>
          <a:lstStyle/>
          <a:p>
            <a:r>
              <a:rPr lang="en-US" dirty="0">
                <a:solidFill>
                  <a:prstClr val="black"/>
                </a:solidFill>
                <a:hlinkClick r:id="rId3"/>
              </a:rPr>
              <a:t>https://en.wikipedia.org/wiki/Francesco_Landini#/</a:t>
            </a:r>
            <a:r>
              <a:rPr lang="en-US" dirty="0" smtClean="0">
                <a:solidFill>
                  <a:prstClr val="black"/>
                </a:solidFill>
                <a:hlinkClick r:id="rId3"/>
              </a:rPr>
              <a:t>media/File:Landini.jpg</a:t>
            </a:r>
            <a:r>
              <a:rPr lang="en-US" dirty="0" smtClean="0">
                <a:solidFill>
                  <a:prstClr val="black"/>
                </a:solidFill>
              </a:rPr>
              <a:t> </a:t>
            </a:r>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0" y="1164061"/>
            <a:ext cx="4114799" cy="468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90600"/>
          </a:xfrm>
        </p:spPr>
        <p:txBody>
          <a:bodyPr>
            <a:normAutofit fontScale="90000"/>
          </a:bodyPr>
          <a:lstStyle/>
          <a:p>
            <a:r>
              <a:rPr lang="en-US" b="1" dirty="0"/>
              <a:t>Francesco </a:t>
            </a:r>
            <a:r>
              <a:rPr lang="en-US" b="1" dirty="0" err="1"/>
              <a:t>Landino</a:t>
            </a:r>
            <a:r>
              <a:rPr lang="en-US" b="1" dirty="0"/>
              <a:t> </a:t>
            </a:r>
            <a:r>
              <a:rPr lang="en-US" b="1" dirty="0" smtClean="0"/>
              <a:t/>
            </a:r>
            <a:br>
              <a:rPr lang="en-US" b="1" dirty="0" smtClean="0"/>
            </a:br>
            <a:r>
              <a:rPr lang="en-US" b="1" dirty="0" smtClean="0"/>
              <a:t>playing </a:t>
            </a:r>
            <a:r>
              <a:rPr lang="en-US" b="1" dirty="0"/>
              <a:t>a portative organ</a:t>
            </a:r>
            <a:endParaRPr lang="en-US" b="1" dirty="0">
              <a:solidFill>
                <a:prstClr val="black"/>
              </a:solidFill>
            </a:endParaRPr>
          </a:p>
        </p:txBody>
      </p:sp>
      <p:sp>
        <p:nvSpPr>
          <p:cNvPr id="3" name="TextBox 2"/>
          <p:cNvSpPr txBox="1"/>
          <p:nvPr/>
        </p:nvSpPr>
        <p:spPr>
          <a:xfrm>
            <a:off x="1066800" y="5943600"/>
            <a:ext cx="6810582" cy="461665"/>
          </a:xfrm>
          <a:prstGeom prst="rect">
            <a:avLst/>
          </a:prstGeom>
          <a:noFill/>
        </p:spPr>
        <p:txBody>
          <a:bodyPr wrap="none" rtlCol="0">
            <a:spAutoFit/>
          </a:bodyPr>
          <a:lstStyle/>
          <a:p>
            <a:r>
              <a:rPr lang="en-US" sz="2400" dirty="0" smtClean="0"/>
              <a:t>illustration </a:t>
            </a:r>
            <a:r>
              <a:rPr lang="en-US" sz="2400" dirty="0"/>
              <a:t>from the 15th-century </a:t>
            </a:r>
            <a:r>
              <a:rPr lang="en-US" sz="2400" dirty="0" err="1"/>
              <a:t>Squarcialupi</a:t>
            </a:r>
            <a:r>
              <a:rPr lang="en-US" sz="2400" dirty="0"/>
              <a:t> Codex</a:t>
            </a:r>
          </a:p>
        </p:txBody>
      </p:sp>
    </p:spTree>
    <p:extLst>
      <p:ext uri="{BB962C8B-B14F-4D97-AF65-F5344CB8AC3E}">
        <p14:creationId xmlns:p14="http://schemas.microsoft.com/office/powerpoint/2010/main" val="487506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20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https://politicaltheology.com/waldensians-women-and-preaching-as-a-political-act</a:t>
            </a:r>
            <a:r>
              <a:rPr lang="en-US" sz="1600" dirty="0" smtClean="0">
                <a:solidFill>
                  <a:prstClr val="black"/>
                </a:solidFill>
                <a:hlinkClick r:id="rId5"/>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Waldensians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28279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Waldensians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The founder of the Waldensians was a wealthy French merchant of Lyons called </a:t>
            </a:r>
            <a:r>
              <a:rPr lang="en-US" b="1" i="1" dirty="0"/>
              <a:t>Valdes </a:t>
            </a:r>
            <a:r>
              <a:rPr lang="en-US" dirty="0"/>
              <a:t>or </a:t>
            </a:r>
            <a:r>
              <a:rPr lang="en-US" dirty="0" err="1"/>
              <a:t>Waldes</a:t>
            </a:r>
            <a:r>
              <a:rPr lang="en-US" dirty="0"/>
              <a:t>. (In later accounts he is given the first name Peter, and his surname is spelt “Waldo</a:t>
            </a:r>
            <a:r>
              <a:rPr lang="en-US" dirty="0" smtClean="0"/>
              <a:t>”) </a:t>
            </a:r>
          </a:p>
          <a:p>
            <a:r>
              <a:rPr lang="en-US" dirty="0" smtClean="0"/>
              <a:t>The </a:t>
            </a:r>
            <a:r>
              <a:rPr lang="en-US" dirty="0"/>
              <a:t>date of Valdes’s birth is uncertain; he died around 1205. </a:t>
            </a:r>
            <a:endParaRPr lang="en-US" dirty="0" smtClean="0"/>
          </a:p>
          <a:p>
            <a:r>
              <a:rPr lang="en-US" dirty="0" smtClean="0"/>
              <a:t>Some </a:t>
            </a:r>
            <a:r>
              <a:rPr lang="en-US" dirty="0"/>
              <a:t>time between 1173 and 1176, Christ’s command to the rich young ruler deeply impressed </a:t>
            </a:r>
            <a:r>
              <a:rPr lang="en-US" dirty="0" smtClean="0"/>
              <a:t>Valdes: </a:t>
            </a:r>
            <a:r>
              <a:rPr lang="en-US" dirty="0" smtClean="0"/>
              <a:t>“</a:t>
            </a:r>
            <a:r>
              <a:rPr lang="en-US" i="1" dirty="0">
                <a:solidFill>
                  <a:srgbClr val="5731F9"/>
                </a:solidFill>
                <a:latin typeface="Cambria" panose="02040503050406030204" pitchFamily="18" charset="0"/>
                <a:ea typeface="Cambria" panose="02040503050406030204" pitchFamily="18" charset="0"/>
              </a:rPr>
              <a:t>If you would be perfect, go, sell what you possess and give to the poor, and you will have treasure in heaven; and come, follow me</a:t>
            </a:r>
            <a:r>
              <a:rPr lang="en-US" i="1" dirty="0" smtClean="0">
                <a:solidFill>
                  <a:srgbClr val="5731F9"/>
                </a:solidFill>
                <a:latin typeface="Cambria" panose="02040503050406030204" pitchFamily="18" charset="0"/>
                <a:ea typeface="Cambria" panose="02040503050406030204" pitchFamily="18" charset="0"/>
              </a:rPr>
              <a:t>.</a:t>
            </a:r>
            <a:r>
              <a:rPr lang="en-US" dirty="0" smtClean="0"/>
              <a:t>” (</a:t>
            </a:r>
            <a:r>
              <a:rPr lang="en-US" dirty="0"/>
              <a:t>Matt. 19:21). </a:t>
            </a:r>
            <a:endParaRPr lang="en-US" dirty="0" smtClean="0"/>
          </a:p>
          <a:p>
            <a:r>
              <a:rPr lang="en-US" dirty="0" smtClean="0"/>
              <a:t>Valdes </a:t>
            </a:r>
            <a:r>
              <a:rPr lang="en-US" dirty="0"/>
              <a:t>obeyed this command literally, gave away all his wealth to the poor, and began a new life as a lay preacher, living only on voluntary contributions of food, clothing and money from others.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968291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Waldensians</a:t>
            </a:r>
            <a:endParaRPr lang="en-US" sz="2400" dirty="0">
              <a:latin typeface="+mn-lt"/>
            </a:endParaRPr>
          </a:p>
        </p:txBody>
      </p:sp>
      <p:sp>
        <p:nvSpPr>
          <p:cNvPr id="8" name="Content Placeholder 7"/>
          <p:cNvSpPr>
            <a:spLocks noGrp="1"/>
          </p:cNvSpPr>
          <p:nvPr>
            <p:ph idx="1"/>
          </p:nvPr>
        </p:nvSpPr>
        <p:spPr>
          <a:xfrm>
            <a:off x="457200" y="838200"/>
            <a:ext cx="8382000" cy="5592763"/>
          </a:xfrm>
        </p:spPr>
        <p:txBody>
          <a:bodyPr>
            <a:normAutofit fontScale="92500" lnSpcReduction="10000"/>
          </a:bodyPr>
          <a:lstStyle/>
          <a:p>
            <a:r>
              <a:rPr lang="en-US" dirty="0"/>
              <a:t>Valdes </a:t>
            </a:r>
            <a:r>
              <a:rPr lang="en-US" dirty="0" smtClean="0"/>
              <a:t>soon </a:t>
            </a:r>
            <a:r>
              <a:rPr lang="en-US" dirty="0"/>
              <a:t>had a band of followers in Lyons, known as “the poor men of Lyons”. </a:t>
            </a:r>
            <a:endParaRPr lang="en-US" dirty="0" smtClean="0"/>
          </a:p>
          <a:p>
            <a:r>
              <a:rPr lang="en-US" dirty="0" smtClean="0"/>
              <a:t>However</a:t>
            </a:r>
            <a:r>
              <a:rPr lang="en-US" dirty="0"/>
              <a:t>, the archbishop and clergy of Lyons were hostile; Church law </a:t>
            </a:r>
            <a:r>
              <a:rPr lang="en-US" dirty="0" smtClean="0"/>
              <a:t>only allowed ordained </a:t>
            </a:r>
            <a:r>
              <a:rPr lang="en-US" b="1" i="1" dirty="0" smtClean="0"/>
              <a:t>clergy</a:t>
            </a:r>
            <a:r>
              <a:rPr lang="en-US" dirty="0" smtClean="0"/>
              <a:t> to preach. </a:t>
            </a:r>
            <a:endParaRPr lang="en-US" dirty="0" smtClean="0"/>
          </a:p>
          <a:p>
            <a:r>
              <a:rPr lang="en-US" dirty="0" smtClean="0"/>
              <a:t>Valdes </a:t>
            </a:r>
            <a:r>
              <a:rPr lang="en-US" dirty="0"/>
              <a:t>appealed to the 3rd Lateran Council of </a:t>
            </a:r>
            <a:r>
              <a:rPr lang="en-US" dirty="0" smtClean="0"/>
              <a:t>1179 to change this law. But Valdes and </a:t>
            </a:r>
            <a:r>
              <a:rPr lang="en-US" dirty="0"/>
              <a:t>his followers </a:t>
            </a:r>
            <a:r>
              <a:rPr lang="en-US" dirty="0" smtClean="0"/>
              <a:t>were still denied the </a:t>
            </a:r>
            <a:r>
              <a:rPr lang="en-US" dirty="0"/>
              <a:t>right to preach without the approval of their local bishop. </a:t>
            </a:r>
            <a:endParaRPr lang="en-US" dirty="0" smtClean="0"/>
          </a:p>
          <a:p>
            <a:r>
              <a:rPr lang="en-US" dirty="0" smtClean="0"/>
              <a:t>Nevertheless, Valdes </a:t>
            </a:r>
            <a:r>
              <a:rPr lang="en-US" dirty="0"/>
              <a:t>and his “poor men</a:t>
            </a:r>
            <a:r>
              <a:rPr lang="en-US" dirty="0" smtClean="0"/>
              <a:t>” </a:t>
            </a:r>
            <a:r>
              <a:rPr lang="en-US" dirty="0"/>
              <a:t>refused to give up preaching, </a:t>
            </a:r>
            <a:r>
              <a:rPr lang="en-US" dirty="0" smtClean="0"/>
              <a:t>so </a:t>
            </a:r>
            <a:r>
              <a:rPr lang="en-US" dirty="0"/>
              <a:t>the archbishop of Lyons excommunicated them </a:t>
            </a:r>
            <a:r>
              <a:rPr lang="en-US" dirty="0" smtClean="0"/>
              <a:t>and </a:t>
            </a:r>
            <a:r>
              <a:rPr lang="en-US" dirty="0"/>
              <a:t>expelled them from the </a:t>
            </a:r>
            <a:r>
              <a:rPr lang="en-US" dirty="0" smtClean="0"/>
              <a:t>city in 1182. </a:t>
            </a:r>
            <a:endParaRPr lang="en-US" dirty="0" smtClean="0"/>
          </a:p>
          <a:p>
            <a:r>
              <a:rPr lang="en-US" dirty="0" smtClean="0"/>
              <a:t>Most </a:t>
            </a:r>
            <a:r>
              <a:rPr lang="en-US" dirty="0"/>
              <a:t>of them went to the region of Languedoc (the south-eastern coastland of France) and </a:t>
            </a:r>
            <a:r>
              <a:rPr lang="en-US" dirty="0" smtClean="0"/>
              <a:t>Lombardy, Italy. </a:t>
            </a:r>
            <a:endParaRPr lang="en-US" dirty="0" smtClean="0"/>
          </a:p>
          <a:p>
            <a:r>
              <a:rPr lang="en-US" dirty="0" smtClean="0"/>
              <a:t>In </a:t>
            </a:r>
            <a:r>
              <a:rPr lang="en-US" dirty="0"/>
              <a:t>1184, Pope Lucius </a:t>
            </a:r>
            <a:r>
              <a:rPr lang="en-US" dirty="0" smtClean="0"/>
              <a:t>III </a:t>
            </a:r>
            <a:r>
              <a:rPr lang="en-US" dirty="0"/>
              <a:t>excommunicated all Waldensians.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179230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Waldensians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Forced </a:t>
            </a:r>
            <a:r>
              <a:rPr lang="en-US" dirty="0"/>
              <a:t>out of the Catholic Church against their wishes, the Waldensians began thinking afresh about many matters of Christian belief. </a:t>
            </a:r>
            <a:endParaRPr lang="en-US" dirty="0" smtClean="0"/>
          </a:p>
          <a:p>
            <a:r>
              <a:rPr lang="en-US" dirty="0" smtClean="0"/>
              <a:t>Their </a:t>
            </a:r>
            <a:r>
              <a:rPr lang="en-US" dirty="0"/>
              <a:t>most crucial decision was that the Bible, especially the New Testament, should be the supreme rule of Christian belief and practice. </a:t>
            </a:r>
            <a:endParaRPr lang="en-US" dirty="0" smtClean="0"/>
          </a:p>
          <a:p>
            <a:r>
              <a:rPr lang="en-US" dirty="0" smtClean="0"/>
              <a:t>Thus </a:t>
            </a:r>
            <a:r>
              <a:rPr lang="en-US" dirty="0"/>
              <a:t>they rejected the infallible teaching authority of the papacy. </a:t>
            </a:r>
            <a:endParaRPr lang="en-US" dirty="0" smtClean="0"/>
          </a:p>
          <a:p>
            <a:r>
              <a:rPr lang="en-US" dirty="0" smtClean="0"/>
              <a:t>They </a:t>
            </a:r>
            <a:r>
              <a:rPr lang="en-US" dirty="0"/>
              <a:t>gave up believing in transubstantiation, purgatory, prayers for the dead, and indulgences, but continued to venerate the Virgin Mary.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48581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0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Waldensians </a:t>
            </a:r>
            <a:r>
              <a:rPr lang="en-US" dirty="0"/>
              <a:t>also studied the Bible in translations </a:t>
            </a:r>
            <a:r>
              <a:rPr lang="en-US" dirty="0" smtClean="0"/>
              <a:t>in their own native </a:t>
            </a:r>
            <a:r>
              <a:rPr lang="en-US" dirty="0"/>
              <a:t>tongues, and celebrated holy communion among themselves if a Catholic priest would not give it to them. </a:t>
            </a:r>
            <a:endParaRPr lang="en-US" dirty="0" smtClean="0"/>
          </a:p>
          <a:p>
            <a:r>
              <a:rPr lang="en-US" dirty="0" smtClean="0"/>
              <a:t>They </a:t>
            </a:r>
            <a:r>
              <a:rPr lang="en-US" dirty="0"/>
              <a:t>set up schools to train preachers, sending out both male and female evangelists. </a:t>
            </a:r>
            <a:endParaRPr lang="en-US" dirty="0" smtClean="0"/>
          </a:p>
          <a:p>
            <a:r>
              <a:rPr lang="en-US" dirty="0" smtClean="0"/>
              <a:t>Some </a:t>
            </a:r>
            <a:r>
              <a:rPr lang="en-US" dirty="0"/>
              <a:t>of their social attitudes were quite radical – they rejected oaths and military service (although some </a:t>
            </a:r>
            <a:r>
              <a:rPr lang="en-US" dirty="0" smtClean="0"/>
              <a:t>practiced </a:t>
            </a:r>
            <a:r>
              <a:rPr lang="en-US" dirty="0"/>
              <a:t>armed </a:t>
            </a:r>
            <a:r>
              <a:rPr lang="en-US" dirty="0" smtClean="0"/>
              <a:t>self-defense </a:t>
            </a:r>
            <a:r>
              <a:rPr lang="en-US" dirty="0"/>
              <a:t>if attacked). </a:t>
            </a:r>
            <a:endParaRPr lang="en-US" dirty="0" smtClean="0"/>
          </a:p>
          <a:p>
            <a:r>
              <a:rPr lang="en-US" dirty="0" smtClean="0"/>
              <a:t>The </a:t>
            </a:r>
            <a:r>
              <a:rPr lang="en-US" dirty="0"/>
              <a:t>Waldensian movement spread out from its original homelands of Languedoc and Lombardy into Spain, Austria, and eastern Germany, and </a:t>
            </a:r>
            <a:r>
              <a:rPr lang="en-US" dirty="0" smtClean="0"/>
              <a:t>became one of the most </a:t>
            </a:r>
            <a:r>
              <a:rPr lang="en-US" dirty="0"/>
              <a:t>widespread and influential non-Catholic </a:t>
            </a:r>
            <a:r>
              <a:rPr lang="en-US" dirty="0" smtClean="0"/>
              <a:t>groups </a:t>
            </a:r>
            <a:r>
              <a:rPr lang="en-US" dirty="0"/>
              <a:t>in Western medieval Europe. </a:t>
            </a:r>
            <a:endParaRPr lang="en-US" dirty="0" smtClean="0"/>
          </a:p>
        </p:txBody>
      </p:sp>
      <p:sp>
        <p:nvSpPr>
          <p:cNvPr id="3" name="Title 2"/>
          <p:cNvSpPr>
            <a:spLocks noGrp="1"/>
          </p:cNvSpPr>
          <p:nvPr>
            <p:ph type="title"/>
          </p:nvPr>
        </p:nvSpPr>
        <p:spPr>
          <a:xfrm>
            <a:off x="0" y="29592"/>
            <a:ext cx="9144000" cy="732408"/>
          </a:xfrm>
        </p:spPr>
        <p:txBody>
          <a:bodyPr>
            <a:normAutofit/>
          </a:bodyPr>
          <a:lstStyle/>
          <a:p>
            <a:pPr fontAlgn="base"/>
            <a:r>
              <a:rPr lang="en-US" sz="4000" b="1" dirty="0"/>
              <a:t>The Waldensians</a:t>
            </a:r>
            <a:endParaRPr lang="en-US" sz="2400" dirty="0">
              <a:latin typeface="+mn-lt"/>
            </a:endParaRP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896461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Waldensians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There were </a:t>
            </a:r>
            <a:r>
              <a:rPr lang="en-US" dirty="0"/>
              <a:t>a large number of Catholics who </a:t>
            </a:r>
            <a:r>
              <a:rPr lang="en-US" dirty="0" smtClean="0"/>
              <a:t>sympathized </a:t>
            </a:r>
            <a:r>
              <a:rPr lang="en-US" dirty="0"/>
              <a:t>with </a:t>
            </a:r>
            <a:r>
              <a:rPr lang="en-US" dirty="0"/>
              <a:t>the </a:t>
            </a:r>
            <a:r>
              <a:rPr lang="en-US" dirty="0" smtClean="0"/>
              <a:t>Waldensians </a:t>
            </a:r>
            <a:r>
              <a:rPr lang="en-US" dirty="0"/>
              <a:t>known as “friends” or “believers</a:t>
            </a:r>
            <a:r>
              <a:rPr lang="en-US" dirty="0" smtClean="0"/>
              <a:t>”; </a:t>
            </a:r>
            <a:r>
              <a:rPr lang="en-US" dirty="0"/>
              <a:t>they gave financial support to Waldensian preachers and training schools, and attended Waldensian Bible studies, but </a:t>
            </a:r>
            <a:r>
              <a:rPr lang="en-US" dirty="0" smtClean="0"/>
              <a:t>they themselves </a:t>
            </a:r>
            <a:r>
              <a:rPr lang="en-US" dirty="0"/>
              <a:t>remained members of the Catholic Church. </a:t>
            </a:r>
            <a:endParaRPr lang="en-US" dirty="0" smtClean="0"/>
          </a:p>
          <a:p>
            <a:r>
              <a:rPr lang="en-US" dirty="0" smtClean="0"/>
              <a:t>In </a:t>
            </a:r>
            <a:r>
              <a:rPr lang="en-US" dirty="0"/>
              <a:t>some ways, the Waldensians were “Protestants before the Reformation”. </a:t>
            </a:r>
            <a:endParaRPr lang="en-US" dirty="0" smtClean="0"/>
          </a:p>
          <a:p>
            <a:r>
              <a:rPr lang="en-US" dirty="0" smtClean="0"/>
              <a:t>Many </a:t>
            </a:r>
            <a:r>
              <a:rPr lang="en-US" dirty="0"/>
              <a:t>Waldensians died as martyrs, especially after the inquisition was </a:t>
            </a:r>
            <a:r>
              <a:rPr lang="en-US" dirty="0" smtClean="0"/>
              <a:t>established. </a:t>
            </a:r>
          </a:p>
          <a:p>
            <a:r>
              <a:rPr lang="en-US" dirty="0" smtClean="0"/>
              <a:t>However</a:t>
            </a:r>
            <a:r>
              <a:rPr lang="en-US" dirty="0"/>
              <a:t>, they survived in northern </a:t>
            </a:r>
            <a:r>
              <a:rPr lang="en-US" dirty="0" smtClean="0"/>
              <a:t>Italy and, in </a:t>
            </a:r>
            <a:r>
              <a:rPr lang="en-US" dirty="0"/>
              <a:t>the 16th </a:t>
            </a:r>
            <a:r>
              <a:rPr lang="en-US" dirty="0" smtClean="0"/>
              <a:t>century, they </a:t>
            </a:r>
            <a:r>
              <a:rPr lang="en-US" dirty="0"/>
              <a:t>linked up with </a:t>
            </a:r>
            <a:r>
              <a:rPr lang="en-US" dirty="0"/>
              <a:t>the Protestant </a:t>
            </a:r>
            <a:r>
              <a:rPr lang="en-US" dirty="0" smtClean="0"/>
              <a:t>Reformation.</a:t>
            </a:r>
          </a:p>
          <a:p>
            <a:r>
              <a:rPr lang="en-US" dirty="0" smtClean="0"/>
              <a:t>The </a:t>
            </a:r>
            <a:r>
              <a:rPr lang="en-US" dirty="0"/>
              <a:t>Waldensian Church in Italy today is the oldest “Protestant” body in the world.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541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John Duns </a:t>
            </a:r>
            <a:r>
              <a:rPr lang="en-US" dirty="0" smtClean="0"/>
              <a:t>Scotus was </a:t>
            </a:r>
            <a:r>
              <a:rPr lang="en-US" b="1" i="1" dirty="0"/>
              <a:t>opposed</a:t>
            </a:r>
            <a:r>
              <a:rPr lang="en-US" dirty="0"/>
              <a:t> to many of the teachings of Thomas Aquinas. He began a revolutionary new trend in scholasticism by _____ </a:t>
            </a:r>
            <a:r>
              <a:rPr lang="en-US" dirty="0" smtClean="0"/>
              <a:t>theology </a:t>
            </a:r>
            <a:r>
              <a:rPr lang="en-US" dirty="0"/>
              <a:t>from philosophy.</a:t>
            </a:r>
          </a:p>
          <a:p>
            <a:pPr lvl="1"/>
            <a:r>
              <a:rPr lang="en-US" b="1" i="1" dirty="0" smtClean="0"/>
              <a:t>separating</a:t>
            </a:r>
            <a:endParaRPr lang="en-US" dirty="0" smtClean="0"/>
          </a:p>
          <a:p>
            <a:r>
              <a:rPr lang="en-US" dirty="0" smtClean="0"/>
              <a:t>Scotus said </a:t>
            </a:r>
            <a:r>
              <a:rPr lang="en-US" dirty="0"/>
              <a:t>that Christ’s death had saving power, </a:t>
            </a:r>
            <a:r>
              <a:rPr lang="en-US" b="1" i="1" dirty="0"/>
              <a:t>not</a:t>
            </a:r>
            <a:r>
              <a:rPr lang="en-US" dirty="0"/>
              <a:t> because of any inherent worth or value possessed by Christ or His sacrifice, but simply because </a:t>
            </a:r>
            <a:r>
              <a:rPr lang="en-US" dirty="0" smtClean="0"/>
              <a:t>…</a:t>
            </a:r>
          </a:p>
          <a:p>
            <a:pPr lvl="1"/>
            <a:r>
              <a:rPr lang="en-US" dirty="0" smtClean="0"/>
              <a:t>God </a:t>
            </a:r>
            <a:r>
              <a:rPr lang="en-US" dirty="0"/>
              <a:t>sovereignly willed to accept it as a sufficient payment for sin. </a:t>
            </a:r>
          </a:p>
          <a:p>
            <a:r>
              <a:rPr lang="en-US" dirty="0" smtClean="0"/>
              <a:t>What does the doctrine of the immaculate conception teach?</a:t>
            </a:r>
          </a:p>
          <a:p>
            <a:pPr lvl="1"/>
            <a:r>
              <a:rPr lang="en-US" dirty="0" smtClean="0"/>
              <a:t>That Mary was conceived without original sin</a:t>
            </a:r>
          </a:p>
          <a:p>
            <a:r>
              <a:rPr lang="en-US" dirty="0" smtClean="0"/>
              <a:t>Scotus reasoned that </a:t>
            </a:r>
            <a:r>
              <a:rPr lang="en-US" dirty="0"/>
              <a:t>the immaculate conception was </a:t>
            </a:r>
            <a:r>
              <a:rPr lang="en-US" dirty="0" smtClean="0"/>
              <a:t>“_____” </a:t>
            </a:r>
            <a:r>
              <a:rPr lang="en-US" dirty="0"/>
              <a:t>because it appeared to follow from other known </a:t>
            </a:r>
            <a:r>
              <a:rPr lang="en-US" dirty="0" smtClean="0"/>
              <a:t>doctrines and </a:t>
            </a:r>
            <a:r>
              <a:rPr lang="en-US" dirty="0"/>
              <a:t>Scripture and Church tradition did not deny it</a:t>
            </a:r>
            <a:r>
              <a:rPr lang="en-US" dirty="0" smtClean="0"/>
              <a:t>.</a:t>
            </a:r>
          </a:p>
          <a:p>
            <a:pPr lvl="1"/>
            <a:r>
              <a:rPr lang="en-US" b="1" i="1" dirty="0"/>
              <a:t>probable</a:t>
            </a:r>
            <a:endParaRPr lang="en-US" dirty="0"/>
          </a:p>
        </p:txBody>
      </p:sp>
    </p:spTree>
    <p:extLst>
      <p:ext uri="{BB962C8B-B14F-4D97-AF65-F5344CB8AC3E}">
        <p14:creationId xmlns:p14="http://schemas.microsoft.com/office/powerpoint/2010/main" val="618135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69332"/>
          </a:xfrm>
          <a:prstGeom prst="rect">
            <a:avLst/>
          </a:prstGeom>
        </p:spPr>
        <p:txBody>
          <a:bodyPr wrap="square">
            <a:spAutoFit/>
          </a:bodyPr>
          <a:lstStyle/>
          <a:p>
            <a:r>
              <a:rPr lang="en-US" dirty="0">
                <a:solidFill>
                  <a:prstClr val="black"/>
                </a:solidFill>
                <a:hlinkClick r:id="rId3"/>
              </a:rPr>
              <a:t>https://www.learnreligions.com/waldensians-history-beliefs-4588324</a:t>
            </a:r>
            <a:r>
              <a:rPr lang="en-US" dirty="0">
                <a:solidFill>
                  <a:prstClr val="black"/>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3320" y="1371600"/>
            <a:ext cx="7263872" cy="49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95400"/>
          </a:xfrm>
        </p:spPr>
        <p:txBody>
          <a:bodyPr>
            <a:noAutofit/>
          </a:bodyPr>
          <a:lstStyle/>
          <a:p>
            <a:r>
              <a:rPr lang="en-US" b="1" dirty="0" smtClean="0"/>
              <a:t>A Waldensian </a:t>
            </a:r>
            <a:r>
              <a:rPr lang="en-US" b="1" dirty="0"/>
              <a:t>Church </a:t>
            </a:r>
            <a:r>
              <a:rPr lang="en-US" b="1" dirty="0" smtClean="0"/>
              <a:t/>
            </a:r>
            <a:br>
              <a:rPr lang="en-US" b="1" dirty="0" smtClean="0"/>
            </a:br>
            <a:r>
              <a:rPr lang="en-US" b="1" dirty="0" smtClean="0"/>
              <a:t>in </a:t>
            </a:r>
            <a:r>
              <a:rPr lang="en-US" b="1" dirty="0"/>
              <a:t>Valdese, North Carolina</a:t>
            </a:r>
            <a:endParaRPr lang="en-US" b="1" dirty="0">
              <a:solidFill>
                <a:prstClr val="black"/>
              </a:solidFill>
            </a:endParaRPr>
          </a:p>
        </p:txBody>
      </p:sp>
    </p:spTree>
    <p:extLst>
      <p:ext uri="{BB962C8B-B14F-4D97-AF65-F5344CB8AC3E}">
        <p14:creationId xmlns:p14="http://schemas.microsoft.com/office/powerpoint/2010/main" val="3798790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https://en.wikipedia.org/wiki/Catharism#/</a:t>
            </a:r>
            <a:r>
              <a:rPr lang="en-US" sz="1600" dirty="0" smtClean="0">
                <a:solidFill>
                  <a:prstClr val="black"/>
                </a:solidFill>
                <a:hlinkClick r:id="rId5"/>
              </a:rPr>
              <a:t>media/File:Albigensian_Crusade_01.jpg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a:t>
            </a:r>
            <a:r>
              <a:rPr lang="en-US" sz="6000" b="1" dirty="0" err="1">
                <a:solidFill>
                  <a:schemeClr val="bg1"/>
                </a:solidFill>
                <a:effectLst>
                  <a:glow rad="228600">
                    <a:schemeClr val="accent2">
                      <a:satMod val="175000"/>
                      <a:alpha val="40000"/>
                    </a:schemeClr>
                  </a:glow>
                  <a:outerShdw blurRad="114300" dist="38100" dir="13500000" algn="br" rotWithShape="0">
                    <a:prstClr val="black"/>
                  </a:outerShdw>
                </a:effectLst>
              </a:rPr>
              <a:t>Albigensian</a:t>
            </a: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 Crusade</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424958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648026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15172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smtClean="0"/>
              <a:t>The Church of Christ denomination prohibits the use of musical instruments in their church services. One Church of Christ web site defends this prohibition by saying: “</a:t>
            </a:r>
            <a:r>
              <a:rPr lang="en-US" i="1" dirty="0">
                <a:latin typeface="Cambria" panose="02040503050406030204" pitchFamily="18" charset="0"/>
                <a:ea typeface="Cambria" panose="02040503050406030204" pitchFamily="18" charset="0"/>
              </a:rPr>
              <a:t>The church of Christ sang a cappella in the days of the apostles, so the church of Christ sings a cappella today. It really is as simple as that</a:t>
            </a:r>
            <a:r>
              <a:rPr lang="en-US" i="1" dirty="0" smtClean="0">
                <a:latin typeface="Cambria" panose="02040503050406030204" pitchFamily="18" charset="0"/>
                <a:ea typeface="Cambria" panose="02040503050406030204" pitchFamily="18" charset="0"/>
              </a:rPr>
              <a:t>.</a:t>
            </a:r>
            <a:r>
              <a:rPr lang="en-US" dirty="0" smtClean="0"/>
              <a:t>” Is this a valid argument? Why or why not?</a:t>
            </a:r>
          </a:p>
          <a:p>
            <a:r>
              <a:rPr lang="en-US" dirty="0"/>
              <a:t>Christ’s command to the rich young ruler deeply impressed Valdes: “</a:t>
            </a:r>
            <a:r>
              <a:rPr lang="en-US" i="1" dirty="0">
                <a:solidFill>
                  <a:srgbClr val="5731F9"/>
                </a:solidFill>
                <a:latin typeface="Cambria" panose="02040503050406030204" pitchFamily="18" charset="0"/>
                <a:ea typeface="Cambria" panose="02040503050406030204" pitchFamily="18" charset="0"/>
              </a:rPr>
              <a:t>If you would be perfect, go, sell what you possess and give to the poor, and you will have treasure in heaven; and come, follow me.</a:t>
            </a:r>
            <a:r>
              <a:rPr lang="en-US" dirty="0"/>
              <a:t>” (Matt. 19:21). </a:t>
            </a:r>
            <a:r>
              <a:rPr lang="en-US" dirty="0" smtClean="0"/>
              <a:t>Valdes </a:t>
            </a:r>
            <a:r>
              <a:rPr lang="en-US" dirty="0"/>
              <a:t>obeyed this command </a:t>
            </a:r>
            <a:r>
              <a:rPr lang="en-US" dirty="0" smtClean="0"/>
              <a:t>literally</a:t>
            </a:r>
            <a:r>
              <a:rPr lang="en-US" dirty="0"/>
              <a:t> </a:t>
            </a:r>
            <a:r>
              <a:rPr lang="en-US" dirty="0" smtClean="0"/>
              <a:t>and </a:t>
            </a:r>
            <a:r>
              <a:rPr lang="en-US" dirty="0"/>
              <a:t>gave away all his wealth to the </a:t>
            </a:r>
            <a:r>
              <a:rPr lang="en-US" dirty="0" smtClean="0"/>
              <a:t>poor. Do you believe Jesus’ statement to the rich young ruler implies that </a:t>
            </a:r>
            <a:r>
              <a:rPr lang="en-US" b="1" i="1" dirty="0" smtClean="0"/>
              <a:t>all</a:t>
            </a:r>
            <a:r>
              <a:rPr lang="en-US" dirty="0" smtClean="0"/>
              <a:t> Christians should give away </a:t>
            </a:r>
            <a:r>
              <a:rPr lang="en-US" b="1" i="1" dirty="0" smtClean="0"/>
              <a:t>all</a:t>
            </a:r>
            <a:r>
              <a:rPr lang="en-US" dirty="0" smtClean="0"/>
              <a:t> their money to the poor in order to follow Jesus? Why or why not?</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2771085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William of </a:t>
            </a:r>
            <a:r>
              <a:rPr lang="en-US" dirty="0" smtClean="0"/>
              <a:t>Ockham taught that Popes </a:t>
            </a:r>
            <a:r>
              <a:rPr lang="en-US" dirty="0"/>
              <a:t>could </a:t>
            </a:r>
            <a:r>
              <a:rPr lang="en-US" b="1" i="1" dirty="0"/>
              <a:t>err</a:t>
            </a:r>
            <a:r>
              <a:rPr lang="en-US" dirty="0"/>
              <a:t> but ecumenical councils and the Bible were </a:t>
            </a:r>
            <a:r>
              <a:rPr lang="en-US" dirty="0" smtClean="0"/>
              <a:t>both _____.</a:t>
            </a:r>
          </a:p>
          <a:p>
            <a:pPr lvl="1"/>
            <a:r>
              <a:rPr lang="en-US" b="1" i="1" dirty="0" smtClean="0"/>
              <a:t>Infallible</a:t>
            </a:r>
          </a:p>
          <a:p>
            <a:r>
              <a:rPr lang="en-US" dirty="0"/>
              <a:t>“Occam's razor</a:t>
            </a:r>
            <a:r>
              <a:rPr lang="en-US" dirty="0" smtClean="0"/>
              <a:t>” was a philosophical principle that purports to help us determine the most likely solution to a problem. Give </a:t>
            </a:r>
            <a:r>
              <a:rPr lang="en-US" dirty="0"/>
              <a:t>a short definition of </a:t>
            </a:r>
            <a:r>
              <a:rPr lang="en-US" dirty="0" smtClean="0"/>
              <a:t>“Occam's razor”. </a:t>
            </a:r>
            <a:endParaRPr lang="en-US" b="1" i="1" dirty="0" smtClean="0"/>
          </a:p>
          <a:p>
            <a:pPr lvl="1"/>
            <a:r>
              <a:rPr lang="en-US" dirty="0"/>
              <a:t>the simplest solution is most likely the right </a:t>
            </a:r>
            <a:r>
              <a:rPr lang="en-US" dirty="0" smtClean="0"/>
              <a:t>one</a:t>
            </a:r>
          </a:p>
          <a:p>
            <a:r>
              <a:rPr lang="en-US" dirty="0" smtClean="0"/>
              <a:t>Ockham argued that </a:t>
            </a:r>
            <a:r>
              <a:rPr lang="en-US" dirty="0"/>
              <a:t>one should not say that God always does good, but </a:t>
            </a:r>
            <a:r>
              <a:rPr lang="en-US" dirty="0" smtClean="0"/>
              <a:t>rather that… </a:t>
            </a:r>
          </a:p>
          <a:p>
            <a:pPr lvl="1"/>
            <a:r>
              <a:rPr lang="en-US" b="1" i="1" dirty="0" smtClean="0"/>
              <a:t>whatever</a:t>
            </a:r>
            <a:r>
              <a:rPr lang="en-US" dirty="0" smtClean="0"/>
              <a:t> </a:t>
            </a:r>
            <a:r>
              <a:rPr lang="en-US" dirty="0"/>
              <a:t>God does, no matter what it might be, is </a:t>
            </a:r>
            <a:r>
              <a:rPr lang="en-US" dirty="0" smtClean="0"/>
              <a:t>good</a:t>
            </a:r>
          </a:p>
          <a:p>
            <a:r>
              <a:rPr lang="en-US" dirty="0" smtClean="0"/>
              <a:t>Ockham taught </a:t>
            </a:r>
            <a:r>
              <a:rPr lang="en-US" dirty="0"/>
              <a:t>that an unbeliever could </a:t>
            </a:r>
            <a:r>
              <a:rPr lang="en-US" b="1" i="1" dirty="0"/>
              <a:t>merit</a:t>
            </a:r>
            <a:r>
              <a:rPr lang="en-US" dirty="0"/>
              <a:t> God’s grace </a:t>
            </a:r>
            <a:r>
              <a:rPr lang="en-US" dirty="0" smtClean="0"/>
              <a:t>by… </a:t>
            </a:r>
          </a:p>
          <a:p>
            <a:pPr lvl="1"/>
            <a:r>
              <a:rPr lang="en-US" dirty="0" smtClean="0"/>
              <a:t>“</a:t>
            </a:r>
            <a:r>
              <a:rPr lang="en-US" dirty="0"/>
              <a:t>doing his best</a:t>
            </a:r>
            <a:r>
              <a:rPr lang="en-US" dirty="0" smtClean="0"/>
              <a:t>” </a:t>
            </a:r>
            <a:endParaRPr lang="en-US" dirty="0"/>
          </a:p>
          <a:p>
            <a:endParaRPr lang="en-US" dirty="0"/>
          </a:p>
        </p:txBody>
      </p:sp>
    </p:spTree>
    <p:extLst>
      <p:ext uri="{BB962C8B-B14F-4D97-AF65-F5344CB8AC3E}">
        <p14:creationId xmlns:p14="http://schemas.microsoft.com/office/powerpoint/2010/main" val="1268243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https://www.pinterest.com/pin/474496510716734374/visual-search/</a:t>
            </a:r>
            <a:endParaRPr lang="en-US" sz="1600" dirty="0">
              <a:solidFill>
                <a:prstClr val="black"/>
              </a:solidFill>
            </a:endParaRPr>
          </a:p>
        </p:txBody>
      </p:sp>
      <p:sp>
        <p:nvSpPr>
          <p:cNvPr id="3" name="Title 2"/>
          <p:cNvSpPr>
            <a:spLocks noGrp="1"/>
          </p:cNvSpPr>
          <p:nvPr>
            <p:ph type="title"/>
          </p:nvPr>
        </p:nvSpPr>
        <p:spPr>
          <a:xfrm>
            <a:off x="0" y="0"/>
            <a:ext cx="9164678" cy="1828800"/>
          </a:xfrm>
        </p:spPr>
        <p:txBody>
          <a:bodyPr>
            <a:noAutofit/>
          </a:bodyPr>
          <a:lstStyle/>
          <a:p>
            <a:r>
              <a:rPr lang="en-US" sz="54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Rise of Musical Instruments in Worship</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362732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Worship in the Early Church </a:t>
            </a:r>
            <a:endParaRPr lang="en-US" sz="3600" b="1" dirty="0"/>
          </a:p>
        </p:txBody>
      </p:sp>
      <p:sp>
        <p:nvSpPr>
          <p:cNvPr id="4" name="Content Placeholder 3"/>
          <p:cNvSpPr>
            <a:spLocks noGrp="1"/>
          </p:cNvSpPr>
          <p:nvPr>
            <p:ph idx="1"/>
          </p:nvPr>
        </p:nvSpPr>
        <p:spPr>
          <a:xfrm>
            <a:off x="457200" y="838200"/>
            <a:ext cx="8382000" cy="5681246"/>
          </a:xfrm>
        </p:spPr>
        <p:txBody>
          <a:bodyPr>
            <a:normAutofit fontScale="92500" lnSpcReduction="20000"/>
          </a:bodyPr>
          <a:lstStyle/>
          <a:p>
            <a:r>
              <a:rPr lang="en-US" sz="3200" dirty="0"/>
              <a:t>As we saw in earlier lessons, the early Church did not use instruments in its </a:t>
            </a:r>
            <a:r>
              <a:rPr lang="en-US" sz="3200" dirty="0" smtClean="0"/>
              <a:t>worship. </a:t>
            </a:r>
          </a:p>
          <a:p>
            <a:r>
              <a:rPr lang="en-US" sz="3100" dirty="0" smtClean="0"/>
              <a:t>In </a:t>
            </a:r>
            <a:r>
              <a:rPr lang="en-US" sz="3100" dirty="0"/>
              <a:t>one of the writings of </a:t>
            </a:r>
            <a:r>
              <a:rPr lang="en-US" sz="3100" dirty="0" err="1"/>
              <a:t>Theodoret</a:t>
            </a:r>
            <a:r>
              <a:rPr lang="en-US" sz="3100" dirty="0"/>
              <a:t> of </a:t>
            </a:r>
            <a:r>
              <a:rPr lang="en-US" sz="3100" dirty="0" err="1"/>
              <a:t>Cyrrhus</a:t>
            </a:r>
            <a:r>
              <a:rPr lang="en-US" sz="3100" dirty="0"/>
              <a:t>, an eminent Church father who lived in the early 5th century, we find the following typical statement:</a:t>
            </a:r>
          </a:p>
          <a:p>
            <a:r>
              <a:rPr lang="en-US" b="1" i="1" dirty="0">
                <a:latin typeface="Cambria" panose="02040503050406030204" pitchFamily="18" charset="0"/>
                <a:ea typeface="Cambria" panose="02040503050406030204" pitchFamily="18" charset="0"/>
              </a:rPr>
              <a:t>Question: </a:t>
            </a:r>
            <a:r>
              <a:rPr lang="en-US" i="1" dirty="0">
                <a:latin typeface="Cambria" panose="02040503050406030204" pitchFamily="18" charset="0"/>
                <a:ea typeface="Cambria" panose="02040503050406030204" pitchFamily="18" charset="0"/>
              </a:rPr>
              <a:t>It was unbelievers who invented songs, and their intent was deceitful (Gen. 4:21). God then ordained songs under the Jewish Law because of the childish state of their minds. So why do Christians, to whom God has given the perfect teachings of grace (which are quite contrary to Pagan and Jewish customs), still sing in the churches, like childish Jews under the Law? </a:t>
            </a:r>
            <a:endParaRPr lang="en-US" i="1" dirty="0" smtClean="0">
              <a:latin typeface="Cambria" panose="02040503050406030204" pitchFamily="18" charset="0"/>
              <a:ea typeface="Cambria" panose="02040503050406030204" pitchFamily="18" charset="0"/>
            </a:endParaRPr>
          </a:p>
          <a:p>
            <a:r>
              <a:rPr lang="en-US" b="1" i="1" dirty="0" smtClean="0">
                <a:latin typeface="Cambria" panose="02040503050406030204" pitchFamily="18" charset="0"/>
                <a:ea typeface="Cambria" panose="02040503050406030204" pitchFamily="18" charset="0"/>
              </a:rPr>
              <a:t>Answer</a:t>
            </a:r>
            <a:r>
              <a:rPr lang="en-US" b="1" i="1" dirty="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 Simple singing is not childish. It is singing with lifeless organs, dancing, cymbals, </a:t>
            </a:r>
            <a:r>
              <a:rPr lang="en-US" i="1" dirty="0" smtClean="0">
                <a:latin typeface="Cambria" panose="02040503050406030204" pitchFamily="18" charset="0"/>
                <a:ea typeface="Cambria" panose="02040503050406030204" pitchFamily="18" charset="0"/>
              </a:rPr>
              <a:t>etc., </a:t>
            </a:r>
            <a:r>
              <a:rPr lang="en-US" i="1" dirty="0">
                <a:latin typeface="Cambria" panose="02040503050406030204" pitchFamily="18" charset="0"/>
                <a:ea typeface="Cambria" panose="02040503050406030204" pitchFamily="18" charset="0"/>
              </a:rPr>
              <a:t>that is childish. So we Christians renounce these instruments and other things fit only for children. We retain only simple singing</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a:t>
            </a:r>
            <a:r>
              <a:rPr lang="en-US" sz="1600" dirty="0" smtClean="0">
                <a:solidFill>
                  <a:prstClr val="black"/>
                </a:solidFill>
              </a:rPr>
              <a:t>Fathers</a:t>
            </a:r>
            <a:endParaRPr lang="en-US" sz="1600" dirty="0">
              <a:solidFill>
                <a:prstClr val="black"/>
              </a:solidFill>
            </a:endParaRPr>
          </a:p>
        </p:txBody>
      </p:sp>
    </p:spTree>
    <p:extLst>
      <p:ext uri="{BB962C8B-B14F-4D97-AF65-F5344CB8AC3E}">
        <p14:creationId xmlns:p14="http://schemas.microsoft.com/office/powerpoint/2010/main" val="3680084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The avoidance of musical instruments in worship prevailed </a:t>
            </a:r>
            <a:r>
              <a:rPr lang="en-US" dirty="0"/>
              <a:t>in both East </a:t>
            </a:r>
            <a:r>
              <a:rPr lang="en-US" b="1" i="1" dirty="0"/>
              <a:t>and</a:t>
            </a:r>
            <a:r>
              <a:rPr lang="en-US" dirty="0"/>
              <a:t> West for many centuries; and in the </a:t>
            </a:r>
            <a:r>
              <a:rPr lang="en-US" b="1" i="1" dirty="0"/>
              <a:t>Eastern</a:t>
            </a:r>
            <a:r>
              <a:rPr lang="en-US" dirty="0"/>
              <a:t> Church, this </a:t>
            </a:r>
            <a:r>
              <a:rPr lang="en-US" dirty="0" smtClean="0"/>
              <a:t>is still the case </a:t>
            </a:r>
            <a:r>
              <a:rPr lang="en-US" b="1" i="1" dirty="0" smtClean="0"/>
              <a:t>today</a:t>
            </a:r>
            <a:r>
              <a:rPr lang="en-US" dirty="0" smtClean="0"/>
              <a:t>. </a:t>
            </a:r>
          </a:p>
          <a:p>
            <a:r>
              <a:rPr lang="en-US" dirty="0" smtClean="0"/>
              <a:t>In </a:t>
            </a:r>
            <a:r>
              <a:rPr lang="en-US" dirty="0"/>
              <a:t>the </a:t>
            </a:r>
            <a:r>
              <a:rPr lang="en-US" b="1" i="1" dirty="0"/>
              <a:t>Western</a:t>
            </a:r>
            <a:r>
              <a:rPr lang="en-US" dirty="0"/>
              <a:t> Church, however, signs of </a:t>
            </a:r>
            <a:r>
              <a:rPr lang="en-US" b="1" i="1" dirty="0"/>
              <a:t>change</a:t>
            </a:r>
            <a:r>
              <a:rPr lang="en-US" dirty="0"/>
              <a:t> began to appear in the Middle Ages. </a:t>
            </a:r>
            <a:endParaRPr lang="en-US" dirty="0" smtClean="0"/>
          </a:p>
          <a:p>
            <a:r>
              <a:rPr lang="en-US" dirty="0" smtClean="0"/>
              <a:t>We </a:t>
            </a:r>
            <a:r>
              <a:rPr lang="en-US" dirty="0"/>
              <a:t>first hear of a musical instrument being used in Western worship in </a:t>
            </a:r>
            <a:r>
              <a:rPr lang="en-US" dirty="0" smtClean="0"/>
              <a:t>AD 757 when the </a:t>
            </a:r>
            <a:r>
              <a:rPr lang="en-US" dirty="0"/>
              <a:t>Frankish king Pepin presented an organ to </a:t>
            </a:r>
            <a:r>
              <a:rPr lang="en-US" dirty="0" smtClean="0"/>
              <a:t>a </a:t>
            </a:r>
            <a:r>
              <a:rPr lang="en-US" dirty="0"/>
              <a:t>church </a:t>
            </a:r>
            <a:r>
              <a:rPr lang="en-US" dirty="0" smtClean="0"/>
              <a:t>located north </a:t>
            </a:r>
            <a:r>
              <a:rPr lang="en-US" dirty="0"/>
              <a:t>of </a:t>
            </a:r>
            <a:r>
              <a:rPr lang="en-US" dirty="0" smtClean="0"/>
              <a:t>Paris. </a:t>
            </a:r>
          </a:p>
          <a:p>
            <a:r>
              <a:rPr lang="en-US" dirty="0" smtClean="0"/>
              <a:t>From </a:t>
            </a:r>
            <a:r>
              <a:rPr lang="en-US" dirty="0"/>
              <a:t>the 8th century </a:t>
            </a:r>
            <a:r>
              <a:rPr lang="en-US" dirty="0" smtClean="0"/>
              <a:t>on, we occasionally </a:t>
            </a:r>
            <a:r>
              <a:rPr lang="en-US" dirty="0"/>
              <a:t>find the harp, violin, and </a:t>
            </a:r>
            <a:r>
              <a:rPr lang="en-US" dirty="0" err="1"/>
              <a:t>cithern</a:t>
            </a:r>
            <a:r>
              <a:rPr lang="en-US" dirty="0"/>
              <a:t> depicted in some Western musical manuscripts.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752876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69332"/>
          </a:xfrm>
          <a:prstGeom prst="rect">
            <a:avLst/>
          </a:prstGeom>
        </p:spPr>
        <p:txBody>
          <a:bodyPr wrap="square">
            <a:spAutoFit/>
          </a:bodyPr>
          <a:lstStyle/>
          <a:p>
            <a:r>
              <a:rPr lang="en-US" dirty="0">
                <a:solidFill>
                  <a:prstClr val="black"/>
                </a:solidFill>
                <a:hlinkClick r:id="rId3"/>
              </a:rPr>
              <a:t>https://</a:t>
            </a:r>
            <a:r>
              <a:rPr lang="en-US" dirty="0" smtClean="0">
                <a:solidFill>
                  <a:prstClr val="black"/>
                </a:solidFill>
                <a:hlinkClick r:id="rId3"/>
              </a:rPr>
              <a:t>en.wikipedia.org/wiki/Cittern</a:t>
            </a:r>
            <a:r>
              <a:rPr lang="en-US" dirty="0" smtClean="0">
                <a:solidFill>
                  <a:prstClr val="black"/>
                </a:solidFill>
              </a:rPr>
              <a:t> </a:t>
            </a:r>
            <a:endParaRPr lang="en-US"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44685" y="1219200"/>
            <a:ext cx="239914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90600"/>
          </a:xfrm>
        </p:spPr>
        <p:txBody>
          <a:bodyPr>
            <a:normAutofit fontScale="90000"/>
          </a:bodyPr>
          <a:lstStyle/>
          <a:p>
            <a:r>
              <a:rPr lang="en-US" b="1" dirty="0" err="1"/>
              <a:t>C</a:t>
            </a:r>
            <a:r>
              <a:rPr lang="en-US" b="1" dirty="0" err="1" smtClean="0"/>
              <a:t>ithern</a:t>
            </a:r>
            <a:r>
              <a:rPr lang="en-US" b="1" dirty="0" smtClean="0"/>
              <a:t> </a:t>
            </a:r>
            <a:r>
              <a:rPr lang="en-US" b="1" dirty="0"/>
              <a:t>exhibited at the</a:t>
            </a:r>
            <a:br>
              <a:rPr lang="en-US" b="1" dirty="0"/>
            </a:br>
            <a:r>
              <a:rPr lang="en-US" b="1" dirty="0"/>
              <a:t>Music Museum of Barcelona</a:t>
            </a:r>
            <a:endParaRPr lang="en-US" b="1" dirty="0">
              <a:solidFill>
                <a:prstClr val="black"/>
              </a:solidFill>
            </a:endParaRPr>
          </a:p>
        </p:txBody>
      </p:sp>
    </p:spTree>
    <p:extLst>
      <p:ext uri="{BB962C8B-B14F-4D97-AF65-F5344CB8AC3E}">
        <p14:creationId xmlns:p14="http://schemas.microsoft.com/office/powerpoint/2010/main" val="4104063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Beginning in the 900s, </a:t>
            </a:r>
            <a:r>
              <a:rPr lang="en-US" dirty="0"/>
              <a:t>organs began to become common features of the great Western abbeys and cathedral churches. </a:t>
            </a:r>
            <a:endParaRPr lang="en-US" dirty="0" smtClean="0"/>
          </a:p>
          <a:p>
            <a:r>
              <a:rPr lang="en-US" dirty="0" smtClean="0"/>
              <a:t>We </a:t>
            </a:r>
            <a:r>
              <a:rPr lang="en-US" dirty="0"/>
              <a:t>know, for instance, that archbishop </a:t>
            </a:r>
            <a:r>
              <a:rPr lang="en-US" b="1" i="1" dirty="0"/>
              <a:t>Dunstan of Canterbury </a:t>
            </a:r>
            <a:r>
              <a:rPr lang="en-US" dirty="0"/>
              <a:t>(born 909; archbishop 961-88) installed an organ in </a:t>
            </a:r>
            <a:r>
              <a:rPr lang="en-US" dirty="0" err="1"/>
              <a:t>Malmesbury</a:t>
            </a:r>
            <a:r>
              <a:rPr lang="en-US" dirty="0"/>
              <a:t> abbey and several other places in England. </a:t>
            </a:r>
            <a:endParaRPr lang="en-US" dirty="0" smtClean="0"/>
          </a:p>
          <a:p>
            <a:r>
              <a:rPr lang="en-US" dirty="0" smtClean="0"/>
              <a:t>At </a:t>
            </a:r>
            <a:r>
              <a:rPr lang="en-US" dirty="0"/>
              <a:t>first, the organ was used simply to </a:t>
            </a:r>
            <a:r>
              <a:rPr lang="en-US" dirty="0" smtClean="0"/>
              <a:t>provide </a:t>
            </a:r>
            <a:r>
              <a:rPr lang="en-US" dirty="0"/>
              <a:t>the right note for the monks and </a:t>
            </a:r>
            <a:r>
              <a:rPr lang="en-US" dirty="0" smtClean="0"/>
              <a:t>choirs before they would start to sing </a:t>
            </a:r>
            <a:r>
              <a:rPr lang="en-US" dirty="0"/>
              <a:t>(like a tuning-fork). </a:t>
            </a:r>
            <a:endParaRPr lang="en-US" dirty="0" smtClean="0"/>
          </a:p>
          <a:p>
            <a:r>
              <a:rPr lang="en-US" dirty="0" smtClean="0"/>
              <a:t>Soon</a:t>
            </a:r>
            <a:r>
              <a:rPr lang="en-US" dirty="0"/>
              <a:t>, however, new developments in Western Church singing </a:t>
            </a:r>
            <a:r>
              <a:rPr lang="en-US" dirty="0" smtClean="0"/>
              <a:t>lead to </a:t>
            </a:r>
            <a:r>
              <a:rPr lang="en-US" dirty="0"/>
              <a:t>a more complex use of the organ and other instruments in worship.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111756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fontScale="90000"/>
          </a:bodyPr>
          <a:lstStyle/>
          <a:p>
            <a:pPr fontAlgn="base"/>
            <a:r>
              <a:rPr lang="en-US" sz="4000" b="1" dirty="0"/>
              <a:t>The Rise of Musical Instruments in Worship</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sz="3200" dirty="0" smtClean="0"/>
              <a:t>Prior to the 900s, </a:t>
            </a:r>
            <a:r>
              <a:rPr lang="en-US" sz="3200" dirty="0"/>
              <a:t>the established style of singing had been </a:t>
            </a:r>
            <a:r>
              <a:rPr lang="en-US" sz="3200" dirty="0" smtClean="0"/>
              <a:t>the Gregorian chant, </a:t>
            </a:r>
            <a:r>
              <a:rPr lang="en-US" sz="3200" dirty="0"/>
              <a:t>which was “unison plainsong” – that is, all the singers sang the same words, to the same tune, at the same time. </a:t>
            </a:r>
            <a:endParaRPr lang="en-US" sz="3200" dirty="0" smtClean="0"/>
          </a:p>
          <a:p>
            <a:r>
              <a:rPr lang="en-US" sz="3200" dirty="0" smtClean="0"/>
              <a:t>Eventually, a </a:t>
            </a:r>
            <a:r>
              <a:rPr lang="en-US" sz="3200" dirty="0"/>
              <a:t>new style called “part-singing” (or “polyphony”) began to become popular. </a:t>
            </a:r>
            <a:endParaRPr lang="en-US" sz="3200" dirty="0" smtClean="0"/>
          </a:p>
          <a:p>
            <a:r>
              <a:rPr lang="en-US" sz="3200" dirty="0" smtClean="0"/>
              <a:t>In </a:t>
            </a:r>
            <a:r>
              <a:rPr lang="en-US" sz="3200" dirty="0"/>
              <a:t>part-singing, different singers sang the same words to a slightly variant </a:t>
            </a:r>
            <a:r>
              <a:rPr lang="en-US" sz="3200" dirty="0" smtClean="0"/>
              <a:t>tune. </a:t>
            </a:r>
          </a:p>
          <a:p>
            <a:r>
              <a:rPr lang="en-US" sz="3200" dirty="0" smtClean="0"/>
              <a:t>More </a:t>
            </a:r>
            <a:r>
              <a:rPr lang="en-US" sz="3200" dirty="0"/>
              <a:t>complicated forms of part-singing involved singing different words at the same time</a:t>
            </a:r>
            <a:r>
              <a:rPr lang="en-US" sz="3200"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799048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280972</TotalTime>
  <Words>2162</Words>
  <Application>Microsoft Office PowerPoint</Application>
  <PresentationFormat>On-screen Show (4:3)</PresentationFormat>
  <Paragraphs>115</Paragraphs>
  <Slides>24</Slides>
  <Notes>3</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85_Office Theme</vt:lpstr>
      <vt:lpstr>86_Office Theme</vt:lpstr>
      <vt:lpstr>87_Office Theme</vt:lpstr>
      <vt:lpstr>88_Office Theme</vt:lpstr>
      <vt:lpstr>89_Office Theme</vt:lpstr>
      <vt:lpstr>PowerPoint Presentation</vt:lpstr>
      <vt:lpstr>Review</vt:lpstr>
      <vt:lpstr>Review</vt:lpstr>
      <vt:lpstr>The Rise of Musical Instruments in Worship</vt:lpstr>
      <vt:lpstr>Worship in the Early Church </vt:lpstr>
      <vt:lpstr>The Rise of Musical Instruments in Worship</vt:lpstr>
      <vt:lpstr>Cithern exhibited at the Music Museum of Barcelona</vt:lpstr>
      <vt:lpstr>The Rise of Musical Instruments in Worship</vt:lpstr>
      <vt:lpstr>The Rise of Musical Instruments in Worship</vt:lpstr>
      <vt:lpstr>The Rise of Musical Instruments in Worship</vt:lpstr>
      <vt:lpstr>The Rise of Musical Instruments in Worship</vt:lpstr>
      <vt:lpstr>The Rise of Musical Instruments in Worship</vt:lpstr>
      <vt:lpstr>Francesco Landino  playing a portative organ</vt:lpstr>
      <vt:lpstr>The Waldensians</vt:lpstr>
      <vt:lpstr>The Waldensians</vt:lpstr>
      <vt:lpstr>The Waldensians</vt:lpstr>
      <vt:lpstr>The Waldensians</vt:lpstr>
      <vt:lpstr>The Waldensians</vt:lpstr>
      <vt:lpstr>The Waldensians</vt:lpstr>
      <vt:lpstr>A Waldensian Church  in Valdese, North Carolina</vt:lpstr>
      <vt:lpstr>The Albigensian Crusade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4935</cp:revision>
  <cp:lastPrinted>2020-02-02T14:40:03Z</cp:lastPrinted>
  <dcterms:created xsi:type="dcterms:W3CDTF">2018-06-08T00:19:32Z</dcterms:created>
  <dcterms:modified xsi:type="dcterms:W3CDTF">2020-02-02T17:31:11Z</dcterms:modified>
</cp:coreProperties>
</file>