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708" r:id="rId2"/>
    <p:sldMasterId id="2147486732" r:id="rId3"/>
    <p:sldMasterId id="2147486744" r:id="rId4"/>
    <p:sldMasterId id="2147486756" r:id="rId5"/>
  </p:sldMasterIdLst>
  <p:notesMasterIdLst>
    <p:notesMasterId r:id="rId33"/>
  </p:notesMasterIdLst>
  <p:handoutMasterIdLst>
    <p:handoutMasterId r:id="rId34"/>
  </p:handoutMasterIdLst>
  <p:sldIdLst>
    <p:sldId id="2726" r:id="rId6"/>
    <p:sldId id="2731" r:id="rId7"/>
    <p:sldId id="2732" r:id="rId8"/>
    <p:sldId id="2727" r:id="rId9"/>
    <p:sldId id="2733" r:id="rId10"/>
    <p:sldId id="2751" r:id="rId11"/>
    <p:sldId id="2734" r:id="rId12"/>
    <p:sldId id="2735" r:id="rId13"/>
    <p:sldId id="2736" r:id="rId14"/>
    <p:sldId id="2737" r:id="rId15"/>
    <p:sldId id="2738" r:id="rId16"/>
    <p:sldId id="2724" r:id="rId17"/>
    <p:sldId id="2739" r:id="rId18"/>
    <p:sldId id="2740" r:id="rId19"/>
    <p:sldId id="2741" r:id="rId20"/>
    <p:sldId id="2742" r:id="rId21"/>
    <p:sldId id="2743" r:id="rId22"/>
    <p:sldId id="2744" r:id="rId23"/>
    <p:sldId id="2745" r:id="rId24"/>
    <p:sldId id="2747" r:id="rId25"/>
    <p:sldId id="2750" r:id="rId26"/>
    <p:sldId id="2748" r:id="rId27"/>
    <p:sldId id="2746" r:id="rId28"/>
    <p:sldId id="2749" r:id="rId29"/>
    <p:sldId id="2752" r:id="rId30"/>
    <p:sldId id="2753" r:id="rId31"/>
    <p:sldId id="2754"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2/9/2020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2/9/2020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82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7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378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95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02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42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6294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505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06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84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078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74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67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7181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543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12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49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39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561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252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2324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482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02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624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4966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3582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23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026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598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9488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6232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50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320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653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063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816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70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94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458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718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553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512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2158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56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793074"/>
      </p:ext>
    </p:extLst>
  </p:cSld>
  <p:clrMap bg1="lt1" tx1="dk1" bg2="lt2" tx2="dk2" accent1="accent1" accent2="accent2" accent3="accent3" accent4="accent4" accent5="accent5" accent6="accent6" hlink="hlink" folHlink="folHlink"/>
  <p:sldLayoutIdLst>
    <p:sldLayoutId id="2147486709" r:id="rId1"/>
    <p:sldLayoutId id="2147486710" r:id="rId2"/>
    <p:sldLayoutId id="2147486711" r:id="rId3"/>
    <p:sldLayoutId id="2147486712" r:id="rId4"/>
    <p:sldLayoutId id="2147486713" r:id="rId5"/>
    <p:sldLayoutId id="2147486714" r:id="rId6"/>
    <p:sldLayoutId id="2147486715" r:id="rId7"/>
    <p:sldLayoutId id="2147486716" r:id="rId8"/>
    <p:sldLayoutId id="2147486717" r:id="rId9"/>
    <p:sldLayoutId id="2147486718" r:id="rId10"/>
    <p:sldLayoutId id="2147486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847902"/>
      </p:ext>
    </p:extLst>
  </p:cSld>
  <p:clrMap bg1="lt1" tx1="dk1" bg2="lt2" tx2="dk2" accent1="accent1" accent2="accent2" accent3="accent3" accent4="accent4" accent5="accent5" accent6="accent6" hlink="hlink" folHlink="folHlink"/>
  <p:sldLayoutIdLst>
    <p:sldLayoutId id="2147486733" r:id="rId1"/>
    <p:sldLayoutId id="2147486734" r:id="rId2"/>
    <p:sldLayoutId id="2147486735" r:id="rId3"/>
    <p:sldLayoutId id="2147486736" r:id="rId4"/>
    <p:sldLayoutId id="2147486737" r:id="rId5"/>
    <p:sldLayoutId id="2147486738" r:id="rId6"/>
    <p:sldLayoutId id="2147486739" r:id="rId7"/>
    <p:sldLayoutId id="2147486740" r:id="rId8"/>
    <p:sldLayoutId id="2147486741" r:id="rId9"/>
    <p:sldLayoutId id="2147486742" r:id="rId10"/>
    <p:sldLayoutId id="2147486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7985592"/>
      </p:ext>
    </p:extLst>
  </p:cSld>
  <p:clrMap bg1="lt1" tx1="dk1" bg2="lt2" tx2="dk2" accent1="accent1" accent2="accent2" accent3="accent3" accent4="accent4" accent5="accent5" accent6="accent6" hlink="hlink" folHlink="folHlink"/>
  <p:sldLayoutIdLst>
    <p:sldLayoutId id="2147486745" r:id="rId1"/>
    <p:sldLayoutId id="2147486746" r:id="rId2"/>
    <p:sldLayoutId id="2147486747" r:id="rId3"/>
    <p:sldLayoutId id="2147486748" r:id="rId4"/>
    <p:sldLayoutId id="2147486749" r:id="rId5"/>
    <p:sldLayoutId id="2147486750" r:id="rId6"/>
    <p:sldLayoutId id="2147486751" r:id="rId7"/>
    <p:sldLayoutId id="2147486752" r:id="rId8"/>
    <p:sldLayoutId id="2147486753" r:id="rId9"/>
    <p:sldLayoutId id="2147486754" r:id="rId10"/>
    <p:sldLayoutId id="2147486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0621747"/>
      </p:ext>
    </p:extLst>
  </p:cSld>
  <p:clrMap bg1="lt1" tx1="dk1" bg2="lt2" tx2="dk2" accent1="accent1" accent2="accent2" accent3="accent3" accent4="accent4" accent5="accent5" accent6="accent6" hlink="hlink" folHlink="folHlink"/>
  <p:sldLayoutIdLst>
    <p:sldLayoutId id="2147486757" r:id="rId1"/>
    <p:sldLayoutId id="2147486758" r:id="rId2"/>
    <p:sldLayoutId id="2147486759" r:id="rId3"/>
    <p:sldLayoutId id="2147486760" r:id="rId4"/>
    <p:sldLayoutId id="2147486761" r:id="rId5"/>
    <p:sldLayoutId id="2147486762" r:id="rId6"/>
    <p:sldLayoutId id="2147486763" r:id="rId7"/>
    <p:sldLayoutId id="2147486764" r:id="rId8"/>
    <p:sldLayoutId id="2147486765" r:id="rId9"/>
    <p:sldLayoutId id="2147486766" r:id="rId10"/>
    <p:sldLayoutId id="2147486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9.xml"/><Relationship Id="rId5" Type="http://schemas.openxmlformats.org/officeDocument/2006/relationships/hyperlink" Target="https://www.eternitynews.com.au/world/catholics-commemorate-the-feast-of-st-francis-of-assisi/"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hyperlink" Target="https://upload.wikimedia.org/wikipedia/commons/2/2e/Saint_Francis_of_Assisi_Receiving_the_Stigmata.jpg" TargetMode="External"/><Relationship Id="rId2" Type="http://schemas.openxmlformats.org/officeDocument/2006/relationships/slideLayout" Target="../slideLayouts/slideLayout39.xml"/><Relationship Id="rId1" Type="http://schemas.openxmlformats.org/officeDocument/2006/relationships/themeOverride" Target="../theme/themeOverride18.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hyperlink" Target="http://churchandstate.org.uk/wordpressRM/wp-content/uploads/2016/04/Inquisition-1.jpg"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50.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6.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hyperlink" Target="https://en.wikipedia.org/wiki/Catharism#/media/File:Albigensian_Crusade_01.jp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anguedoc#/media/File:Languedoc_in_France_(1789).svg"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811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Innocent proclaimed </a:t>
            </a:r>
            <a:r>
              <a:rPr lang="en-US" dirty="0"/>
              <a:t>a crusade against </a:t>
            </a:r>
            <a:r>
              <a:rPr lang="en-US" dirty="0" smtClean="0"/>
              <a:t>the</a:t>
            </a:r>
            <a:r>
              <a:rPr lang="en-US" dirty="0"/>
              <a:t> </a:t>
            </a:r>
            <a:r>
              <a:rPr lang="en-US" dirty="0" smtClean="0"/>
              <a:t>Albigensians </a:t>
            </a:r>
            <a:r>
              <a:rPr lang="en-US" dirty="0"/>
              <a:t>in 1209 </a:t>
            </a:r>
            <a:r>
              <a:rPr lang="en-US" dirty="0" smtClean="0"/>
              <a:t>promising </a:t>
            </a:r>
            <a:r>
              <a:rPr lang="en-US" dirty="0"/>
              <a:t>to all who took </a:t>
            </a:r>
            <a:r>
              <a:rPr lang="en-US" dirty="0" smtClean="0"/>
              <a:t>part, </a:t>
            </a:r>
            <a:r>
              <a:rPr lang="en-US" dirty="0"/>
              <a:t>the same spiritual rewards </a:t>
            </a:r>
            <a:r>
              <a:rPr lang="en-US" dirty="0" smtClean="0"/>
              <a:t>that various popes </a:t>
            </a:r>
            <a:r>
              <a:rPr lang="en-US" dirty="0"/>
              <a:t>had promised to Crusaders who fought the Turks in the Holy Land</a:t>
            </a:r>
            <a:r>
              <a:rPr lang="en-US" dirty="0" smtClean="0"/>
              <a:t>. </a:t>
            </a:r>
          </a:p>
          <a:p>
            <a:r>
              <a:rPr lang="en-US" dirty="0" smtClean="0"/>
              <a:t>The </a:t>
            </a:r>
            <a:r>
              <a:rPr lang="en-US" dirty="0"/>
              <a:t>nobility of northern France were </a:t>
            </a:r>
            <a:r>
              <a:rPr lang="en-US" dirty="0" smtClean="0"/>
              <a:t>eager </a:t>
            </a:r>
            <a:r>
              <a:rPr lang="en-US" dirty="0"/>
              <a:t>to </a:t>
            </a:r>
            <a:r>
              <a:rPr lang="en-US" dirty="0" smtClean="0"/>
              <a:t>participate in </a:t>
            </a:r>
            <a:r>
              <a:rPr lang="en-US" dirty="0"/>
              <a:t>Innocent’s crusade against the </a:t>
            </a:r>
            <a:r>
              <a:rPr lang="en-US" dirty="0" smtClean="0"/>
              <a:t>Albigensians, </a:t>
            </a:r>
            <a:r>
              <a:rPr lang="en-US" dirty="0"/>
              <a:t>since it meant conquering fresh land for themselves. </a:t>
            </a:r>
            <a:endParaRPr lang="en-US" dirty="0" smtClean="0"/>
          </a:p>
          <a:p>
            <a:r>
              <a:rPr lang="en-US" dirty="0" smtClean="0"/>
              <a:t>The </a:t>
            </a:r>
            <a:r>
              <a:rPr lang="en-US" dirty="0"/>
              <a:t>Albigensian Crusade lasted 20 years (1209-29). Led by the northern French noble Simon de Montfort</a:t>
            </a:r>
            <a:r>
              <a:rPr lang="en-US" dirty="0" smtClean="0"/>
              <a:t>, </a:t>
            </a:r>
            <a:r>
              <a:rPr lang="en-US" dirty="0"/>
              <a:t>it brought horrific bloodshed and destruction to the south of France. </a:t>
            </a:r>
            <a:endParaRPr lang="en-US" dirty="0" smtClean="0"/>
          </a:p>
          <a:p>
            <a:r>
              <a:rPr lang="en-US" dirty="0" smtClean="0"/>
              <a:t>The </a:t>
            </a:r>
            <a:r>
              <a:rPr lang="en-US" dirty="0"/>
              <a:t>Crusaders behaved with great savagery, slaughtering men, women, and children; they wiped out the Albigensians, and shattered the power of the southern nobility.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253657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At </a:t>
            </a:r>
            <a:r>
              <a:rPr lang="en-US" dirty="0"/>
              <a:t>the start of the Crusade, </a:t>
            </a:r>
            <a:r>
              <a:rPr lang="en-US" dirty="0" smtClean="0"/>
              <a:t>Languedoc (southern France) and the surrounding regions had </a:t>
            </a:r>
            <a:r>
              <a:rPr lang="en-US" dirty="0"/>
              <a:t>been one of the most prosperous and cultured parts of Europe. </a:t>
            </a:r>
            <a:endParaRPr lang="en-US" dirty="0" smtClean="0"/>
          </a:p>
          <a:p>
            <a:r>
              <a:rPr lang="en-US" dirty="0" smtClean="0"/>
              <a:t>When </a:t>
            </a:r>
            <a:r>
              <a:rPr lang="en-US" dirty="0"/>
              <a:t>the Crusaders had done their work, it was a desolate wasteland. </a:t>
            </a:r>
            <a:endParaRPr lang="en-US" dirty="0" smtClean="0"/>
          </a:p>
          <a:p>
            <a:r>
              <a:rPr lang="en-US" dirty="0" smtClean="0"/>
              <a:t>The </a:t>
            </a:r>
            <a:r>
              <a:rPr lang="en-US" dirty="0"/>
              <a:t>Albigensian Crusade not only put an end to the </a:t>
            </a:r>
            <a:r>
              <a:rPr lang="en-US" b="1" i="1" dirty="0"/>
              <a:t>Albigensians</a:t>
            </a:r>
            <a:r>
              <a:rPr lang="en-US" dirty="0"/>
              <a:t> of southern France. It also destroyed the French </a:t>
            </a:r>
            <a:r>
              <a:rPr lang="en-US" b="1" i="1" dirty="0"/>
              <a:t>Waldensians</a:t>
            </a:r>
            <a:r>
              <a:rPr lang="en-US" dirty="0"/>
              <a:t>. </a:t>
            </a:r>
            <a:endParaRPr lang="en-US" dirty="0" smtClean="0"/>
          </a:p>
          <a:p>
            <a:r>
              <a:rPr lang="en-US" dirty="0" smtClean="0"/>
              <a:t>The </a:t>
            </a:r>
            <a:r>
              <a:rPr lang="en-US" dirty="0"/>
              <a:t>Crusaders did not distinguish between one </a:t>
            </a:r>
            <a:r>
              <a:rPr lang="en-US" dirty="0" smtClean="0"/>
              <a:t>“heretic” </a:t>
            </a:r>
            <a:r>
              <a:rPr lang="en-US" dirty="0"/>
              <a:t>and another. </a:t>
            </a:r>
            <a:endParaRPr lang="en-US" dirty="0" smtClean="0"/>
          </a:p>
          <a:p>
            <a:r>
              <a:rPr lang="en-US" dirty="0" smtClean="0"/>
              <a:t>Having been wiped out </a:t>
            </a:r>
            <a:r>
              <a:rPr lang="en-US" dirty="0"/>
              <a:t>in their French homeland, the </a:t>
            </a:r>
            <a:r>
              <a:rPr lang="en-US" dirty="0" smtClean="0"/>
              <a:t>Waldensians, from that point forward, </a:t>
            </a:r>
            <a:r>
              <a:rPr lang="en-US" dirty="0"/>
              <a:t>had their chief place of residence and influence in the Alpine valleys around Turin in northern Italy. </a:t>
            </a:r>
          </a:p>
          <a:p>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678925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https://www.eternitynews.com.au/world/catholics-commemorate-the-feast-of-st-francis-of-assisi</a:t>
            </a:r>
            <a:r>
              <a:rPr lang="en-US" sz="1600" dirty="0" smtClean="0">
                <a:solidFill>
                  <a:prstClr val="black"/>
                </a:solidFill>
                <a:hlinkClick r:id="rId5"/>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Saint Francis of Assisi</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71172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b="1" i="1" dirty="0"/>
              <a:t>Francis of Assisi </a:t>
            </a:r>
            <a:r>
              <a:rPr lang="en-US" dirty="0"/>
              <a:t>(1182-1226</a:t>
            </a:r>
            <a:r>
              <a:rPr lang="en-US" dirty="0" smtClean="0"/>
              <a:t>) was </a:t>
            </a:r>
            <a:r>
              <a:rPr lang="en-US" dirty="0"/>
              <a:t>the son of a wealthy cloth </a:t>
            </a:r>
            <a:r>
              <a:rPr lang="en-US" dirty="0" smtClean="0"/>
              <a:t>merchant</a:t>
            </a:r>
            <a:r>
              <a:rPr lang="en-US" dirty="0"/>
              <a:t> </a:t>
            </a:r>
            <a:r>
              <a:rPr lang="en-US" dirty="0" smtClean="0"/>
              <a:t>in northern Italy. </a:t>
            </a:r>
          </a:p>
          <a:p>
            <a:r>
              <a:rPr lang="en-US" dirty="0" smtClean="0"/>
              <a:t>After </a:t>
            </a:r>
            <a:r>
              <a:rPr lang="en-US" dirty="0"/>
              <a:t>an early life as a soldier, Francis had a number of religious experiences in his twenties (including seeing visions and hearing heavenly voices) which led him to embrace a life of poverty. </a:t>
            </a:r>
            <a:endParaRPr lang="en-US" dirty="0" smtClean="0"/>
          </a:p>
          <a:p>
            <a:r>
              <a:rPr lang="en-US" dirty="0" smtClean="0"/>
              <a:t>He </a:t>
            </a:r>
            <a:r>
              <a:rPr lang="en-US" dirty="0"/>
              <a:t>renounced his father, who thought Francis </a:t>
            </a:r>
            <a:r>
              <a:rPr lang="en-US" dirty="0" smtClean="0"/>
              <a:t>had gone </a:t>
            </a:r>
            <a:r>
              <a:rPr lang="en-US" dirty="0"/>
              <a:t>mad, and determined that from </a:t>
            </a:r>
            <a:r>
              <a:rPr lang="en-US" dirty="0" smtClean="0"/>
              <a:t>that point </a:t>
            </a:r>
            <a:r>
              <a:rPr lang="en-US" dirty="0"/>
              <a:t>on God alone would be his Father. </a:t>
            </a:r>
            <a:endParaRPr lang="en-US" dirty="0" smtClean="0"/>
          </a:p>
          <a:p>
            <a:r>
              <a:rPr lang="en-US" dirty="0" smtClean="0"/>
              <a:t>Then </a:t>
            </a:r>
            <a:r>
              <a:rPr lang="en-US" dirty="0"/>
              <a:t>one day in 1209 he heard Matthew 10:7-10 (the sending out of the Twelve) read in a church, and took it as a call to himself from God to be a preacher.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165494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Autofit/>
          </a:bodyPr>
          <a:lstStyle/>
          <a:p>
            <a:r>
              <a:rPr lang="en-US" sz="3200" dirty="0" smtClean="0"/>
              <a:t>Francis </a:t>
            </a:r>
            <a:r>
              <a:rPr lang="en-US" sz="3200" dirty="0"/>
              <a:t>was a highly attractive figure, and within months he had a small band of devoted followers. </a:t>
            </a:r>
            <a:endParaRPr lang="en-US" sz="3200" dirty="0" smtClean="0"/>
          </a:p>
          <a:p>
            <a:r>
              <a:rPr lang="en-US" sz="3200" dirty="0" smtClean="0"/>
              <a:t>In </a:t>
            </a:r>
            <a:r>
              <a:rPr lang="en-US" sz="3200" dirty="0"/>
              <a:t>contrast to the complicated theological systems of the schoolmen, Francis </a:t>
            </a:r>
            <a:r>
              <a:rPr lang="en-US" sz="3200" dirty="0" smtClean="0"/>
              <a:t>emphasized </a:t>
            </a:r>
            <a:r>
              <a:rPr lang="en-US" sz="3200" dirty="0"/>
              <a:t>the childlike simplicity of faith; a poet and singer, he found God in </a:t>
            </a:r>
            <a:r>
              <a:rPr lang="en-US" sz="3200" dirty="0" smtClean="0"/>
              <a:t>nature, </a:t>
            </a:r>
            <a:r>
              <a:rPr lang="en-US" sz="3200" dirty="0"/>
              <a:t>and among the poor and the outcasts of society. </a:t>
            </a:r>
            <a:endParaRPr lang="en-US" sz="3200" dirty="0" smtClean="0"/>
          </a:p>
          <a:p>
            <a:r>
              <a:rPr lang="en-US" sz="3200" dirty="0" smtClean="0"/>
              <a:t>His </a:t>
            </a:r>
            <a:r>
              <a:rPr lang="en-US" sz="3200" dirty="0"/>
              <a:t>whole life became a symbolic acting-out of his main message: Jesus is the loving Lord of the humble and the poor. </a:t>
            </a:r>
            <a:endParaRPr lang="en-US" sz="32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85019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Autofit/>
          </a:bodyPr>
          <a:lstStyle/>
          <a:p>
            <a:r>
              <a:rPr lang="en-US" sz="3200" dirty="0" smtClean="0"/>
              <a:t>As </a:t>
            </a:r>
            <a:r>
              <a:rPr lang="en-US" sz="3200" dirty="0"/>
              <a:t>soon as he had a group of disciples, Francis wrote a rule for them in 1209 to govern their life together. </a:t>
            </a:r>
            <a:endParaRPr lang="en-US" sz="3200" dirty="0" smtClean="0"/>
          </a:p>
          <a:p>
            <a:r>
              <a:rPr lang="en-US" sz="3200" dirty="0" smtClean="0"/>
              <a:t>The </a:t>
            </a:r>
            <a:r>
              <a:rPr lang="en-US" sz="3200" dirty="0"/>
              <a:t>rule exalted poverty, not as a means to a spiritual end, but as an end in itself. </a:t>
            </a:r>
            <a:endParaRPr lang="en-US" sz="3200" dirty="0" smtClean="0"/>
          </a:p>
          <a:p>
            <a:r>
              <a:rPr lang="en-US" sz="3200" dirty="0" smtClean="0"/>
              <a:t>Franciscans </a:t>
            </a:r>
            <a:r>
              <a:rPr lang="en-US" sz="3200" dirty="0"/>
              <a:t>absolutely renounced the ownership of all property; they were spiritually married to “Lady Poverty”, and begged for their food. </a:t>
            </a:r>
            <a:endParaRPr lang="en-US" sz="3200" dirty="0" smtClean="0"/>
          </a:p>
          <a:p>
            <a:r>
              <a:rPr lang="en-US" sz="3200" dirty="0" smtClean="0"/>
              <a:t>Because </a:t>
            </a:r>
            <a:r>
              <a:rPr lang="en-US" sz="3200" dirty="0"/>
              <a:t>Franciscans begged, they were called </a:t>
            </a:r>
            <a:r>
              <a:rPr lang="en-US" sz="3200" b="1" i="1" dirty="0"/>
              <a:t>mendicants </a:t>
            </a:r>
            <a:r>
              <a:rPr lang="en-US" sz="3200" dirty="0"/>
              <a:t>(from the Latin word for “beg”).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049930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458200" cy="5592763"/>
          </a:xfrm>
        </p:spPr>
        <p:txBody>
          <a:bodyPr>
            <a:normAutofit fontScale="92500" lnSpcReduction="20000"/>
          </a:bodyPr>
          <a:lstStyle/>
          <a:p>
            <a:r>
              <a:rPr lang="en-US" dirty="0"/>
              <a:t>In 1210, Francis went to Rome to ask Innocent III to give the new movement his backing. </a:t>
            </a:r>
            <a:endParaRPr lang="en-US" dirty="0" smtClean="0"/>
          </a:p>
          <a:p>
            <a:r>
              <a:rPr lang="en-US" dirty="0" smtClean="0"/>
              <a:t>After </a:t>
            </a:r>
            <a:r>
              <a:rPr lang="en-US" dirty="0"/>
              <a:t>some hesitation, Innocent </a:t>
            </a:r>
            <a:r>
              <a:rPr lang="en-US" dirty="0" smtClean="0"/>
              <a:t>agreed, having </a:t>
            </a:r>
            <a:r>
              <a:rPr lang="en-US" dirty="0"/>
              <a:t>been deeply influenced </a:t>
            </a:r>
            <a:r>
              <a:rPr lang="en-US" dirty="0" smtClean="0"/>
              <a:t>by a </a:t>
            </a:r>
            <a:r>
              <a:rPr lang="en-US" dirty="0" smtClean="0"/>
              <a:t>dream </a:t>
            </a:r>
            <a:r>
              <a:rPr lang="en-US" dirty="0"/>
              <a:t>in which he saw Francis holding up the great church building of Saint John Lateran in Rome as it was about to collapse. </a:t>
            </a:r>
            <a:endParaRPr lang="en-US" dirty="0" smtClean="0"/>
          </a:p>
          <a:p>
            <a:r>
              <a:rPr lang="en-US" dirty="0" smtClean="0"/>
              <a:t>This </a:t>
            </a:r>
            <a:r>
              <a:rPr lang="en-US" dirty="0"/>
              <a:t>was a historic decision by Innocent. It meant that the Franciscans would remain within the Catholic Church, and not be forced out as the Waldensians had been. </a:t>
            </a:r>
            <a:endParaRPr lang="en-US" dirty="0" smtClean="0"/>
          </a:p>
          <a:p>
            <a:r>
              <a:rPr lang="en-US" dirty="0" smtClean="0"/>
              <a:t>Under </a:t>
            </a:r>
            <a:r>
              <a:rPr lang="en-US" dirty="0"/>
              <a:t>the supervision of the papacy, the Franciscans became a monastic organization which spread all over Catholic Europe. </a:t>
            </a:r>
            <a:endParaRPr lang="en-US" dirty="0" smtClean="0"/>
          </a:p>
          <a:p>
            <a:r>
              <a:rPr lang="en-US" dirty="0" smtClean="0"/>
              <a:t>They </a:t>
            </a:r>
            <a:r>
              <a:rPr lang="en-US" dirty="0"/>
              <a:t>were called the “Little Brothers” or “Friars Minor” (“friar” comes from the Latin word </a:t>
            </a:r>
            <a:r>
              <a:rPr lang="en-US" b="1" i="1" dirty="0"/>
              <a:t>frater</a:t>
            </a:r>
            <a:r>
              <a:rPr lang="en-US" dirty="0"/>
              <a:t>, “brother”). </a:t>
            </a:r>
            <a:endParaRPr lang="en-US" dirty="0" smtClean="0"/>
          </a:p>
          <a:p>
            <a:r>
              <a:rPr lang="en-US" dirty="0" smtClean="0"/>
              <a:t>They </a:t>
            </a:r>
            <a:r>
              <a:rPr lang="en-US" dirty="0"/>
              <a:t>were known popularly as the “Grey Friars” because they dressed in dark grey.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83395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There </a:t>
            </a:r>
            <a:r>
              <a:rPr lang="en-US" dirty="0"/>
              <a:t>was also a Franciscan organization for women called the “Poor </a:t>
            </a:r>
            <a:r>
              <a:rPr lang="en-US" dirty="0" err="1"/>
              <a:t>Clares</a:t>
            </a:r>
            <a:r>
              <a:rPr lang="en-US" dirty="0"/>
              <a:t>”, named after </a:t>
            </a:r>
            <a:r>
              <a:rPr lang="en-US" b="1" i="1" dirty="0"/>
              <a:t>Clare of Assisi </a:t>
            </a:r>
            <a:r>
              <a:rPr lang="en-US" dirty="0"/>
              <a:t>(1193-1253), Francis’s friend and fellow worker. </a:t>
            </a:r>
            <a:endParaRPr lang="en-US" dirty="0" smtClean="0"/>
          </a:p>
          <a:p>
            <a:r>
              <a:rPr lang="en-US" dirty="0" smtClean="0"/>
              <a:t>Even </a:t>
            </a:r>
            <a:r>
              <a:rPr lang="en-US" dirty="0"/>
              <a:t>during Francis’s lifetime, the Franciscans lost some of their original freshness, due to the conflict between Francis’s simplicity and idealism, and the desire of the papacy to turn the Franciscans into a proper monastic order. </a:t>
            </a:r>
            <a:endParaRPr lang="en-US" dirty="0" smtClean="0"/>
          </a:p>
          <a:p>
            <a:r>
              <a:rPr lang="en-US" dirty="0" smtClean="0"/>
              <a:t>In </a:t>
            </a:r>
            <a:r>
              <a:rPr lang="en-US" dirty="0"/>
              <a:t>1216 Pope </a:t>
            </a:r>
            <a:r>
              <a:rPr lang="en-US" b="1" i="1" dirty="0"/>
              <a:t>Honorius III </a:t>
            </a:r>
            <a:r>
              <a:rPr lang="en-US" dirty="0"/>
              <a:t>(1216-27) appointed </a:t>
            </a:r>
            <a:r>
              <a:rPr lang="en-US" b="1" i="1" dirty="0"/>
              <a:t>Cardinal </a:t>
            </a:r>
            <a:r>
              <a:rPr lang="en-US" b="1" i="1" dirty="0" err="1"/>
              <a:t>Ugolino</a:t>
            </a:r>
            <a:r>
              <a:rPr lang="en-US" b="1" i="1" dirty="0"/>
              <a:t> </a:t>
            </a:r>
            <a:r>
              <a:rPr lang="en-US" dirty="0"/>
              <a:t>(who became Pope Gregory IX in 1227) to oversee the Franciscans, and </a:t>
            </a:r>
            <a:r>
              <a:rPr lang="en-US" dirty="0" err="1"/>
              <a:t>Ugolino’s</a:t>
            </a:r>
            <a:r>
              <a:rPr lang="en-US" dirty="0"/>
              <a:t> influence became increasingly more important than that of Francis himself.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905422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Francis </a:t>
            </a:r>
            <a:r>
              <a:rPr lang="en-US" dirty="0"/>
              <a:t>did not really want his followers to have any sort of fixed or disciplined organization, but by 1217 there were so many Franciscans, even outside Italy, that Francis had no choice but to appoint local leaders (“ministers”) for different areas. </a:t>
            </a:r>
            <a:endParaRPr lang="en-US" dirty="0" smtClean="0"/>
          </a:p>
          <a:p>
            <a:r>
              <a:rPr lang="en-US" dirty="0" smtClean="0"/>
              <a:t>Cardinal </a:t>
            </a:r>
            <a:r>
              <a:rPr lang="en-US" dirty="0" err="1"/>
              <a:t>Ugolino</a:t>
            </a:r>
            <a:r>
              <a:rPr lang="en-US" dirty="0"/>
              <a:t> was the inspiration behind a new rule for the Franciscans in 1221, revised in 1223. </a:t>
            </a:r>
            <a:endParaRPr lang="en-US" dirty="0" smtClean="0"/>
          </a:p>
          <a:p>
            <a:r>
              <a:rPr lang="en-US" dirty="0" smtClean="0"/>
              <a:t>The </a:t>
            </a:r>
            <a:r>
              <a:rPr lang="en-US" dirty="0"/>
              <a:t>new rule set aside Francis’s ideal of absolute poverty, introduced traditional monastic discipline, and added the new duty of complete submission to the papacy. </a:t>
            </a:r>
            <a:endParaRPr lang="en-US" dirty="0" smtClean="0"/>
          </a:p>
          <a:p>
            <a:r>
              <a:rPr lang="en-US" dirty="0" smtClean="0"/>
              <a:t>Francis </a:t>
            </a:r>
            <a:r>
              <a:rPr lang="en-US" dirty="0"/>
              <a:t>himself resigned as leader (“minister general”) of the Franciscans in 1220, having lost faith in the direction his movement was taking. </a:t>
            </a:r>
            <a:endParaRPr lang="en-US" dirty="0" smtClean="0"/>
          </a:p>
          <a:p>
            <a:r>
              <a:rPr lang="en-US" dirty="0" smtClean="0"/>
              <a:t>He </a:t>
            </a:r>
            <a:r>
              <a:rPr lang="en-US" dirty="0"/>
              <a:t>retired from public affairs, lived something of a hermit’s life, and died, sick and blind, in 1226.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620890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However</a:t>
            </a:r>
            <a:r>
              <a:rPr lang="en-US" dirty="0"/>
              <a:t>, on one point Francis had stood firm and made sure it remained part of the Franciscan order. </a:t>
            </a:r>
            <a:endParaRPr lang="en-US" dirty="0" smtClean="0"/>
          </a:p>
          <a:p>
            <a:r>
              <a:rPr lang="en-US" dirty="0" smtClean="0"/>
              <a:t>At </a:t>
            </a:r>
            <a:r>
              <a:rPr lang="en-US" dirty="0"/>
              <a:t>his insistence, the Franciscan rules of 1221 and 1223 included something which had never before appeared in any monastic rule: “</a:t>
            </a:r>
            <a:r>
              <a:rPr lang="en-US" i="1" dirty="0">
                <a:latin typeface="Cambria" panose="02040503050406030204" pitchFamily="18" charset="0"/>
                <a:ea typeface="Cambria" panose="02040503050406030204" pitchFamily="18" charset="0"/>
              </a:rPr>
              <a:t>I firmly order the brothers to obey their ministers in all those things which they promised the Lord they would observe, </a:t>
            </a:r>
            <a:r>
              <a:rPr lang="en-US" b="1" i="1" dirty="0">
                <a:latin typeface="Cambria" panose="02040503050406030204" pitchFamily="18" charset="0"/>
                <a:ea typeface="Cambria" panose="02040503050406030204" pitchFamily="18" charset="0"/>
              </a:rPr>
              <a:t>as long as they are not contrary to their conscience or to our rule</a:t>
            </a:r>
            <a:r>
              <a:rPr lang="en-US" dirty="0"/>
              <a:t>.” </a:t>
            </a:r>
            <a:endParaRPr lang="en-US" dirty="0" smtClean="0"/>
          </a:p>
          <a:p>
            <a:r>
              <a:rPr lang="en-US" dirty="0" smtClean="0"/>
              <a:t>This </a:t>
            </a:r>
            <a:r>
              <a:rPr lang="en-US" dirty="0"/>
              <a:t>provision for the rights and freedom of the individual conscience was entirely new in monastic rules; it reflected Francis’s belief in the importance of individual human beings and their personal relationship with God</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008766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err="1"/>
              <a:t>Theodoret</a:t>
            </a:r>
            <a:r>
              <a:rPr lang="en-US" dirty="0"/>
              <a:t> of </a:t>
            </a:r>
            <a:r>
              <a:rPr lang="en-US" dirty="0" err="1"/>
              <a:t>Cyrrhus</a:t>
            </a:r>
            <a:r>
              <a:rPr lang="en-US" dirty="0"/>
              <a:t>, an eminent Church father who lived in the early 5th </a:t>
            </a:r>
            <a:r>
              <a:rPr lang="en-US" dirty="0" smtClean="0"/>
              <a:t>century said that simple </a:t>
            </a:r>
            <a:r>
              <a:rPr lang="en-US" b="1" i="1" dirty="0"/>
              <a:t>singing</a:t>
            </a:r>
            <a:r>
              <a:rPr lang="en-US" dirty="0" smtClean="0"/>
              <a:t> (in church) </a:t>
            </a:r>
            <a:r>
              <a:rPr lang="en-US" b="1" i="1" dirty="0" smtClean="0"/>
              <a:t>wasn’t</a:t>
            </a:r>
            <a:r>
              <a:rPr lang="en-US" dirty="0" smtClean="0"/>
              <a:t> childish. But what </a:t>
            </a:r>
            <a:r>
              <a:rPr lang="en-US" dirty="0" smtClean="0"/>
              <a:t>did </a:t>
            </a:r>
            <a:r>
              <a:rPr lang="en-US" dirty="0" smtClean="0"/>
              <a:t>he say </a:t>
            </a:r>
            <a:r>
              <a:rPr lang="en-US" b="1" i="1" dirty="0" smtClean="0"/>
              <a:t>was</a:t>
            </a:r>
            <a:r>
              <a:rPr lang="en-US" dirty="0" smtClean="0"/>
              <a:t> </a:t>
            </a:r>
            <a:r>
              <a:rPr lang="en-US" dirty="0" smtClean="0"/>
              <a:t>childish?</a:t>
            </a:r>
          </a:p>
          <a:p>
            <a:pPr lvl="1"/>
            <a:r>
              <a:rPr lang="en-US" i="1" dirty="0" smtClean="0">
                <a:latin typeface="Cambria" panose="02040503050406030204" pitchFamily="18" charset="0"/>
                <a:ea typeface="Cambria" panose="02040503050406030204" pitchFamily="18" charset="0"/>
              </a:rPr>
              <a:t>singing </a:t>
            </a:r>
            <a:r>
              <a:rPr lang="en-US" i="1" dirty="0">
                <a:latin typeface="Cambria" panose="02040503050406030204" pitchFamily="18" charset="0"/>
                <a:ea typeface="Cambria" panose="02040503050406030204" pitchFamily="18" charset="0"/>
              </a:rPr>
              <a:t>with </a:t>
            </a:r>
            <a:r>
              <a:rPr lang="en-US" i="1" dirty="0" smtClean="0">
                <a:latin typeface="Cambria" panose="02040503050406030204" pitchFamily="18" charset="0"/>
                <a:ea typeface="Cambria" panose="02040503050406030204" pitchFamily="18" charset="0"/>
              </a:rPr>
              <a:t>lifeless </a:t>
            </a:r>
            <a:r>
              <a:rPr lang="en-US" i="1" dirty="0">
                <a:latin typeface="Cambria" panose="02040503050406030204" pitchFamily="18" charset="0"/>
                <a:ea typeface="Cambria" panose="02040503050406030204" pitchFamily="18" charset="0"/>
              </a:rPr>
              <a:t>organs, dancing, cymbals, etc</a:t>
            </a:r>
            <a:r>
              <a:rPr lang="en-US" i="1" dirty="0" smtClean="0">
                <a:latin typeface="Cambria" panose="02040503050406030204" pitchFamily="18" charset="0"/>
                <a:ea typeface="Cambria" panose="02040503050406030204" pitchFamily="18" charset="0"/>
              </a:rPr>
              <a:t>.</a:t>
            </a:r>
          </a:p>
          <a:p>
            <a:r>
              <a:rPr lang="en-US" dirty="0" smtClean="0"/>
              <a:t>In what century do we </a:t>
            </a:r>
            <a:r>
              <a:rPr lang="en-US" dirty="0"/>
              <a:t>first hear of a musical instrument being used in Western </a:t>
            </a:r>
            <a:r>
              <a:rPr lang="en-US" dirty="0" smtClean="0"/>
              <a:t>worship?</a:t>
            </a:r>
          </a:p>
          <a:p>
            <a:pPr lvl="1"/>
            <a:r>
              <a:rPr lang="en-US" dirty="0"/>
              <a:t>In </a:t>
            </a:r>
            <a:r>
              <a:rPr lang="en-US" dirty="0" smtClean="0"/>
              <a:t>AD </a:t>
            </a:r>
            <a:r>
              <a:rPr lang="en-US" dirty="0"/>
              <a:t>757 </a:t>
            </a:r>
            <a:r>
              <a:rPr lang="en-US" dirty="0" smtClean="0"/>
              <a:t> (of the </a:t>
            </a:r>
            <a:r>
              <a:rPr lang="en-US" b="1" i="1" dirty="0" smtClean="0"/>
              <a:t>eighth</a:t>
            </a:r>
            <a:r>
              <a:rPr lang="en-US" dirty="0" smtClean="0"/>
              <a:t> century) when </a:t>
            </a:r>
            <a:r>
              <a:rPr lang="en-US" dirty="0"/>
              <a:t>the Frankish king Pepin presented an organ to a church located north of </a:t>
            </a:r>
            <a:r>
              <a:rPr lang="en-US" dirty="0" smtClean="0"/>
              <a:t>Paris.</a:t>
            </a:r>
          </a:p>
          <a:p>
            <a:r>
              <a:rPr lang="en-US" dirty="0"/>
              <a:t>Prior to the 900s, the established style of singing </a:t>
            </a:r>
            <a:r>
              <a:rPr lang="en-US" dirty="0" smtClean="0"/>
              <a:t>was where all </a:t>
            </a:r>
            <a:r>
              <a:rPr lang="en-US" dirty="0"/>
              <a:t>the singers sang the same words, to the same tune, at the same </a:t>
            </a:r>
            <a:r>
              <a:rPr lang="en-US" dirty="0" smtClean="0"/>
              <a:t>time – known to us as what?</a:t>
            </a:r>
          </a:p>
          <a:p>
            <a:pPr lvl="1"/>
            <a:r>
              <a:rPr lang="en-US" dirty="0"/>
              <a:t>the Gregorian </a:t>
            </a:r>
            <a:r>
              <a:rPr lang="en-US" dirty="0" smtClean="0"/>
              <a:t>chant</a:t>
            </a:r>
          </a:p>
          <a:p>
            <a:r>
              <a:rPr lang="en-US" dirty="0"/>
              <a:t>An “organ controversy” appears to have arisen in the 13th century, which resulted in the Catholic </a:t>
            </a:r>
            <a:r>
              <a:rPr lang="en-US" dirty="0" smtClean="0"/>
              <a:t>Church </a:t>
            </a:r>
            <a:r>
              <a:rPr lang="en-US" dirty="0"/>
              <a:t>once again </a:t>
            </a:r>
            <a:r>
              <a:rPr lang="en-US" b="1" i="1" dirty="0"/>
              <a:t>condemning</a:t>
            </a:r>
            <a:r>
              <a:rPr lang="en-US" dirty="0"/>
              <a:t> the use of musical instruments</a:t>
            </a:r>
            <a:r>
              <a:rPr lang="en-US" dirty="0" smtClean="0"/>
              <a:t>. Whose quotation did we cite in this regard?</a:t>
            </a:r>
          </a:p>
          <a:p>
            <a:pPr lvl="1"/>
            <a:r>
              <a:rPr lang="en-US" dirty="0"/>
              <a:t>Thomas Aquinas</a:t>
            </a:r>
          </a:p>
        </p:txBody>
      </p:sp>
    </p:spTree>
    <p:extLst>
      <p:ext uri="{BB962C8B-B14F-4D97-AF65-F5344CB8AC3E}">
        <p14:creationId xmlns:p14="http://schemas.microsoft.com/office/powerpoint/2010/main" val="81446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Francis </a:t>
            </a:r>
            <a:r>
              <a:rPr lang="en-US" dirty="0"/>
              <a:t>was one of the first medieval Catholics to take any positive interest in missionary work among Muslims. </a:t>
            </a:r>
            <a:endParaRPr lang="en-US" dirty="0" smtClean="0"/>
          </a:p>
          <a:p>
            <a:r>
              <a:rPr lang="en-US" dirty="0" smtClean="0"/>
              <a:t>He </a:t>
            </a:r>
            <a:r>
              <a:rPr lang="en-US" dirty="0"/>
              <a:t>toured Syria and Egypt in 1219, preaching to the Sultan al-</a:t>
            </a:r>
            <a:r>
              <a:rPr lang="en-US" dirty="0" err="1"/>
              <a:t>Kamil</a:t>
            </a:r>
            <a:r>
              <a:rPr lang="en-US" dirty="0"/>
              <a:t> and his soldiers. </a:t>
            </a:r>
            <a:endParaRPr lang="en-US" dirty="0" smtClean="0"/>
          </a:p>
          <a:p>
            <a:r>
              <a:rPr lang="en-US" dirty="0" smtClean="0"/>
              <a:t>Francis </a:t>
            </a:r>
            <a:r>
              <a:rPr lang="en-US" dirty="0"/>
              <a:t>impressed the Sultan deeply but did not win any converts. </a:t>
            </a:r>
            <a:endParaRPr lang="en-US" dirty="0" smtClean="0"/>
          </a:p>
          <a:p>
            <a:r>
              <a:rPr lang="en-US" dirty="0" smtClean="0"/>
              <a:t>He </a:t>
            </a:r>
            <a:r>
              <a:rPr lang="en-US" dirty="0"/>
              <a:t>was also the first known person </a:t>
            </a:r>
            <a:r>
              <a:rPr lang="en-US" dirty="0" smtClean="0"/>
              <a:t>who claimed to </a:t>
            </a:r>
            <a:r>
              <a:rPr lang="en-US" dirty="0"/>
              <a:t>experience the </a:t>
            </a:r>
            <a:r>
              <a:rPr lang="en-US" b="1" i="1" dirty="0"/>
              <a:t>stigmata </a:t>
            </a:r>
            <a:r>
              <a:rPr lang="en-US" dirty="0"/>
              <a:t>(Latin for “marks”) – a mysterious bleeding from the hands, feet, and side, the places where Christ’s body was pierced.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949579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a:t>
            </a:r>
            <a:r>
              <a:rPr lang="en-US" sz="1400" dirty="0" smtClean="0">
                <a:solidFill>
                  <a:prstClr val="black"/>
                </a:solidFill>
                <a:hlinkClick r:id="rId3"/>
              </a:rPr>
              <a:t>upload.wikimedia.org/wikipedia/commons/2/2e/Saint_Francis_of_Assisi_Receiving_the_Stigmata.jpg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11638" y="1371600"/>
            <a:ext cx="5727235" cy="49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95400"/>
          </a:xfrm>
        </p:spPr>
        <p:txBody>
          <a:bodyPr>
            <a:noAutofit/>
          </a:bodyPr>
          <a:lstStyle/>
          <a:p>
            <a:r>
              <a:rPr lang="en-US" b="1" dirty="0"/>
              <a:t>Saint Francis of Assisi </a:t>
            </a:r>
            <a:r>
              <a:rPr lang="en-US" b="1" dirty="0" smtClean="0"/>
              <a:t/>
            </a:r>
            <a:br>
              <a:rPr lang="en-US" b="1" dirty="0" smtClean="0"/>
            </a:br>
            <a:r>
              <a:rPr lang="en-US" b="1" dirty="0" smtClean="0"/>
              <a:t>Receiving </a:t>
            </a:r>
            <a:r>
              <a:rPr lang="en-US" b="1" dirty="0"/>
              <a:t>the </a:t>
            </a:r>
            <a:r>
              <a:rPr lang="en-US" b="1" dirty="0" smtClean="0"/>
              <a:t>Stigmata</a:t>
            </a:r>
            <a:endParaRPr lang="en-US" b="1" dirty="0">
              <a:solidFill>
                <a:prstClr val="black"/>
              </a:solidFill>
            </a:endParaRPr>
          </a:p>
        </p:txBody>
      </p:sp>
      <p:sp>
        <p:nvSpPr>
          <p:cNvPr id="3" name="TextBox 2"/>
          <p:cNvSpPr txBox="1"/>
          <p:nvPr/>
        </p:nvSpPr>
        <p:spPr>
          <a:xfrm>
            <a:off x="1711638" y="5923872"/>
            <a:ext cx="4004622" cy="400110"/>
          </a:xfrm>
          <a:prstGeom prst="rect">
            <a:avLst/>
          </a:prstGeom>
          <a:noFill/>
        </p:spPr>
        <p:txBody>
          <a:bodyPr wrap="none" rtlCol="0">
            <a:spAutoFit/>
          </a:bodyPr>
          <a:lstStyle/>
          <a:p>
            <a:r>
              <a:rPr lang="en-US" sz="2000" b="1" dirty="0" smtClean="0">
                <a:solidFill>
                  <a:schemeClr val="bg1"/>
                </a:solidFill>
                <a:effectLst>
                  <a:glow rad="228600">
                    <a:schemeClr val="accent2">
                      <a:satMod val="175000"/>
                      <a:alpha val="40000"/>
                    </a:schemeClr>
                  </a:glow>
                </a:effectLst>
              </a:rPr>
              <a:t>Painting by Jan </a:t>
            </a:r>
            <a:r>
              <a:rPr lang="en-US" sz="2000" b="1" dirty="0">
                <a:solidFill>
                  <a:schemeClr val="bg1"/>
                </a:solidFill>
                <a:effectLst>
                  <a:glow rad="228600">
                    <a:schemeClr val="accent2">
                      <a:satMod val="175000"/>
                      <a:alpha val="40000"/>
                    </a:schemeClr>
                  </a:glow>
                </a:effectLst>
              </a:rPr>
              <a:t>van Eyck, c. 1430–32</a:t>
            </a:r>
            <a:endParaRPr lang="en-US" sz="2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34766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Francis claimed to receive </a:t>
            </a:r>
            <a:r>
              <a:rPr lang="en-US" dirty="0"/>
              <a:t>the stigmata in 1224. </a:t>
            </a:r>
            <a:endParaRPr lang="en-US" dirty="0" smtClean="0"/>
          </a:p>
          <a:p>
            <a:r>
              <a:rPr lang="en-US" dirty="0" smtClean="0"/>
              <a:t>Since </a:t>
            </a:r>
            <a:r>
              <a:rPr lang="en-US" dirty="0"/>
              <a:t>then, some 300 others are known to have undergone the experience, many of whom were later </a:t>
            </a:r>
            <a:r>
              <a:rPr lang="en-US" dirty="0" smtClean="0"/>
              <a:t>“canonized” </a:t>
            </a:r>
            <a:r>
              <a:rPr lang="en-US" dirty="0"/>
              <a:t>(officially declared to be saints by the papacy). </a:t>
            </a:r>
            <a:endParaRPr lang="en-US" dirty="0" smtClean="0"/>
          </a:p>
          <a:p>
            <a:r>
              <a:rPr lang="en-US" dirty="0" smtClean="0"/>
              <a:t>The </a:t>
            </a:r>
            <a:r>
              <a:rPr lang="en-US" dirty="0"/>
              <a:t>stigmata are a Roman Catholic phenomenon, unknown within Eastern Orthodoxy or Protestantism (although some Anglicans have more recently </a:t>
            </a:r>
            <a:r>
              <a:rPr lang="en-US" dirty="0" smtClean="0"/>
              <a:t>claimed to experience </a:t>
            </a:r>
            <a:r>
              <a:rPr lang="en-US" dirty="0"/>
              <a:t>them). </a:t>
            </a:r>
            <a:endParaRPr lang="en-US" dirty="0" smtClean="0"/>
          </a:p>
          <a:p>
            <a:r>
              <a:rPr lang="en-US" dirty="0" smtClean="0"/>
              <a:t>After </a:t>
            </a:r>
            <a:r>
              <a:rPr lang="en-US" dirty="0"/>
              <a:t>Francis’s death, the Franciscans drifted still further from Francis’s original ideals.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579383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Francis of Assisi</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Even the moderate renunciation of property required by the rule of 1223 did not seem practical to many in the order, so they compromised by having wealthy monasteries and churches that were (in theory) not owned by them, but by a “spiritual friend”. </a:t>
            </a:r>
          </a:p>
          <a:p>
            <a:r>
              <a:rPr lang="en-US" dirty="0" smtClean="0"/>
              <a:t>Franciscans also abandoned their opposition to scholastic theology; some of the greatest schoolmen of the later 13th and 14th centuries were Franciscan friars, </a:t>
            </a:r>
            <a:r>
              <a:rPr lang="en-US" b="1" i="1" dirty="0" smtClean="0"/>
              <a:t>e.g. </a:t>
            </a:r>
            <a:r>
              <a:rPr lang="en-US" dirty="0" smtClean="0"/>
              <a:t>Alexander of Hales, Bonaventura, Duns Scotus, and William of Ockham. </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37273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a:t>
            </a:r>
            <a:r>
              <a:rPr lang="en-US" sz="1600" dirty="0" smtClean="0">
                <a:solidFill>
                  <a:prstClr val="black"/>
                </a:solidFill>
                <a:hlinkClick r:id="rId5"/>
              </a:rPr>
              <a:t>churchandstate.org.uk/wordpressRM/wp-content/uploads/2016/04/Inquisition-1.jpg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Inquisition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28666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046108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440384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The Waldensians and other faithful Christian groups have often been forced to relocate to another geographical location in order to survive. Do you think a day could come in this country when, due to Christian persecution) you would be forced to relocate in order to survive? If so, where would you go?</a:t>
            </a:r>
          </a:p>
          <a:p>
            <a:r>
              <a:rPr lang="en-US" dirty="0" smtClean="0"/>
              <a:t>Pope Innocent was deeply influenced </a:t>
            </a:r>
            <a:r>
              <a:rPr lang="en-US" dirty="0"/>
              <a:t>by a dream </a:t>
            </a:r>
            <a:r>
              <a:rPr lang="en-US" dirty="0" smtClean="0"/>
              <a:t>he had about Francis of Assisi in a way that changed the course of history. At various other times in history, we see </a:t>
            </a:r>
            <a:r>
              <a:rPr lang="en-US" b="1" i="1" dirty="0" smtClean="0"/>
              <a:t>other </a:t>
            </a:r>
            <a:r>
              <a:rPr lang="en-US" dirty="0" smtClean="0"/>
              <a:t>people being impacted, sometimes in very dramatic ways, by a dreams that they had. What are we to make of this? Does God work through dreams? If so, how? Is there a danger in giving credence to dreams? If so, what? </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2080244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What biblical text </a:t>
            </a:r>
            <a:r>
              <a:rPr lang="en-US" dirty="0" smtClean="0"/>
              <a:t>deeply </a:t>
            </a:r>
            <a:r>
              <a:rPr lang="en-US" dirty="0" smtClean="0"/>
              <a:t>impressed Valdez (a.k.a. Peter Waldo), founder of the Waldensians?</a:t>
            </a:r>
          </a:p>
          <a:p>
            <a:pPr lvl="1"/>
            <a:r>
              <a:rPr lang="en-US" dirty="0"/>
              <a:t>Christ’s command to the rich young ruler </a:t>
            </a:r>
            <a:r>
              <a:rPr lang="en-US" dirty="0" smtClean="0"/>
              <a:t>to sell all his possessions and give them to the poor. (</a:t>
            </a:r>
            <a:r>
              <a:rPr lang="en-US" dirty="0"/>
              <a:t>Matt. 19:21). </a:t>
            </a:r>
            <a:endParaRPr lang="en-US" dirty="0" smtClean="0"/>
          </a:p>
          <a:p>
            <a:r>
              <a:rPr lang="en-US" dirty="0" smtClean="0"/>
              <a:t>Why did, </a:t>
            </a:r>
            <a:r>
              <a:rPr lang="en-US" dirty="0"/>
              <a:t>Pope Lucius III </a:t>
            </a:r>
            <a:r>
              <a:rPr lang="en-US" dirty="0" smtClean="0"/>
              <a:t>excommunicate </a:t>
            </a:r>
            <a:r>
              <a:rPr lang="en-US" dirty="0"/>
              <a:t>all </a:t>
            </a:r>
            <a:r>
              <a:rPr lang="en-US" dirty="0" smtClean="0"/>
              <a:t>Waldensians in 1184?</a:t>
            </a:r>
          </a:p>
          <a:p>
            <a:pPr lvl="1"/>
            <a:r>
              <a:rPr lang="en-US" dirty="0" smtClean="0"/>
              <a:t>For allowing men who were not ordained to preach</a:t>
            </a:r>
          </a:p>
          <a:p>
            <a:r>
              <a:rPr lang="en-US" dirty="0" smtClean="0"/>
              <a:t>When the Waldensians were forced </a:t>
            </a:r>
            <a:r>
              <a:rPr lang="en-US" dirty="0"/>
              <a:t>out of the Catholic Church against their wishes, </a:t>
            </a:r>
            <a:r>
              <a:rPr lang="en-US" dirty="0" smtClean="0"/>
              <a:t>they began </a:t>
            </a:r>
            <a:r>
              <a:rPr lang="en-US" dirty="0"/>
              <a:t>thinking afresh about many matters of Christian belief. </a:t>
            </a:r>
            <a:r>
              <a:rPr lang="en-US" dirty="0" smtClean="0"/>
              <a:t>What are some of the other areas where they ended up disagreeing with the Roman Catholic teaching of their day?</a:t>
            </a:r>
          </a:p>
          <a:p>
            <a:pPr lvl="1"/>
            <a:r>
              <a:rPr lang="en-US" dirty="0" smtClean="0"/>
              <a:t>The infallibility of the pope. </a:t>
            </a:r>
            <a:endParaRPr lang="en-US" dirty="0"/>
          </a:p>
          <a:p>
            <a:pPr lvl="1"/>
            <a:r>
              <a:rPr lang="en-US" dirty="0" smtClean="0"/>
              <a:t>Transubstantiation</a:t>
            </a:r>
          </a:p>
          <a:p>
            <a:pPr lvl="1"/>
            <a:r>
              <a:rPr lang="en-US" dirty="0" smtClean="0"/>
              <a:t>Purgatory</a:t>
            </a:r>
          </a:p>
          <a:p>
            <a:pPr lvl="1"/>
            <a:r>
              <a:rPr lang="en-US" dirty="0" smtClean="0"/>
              <a:t>Prayers </a:t>
            </a:r>
            <a:r>
              <a:rPr lang="en-US" dirty="0"/>
              <a:t>for the </a:t>
            </a:r>
            <a:r>
              <a:rPr lang="en-US" dirty="0" smtClean="0"/>
              <a:t>dead</a:t>
            </a:r>
          </a:p>
          <a:p>
            <a:pPr lvl="1"/>
            <a:r>
              <a:rPr lang="en-US" dirty="0" smtClean="0"/>
              <a:t>Indulgences</a:t>
            </a:r>
            <a:endParaRPr lang="en-US" dirty="0"/>
          </a:p>
          <a:p>
            <a:endParaRPr lang="en-US" dirty="0"/>
          </a:p>
          <a:p>
            <a:pPr lvl="1"/>
            <a:endParaRPr lang="en-US" dirty="0"/>
          </a:p>
        </p:txBody>
      </p:sp>
    </p:spTree>
    <p:extLst>
      <p:ext uri="{BB962C8B-B14F-4D97-AF65-F5344CB8AC3E}">
        <p14:creationId xmlns:p14="http://schemas.microsoft.com/office/powerpoint/2010/main" val="1166049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https://en.wikipedia.org/wiki/Catharism#/</a:t>
            </a:r>
            <a:r>
              <a:rPr lang="en-US" sz="1600" dirty="0" smtClean="0">
                <a:solidFill>
                  <a:prstClr val="black"/>
                </a:solidFill>
                <a:hlinkClick r:id="rId5"/>
              </a:rPr>
              <a:t>media/File:Albigensian_Crusade_01.jpg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Albigensian Crusade</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96279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a:t>The </a:t>
            </a:r>
            <a:r>
              <a:rPr lang="en-US" b="1" i="1" dirty="0"/>
              <a:t>other</a:t>
            </a:r>
            <a:r>
              <a:rPr lang="en-US" dirty="0"/>
              <a:t> great dissenting movement, and the most widespread, was the Cathars (Greek for “pure ones”). </a:t>
            </a:r>
            <a:endParaRPr lang="en-US" dirty="0" smtClean="0"/>
          </a:p>
          <a:p>
            <a:r>
              <a:rPr lang="en-US" dirty="0" smtClean="0"/>
              <a:t>The </a:t>
            </a:r>
            <a:r>
              <a:rPr lang="en-US" dirty="0"/>
              <a:t>Cathars were divided up into many sects. </a:t>
            </a:r>
            <a:endParaRPr lang="en-US" dirty="0" smtClean="0"/>
          </a:p>
          <a:p>
            <a:r>
              <a:rPr lang="en-US" dirty="0" smtClean="0"/>
              <a:t>They </a:t>
            </a:r>
            <a:r>
              <a:rPr lang="en-US" dirty="0"/>
              <a:t>originated in northern Europe in about 1140, but soon moved south and became strongest in </a:t>
            </a:r>
            <a:r>
              <a:rPr lang="en-US" dirty="0" smtClean="0"/>
              <a:t>Lombardy and Tuscany</a:t>
            </a:r>
            <a:r>
              <a:rPr lang="en-US" dirty="0" smtClean="0"/>
              <a:t> </a:t>
            </a:r>
            <a:r>
              <a:rPr lang="en-US" dirty="0"/>
              <a:t>(northern Italy) and </a:t>
            </a:r>
            <a:r>
              <a:rPr lang="en-US" dirty="0" smtClean="0"/>
              <a:t>Languedoc (southern France). </a:t>
            </a:r>
            <a:endParaRPr lang="en-US" dirty="0" smtClean="0"/>
          </a:p>
          <a:p>
            <a:r>
              <a:rPr lang="en-US" dirty="0" smtClean="0"/>
              <a:t>By </a:t>
            </a:r>
            <a:r>
              <a:rPr lang="en-US" dirty="0"/>
              <a:t>1200, they had become a powerful force in southern France, enjoying the support and protection of many French nobles who sided with them out of a shared hostility to the Church – although in the case of the nobility, this was motivated less by serious religious idealism, more by the desire to refuse </a:t>
            </a:r>
            <a:r>
              <a:rPr lang="en-US" dirty="0" smtClean="0"/>
              <a:t>to pay tithes </a:t>
            </a:r>
            <a:r>
              <a:rPr lang="en-US" dirty="0"/>
              <a:t>and to seize Church land for themselves.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673283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https://en.wikipedia.org/wiki/Languedoc#/media/File:Languedoc_in_France_(1789).</a:t>
            </a:r>
            <a:r>
              <a:rPr lang="en-US" sz="1400" dirty="0" smtClean="0">
                <a:solidFill>
                  <a:prstClr val="black"/>
                </a:solidFill>
                <a:hlinkClick r:id="rId3"/>
              </a:rPr>
              <a:t>svg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14421" y="1371600"/>
            <a:ext cx="5121669" cy="49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95400"/>
          </a:xfrm>
        </p:spPr>
        <p:txBody>
          <a:bodyPr>
            <a:noAutofit/>
          </a:bodyPr>
          <a:lstStyle/>
          <a:p>
            <a:r>
              <a:rPr lang="en-US" b="1" dirty="0" smtClean="0"/>
              <a:t>Languedoc</a:t>
            </a:r>
            <a:endParaRPr lang="en-US" b="1" dirty="0">
              <a:solidFill>
                <a:prstClr val="black"/>
              </a:solidFill>
            </a:endParaRPr>
          </a:p>
        </p:txBody>
      </p:sp>
    </p:spTree>
    <p:extLst>
      <p:ext uri="{BB962C8B-B14F-4D97-AF65-F5344CB8AC3E}">
        <p14:creationId xmlns:p14="http://schemas.microsoft.com/office/powerpoint/2010/main" val="1348120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French </a:t>
            </a:r>
            <a:r>
              <a:rPr lang="en-US" dirty="0"/>
              <a:t>Cathars were called </a:t>
            </a:r>
            <a:r>
              <a:rPr lang="en-US" b="1" dirty="0"/>
              <a:t>Albigensians</a:t>
            </a:r>
            <a:r>
              <a:rPr lang="en-US" dirty="0"/>
              <a:t>, and it was the Albigensians that aroused the greatest anxiety and hostility from the Catholic Church. </a:t>
            </a:r>
            <a:endParaRPr lang="en-US" dirty="0" smtClean="0"/>
          </a:p>
          <a:p>
            <a:r>
              <a:rPr lang="en-US" dirty="0" smtClean="0"/>
              <a:t>The </a:t>
            </a:r>
            <a:r>
              <a:rPr lang="en-US" dirty="0"/>
              <a:t>beliefs and practices of the Cathars were basically identical with those of the </a:t>
            </a:r>
            <a:r>
              <a:rPr lang="en-US" b="1" dirty="0"/>
              <a:t>Gnostics</a:t>
            </a:r>
            <a:r>
              <a:rPr lang="en-US" dirty="0"/>
              <a:t> from the early Church </a:t>
            </a:r>
            <a:r>
              <a:rPr lang="en-US" dirty="0" smtClean="0"/>
              <a:t>period. </a:t>
            </a:r>
          </a:p>
          <a:p>
            <a:r>
              <a:rPr lang="en-US" dirty="0" smtClean="0"/>
              <a:t>They </a:t>
            </a:r>
            <a:r>
              <a:rPr lang="en-US" dirty="0"/>
              <a:t>taught that the physical world of space, time and matter had been created by Satan, who was as eternal and powerful as God. </a:t>
            </a:r>
            <a:endParaRPr lang="en-US" dirty="0" smtClean="0"/>
          </a:p>
          <a:p>
            <a:r>
              <a:rPr lang="en-US" dirty="0" smtClean="0"/>
              <a:t>The </a:t>
            </a:r>
            <a:r>
              <a:rPr lang="en-US" dirty="0"/>
              <a:t>soul, they said, was an angelic spirit, kidnapped by Satan from heaven and imprisoned in an evil physical body. </a:t>
            </a:r>
            <a:endParaRPr lang="en-US" dirty="0" smtClean="0"/>
          </a:p>
          <a:p>
            <a:r>
              <a:rPr lang="en-US" dirty="0" smtClean="0"/>
              <a:t>The </a:t>
            </a:r>
            <a:r>
              <a:rPr lang="en-US" dirty="0"/>
              <a:t>ultimate sin was sexual reproduction, because it increased the number of evil bodies for Satan to use as prisons for kidnapped spirits.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124081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They taught that Christ </a:t>
            </a:r>
            <a:r>
              <a:rPr lang="en-US" dirty="0"/>
              <a:t>did not have a physical body, did not really die, and did not experience a bodily resurrection. </a:t>
            </a:r>
            <a:endParaRPr lang="en-US" dirty="0" smtClean="0"/>
          </a:p>
          <a:p>
            <a:r>
              <a:rPr lang="en-US" dirty="0" smtClean="0"/>
              <a:t>Salvation </a:t>
            </a:r>
            <a:r>
              <a:rPr lang="en-US" dirty="0"/>
              <a:t>did not come through the cross, but through spiritual enlightenment (accepting and following the Cathar teachings). </a:t>
            </a:r>
            <a:endParaRPr lang="en-US" dirty="0" smtClean="0"/>
          </a:p>
          <a:p>
            <a:r>
              <a:rPr lang="en-US" dirty="0" smtClean="0"/>
              <a:t>The </a:t>
            </a:r>
            <a:r>
              <a:rPr lang="en-US" dirty="0"/>
              <a:t>Cathars were divided into two classes, an outer group of “believers” and an inner group of “the perfect”. </a:t>
            </a:r>
            <a:endParaRPr lang="en-US" dirty="0" smtClean="0"/>
          </a:p>
          <a:p>
            <a:r>
              <a:rPr lang="en-US" dirty="0" smtClean="0"/>
              <a:t>To </a:t>
            </a:r>
            <a:r>
              <a:rPr lang="en-US" dirty="0"/>
              <a:t>join the perfect, a believer had to renounce marriage and property, and abstain from meat, cheese, eggs, and milk, since these were the evil products of sexual reproduction</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755470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Albigensian Crusade</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Cathars </a:t>
            </a:r>
            <a:r>
              <a:rPr lang="en-US" dirty="0"/>
              <a:t>held that they alone were the true Church of Christ; there was no salvation outside their number. </a:t>
            </a:r>
            <a:endParaRPr lang="en-US" dirty="0" smtClean="0"/>
          </a:p>
          <a:p>
            <a:r>
              <a:rPr lang="en-US" dirty="0" smtClean="0"/>
              <a:t>The </a:t>
            </a:r>
            <a:r>
              <a:rPr lang="en-US" dirty="0"/>
              <a:t>Catholic Church, they claimed, was the great prostitute of Revelation 17, and the papacy was the Antichrist</a:t>
            </a:r>
            <a:r>
              <a:rPr lang="en-US" dirty="0" smtClean="0"/>
              <a:t>.</a:t>
            </a:r>
          </a:p>
          <a:p>
            <a:r>
              <a:rPr lang="en-US" dirty="0"/>
              <a:t>The missionary efforts of the Catholic Church failed to make any impression on the Cathars. </a:t>
            </a:r>
            <a:endParaRPr lang="en-US" dirty="0" smtClean="0"/>
          </a:p>
          <a:p>
            <a:r>
              <a:rPr lang="en-US" dirty="0" smtClean="0"/>
              <a:t>Their </a:t>
            </a:r>
            <a:r>
              <a:rPr lang="en-US" dirty="0"/>
              <a:t>grip on southern France in particular (where, as we saw, they were called Albigensians) seemed unbreakable. </a:t>
            </a:r>
            <a:endParaRPr lang="en-US" dirty="0" smtClean="0"/>
          </a:p>
          <a:p>
            <a:r>
              <a:rPr lang="en-US" dirty="0" smtClean="0"/>
              <a:t>However</a:t>
            </a:r>
            <a:r>
              <a:rPr lang="en-US" dirty="0"/>
              <a:t>, Pope Innocent III had one weapon left to him: the crusade. </a:t>
            </a:r>
            <a:endParaRPr lang="en-US" dirty="0" smtClean="0"/>
          </a:p>
          <a:p>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918924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281356</TotalTime>
  <Words>2574</Words>
  <Application>Microsoft Office PowerPoint</Application>
  <PresentationFormat>On-screen Show (4:3)</PresentationFormat>
  <Paragraphs>138</Paragraphs>
  <Slides>27</Slides>
  <Notes>3</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88_Office Theme</vt:lpstr>
      <vt:lpstr>90_Office Theme</vt:lpstr>
      <vt:lpstr>91_Office Theme</vt:lpstr>
      <vt:lpstr>92_Office Theme</vt:lpstr>
      <vt:lpstr>PowerPoint Presentation</vt:lpstr>
      <vt:lpstr>Review</vt:lpstr>
      <vt:lpstr>Review</vt:lpstr>
      <vt:lpstr>The Albigensian Crusade</vt:lpstr>
      <vt:lpstr>The Albigensian Crusade</vt:lpstr>
      <vt:lpstr>Languedoc</vt:lpstr>
      <vt:lpstr>The Albigensian Crusade</vt:lpstr>
      <vt:lpstr>The Albigensian Crusade</vt:lpstr>
      <vt:lpstr>The Albigensian Crusade</vt:lpstr>
      <vt:lpstr>The Albigensian Crusade</vt:lpstr>
      <vt:lpstr>The Albigensian Crusade</vt:lpstr>
      <vt:lpstr>Saint Francis of Assisi</vt:lpstr>
      <vt:lpstr>Saint Francis of Assisi</vt:lpstr>
      <vt:lpstr>Saint Francis of Assisi</vt:lpstr>
      <vt:lpstr>Saint Francis of Assisi</vt:lpstr>
      <vt:lpstr>Saint Francis of Assisi</vt:lpstr>
      <vt:lpstr>Saint Francis of Assisi</vt:lpstr>
      <vt:lpstr>Saint Francis of Assisi</vt:lpstr>
      <vt:lpstr>Saint Francis of Assisi</vt:lpstr>
      <vt:lpstr>Saint Francis of Assisi</vt:lpstr>
      <vt:lpstr>Saint Francis of Assisi  Receiving the Stigmata</vt:lpstr>
      <vt:lpstr>Saint Francis of Assisi</vt:lpstr>
      <vt:lpstr>Saint Francis of Assisi</vt:lpstr>
      <vt:lpstr>The Inquisition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4968</cp:revision>
  <cp:lastPrinted>2020-02-09T14:38:30Z</cp:lastPrinted>
  <dcterms:created xsi:type="dcterms:W3CDTF">2018-06-08T00:19:32Z</dcterms:created>
  <dcterms:modified xsi:type="dcterms:W3CDTF">2020-02-09T20:44:53Z</dcterms:modified>
</cp:coreProperties>
</file>