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2.xml" ContentType="application/vnd.openxmlformats-officedocument.presentationml.notesSl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768" r:id="rId2"/>
    <p:sldMasterId id="2147486780" r:id="rId3"/>
    <p:sldMasterId id="2147486792" r:id="rId4"/>
  </p:sldMasterIdLst>
  <p:notesMasterIdLst>
    <p:notesMasterId r:id="rId30"/>
  </p:notesMasterIdLst>
  <p:handoutMasterIdLst>
    <p:handoutMasterId r:id="rId31"/>
  </p:handoutMasterIdLst>
  <p:sldIdLst>
    <p:sldId id="2755" r:id="rId5"/>
    <p:sldId id="2756" r:id="rId6"/>
    <p:sldId id="2758" r:id="rId7"/>
    <p:sldId id="2757" r:id="rId8"/>
    <p:sldId id="2760" r:id="rId9"/>
    <p:sldId id="2772" r:id="rId10"/>
    <p:sldId id="2762" r:id="rId11"/>
    <p:sldId id="2763" r:id="rId12"/>
    <p:sldId id="2764" r:id="rId13"/>
    <p:sldId id="2765" r:id="rId14"/>
    <p:sldId id="2766" r:id="rId15"/>
    <p:sldId id="2767" r:id="rId16"/>
    <p:sldId id="2768" r:id="rId17"/>
    <p:sldId id="2770" r:id="rId18"/>
    <p:sldId id="2771" r:id="rId19"/>
    <p:sldId id="2779" r:id="rId20"/>
    <p:sldId id="2773" r:id="rId21"/>
    <p:sldId id="2775" r:id="rId22"/>
    <p:sldId id="2776" r:id="rId23"/>
    <p:sldId id="2777" r:id="rId24"/>
    <p:sldId id="2778" r:id="rId25"/>
    <p:sldId id="2780" r:id="rId26"/>
    <p:sldId id="2781" r:id="rId27"/>
    <p:sldId id="2782" r:id="rId28"/>
    <p:sldId id="2783" r:id="rId29"/>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336600"/>
    <a:srgbClr val="009900"/>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2/16/2020</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2/16/2020</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63987-A83F-4245-81BE-0B37BAA4814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62294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513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8470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0434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482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7627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488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918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49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642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0826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235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3317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865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3962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9361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7981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6082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227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5195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0025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954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1703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21530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4446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3141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1476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3934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0747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9490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1999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5272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5619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019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2/16/2020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4755783"/>
      </p:ext>
    </p:extLst>
  </p:cSld>
  <p:clrMap bg1="lt1" tx1="dk1" bg2="lt2" tx2="dk2" accent1="accent1" accent2="accent2" accent3="accent3" accent4="accent4" accent5="accent5" accent6="accent6" hlink="hlink" folHlink="folHlink"/>
  <p:sldLayoutIdLst>
    <p:sldLayoutId id="2147486769" r:id="rId1"/>
    <p:sldLayoutId id="2147486770" r:id="rId2"/>
    <p:sldLayoutId id="2147486771" r:id="rId3"/>
    <p:sldLayoutId id="2147486772" r:id="rId4"/>
    <p:sldLayoutId id="2147486773" r:id="rId5"/>
    <p:sldLayoutId id="2147486774" r:id="rId6"/>
    <p:sldLayoutId id="2147486775" r:id="rId7"/>
    <p:sldLayoutId id="2147486776" r:id="rId8"/>
    <p:sldLayoutId id="2147486777" r:id="rId9"/>
    <p:sldLayoutId id="2147486778" r:id="rId10"/>
    <p:sldLayoutId id="2147486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03709"/>
      </p:ext>
    </p:extLst>
  </p:cSld>
  <p:clrMap bg1="lt1" tx1="dk1" bg2="lt2" tx2="dk2" accent1="accent1" accent2="accent2" accent3="accent3" accent4="accent4" accent5="accent5" accent6="accent6" hlink="hlink" folHlink="folHlink"/>
  <p:sldLayoutIdLst>
    <p:sldLayoutId id="2147486781" r:id="rId1"/>
    <p:sldLayoutId id="2147486782" r:id="rId2"/>
    <p:sldLayoutId id="2147486783" r:id="rId3"/>
    <p:sldLayoutId id="2147486784" r:id="rId4"/>
    <p:sldLayoutId id="2147486785" r:id="rId5"/>
    <p:sldLayoutId id="2147486786" r:id="rId6"/>
    <p:sldLayoutId id="2147486787" r:id="rId7"/>
    <p:sldLayoutId id="2147486788" r:id="rId8"/>
    <p:sldLayoutId id="2147486789" r:id="rId9"/>
    <p:sldLayoutId id="2147486790" r:id="rId10"/>
    <p:sldLayoutId id="2147486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2/16/2020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92609"/>
      </p:ext>
    </p:extLst>
  </p:cSld>
  <p:clrMap bg1="lt1" tx1="dk1" bg2="lt2" tx2="dk2" accent1="accent1" accent2="accent2" accent3="accent3" accent4="accent4" accent5="accent5" accent6="accent6" hlink="hlink" folHlink="folHlink"/>
  <p:sldLayoutIdLst>
    <p:sldLayoutId id="2147486793" r:id="rId1"/>
    <p:sldLayoutId id="2147486794" r:id="rId2"/>
    <p:sldLayoutId id="2147486795" r:id="rId3"/>
    <p:sldLayoutId id="2147486796" r:id="rId4"/>
    <p:sldLayoutId id="2147486797" r:id="rId5"/>
    <p:sldLayoutId id="2147486798" r:id="rId6"/>
    <p:sldLayoutId id="2147486799" r:id="rId7"/>
    <p:sldLayoutId id="2147486800" r:id="rId8"/>
    <p:sldLayoutId id="2147486801" r:id="rId9"/>
    <p:sldLayoutId id="2147486802" r:id="rId10"/>
    <p:sldLayoutId id="2147486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3.xml"/><Relationship Id="rId5" Type="http://schemas.openxmlformats.org/officeDocument/2006/relationships/hyperlink" Target="https://www.britannica.com/topic/Spanish-Inquisition"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19.xml"/><Relationship Id="rId5" Type="http://schemas.openxmlformats.org/officeDocument/2006/relationships/hyperlink" Target="https://en.wikipedia.org/wiki/Dominican_Order#/media/File:Santo_Domingo_en_oraci%C3%B3n.jpg" TargetMode="Externa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0.xml"/><Relationship Id="rId1" Type="http://schemas.openxmlformats.org/officeDocument/2006/relationships/themeOverride" Target="../theme/themeOverride20.xml"/><Relationship Id="rId4" Type="http://schemas.openxmlformats.org/officeDocument/2006/relationships/hyperlink" Target="https://www.hopehelps.org/volunteer-appreciation-week-201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1.xml"/><Relationship Id="rId4" Type="http://schemas.openxmlformats.org/officeDocument/2006/relationships/hyperlink" Target="https://www.weareteachers.com/moving-beyond-classroom-discuss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hemeOverride" Target="../theme/themeOverride1.xml"/><Relationship Id="rId5" Type="http://schemas.openxmlformats.org/officeDocument/2006/relationships/hyperlink" Target="http://churchandstate.org.uk/wordpressRM/wp-content/uploads/2016/04/Inquisition-1.jpg" TargetMode="Externa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4.xml"/><Relationship Id="rId4" Type="http://schemas.openxmlformats.org/officeDocument/2006/relationships/hyperlink" Target="https://www.history.com/topics/religion/inquisit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763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Regardless </a:t>
            </a:r>
            <a:r>
              <a:rPr lang="en-US" dirty="0"/>
              <a:t>of the charges, the inquisitors performed their examinations with the utmost severity, having little or no mercy on anyone no matter what their age, sex, race, high birth, distinguished rank or social standing, or physical or mental condition. </a:t>
            </a:r>
            <a:endParaRPr lang="en-US" dirty="0" smtClean="0"/>
          </a:p>
          <a:p>
            <a:r>
              <a:rPr lang="en-US" dirty="0" smtClean="0"/>
              <a:t>And </a:t>
            </a:r>
            <a:r>
              <a:rPr lang="en-US" dirty="0"/>
              <a:t>they were </a:t>
            </a:r>
            <a:r>
              <a:rPr lang="en-US" b="1" i="1" dirty="0"/>
              <a:t>especially </a:t>
            </a:r>
            <a:r>
              <a:rPr lang="en-US" dirty="0"/>
              <a:t>cruel to those who opposed papal doctrine or authority, most particularly those who once were Roman Catholics and now were Protestants. </a:t>
            </a:r>
            <a:endParaRPr lang="en-US" dirty="0" smtClean="0"/>
          </a:p>
          <a:p>
            <a:r>
              <a:rPr lang="en-US" dirty="0" smtClean="0"/>
              <a:t>A </a:t>
            </a:r>
            <a:r>
              <a:rPr lang="en-US" dirty="0"/>
              <a:t>defense before the Inquisition was of little use, for having been charged was sufficient evidence of guilt, and the greater the wealth of the person charged, the greater his danger.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72-75</a:t>
            </a:r>
            <a:r>
              <a:rPr lang="en-US" sz="1600" dirty="0" smtClean="0"/>
              <a:t>)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2371509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Autofit/>
          </a:bodyPr>
          <a:lstStyle/>
          <a:p>
            <a:r>
              <a:rPr lang="en-US" sz="3200" dirty="0" smtClean="0"/>
              <a:t>Often </a:t>
            </a:r>
            <a:r>
              <a:rPr lang="en-US" sz="3200" dirty="0"/>
              <a:t>a person was executed not for heresy, but for his property. </a:t>
            </a:r>
            <a:endParaRPr lang="en-US" sz="3200" dirty="0" smtClean="0"/>
          </a:p>
          <a:p>
            <a:r>
              <a:rPr lang="en-US" sz="3200" dirty="0" smtClean="0"/>
              <a:t>Many </a:t>
            </a:r>
            <a:r>
              <a:rPr lang="en-US" sz="3200" dirty="0"/>
              <a:t>times great lands and homes and even provinces and principalities were acquired by the papal church or by the </a:t>
            </a:r>
            <a:r>
              <a:rPr lang="en-US" sz="3200" dirty="0" smtClean="0"/>
              <a:t>governing authority </a:t>
            </a:r>
            <a:r>
              <a:rPr lang="en-US" sz="3200" dirty="0"/>
              <a:t>cooperating with the Inquisition in their work. </a:t>
            </a:r>
            <a:endParaRPr lang="en-US" sz="3200" dirty="0" smtClean="0"/>
          </a:p>
          <a:p>
            <a:r>
              <a:rPr lang="en-US" sz="3200" dirty="0" smtClean="0"/>
              <a:t>Those </a:t>
            </a:r>
            <a:r>
              <a:rPr lang="en-US" sz="3200" dirty="0"/>
              <a:t>charged by the Inquisition were never allowed to know the names of their accusers, and two informants were usually sufficient for a charge. </a:t>
            </a:r>
            <a:endParaRPr lang="en-US" sz="3200"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72-75</a:t>
            </a:r>
            <a:r>
              <a:rPr lang="en-US" sz="1600" dirty="0" smtClean="0"/>
              <a:t>)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2572158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Every </a:t>
            </a:r>
            <a:r>
              <a:rPr lang="en-US" dirty="0"/>
              <a:t>method of persuasion was used by the inquisitors to make the accused persons confess to the charges, and thereby prove the evidence against them and convict themselves. </a:t>
            </a:r>
            <a:endParaRPr lang="en-US" dirty="0" smtClean="0"/>
          </a:p>
          <a:p>
            <a:r>
              <a:rPr lang="en-US" dirty="0" smtClean="0"/>
              <a:t>To </a:t>
            </a:r>
            <a:r>
              <a:rPr lang="en-US" dirty="0"/>
              <a:t>do this, every method of physical torture known or that can be imagined was used—such </a:t>
            </a:r>
            <a:r>
              <a:rPr lang="en-US" dirty="0" smtClean="0"/>
              <a:t>as: </a:t>
            </a:r>
          </a:p>
          <a:p>
            <a:pPr lvl="1"/>
            <a:r>
              <a:rPr lang="en-US" dirty="0" smtClean="0"/>
              <a:t>stretching </a:t>
            </a:r>
            <a:r>
              <a:rPr lang="en-US" dirty="0"/>
              <a:t>limbs on the rack; </a:t>
            </a:r>
            <a:endParaRPr lang="en-US" dirty="0" smtClean="0"/>
          </a:p>
          <a:p>
            <a:pPr lvl="1"/>
            <a:r>
              <a:rPr lang="en-US" dirty="0" smtClean="0"/>
              <a:t>burning </a:t>
            </a:r>
            <a:r>
              <a:rPr lang="en-US" dirty="0"/>
              <a:t>with live coals or heated metals; </a:t>
            </a:r>
            <a:endParaRPr lang="en-US" dirty="0" smtClean="0"/>
          </a:p>
          <a:p>
            <a:pPr lvl="1"/>
            <a:r>
              <a:rPr lang="en-US" dirty="0" smtClean="0"/>
              <a:t>breaking </a:t>
            </a:r>
            <a:r>
              <a:rPr lang="en-US" dirty="0"/>
              <a:t>fingers and toes; </a:t>
            </a:r>
            <a:endParaRPr lang="en-US" dirty="0" smtClean="0"/>
          </a:p>
          <a:p>
            <a:pPr lvl="1"/>
            <a:r>
              <a:rPr lang="en-US" dirty="0" smtClean="0"/>
              <a:t>crushing </a:t>
            </a:r>
            <a:r>
              <a:rPr lang="en-US" dirty="0"/>
              <a:t>feet and hands; </a:t>
            </a:r>
            <a:endParaRPr lang="en-US" dirty="0" smtClean="0"/>
          </a:p>
          <a:p>
            <a:pPr lvl="1"/>
            <a:r>
              <a:rPr lang="en-US" dirty="0" smtClean="0"/>
              <a:t>squeezing </a:t>
            </a:r>
            <a:r>
              <a:rPr lang="en-US" dirty="0"/>
              <a:t>flesh with pincers; </a:t>
            </a:r>
            <a:endParaRPr lang="en-US" dirty="0" smtClean="0"/>
          </a:p>
          <a:p>
            <a:pPr lvl="1"/>
            <a:r>
              <a:rPr lang="en-US" dirty="0" smtClean="0"/>
              <a:t>scourging </a:t>
            </a:r>
            <a:r>
              <a:rPr lang="en-US" dirty="0"/>
              <a:t>with rods or various kinds of whips; </a:t>
            </a:r>
            <a:endParaRPr lang="en-US" dirty="0" smtClean="0"/>
          </a:p>
          <a:p>
            <a:pPr lvl="1"/>
            <a:r>
              <a:rPr lang="en-US" dirty="0" smtClean="0"/>
              <a:t>beating </a:t>
            </a:r>
            <a:r>
              <a:rPr lang="en-US" dirty="0"/>
              <a:t>with fists, rods, and clubs; </a:t>
            </a:r>
            <a:endParaRPr lang="en-US" dirty="0" smtClean="0"/>
          </a:p>
          <a:p>
            <a:pPr lvl="1"/>
            <a:r>
              <a:rPr lang="en-US" dirty="0" smtClean="0"/>
              <a:t>twisting </a:t>
            </a:r>
            <a:r>
              <a:rPr lang="en-US" dirty="0"/>
              <a:t>limbs and dislocating joints. </a:t>
            </a:r>
            <a:endParaRPr lang="en-US" dirty="0" smtClean="0"/>
          </a:p>
          <a:p>
            <a:r>
              <a:rPr lang="en-US" dirty="0" smtClean="0"/>
              <a:t>The </a:t>
            </a:r>
            <a:r>
              <a:rPr lang="en-US" dirty="0"/>
              <a:t>methods used by the sadistic inquisitors are too numerous and horrendous to list.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72-75</a:t>
            </a:r>
            <a:r>
              <a:rPr lang="en-US" sz="1600" dirty="0" smtClean="0"/>
              <a:t>)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35717634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p:cTn id="63"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8">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8">
                                            <p:txEl>
                                              <p:pRg st="10" end="10"/>
                                            </p:txEl>
                                          </p:spTgt>
                                        </p:tgtEl>
                                        <p:attrNameLst>
                                          <p:attrName>style.visibility</p:attrName>
                                        </p:attrNameLst>
                                      </p:cBhvr>
                                      <p:to>
                                        <p:strVal val="visible"/>
                                      </p:to>
                                    </p:set>
                                    <p:anim calcmode="lin" valueType="num">
                                      <p:cBhvr>
                                        <p:cTn id="70"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At </a:t>
            </a:r>
            <a:r>
              <a:rPr lang="en-US" dirty="0"/>
              <a:t>the beginning of the questioning, which was recorded in papal Latin by a clerk, suspects and witnesses had to swear under oath that they would reveal everything. </a:t>
            </a:r>
            <a:endParaRPr lang="en-US" dirty="0" smtClean="0"/>
          </a:p>
          <a:p>
            <a:r>
              <a:rPr lang="en-US" dirty="0" smtClean="0"/>
              <a:t>If </a:t>
            </a:r>
            <a:r>
              <a:rPr lang="en-US" dirty="0"/>
              <a:t>they would not take the oath, then it was interpreted as a sign of agreement with the charges. </a:t>
            </a:r>
            <a:endParaRPr lang="en-US" dirty="0" smtClean="0"/>
          </a:p>
          <a:p>
            <a:r>
              <a:rPr lang="en-US" dirty="0" smtClean="0"/>
              <a:t>If </a:t>
            </a:r>
            <a:r>
              <a:rPr lang="en-US" dirty="0"/>
              <a:t>they </a:t>
            </a:r>
            <a:r>
              <a:rPr lang="en-US" b="1" i="1" dirty="0"/>
              <a:t>denied</a:t>
            </a:r>
            <a:r>
              <a:rPr lang="en-US" dirty="0"/>
              <a:t> the charges without proof that they were not guilty, or if they stubbornly refused to confess, or persisted in the heresy, then they were given the most severe punishment, their properties were confiscated, and almost without exception they were sentenced to death by burning. </a:t>
            </a:r>
            <a:endParaRPr lang="en-US" dirty="0" smtClean="0"/>
          </a:p>
          <a:p>
            <a:r>
              <a:rPr lang="en-US" dirty="0" smtClean="0"/>
              <a:t>In </a:t>
            </a:r>
            <a:r>
              <a:rPr lang="en-US" dirty="0"/>
              <a:t>its great hypocrisy, the papal church said it was not allowed to shed blood, and so the condemned heretic was turned over to the cooperating secular authorities for punishment and execution.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72-75</a:t>
            </a:r>
            <a:r>
              <a:rPr lang="en-US" sz="1600" dirty="0" smtClean="0"/>
              <a:t>)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737833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After </a:t>
            </a:r>
            <a:r>
              <a:rPr lang="en-US" dirty="0"/>
              <a:t>the Inquisition completed its judgments, a solemn ceremony was held at the place of </a:t>
            </a:r>
            <a:r>
              <a:rPr lang="en-US" dirty="0" smtClean="0"/>
              <a:t>execution. </a:t>
            </a:r>
          </a:p>
          <a:p>
            <a:r>
              <a:rPr lang="en-US" dirty="0" smtClean="0"/>
              <a:t>It </a:t>
            </a:r>
            <a:r>
              <a:rPr lang="en-US" dirty="0"/>
              <a:t>was attended by local officials, the papal clergy, and all, whether enemies or friends of the heretics, who wished to view the penalties and executions. </a:t>
            </a:r>
            <a:endParaRPr lang="en-US" dirty="0" smtClean="0"/>
          </a:p>
          <a:p>
            <a:r>
              <a:rPr lang="en-US" dirty="0" smtClean="0"/>
              <a:t>If </a:t>
            </a:r>
            <a:r>
              <a:rPr lang="en-US" dirty="0"/>
              <a:t>the condemned heretics confessed their heresies and recanted, then they were given their penalties, which might range from being severely whipped to being sent to the </a:t>
            </a:r>
            <a:r>
              <a:rPr lang="en-US" dirty="0" smtClean="0"/>
              <a:t>gallows. </a:t>
            </a:r>
            <a:endParaRPr lang="en-US" dirty="0" smtClean="0"/>
          </a:p>
          <a:p>
            <a:r>
              <a:rPr lang="en-US" dirty="0" smtClean="0"/>
              <a:t>In </a:t>
            </a:r>
            <a:r>
              <a:rPr lang="en-US" dirty="0"/>
              <a:t>any case, all their properties and goods were confiscated for use by the papal church or the local authorities.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72-75</a:t>
            </a:r>
            <a:r>
              <a:rPr lang="en-US" sz="1600" dirty="0" smtClean="0"/>
              <a:t>)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2221878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If </a:t>
            </a:r>
            <a:r>
              <a:rPr lang="en-US" dirty="0"/>
              <a:t>the accused obstinately clung to their heresies, they were solemnly cursed and turned over to the executioner to be burned immediately for all to see. </a:t>
            </a:r>
            <a:endParaRPr lang="en-US" dirty="0" smtClean="0"/>
          </a:p>
          <a:p>
            <a:r>
              <a:rPr lang="en-US" dirty="0" smtClean="0"/>
              <a:t>By </a:t>
            </a:r>
            <a:r>
              <a:rPr lang="en-US" dirty="0"/>
              <a:t>this public display, the Roman clergy hoped that fear of the Inquisition would be burned into the minds and hearts of those watching the flames consume heretics who opposed the papal church. </a:t>
            </a:r>
            <a:endParaRPr lang="en-US" dirty="0" smtClean="0"/>
          </a:p>
          <a:p>
            <a:r>
              <a:rPr lang="en-US" dirty="0" smtClean="0"/>
              <a:t>But </a:t>
            </a:r>
            <a:r>
              <a:rPr lang="en-US" dirty="0"/>
              <a:t>those who had true faith in Christ were actually strengthened in their faith as they saw the courage of the martyrs and the grace of God that sustained them through their tortures and in the flames. </a:t>
            </a:r>
            <a:endParaRPr lang="en-US" dirty="0" smtClean="0"/>
          </a:p>
          <a:p>
            <a:r>
              <a:rPr lang="en-US" dirty="0" smtClean="0"/>
              <a:t>Of </a:t>
            </a:r>
            <a:r>
              <a:rPr lang="en-US" dirty="0"/>
              <a:t>all the offices of the Inquisition throughout the world, the </a:t>
            </a:r>
            <a:r>
              <a:rPr lang="en-US" b="1" i="1" dirty="0"/>
              <a:t>Inquisition in Spain </a:t>
            </a:r>
            <a:r>
              <a:rPr lang="en-US" dirty="0"/>
              <a:t>was the most active and sadistic, and is an example of the terrible danger of giving unlimited power over the bodies and lives of people to unholy men who claim to be holy</a:t>
            </a:r>
            <a:r>
              <a:rPr lang="en-US" dirty="0" smtClean="0"/>
              <a:t>.</a:t>
            </a: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72-75</a:t>
            </a:r>
            <a:r>
              <a:rPr lang="en-US" sz="1600" dirty="0" smtClean="0"/>
              <a:t>)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1275341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a:t>
            </a:r>
            <a:r>
              <a:rPr lang="en-US" sz="1600" dirty="0" smtClean="0">
                <a:solidFill>
                  <a:prstClr val="black"/>
                </a:solidFill>
                <a:hlinkClick r:id="rId5"/>
              </a:rPr>
              <a:t>www.britannica.com/topic/Spanish-Inquisition</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Spanish Inquisition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197058" y="5410200"/>
            <a:ext cx="8638839" cy="1015663"/>
          </a:xfrm>
          <a:prstGeom prst="rect">
            <a:avLst/>
          </a:prstGeom>
          <a:noFill/>
        </p:spPr>
        <p:txBody>
          <a:bodyPr wrap="square" rtlCol="0">
            <a:spAutoFit/>
          </a:bodyPr>
          <a:lstStyle/>
          <a:p>
            <a:pPr algn="ctr"/>
            <a:r>
              <a:rPr lang="en-US" sz="2000" dirty="0">
                <a:solidFill>
                  <a:schemeClr val="bg1"/>
                </a:solidFill>
                <a:effectLst>
                  <a:glow rad="101600">
                    <a:schemeClr val="accent2">
                      <a:satMod val="175000"/>
                      <a:alpha val="40000"/>
                    </a:schemeClr>
                  </a:glow>
                </a:effectLst>
              </a:rPr>
              <a:t>Spanish Jews pleading before King Ferdinand and Queen Isabella, while grand inquisitor </a:t>
            </a:r>
            <a:r>
              <a:rPr lang="en-US" sz="2000" dirty="0" err="1">
                <a:solidFill>
                  <a:schemeClr val="bg1"/>
                </a:solidFill>
                <a:effectLst>
                  <a:glow rad="101600">
                    <a:schemeClr val="accent2">
                      <a:satMod val="175000"/>
                      <a:alpha val="40000"/>
                    </a:schemeClr>
                  </a:glow>
                </a:effectLst>
              </a:rPr>
              <a:t>Tomás</a:t>
            </a:r>
            <a:r>
              <a:rPr lang="en-US" sz="2000" dirty="0">
                <a:solidFill>
                  <a:schemeClr val="bg1"/>
                </a:solidFill>
                <a:effectLst>
                  <a:glow rad="101600">
                    <a:schemeClr val="accent2">
                      <a:satMod val="175000"/>
                      <a:alpha val="40000"/>
                    </a:schemeClr>
                  </a:glow>
                </a:effectLst>
              </a:rPr>
              <a:t> de Torquemada argues for their expulsion from </a:t>
            </a:r>
            <a:r>
              <a:rPr lang="en-US" sz="2000" dirty="0" smtClean="0">
                <a:solidFill>
                  <a:schemeClr val="bg1"/>
                </a:solidFill>
                <a:effectLst>
                  <a:glow rad="101600">
                    <a:schemeClr val="accent2">
                      <a:satMod val="175000"/>
                      <a:alpha val="40000"/>
                    </a:schemeClr>
                  </a:glow>
                </a:effectLst>
              </a:rPr>
              <a:t>Spain</a:t>
            </a:r>
          </a:p>
          <a:p>
            <a:pPr algn="ctr"/>
            <a:r>
              <a:rPr lang="en-US" sz="2000" dirty="0" smtClean="0">
                <a:solidFill>
                  <a:schemeClr val="bg1"/>
                </a:solidFill>
                <a:effectLst>
                  <a:glow rad="101600">
                    <a:schemeClr val="accent2">
                      <a:satMod val="175000"/>
                      <a:alpha val="40000"/>
                    </a:schemeClr>
                  </a:glow>
                </a:effectLst>
              </a:rPr>
              <a:t>Painting </a:t>
            </a:r>
            <a:r>
              <a:rPr lang="en-US" sz="2000" dirty="0">
                <a:solidFill>
                  <a:schemeClr val="bg1"/>
                </a:solidFill>
                <a:effectLst>
                  <a:glow rad="101600">
                    <a:schemeClr val="accent2">
                      <a:satMod val="175000"/>
                      <a:alpha val="40000"/>
                    </a:schemeClr>
                  </a:glow>
                </a:effectLst>
              </a:rPr>
              <a:t>by Solomon A. </a:t>
            </a:r>
            <a:r>
              <a:rPr lang="en-US" sz="2000" dirty="0" smtClean="0">
                <a:solidFill>
                  <a:schemeClr val="bg1"/>
                </a:solidFill>
                <a:effectLst>
                  <a:glow rad="101600">
                    <a:schemeClr val="accent2">
                      <a:satMod val="175000"/>
                      <a:alpha val="40000"/>
                    </a:schemeClr>
                  </a:glow>
                </a:effectLst>
              </a:rPr>
              <a:t>Hart, 19</a:t>
            </a:r>
            <a:r>
              <a:rPr lang="en-US" sz="2000" baseline="30000" dirty="0" smtClean="0">
                <a:solidFill>
                  <a:schemeClr val="bg1"/>
                </a:solidFill>
                <a:effectLst>
                  <a:glow rad="101600">
                    <a:schemeClr val="accent2">
                      <a:satMod val="175000"/>
                      <a:alpha val="40000"/>
                    </a:schemeClr>
                  </a:glow>
                </a:effectLst>
              </a:rPr>
              <a:t>th</a:t>
            </a:r>
            <a:r>
              <a:rPr lang="en-US" sz="2000" dirty="0" smtClean="0">
                <a:solidFill>
                  <a:schemeClr val="bg1"/>
                </a:solidFill>
                <a:effectLst>
                  <a:glow rad="101600">
                    <a:schemeClr val="accent2">
                      <a:satMod val="175000"/>
                      <a:alpha val="40000"/>
                    </a:schemeClr>
                  </a:glow>
                </a:effectLst>
              </a:rPr>
              <a:t> Century British painter</a:t>
            </a:r>
            <a:endParaRPr lang="en-US" sz="2000"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4123280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Spanish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a:bodyPr>
          <a:lstStyle/>
          <a:p>
            <a:r>
              <a:rPr lang="en-US" dirty="0"/>
              <a:t>Although there are almost no records of the number of people killed or tortured throughout the world by the Inquisition, a few records concerning the Spanish Inquisition have come down to us. </a:t>
            </a:r>
            <a:endParaRPr lang="en-US" dirty="0" smtClean="0"/>
          </a:p>
          <a:p>
            <a:r>
              <a:rPr lang="en-US" dirty="0" smtClean="0"/>
              <a:t>There </a:t>
            </a:r>
            <a:r>
              <a:rPr lang="en-US" dirty="0"/>
              <a:t>were seventeen tribunals in Spain, and each burned an average of 10 heretics a year, and tortured and mutilated thousands of others who were never able to fully recover from their wounds. </a:t>
            </a:r>
            <a:endParaRPr lang="en-US" dirty="0" smtClean="0"/>
          </a:p>
          <a:p>
            <a:r>
              <a:rPr lang="en-US" dirty="0" smtClean="0"/>
              <a:t>Over </a:t>
            </a:r>
            <a:r>
              <a:rPr lang="en-US" dirty="0"/>
              <a:t>the years of the Spanish Inquisition it is estimated that about 32,000 people, who were guilty of nothing more than disagreeing with papal doctrine, or who had been accused of superstitious crimes, were tortured beyond belief and then burned alive.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a:t>
            </a:r>
            <a:r>
              <a:rPr lang="en-US" sz="1600" dirty="0" smtClean="0"/>
              <a:t>75-77)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27560509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Spanish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In </a:t>
            </a:r>
            <a:r>
              <a:rPr lang="en-US" dirty="0"/>
              <a:t>1483, at the insistence of the Roman Catholic rulers of Spain, Ferdinand II of Aragon and Isabella I of Castile, Pope Sixtus IV created an independent Spanish Inquisition to be presided over by a high council and grand inquisitor. </a:t>
            </a:r>
            <a:endParaRPr lang="en-US" dirty="0" smtClean="0"/>
          </a:p>
          <a:p>
            <a:r>
              <a:rPr lang="en-US" dirty="0" smtClean="0"/>
              <a:t>In </a:t>
            </a:r>
            <a:r>
              <a:rPr lang="en-US" dirty="0"/>
              <a:t>1487 Pope Innocent VIII appointed Spanish Dominican monk, Tomas de Torquemada, as grand inquisitor. Under his authority, thousands of Christians, Jews, Muslims, suspected witches, and others were killed or tortured. </a:t>
            </a:r>
            <a:endParaRPr lang="en-US" dirty="0" smtClean="0"/>
          </a:p>
          <a:p>
            <a:r>
              <a:rPr lang="en-US" dirty="0" smtClean="0"/>
              <a:t>Those </a:t>
            </a:r>
            <a:r>
              <a:rPr lang="en-US" dirty="0"/>
              <a:t>in the greatest danger from the Inquisition were the Protestants and the </a:t>
            </a:r>
            <a:r>
              <a:rPr lang="en-US" dirty="0" smtClean="0"/>
              <a:t>Spanish mystics.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a:t>
            </a:r>
            <a:r>
              <a:rPr lang="en-US" sz="1600" dirty="0" smtClean="0"/>
              <a:t>75-77)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8067143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Spanish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lnSpcReduction="10000"/>
          </a:bodyPr>
          <a:lstStyle/>
          <a:p>
            <a:r>
              <a:rPr lang="en-US" dirty="0" smtClean="0"/>
              <a:t>Torquemada’s </a:t>
            </a:r>
            <a:r>
              <a:rPr lang="en-US" dirty="0"/>
              <a:t>name became synonymous with cruelty, bigotry, intolerance, and hate. </a:t>
            </a:r>
            <a:endParaRPr lang="en-US" dirty="0" smtClean="0"/>
          </a:p>
          <a:p>
            <a:r>
              <a:rPr lang="en-US" dirty="0" smtClean="0"/>
              <a:t>He </a:t>
            </a:r>
            <a:r>
              <a:rPr lang="en-US" dirty="0"/>
              <a:t>was the most feared man in Spain, and during his reign of terror from 1487 to 1498 he personally ordered more than 2000 people to be burned at the stake. </a:t>
            </a:r>
            <a:endParaRPr lang="en-US" dirty="0" smtClean="0"/>
          </a:p>
          <a:p>
            <a:r>
              <a:rPr lang="en-US" dirty="0" smtClean="0"/>
              <a:t>This </a:t>
            </a:r>
            <a:r>
              <a:rPr lang="en-US" dirty="0"/>
              <a:t>amounted to 181 people a year, when the average Spanish tribunal was burning only 10 a year. </a:t>
            </a:r>
            <a:endParaRPr lang="en-US" dirty="0" smtClean="0"/>
          </a:p>
          <a:p>
            <a:r>
              <a:rPr lang="en-US" dirty="0" smtClean="0"/>
              <a:t>With </a:t>
            </a:r>
            <a:r>
              <a:rPr lang="en-US" dirty="0"/>
              <a:t>the support of the Roman Catholic rulers, the early Spanish inquisitors were so savage in their methods of torture and terror that even Pope Sixtus IV cringed at the reports, but was unable to lessen the horrors that he had unleashed on Spain.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a:t>
            </a:r>
            <a:r>
              <a:rPr lang="en-US" sz="1600" dirty="0" smtClean="0"/>
              <a:t>75-77)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2909749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20000"/>
          </a:bodyPr>
          <a:lstStyle/>
          <a:p>
            <a:r>
              <a:rPr lang="en-US" dirty="0" smtClean="0"/>
              <a:t>One of the most widespread 13</a:t>
            </a:r>
            <a:r>
              <a:rPr lang="en-US" baseline="30000" dirty="0" smtClean="0"/>
              <a:t>th</a:t>
            </a:r>
            <a:r>
              <a:rPr lang="en-US" dirty="0" smtClean="0"/>
              <a:t> century dissenting movements from Catholicism was </a:t>
            </a:r>
            <a:r>
              <a:rPr lang="en-US" dirty="0"/>
              <a:t>the Cathars (Greek for </a:t>
            </a:r>
            <a:r>
              <a:rPr lang="en-US" dirty="0" smtClean="0"/>
              <a:t>“____ ____”).</a:t>
            </a:r>
          </a:p>
          <a:p>
            <a:pPr lvl="1"/>
            <a:r>
              <a:rPr lang="en-US" dirty="0" smtClean="0"/>
              <a:t> “pure ones”</a:t>
            </a:r>
            <a:endParaRPr lang="en-US" dirty="0"/>
          </a:p>
          <a:p>
            <a:r>
              <a:rPr lang="en-US" b="1" i="1" dirty="0" smtClean="0"/>
              <a:t>French</a:t>
            </a:r>
            <a:r>
              <a:rPr lang="en-US" dirty="0" smtClean="0"/>
              <a:t> </a:t>
            </a:r>
            <a:r>
              <a:rPr lang="en-US" dirty="0"/>
              <a:t>Cathars were called </a:t>
            </a:r>
            <a:r>
              <a:rPr lang="en-US" dirty="0" smtClean="0"/>
              <a:t>_______</a:t>
            </a:r>
          </a:p>
          <a:p>
            <a:pPr lvl="1"/>
            <a:r>
              <a:rPr lang="en-US" dirty="0" smtClean="0"/>
              <a:t>Albigensians.</a:t>
            </a:r>
          </a:p>
          <a:p>
            <a:r>
              <a:rPr lang="en-US" dirty="0"/>
              <a:t>The beliefs and practices of the Cathars were basically identical with those of </a:t>
            </a:r>
            <a:r>
              <a:rPr lang="en-US" dirty="0" smtClean="0"/>
              <a:t>what heretical </a:t>
            </a:r>
            <a:r>
              <a:rPr lang="en-US" dirty="0"/>
              <a:t>early Church </a:t>
            </a:r>
            <a:r>
              <a:rPr lang="en-US" dirty="0" smtClean="0"/>
              <a:t>group? </a:t>
            </a:r>
            <a:endParaRPr lang="en-US" dirty="0"/>
          </a:p>
          <a:p>
            <a:pPr lvl="1"/>
            <a:r>
              <a:rPr lang="en-US" dirty="0"/>
              <a:t>Gnostics</a:t>
            </a:r>
          </a:p>
          <a:p>
            <a:r>
              <a:rPr lang="en-US" dirty="0" smtClean="0"/>
              <a:t>When the </a:t>
            </a:r>
            <a:r>
              <a:rPr lang="en-US" dirty="0"/>
              <a:t>missionary efforts of the Catholic Church failed to </a:t>
            </a:r>
            <a:r>
              <a:rPr lang="en-US" dirty="0" smtClean="0"/>
              <a:t>persuade the Cathars, what did the Pope Innocent III do next?</a:t>
            </a:r>
          </a:p>
          <a:p>
            <a:pPr lvl="1"/>
            <a:r>
              <a:rPr lang="en-US" dirty="0" smtClean="0"/>
              <a:t>He launched a Crusade against them</a:t>
            </a:r>
          </a:p>
          <a:p>
            <a:r>
              <a:rPr lang="en-US" dirty="0" smtClean="0"/>
              <a:t>What other dissenting group did the Catholics end up killing along with the Cathars as a part of this Crusade?</a:t>
            </a:r>
          </a:p>
          <a:p>
            <a:pPr lvl="1"/>
            <a:r>
              <a:rPr lang="en-US" dirty="0" smtClean="0"/>
              <a:t>The Waldensians</a:t>
            </a:r>
          </a:p>
          <a:p>
            <a:endParaRPr lang="en-US" dirty="0"/>
          </a:p>
        </p:txBody>
      </p:sp>
    </p:spTree>
    <p:extLst>
      <p:ext uri="{BB962C8B-B14F-4D97-AF65-F5344CB8AC3E}">
        <p14:creationId xmlns:p14="http://schemas.microsoft.com/office/powerpoint/2010/main" val="484448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Spanish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smtClean="0"/>
              <a:t>When </a:t>
            </a:r>
            <a:r>
              <a:rPr lang="en-US" dirty="0"/>
              <a:t>Torquemada was made grand inquisitor, it was even worse, and he conducted the Inquisition as if he were the god of Spain. </a:t>
            </a:r>
            <a:endParaRPr lang="en-US" dirty="0" smtClean="0"/>
          </a:p>
          <a:p>
            <a:r>
              <a:rPr lang="en-US" dirty="0" smtClean="0"/>
              <a:t>Anything </a:t>
            </a:r>
            <a:r>
              <a:rPr lang="en-US" dirty="0"/>
              <a:t>that he could classify as a spiritual offense was given to the attention of his inquisitors. </a:t>
            </a:r>
            <a:endParaRPr lang="en-US" dirty="0" smtClean="0"/>
          </a:p>
          <a:p>
            <a:r>
              <a:rPr lang="en-US" dirty="0" smtClean="0"/>
              <a:t>In </a:t>
            </a:r>
            <a:r>
              <a:rPr lang="en-US" dirty="0"/>
              <a:t>1492 the Inquisition was used to expel all Jews and Moors from Spain or to force their conversion to Roman Catholicism. </a:t>
            </a:r>
            <a:endParaRPr lang="en-US" dirty="0" smtClean="0"/>
          </a:p>
          <a:p>
            <a:r>
              <a:rPr lang="en-US" dirty="0" smtClean="0"/>
              <a:t>At </a:t>
            </a:r>
            <a:r>
              <a:rPr lang="en-US" dirty="0"/>
              <a:t>Torquemada’s urging, Ferdinand and Isabella expelled from Spain more than 160,000 Jews who had not converted to the papal religion.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a:t>
            </a:r>
            <a:r>
              <a:rPr lang="en-US" sz="1600" dirty="0" smtClean="0"/>
              <a:t>75-77)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1040501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000" r="-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a:t>
            </a:r>
            <a:r>
              <a:rPr lang="en-US" sz="4000" b="1" dirty="0" smtClean="0"/>
              <a:t>Spanish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For </a:t>
            </a:r>
            <a:r>
              <a:rPr lang="en-US" dirty="0"/>
              <a:t>political purposes, the inquisitors also held their cruel investigations among the colonists and converted Indians in the Spanish colonies in America. </a:t>
            </a:r>
            <a:endParaRPr lang="en-US" dirty="0" smtClean="0"/>
          </a:p>
          <a:p>
            <a:r>
              <a:rPr lang="en-US" dirty="0" smtClean="0"/>
              <a:t>Despite </a:t>
            </a:r>
            <a:r>
              <a:rPr lang="en-US" dirty="0"/>
              <a:t>an eventual decline in its cruelties, the Inquisition remained in effect in one form or another until the early 19th century—1834 in Spain, and 1821 in Portugal—when it was simply renamed but not abolished. </a:t>
            </a:r>
            <a:endParaRPr lang="en-US" dirty="0" smtClean="0"/>
          </a:p>
          <a:p>
            <a:r>
              <a:rPr lang="en-US" dirty="0" smtClean="0"/>
              <a:t>In </a:t>
            </a:r>
            <a:r>
              <a:rPr lang="en-US" dirty="0"/>
              <a:t>1908, the Inquisition was reorganized under the title Congregation of the Holy Office, and redefined during Vatican Council II in 1965 by Pope Paul VI as the </a:t>
            </a:r>
            <a:r>
              <a:rPr lang="en-US" i="1" dirty="0"/>
              <a:t>Congregation for the Doctrine of the Faith</a:t>
            </a:r>
            <a:r>
              <a:rPr lang="en-US" dirty="0"/>
              <a:t>. </a:t>
            </a:r>
            <a:endParaRPr lang="en-US" dirty="0" smtClean="0"/>
          </a:p>
          <a:p>
            <a:r>
              <a:rPr lang="en-US" dirty="0" smtClean="0"/>
              <a:t>It </a:t>
            </a:r>
            <a:r>
              <a:rPr lang="en-US" dirty="0"/>
              <a:t>has today, it is said, the more positive task of furthering right doctrine rather than “censuring” heresy</a:t>
            </a:r>
            <a:r>
              <a:rPr lang="en-US" dirty="0" smtClean="0"/>
              <a:t>.</a:t>
            </a:r>
            <a:endParaRPr lang="en-US" dirty="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a:t>
            </a:r>
            <a:r>
              <a:rPr lang="en-US" sz="1600" dirty="0" smtClean="0"/>
              <a:t>75-77) </a:t>
            </a:r>
            <a:r>
              <a:rPr lang="en-US" sz="1600" dirty="0"/>
              <a:t>Kindle Version</a:t>
            </a:r>
            <a:endParaRPr lang="en-US" sz="1600" dirty="0">
              <a:solidFill>
                <a:prstClr val="black"/>
              </a:solidFill>
            </a:endParaRPr>
          </a:p>
        </p:txBody>
      </p:sp>
    </p:spTree>
    <p:extLst>
      <p:ext uri="{BB962C8B-B14F-4D97-AF65-F5344CB8AC3E}">
        <p14:creationId xmlns:p14="http://schemas.microsoft.com/office/powerpoint/2010/main" val="733304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b="-74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https://en.wikipedia.org/wiki/Dominican_Order#/</a:t>
            </a:r>
            <a:r>
              <a:rPr lang="en-US" sz="1600" dirty="0" smtClean="0">
                <a:solidFill>
                  <a:prstClr val="black"/>
                </a:solidFill>
                <a:hlinkClick r:id="rId5"/>
              </a:rPr>
              <a:t>media/File:Santo_Domingo_en_oraci%C3%B3n.jpg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4800" b="1" dirty="0" smtClean="0">
                <a:solidFill>
                  <a:schemeClr val="bg1"/>
                </a:solidFill>
                <a:effectLst>
                  <a:glow rad="228600">
                    <a:schemeClr val="accent2">
                      <a:satMod val="175000"/>
                      <a:alpha val="40000"/>
                    </a:schemeClr>
                  </a:glow>
                  <a:outerShdw blurRad="114300" dist="38100" dir="13500000" algn="br" rotWithShape="0">
                    <a:prstClr val="black"/>
                  </a:outerShdw>
                </a:effectLst>
              </a:rPr>
              <a:t>Saint Dominic and the Dominicans</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2" name="TextBox 1"/>
          <p:cNvSpPr txBox="1"/>
          <p:nvPr/>
        </p:nvSpPr>
        <p:spPr>
          <a:xfrm>
            <a:off x="185556" y="6019800"/>
            <a:ext cx="8638839" cy="461665"/>
          </a:xfrm>
          <a:prstGeom prst="rect">
            <a:avLst/>
          </a:prstGeom>
          <a:noFill/>
        </p:spPr>
        <p:txBody>
          <a:bodyPr wrap="square" rtlCol="0">
            <a:spAutoFit/>
          </a:bodyPr>
          <a:lstStyle/>
          <a:p>
            <a:pPr algn="ctr"/>
            <a:r>
              <a:rPr lang="en-US" sz="2400" dirty="0" smtClean="0">
                <a:solidFill>
                  <a:schemeClr val="bg1"/>
                </a:solidFill>
                <a:effectLst>
                  <a:glow rad="101600">
                    <a:schemeClr val="accent2">
                      <a:satMod val="175000"/>
                      <a:alpha val="40000"/>
                    </a:schemeClr>
                  </a:glow>
                </a:effectLst>
              </a:rPr>
              <a:t>Portrait </a:t>
            </a:r>
            <a:r>
              <a:rPr lang="en-US" sz="2400" dirty="0">
                <a:solidFill>
                  <a:schemeClr val="bg1"/>
                </a:solidFill>
                <a:effectLst>
                  <a:glow rad="101600">
                    <a:schemeClr val="accent2">
                      <a:satMod val="175000"/>
                      <a:alpha val="40000"/>
                    </a:schemeClr>
                  </a:glow>
                </a:effectLst>
              </a:rPr>
              <a:t>by El Greco, about 1600</a:t>
            </a:r>
          </a:p>
        </p:txBody>
      </p:sp>
    </p:spTree>
    <p:extLst>
      <p:ext uri="{BB962C8B-B14F-4D97-AF65-F5344CB8AC3E}">
        <p14:creationId xmlns:p14="http://schemas.microsoft.com/office/powerpoint/2010/main" val="1321919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164483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4068650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31630" y="685800"/>
            <a:ext cx="8991600" cy="6172200"/>
          </a:xfrm>
        </p:spPr>
        <p:txBody>
          <a:bodyPr>
            <a:normAutofit lnSpcReduction="10000"/>
          </a:bodyPr>
          <a:lstStyle/>
          <a:p>
            <a:r>
              <a:rPr lang="en-US" dirty="0" smtClean="0"/>
              <a:t>In the Inquisition we see the violation of a legal concept that has been held in high regard in most civilized nations since the time of Roman law: that a person is to be presumed innocent until proven guilty. Do you think this is an important legal principle? If so, why?</a:t>
            </a:r>
          </a:p>
          <a:p>
            <a:r>
              <a:rPr lang="en-US" dirty="0" smtClean="0"/>
              <a:t>In the inquisition we also see a violation of a protection granted in the Eighth Amendment to the United States Constitution </a:t>
            </a:r>
            <a:r>
              <a:rPr lang="en-US" dirty="0"/>
              <a:t>which prohibits “cruel and unusual </a:t>
            </a:r>
            <a:r>
              <a:rPr lang="en-US" dirty="0" smtClean="0"/>
              <a:t>punishments”. One of the difficulties that arises in enforcing this prohibition is defining what is and is not “cruel and unusual”. For example some have argued that the death penalty is cruel and unusual. What are your thoughts on this subject?</a:t>
            </a:r>
            <a:endParaRPr lang="en-US" dirty="0"/>
          </a:p>
          <a:p>
            <a:pPr lvl="0"/>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p>
          <a:p>
            <a:pPr lvl="0"/>
            <a:endParaRPr lang="en-US" dirty="0"/>
          </a:p>
        </p:txBody>
      </p:sp>
    </p:spTree>
    <p:extLst>
      <p:ext uri="{BB962C8B-B14F-4D97-AF65-F5344CB8AC3E}">
        <p14:creationId xmlns:p14="http://schemas.microsoft.com/office/powerpoint/2010/main" val="2560376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5947913"/>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a:t>After an early life as a soldier, Francis had a number of religious experiences in his twenties </a:t>
            </a:r>
            <a:r>
              <a:rPr lang="en-US" dirty="0" smtClean="0"/>
              <a:t>which </a:t>
            </a:r>
            <a:r>
              <a:rPr lang="en-US" dirty="0"/>
              <a:t>led him to embrace a life </a:t>
            </a:r>
            <a:r>
              <a:rPr lang="en-US" dirty="0" smtClean="0"/>
              <a:t>of _____.</a:t>
            </a:r>
          </a:p>
          <a:p>
            <a:pPr lvl="1"/>
            <a:r>
              <a:rPr lang="en-US" dirty="0"/>
              <a:t>p</a:t>
            </a:r>
            <a:r>
              <a:rPr lang="en-US" dirty="0" smtClean="0"/>
              <a:t>overty</a:t>
            </a:r>
            <a:endParaRPr lang="en-US" dirty="0"/>
          </a:p>
          <a:p>
            <a:r>
              <a:rPr lang="en-US" dirty="0"/>
              <a:t>In 1210, Francis went to Rome to ask Innocent III to give the new </a:t>
            </a:r>
            <a:r>
              <a:rPr lang="en-US" dirty="0" smtClean="0"/>
              <a:t>Franciscan movement </a:t>
            </a:r>
            <a:r>
              <a:rPr lang="en-US" dirty="0"/>
              <a:t>his backing. </a:t>
            </a:r>
            <a:r>
              <a:rPr lang="en-US" dirty="0" smtClean="0"/>
              <a:t>After </a:t>
            </a:r>
            <a:r>
              <a:rPr lang="en-US" dirty="0"/>
              <a:t>some hesitation, Innocent agreed, having been deeply influenced by </a:t>
            </a:r>
            <a:r>
              <a:rPr lang="en-US" dirty="0" smtClean="0"/>
              <a:t>a _____.</a:t>
            </a:r>
          </a:p>
          <a:p>
            <a:pPr lvl="1"/>
            <a:r>
              <a:rPr lang="en-US" dirty="0" smtClean="0"/>
              <a:t>dream</a:t>
            </a:r>
          </a:p>
          <a:p>
            <a:r>
              <a:rPr lang="en-US" dirty="0" smtClean="0"/>
              <a:t>Why did Francis resign </a:t>
            </a:r>
            <a:r>
              <a:rPr lang="en-US" dirty="0"/>
              <a:t>as leader </a:t>
            </a:r>
            <a:r>
              <a:rPr lang="en-US" dirty="0" smtClean="0"/>
              <a:t>of </a:t>
            </a:r>
            <a:r>
              <a:rPr lang="en-US" dirty="0"/>
              <a:t>the Franciscans in </a:t>
            </a:r>
            <a:r>
              <a:rPr lang="en-US" dirty="0" smtClean="0"/>
              <a:t>1220? </a:t>
            </a:r>
          </a:p>
          <a:p>
            <a:pPr lvl="1"/>
            <a:r>
              <a:rPr lang="en-US" dirty="0" smtClean="0"/>
              <a:t>He lost </a:t>
            </a:r>
            <a:r>
              <a:rPr lang="en-US" dirty="0"/>
              <a:t>faith in the direction his movement was taking. </a:t>
            </a:r>
          </a:p>
          <a:p>
            <a:r>
              <a:rPr lang="en-US" dirty="0" smtClean="0"/>
              <a:t>Francis was the </a:t>
            </a:r>
            <a:r>
              <a:rPr lang="en-US" dirty="0"/>
              <a:t>first known person who claimed to experience the </a:t>
            </a:r>
            <a:r>
              <a:rPr lang="en-US" b="1" i="1" dirty="0" smtClean="0"/>
              <a:t>stigmata</a:t>
            </a:r>
            <a:r>
              <a:rPr lang="en-US" dirty="0" smtClean="0"/>
              <a:t>. Describe what that is.</a:t>
            </a:r>
          </a:p>
          <a:p>
            <a:pPr lvl="1"/>
            <a:r>
              <a:rPr lang="en-US" dirty="0" smtClean="0"/>
              <a:t>A </a:t>
            </a:r>
            <a:r>
              <a:rPr lang="en-US" dirty="0"/>
              <a:t>mysterious bleeding from the hands, feet, and </a:t>
            </a:r>
            <a:r>
              <a:rPr lang="en-US" dirty="0" smtClean="0"/>
              <a:t>side –  </a:t>
            </a:r>
            <a:r>
              <a:rPr lang="en-US" dirty="0"/>
              <a:t>the places where Christ’s body was pierced.</a:t>
            </a:r>
          </a:p>
        </p:txBody>
      </p:sp>
    </p:spTree>
    <p:extLst>
      <p:ext uri="{BB962C8B-B14F-4D97-AF65-F5344CB8AC3E}">
        <p14:creationId xmlns:p14="http://schemas.microsoft.com/office/powerpoint/2010/main" val="1775983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6510754"/>
            <a:ext cx="9032956" cy="338554"/>
          </a:xfrm>
          <a:prstGeom prst="rect">
            <a:avLst/>
          </a:prstGeom>
        </p:spPr>
        <p:txBody>
          <a:bodyPr wrap="square">
            <a:spAutoFit/>
          </a:bodyPr>
          <a:lstStyle/>
          <a:p>
            <a:r>
              <a:rPr lang="en-US" sz="1600" dirty="0">
                <a:solidFill>
                  <a:prstClr val="black"/>
                </a:solidFill>
                <a:hlinkClick r:id="rId5"/>
              </a:rPr>
              <a:t>http://</a:t>
            </a:r>
            <a:r>
              <a:rPr lang="en-US" sz="1600" dirty="0" smtClean="0">
                <a:solidFill>
                  <a:prstClr val="black"/>
                </a:solidFill>
                <a:hlinkClick r:id="rId5"/>
              </a:rPr>
              <a:t>churchandstate.org.uk/wordpressRM/wp-content/uploads/2016/04/Inquisition-1.jpg</a:t>
            </a:r>
            <a:r>
              <a:rPr lang="en-US" sz="1600" dirty="0" smtClean="0">
                <a:solidFill>
                  <a:prstClr val="black"/>
                </a:solidFill>
              </a:rPr>
              <a:t> </a:t>
            </a:r>
            <a:endParaRPr lang="en-US" sz="1600" dirty="0">
              <a:solidFill>
                <a:prstClr val="black"/>
              </a:solidFill>
            </a:endParaRPr>
          </a:p>
        </p:txBody>
      </p:sp>
      <p:sp>
        <p:nvSpPr>
          <p:cNvPr id="3" name="Title 2"/>
          <p:cNvSpPr>
            <a:spLocks noGrp="1"/>
          </p:cNvSpPr>
          <p:nvPr>
            <p:ph type="title"/>
          </p:nvPr>
        </p:nvSpPr>
        <p:spPr>
          <a:xfrm>
            <a:off x="0" y="0"/>
            <a:ext cx="9164678" cy="990600"/>
          </a:xfrm>
        </p:spPr>
        <p:txBody>
          <a:bodyPr>
            <a:noAutofit/>
          </a:bodyPr>
          <a:lstStyle/>
          <a:p>
            <a:r>
              <a:rPr lang="en-US" sz="6000" b="1" dirty="0" smtClean="0">
                <a:solidFill>
                  <a:schemeClr val="bg1"/>
                </a:solidFill>
                <a:effectLst>
                  <a:glow rad="228600">
                    <a:schemeClr val="accent2">
                      <a:satMod val="175000"/>
                      <a:alpha val="40000"/>
                    </a:schemeClr>
                  </a:glow>
                  <a:outerShdw blurRad="114300" dist="38100" dir="13500000" algn="br" rotWithShape="0">
                    <a:prstClr val="black"/>
                  </a:outerShdw>
                </a:effectLst>
              </a:rPr>
              <a:t>The Inquisition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8159907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During the progress of the Albigensian crusade, Pope Innocent III took another step towards </a:t>
            </a:r>
            <a:r>
              <a:rPr lang="en-US" dirty="0" smtClean="0"/>
              <a:t>centralizing </a:t>
            </a:r>
            <a:r>
              <a:rPr lang="en-US" dirty="0"/>
              <a:t>Church </a:t>
            </a:r>
            <a:r>
              <a:rPr lang="en-US" dirty="0" smtClean="0"/>
              <a:t>organization </a:t>
            </a:r>
            <a:r>
              <a:rPr lang="en-US" dirty="0"/>
              <a:t>around the papacy. </a:t>
            </a:r>
            <a:endParaRPr lang="en-US" dirty="0" smtClean="0"/>
          </a:p>
          <a:p>
            <a:r>
              <a:rPr lang="en-US" dirty="0" smtClean="0"/>
              <a:t>Previously</a:t>
            </a:r>
            <a:r>
              <a:rPr lang="en-US" dirty="0"/>
              <a:t>, the Western Church had left the investigation of heresy to local bishops, who were often ineffective. </a:t>
            </a:r>
            <a:endParaRPr lang="en-US" dirty="0" smtClean="0"/>
          </a:p>
          <a:p>
            <a:r>
              <a:rPr lang="en-US" dirty="0" smtClean="0"/>
              <a:t>Innocent </a:t>
            </a:r>
            <a:r>
              <a:rPr lang="en-US" dirty="0"/>
              <a:t>turned the investigation of heresy into a centrally controlled systematic operation, carried out by special papal agents. </a:t>
            </a:r>
            <a:endParaRPr lang="en-US" dirty="0" smtClean="0"/>
          </a:p>
          <a:p>
            <a:r>
              <a:rPr lang="en-US" dirty="0" smtClean="0"/>
              <a:t>His </a:t>
            </a:r>
            <a:r>
              <a:rPr lang="en-US" dirty="0"/>
              <a:t>actions laid the basis for what in 1227 became the “inquisition” (or “holy office”, as it was called). </a:t>
            </a:r>
            <a:endParaRPr lang="en-US" dirty="0" smtClean="0"/>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7194114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20000"/>
          </a:bodyPr>
          <a:lstStyle/>
          <a:p>
            <a:r>
              <a:rPr lang="en-US" dirty="0" smtClean="0"/>
              <a:t>The </a:t>
            </a:r>
            <a:r>
              <a:rPr lang="en-US" dirty="0"/>
              <a:t>inquisition was a separate </a:t>
            </a:r>
            <a:r>
              <a:rPr lang="en-US" dirty="0" smtClean="0"/>
              <a:t>organization </a:t>
            </a:r>
            <a:r>
              <a:rPr lang="en-US" dirty="0"/>
              <a:t>within the Catholic Church, free from episcopal control and subject only to the pope, dedicated exclusively to uncovering and punishing heretics in Catholic Europe. </a:t>
            </a:r>
            <a:endParaRPr lang="en-US" dirty="0" smtClean="0"/>
          </a:p>
          <a:p>
            <a:r>
              <a:rPr lang="en-US" dirty="0" smtClean="0"/>
              <a:t>It </a:t>
            </a:r>
            <a:r>
              <a:rPr lang="en-US" dirty="0"/>
              <a:t>developed into the most feared </a:t>
            </a:r>
            <a:r>
              <a:rPr lang="en-US" dirty="0" smtClean="0"/>
              <a:t>organization </a:t>
            </a:r>
            <a:r>
              <a:rPr lang="en-US" dirty="0"/>
              <a:t>of the later Middle Ages. </a:t>
            </a:r>
            <a:endParaRPr lang="en-US" dirty="0" smtClean="0"/>
          </a:p>
          <a:p>
            <a:r>
              <a:rPr lang="en-US" dirty="0" smtClean="0"/>
              <a:t>The </a:t>
            </a:r>
            <a:r>
              <a:rPr lang="en-US" dirty="0"/>
              <a:t>activities of the inquisition forced dissenting movements (like the Waldensians) to meet in secret. </a:t>
            </a:r>
            <a:endParaRPr lang="en-US" dirty="0" smtClean="0"/>
          </a:p>
          <a:p>
            <a:r>
              <a:rPr lang="en-US" dirty="0" smtClean="0"/>
              <a:t>This </a:t>
            </a:r>
            <a:r>
              <a:rPr lang="en-US" dirty="0"/>
              <a:t>is the main reason why we know so little about the history of religious dissent in medieval Catholic Europe, compared with what we know of the history of the Catholic Church itself</a:t>
            </a:r>
            <a:r>
              <a:rPr lang="en-US" dirty="0" smtClean="0"/>
              <a:t>.</a:t>
            </a:r>
          </a:p>
          <a:p>
            <a:r>
              <a:rPr lang="en-US" dirty="0" smtClean="0"/>
              <a:t>Some </a:t>
            </a:r>
            <a:r>
              <a:rPr lang="en-US" dirty="0"/>
              <a:t>notable Catholics of the Middle Ages </a:t>
            </a:r>
            <a:r>
              <a:rPr lang="en-US" b="1" i="1" dirty="0"/>
              <a:t>opposed</a:t>
            </a:r>
            <a:r>
              <a:rPr lang="en-US" dirty="0"/>
              <a:t> the use of force in dealing with heretics. </a:t>
            </a:r>
            <a:r>
              <a:rPr lang="en-US" dirty="0" smtClean="0"/>
              <a:t>The most </a:t>
            </a:r>
            <a:r>
              <a:rPr lang="en-US" dirty="0"/>
              <a:t>famous was Bernard of Clairvaux.</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rPr>
              <a:t>Needham, Nick. 2,000 Years of Christ's Power Vol. 2: The Middle Ages</a:t>
            </a:r>
          </a:p>
        </p:txBody>
      </p:sp>
    </p:spTree>
    <p:extLst>
      <p:ext uri="{BB962C8B-B14F-4D97-AF65-F5344CB8AC3E}">
        <p14:creationId xmlns:p14="http://schemas.microsoft.com/office/powerpoint/2010/main" val="36734353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a:bodyPr>
          <a:lstStyle/>
          <a:p>
            <a:r>
              <a:rPr lang="en-US" dirty="0"/>
              <a:t>Inquisitors would arrive in a town and announce their presence, giving citizens a chance to admit to heresy. </a:t>
            </a:r>
            <a:endParaRPr lang="en-US" dirty="0" smtClean="0"/>
          </a:p>
          <a:p>
            <a:r>
              <a:rPr lang="en-US" dirty="0" smtClean="0"/>
              <a:t>Those </a:t>
            </a:r>
            <a:r>
              <a:rPr lang="en-US" dirty="0"/>
              <a:t>who confessed received a punishment ranging from a pilgrimage to a whipping.</a:t>
            </a:r>
          </a:p>
          <a:p>
            <a:r>
              <a:rPr lang="en-US" dirty="0"/>
              <a:t>Those accused of heresy were forced to testify. If the heretic did not confess, torture and execution were inescapable. </a:t>
            </a:r>
            <a:endParaRPr lang="en-US" dirty="0" smtClean="0"/>
          </a:p>
          <a:p>
            <a:r>
              <a:rPr lang="en-US" dirty="0" smtClean="0"/>
              <a:t>Heretics </a:t>
            </a:r>
            <a:r>
              <a:rPr lang="en-US" dirty="0"/>
              <a:t>weren’t allowed to face accusers, received no counsel, and were often victims of false accusations.</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solidFill>
                  <a:prstClr val="black"/>
                </a:solidFill>
                <a:hlinkClick r:id="rId4"/>
              </a:rPr>
              <a:t>https://</a:t>
            </a:r>
            <a:r>
              <a:rPr lang="en-US" sz="1600" dirty="0" smtClean="0">
                <a:solidFill>
                  <a:prstClr val="black"/>
                </a:solidFill>
                <a:hlinkClick r:id="rId4"/>
              </a:rPr>
              <a:t>www.history.com/topics/religion/inquisition</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3536177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85000" lnSpcReduction="20000"/>
          </a:bodyPr>
          <a:lstStyle/>
          <a:p>
            <a:r>
              <a:rPr lang="en-US" dirty="0"/>
              <a:t>Each Inquisition was comprised of about twenty officials: </a:t>
            </a:r>
            <a:endParaRPr lang="en-US" dirty="0" smtClean="0"/>
          </a:p>
          <a:p>
            <a:pPr lvl="1"/>
            <a:r>
              <a:rPr lang="en-US" dirty="0" smtClean="0"/>
              <a:t>a </a:t>
            </a:r>
            <a:r>
              <a:rPr lang="en-US" dirty="0"/>
              <a:t>grand </a:t>
            </a:r>
            <a:r>
              <a:rPr lang="en-US" dirty="0" smtClean="0"/>
              <a:t>inquisitor</a:t>
            </a:r>
          </a:p>
          <a:p>
            <a:pPr lvl="1"/>
            <a:r>
              <a:rPr lang="en-US" dirty="0" smtClean="0"/>
              <a:t>three </a:t>
            </a:r>
            <a:r>
              <a:rPr lang="en-US" dirty="0"/>
              <a:t>principal inquisitors or </a:t>
            </a:r>
            <a:r>
              <a:rPr lang="en-US" dirty="0" smtClean="0"/>
              <a:t>judges</a:t>
            </a:r>
          </a:p>
          <a:p>
            <a:pPr lvl="1"/>
            <a:r>
              <a:rPr lang="en-US" dirty="0" smtClean="0"/>
              <a:t>a </a:t>
            </a:r>
            <a:r>
              <a:rPr lang="en-US" dirty="0"/>
              <a:t>finance </a:t>
            </a:r>
            <a:r>
              <a:rPr lang="en-US" dirty="0" smtClean="0"/>
              <a:t>supervisor </a:t>
            </a:r>
          </a:p>
          <a:p>
            <a:pPr lvl="1"/>
            <a:r>
              <a:rPr lang="en-US" dirty="0" smtClean="0"/>
              <a:t>a </a:t>
            </a:r>
            <a:r>
              <a:rPr lang="en-US" dirty="0"/>
              <a:t>civil </a:t>
            </a:r>
            <a:r>
              <a:rPr lang="en-US" dirty="0" smtClean="0"/>
              <a:t>officer</a:t>
            </a:r>
          </a:p>
          <a:p>
            <a:pPr lvl="1"/>
            <a:r>
              <a:rPr lang="en-US" dirty="0" smtClean="0"/>
              <a:t>an </a:t>
            </a:r>
            <a:r>
              <a:rPr lang="en-US" dirty="0"/>
              <a:t>official to receive and account for money </a:t>
            </a:r>
            <a:r>
              <a:rPr lang="en-US" dirty="0" smtClean="0"/>
              <a:t>fines</a:t>
            </a:r>
          </a:p>
          <a:p>
            <a:pPr lvl="1"/>
            <a:r>
              <a:rPr lang="en-US" dirty="0" smtClean="0"/>
              <a:t>a </a:t>
            </a:r>
            <a:r>
              <a:rPr lang="en-US" dirty="0"/>
              <a:t>similar one for confiscated </a:t>
            </a:r>
            <a:r>
              <a:rPr lang="en-US" dirty="0" smtClean="0"/>
              <a:t>property</a:t>
            </a:r>
          </a:p>
          <a:p>
            <a:pPr lvl="1"/>
            <a:r>
              <a:rPr lang="en-US" dirty="0" smtClean="0"/>
              <a:t>several </a:t>
            </a:r>
            <a:r>
              <a:rPr lang="en-US" dirty="0"/>
              <a:t>assessors to evaluate </a:t>
            </a:r>
            <a:r>
              <a:rPr lang="en-US" dirty="0" smtClean="0"/>
              <a:t>property</a:t>
            </a:r>
          </a:p>
          <a:p>
            <a:pPr lvl="1"/>
            <a:r>
              <a:rPr lang="en-US" dirty="0" smtClean="0"/>
              <a:t>a jailer</a:t>
            </a:r>
          </a:p>
          <a:p>
            <a:pPr lvl="1"/>
            <a:r>
              <a:rPr lang="en-US" dirty="0" smtClean="0"/>
              <a:t>counselors </a:t>
            </a:r>
            <a:r>
              <a:rPr lang="en-US" dirty="0"/>
              <a:t>to interview and advise the </a:t>
            </a:r>
            <a:r>
              <a:rPr lang="en-US" dirty="0" smtClean="0"/>
              <a:t>accused</a:t>
            </a:r>
          </a:p>
          <a:p>
            <a:pPr lvl="1"/>
            <a:r>
              <a:rPr lang="en-US" dirty="0" smtClean="0"/>
              <a:t>executioners </a:t>
            </a:r>
            <a:r>
              <a:rPr lang="en-US" dirty="0"/>
              <a:t>to conduct tortures, </a:t>
            </a:r>
            <a:r>
              <a:rPr lang="en-US" dirty="0" err="1"/>
              <a:t>stranglings</a:t>
            </a:r>
            <a:r>
              <a:rPr lang="en-US" dirty="0"/>
              <a:t>, and </a:t>
            </a:r>
            <a:r>
              <a:rPr lang="en-US" dirty="0" smtClean="0"/>
              <a:t>burnings</a:t>
            </a:r>
          </a:p>
          <a:p>
            <a:pPr lvl="1"/>
            <a:r>
              <a:rPr lang="en-US" dirty="0" smtClean="0"/>
              <a:t>physicians </a:t>
            </a:r>
            <a:r>
              <a:rPr lang="en-US" dirty="0"/>
              <a:t>to oversee the </a:t>
            </a:r>
            <a:r>
              <a:rPr lang="en-US" dirty="0" smtClean="0"/>
              <a:t>torture</a:t>
            </a:r>
          </a:p>
          <a:p>
            <a:pPr lvl="1"/>
            <a:r>
              <a:rPr lang="en-US" dirty="0" smtClean="0"/>
              <a:t>surgeons </a:t>
            </a:r>
            <a:r>
              <a:rPr lang="en-US" dirty="0"/>
              <a:t>to repair body damage caused by </a:t>
            </a:r>
            <a:r>
              <a:rPr lang="en-US" dirty="0" smtClean="0"/>
              <a:t>torture</a:t>
            </a:r>
          </a:p>
          <a:p>
            <a:pPr lvl="1"/>
            <a:r>
              <a:rPr lang="en-US" dirty="0" smtClean="0"/>
              <a:t>clerks </a:t>
            </a:r>
            <a:r>
              <a:rPr lang="en-US" dirty="0"/>
              <a:t>to record the proceedings and confessions in </a:t>
            </a:r>
            <a:r>
              <a:rPr lang="en-US" dirty="0" smtClean="0"/>
              <a:t>Latin</a:t>
            </a:r>
          </a:p>
          <a:p>
            <a:pPr lvl="1"/>
            <a:r>
              <a:rPr lang="en-US" dirty="0" smtClean="0"/>
              <a:t>doorkeepers</a:t>
            </a:r>
          </a:p>
          <a:p>
            <a:pPr lvl="1"/>
            <a:r>
              <a:rPr lang="en-US" dirty="0" smtClean="0"/>
              <a:t>“familiars” </a:t>
            </a:r>
            <a:r>
              <a:rPr lang="en-US" dirty="0"/>
              <a:t>who wormed their way into the confidences of those suspected of heresy and then testified against </a:t>
            </a:r>
            <a:r>
              <a:rPr lang="en-US" dirty="0" smtClean="0"/>
              <a:t>them </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a:t>
            </a:r>
            <a:r>
              <a:rPr lang="en-US" sz="1600" dirty="0" smtClean="0"/>
              <a:t>Martyrs; Updated by Harold J. Chadwick </a:t>
            </a:r>
            <a:r>
              <a:rPr lang="en-US" sz="1600" dirty="0"/>
              <a:t>(pp. 71-72</a:t>
            </a:r>
            <a:r>
              <a:rPr lang="en-US" sz="1600" dirty="0" smtClean="0"/>
              <a:t>) Kindle Version</a:t>
            </a:r>
            <a:endParaRPr lang="en-US" sz="1600" dirty="0">
              <a:solidFill>
                <a:prstClr val="black"/>
              </a:solidFill>
            </a:endParaRPr>
          </a:p>
        </p:txBody>
      </p:sp>
    </p:spTree>
    <p:extLst>
      <p:ext uri="{BB962C8B-B14F-4D97-AF65-F5344CB8AC3E}">
        <p14:creationId xmlns:p14="http://schemas.microsoft.com/office/powerpoint/2010/main" val="2592170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 calcmode="lin" valueType="num">
                                      <p:cBhvr>
                                        <p:cTn id="56"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8">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8">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 calcmode="lin" valueType="num">
                                      <p:cBhvr>
                                        <p:cTn id="63" dur="500" fill="hold"/>
                                        <p:tgtEl>
                                          <p:spTgt spid="8">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8">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8">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8">
                                            <p:txEl>
                                              <p:pRg st="10" end="10"/>
                                            </p:txEl>
                                          </p:spTgt>
                                        </p:tgtEl>
                                        <p:attrNameLst>
                                          <p:attrName>style.visibility</p:attrName>
                                        </p:attrNameLst>
                                      </p:cBhvr>
                                      <p:to>
                                        <p:strVal val="visible"/>
                                      </p:to>
                                    </p:set>
                                    <p:anim calcmode="lin" valueType="num">
                                      <p:cBhvr>
                                        <p:cTn id="70" dur="500" fill="hold"/>
                                        <p:tgtEl>
                                          <p:spTgt spid="8">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8">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8">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8">
                                            <p:txEl>
                                              <p:pRg st="11" end="11"/>
                                            </p:txEl>
                                          </p:spTgt>
                                        </p:tgtEl>
                                        <p:attrNameLst>
                                          <p:attrName>style.visibility</p:attrName>
                                        </p:attrNameLst>
                                      </p:cBhvr>
                                      <p:to>
                                        <p:strVal val="visible"/>
                                      </p:to>
                                    </p:set>
                                    <p:anim calcmode="lin" valueType="num">
                                      <p:cBhvr>
                                        <p:cTn id="77" dur="500" fill="hold"/>
                                        <p:tgtEl>
                                          <p:spTgt spid="8">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8">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8">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8">
                                            <p:txEl>
                                              <p:pRg st="12" end="12"/>
                                            </p:txEl>
                                          </p:spTgt>
                                        </p:tgtEl>
                                        <p:attrNameLst>
                                          <p:attrName>style.visibility</p:attrName>
                                        </p:attrNameLst>
                                      </p:cBhvr>
                                      <p:to>
                                        <p:strVal val="visible"/>
                                      </p:to>
                                    </p:set>
                                    <p:anim calcmode="lin" valueType="num">
                                      <p:cBhvr>
                                        <p:cTn id="84" dur="500" fill="hold"/>
                                        <p:tgtEl>
                                          <p:spTgt spid="8">
                                            <p:txEl>
                                              <p:pRg st="12" end="12"/>
                                            </p:txEl>
                                          </p:spTgt>
                                        </p:tgtEl>
                                        <p:attrNameLst>
                                          <p:attrName>ppt_w</p:attrName>
                                        </p:attrNameLst>
                                      </p:cBhvr>
                                      <p:tavLst>
                                        <p:tav tm="0">
                                          <p:val>
                                            <p:fltVal val="0"/>
                                          </p:val>
                                        </p:tav>
                                        <p:tav tm="100000">
                                          <p:val>
                                            <p:strVal val="#ppt_w"/>
                                          </p:val>
                                        </p:tav>
                                      </p:tavLst>
                                    </p:anim>
                                    <p:anim calcmode="lin" valueType="num">
                                      <p:cBhvr>
                                        <p:cTn id="85" dur="500" fill="hold"/>
                                        <p:tgtEl>
                                          <p:spTgt spid="8">
                                            <p:txEl>
                                              <p:pRg st="12" end="12"/>
                                            </p:txEl>
                                          </p:spTgt>
                                        </p:tgtEl>
                                        <p:attrNameLst>
                                          <p:attrName>ppt_h</p:attrName>
                                        </p:attrNameLst>
                                      </p:cBhvr>
                                      <p:tavLst>
                                        <p:tav tm="0">
                                          <p:val>
                                            <p:fltVal val="0"/>
                                          </p:val>
                                        </p:tav>
                                        <p:tav tm="100000">
                                          <p:val>
                                            <p:strVal val="#ppt_h"/>
                                          </p:val>
                                        </p:tav>
                                      </p:tavLst>
                                    </p:anim>
                                    <p:animEffect transition="in" filter="fade">
                                      <p:cBhvr>
                                        <p:cTn id="86" dur="500"/>
                                        <p:tgtEl>
                                          <p:spTgt spid="8">
                                            <p:txEl>
                                              <p:pRg st="12" end="12"/>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 calcmode="lin" valueType="num">
                                      <p:cBhvr>
                                        <p:cTn id="91" dur="500" fill="hold"/>
                                        <p:tgtEl>
                                          <p:spTgt spid="8">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8">
                                            <p:txEl>
                                              <p:pRg st="13" end="13"/>
                                            </p:txEl>
                                          </p:spTgt>
                                        </p:tgtEl>
                                        <p:attrNameLst>
                                          <p:attrName>ppt_h</p:attrName>
                                        </p:attrNameLst>
                                      </p:cBhvr>
                                      <p:tavLst>
                                        <p:tav tm="0">
                                          <p:val>
                                            <p:fltVal val="0"/>
                                          </p:val>
                                        </p:tav>
                                        <p:tav tm="100000">
                                          <p:val>
                                            <p:strVal val="#ppt_h"/>
                                          </p:val>
                                        </p:tav>
                                      </p:tavLst>
                                    </p:anim>
                                    <p:animEffect transition="in" filter="fade">
                                      <p:cBhvr>
                                        <p:cTn id="93" dur="500"/>
                                        <p:tgtEl>
                                          <p:spTgt spid="8">
                                            <p:txEl>
                                              <p:pRg st="13" end="1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8">
                                            <p:txEl>
                                              <p:pRg st="14" end="14"/>
                                            </p:txEl>
                                          </p:spTgt>
                                        </p:tgtEl>
                                        <p:attrNameLst>
                                          <p:attrName>style.visibility</p:attrName>
                                        </p:attrNameLst>
                                      </p:cBhvr>
                                      <p:to>
                                        <p:strVal val="visible"/>
                                      </p:to>
                                    </p:set>
                                    <p:anim calcmode="lin" valueType="num">
                                      <p:cBhvr>
                                        <p:cTn id="98" dur="500" fill="hold"/>
                                        <p:tgtEl>
                                          <p:spTgt spid="8">
                                            <p:txEl>
                                              <p:pRg st="14" end="14"/>
                                            </p:txEl>
                                          </p:spTgt>
                                        </p:tgtEl>
                                        <p:attrNameLst>
                                          <p:attrName>ppt_w</p:attrName>
                                        </p:attrNameLst>
                                      </p:cBhvr>
                                      <p:tavLst>
                                        <p:tav tm="0">
                                          <p:val>
                                            <p:fltVal val="0"/>
                                          </p:val>
                                        </p:tav>
                                        <p:tav tm="100000">
                                          <p:val>
                                            <p:strVal val="#ppt_w"/>
                                          </p:val>
                                        </p:tav>
                                      </p:tavLst>
                                    </p:anim>
                                    <p:anim calcmode="lin" valueType="num">
                                      <p:cBhvr>
                                        <p:cTn id="99" dur="500" fill="hold"/>
                                        <p:tgtEl>
                                          <p:spTgt spid="8">
                                            <p:txEl>
                                              <p:pRg st="14" end="14"/>
                                            </p:txEl>
                                          </p:spTgt>
                                        </p:tgtEl>
                                        <p:attrNameLst>
                                          <p:attrName>ppt_h</p:attrName>
                                        </p:attrNameLst>
                                      </p:cBhvr>
                                      <p:tavLst>
                                        <p:tav tm="0">
                                          <p:val>
                                            <p:fltVal val="0"/>
                                          </p:val>
                                        </p:tav>
                                        <p:tav tm="100000">
                                          <p:val>
                                            <p:strVal val="#ppt_h"/>
                                          </p:val>
                                        </p:tav>
                                      </p:tavLst>
                                    </p:anim>
                                    <p:animEffect transition="in" filter="fade">
                                      <p:cBhvr>
                                        <p:cTn id="100" dur="500"/>
                                        <p:tgtEl>
                                          <p:spTgt spid="8">
                                            <p:txEl>
                                              <p:pRg st="14" end="1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8">
                                            <p:txEl>
                                              <p:pRg st="15" end="15"/>
                                            </p:txEl>
                                          </p:spTgt>
                                        </p:tgtEl>
                                        <p:attrNameLst>
                                          <p:attrName>style.visibility</p:attrName>
                                        </p:attrNameLst>
                                      </p:cBhvr>
                                      <p:to>
                                        <p:strVal val="visible"/>
                                      </p:to>
                                    </p:set>
                                    <p:anim calcmode="lin" valueType="num">
                                      <p:cBhvr>
                                        <p:cTn id="105" dur="500" fill="hold"/>
                                        <p:tgtEl>
                                          <p:spTgt spid="8">
                                            <p:txEl>
                                              <p:pRg st="15" end="15"/>
                                            </p:txEl>
                                          </p:spTgt>
                                        </p:tgtEl>
                                        <p:attrNameLst>
                                          <p:attrName>ppt_w</p:attrName>
                                        </p:attrNameLst>
                                      </p:cBhvr>
                                      <p:tavLst>
                                        <p:tav tm="0">
                                          <p:val>
                                            <p:fltVal val="0"/>
                                          </p:val>
                                        </p:tav>
                                        <p:tav tm="100000">
                                          <p:val>
                                            <p:strVal val="#ppt_w"/>
                                          </p:val>
                                        </p:tav>
                                      </p:tavLst>
                                    </p:anim>
                                    <p:anim calcmode="lin" valueType="num">
                                      <p:cBhvr>
                                        <p:cTn id="106" dur="500" fill="hold"/>
                                        <p:tgtEl>
                                          <p:spTgt spid="8">
                                            <p:txEl>
                                              <p:pRg st="15" end="15"/>
                                            </p:txEl>
                                          </p:spTgt>
                                        </p:tgtEl>
                                        <p:attrNameLst>
                                          <p:attrName>ppt_h</p:attrName>
                                        </p:attrNameLst>
                                      </p:cBhvr>
                                      <p:tavLst>
                                        <p:tav tm="0">
                                          <p:val>
                                            <p:fltVal val="0"/>
                                          </p:val>
                                        </p:tav>
                                        <p:tav tm="100000">
                                          <p:val>
                                            <p:strVal val="#ppt_h"/>
                                          </p:val>
                                        </p:tav>
                                      </p:tavLst>
                                    </p:anim>
                                    <p:animEffect transition="in" filter="fade">
                                      <p:cBhvr>
                                        <p:cTn id="107"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rmAutofit/>
          </a:bodyPr>
          <a:lstStyle/>
          <a:p>
            <a:pPr fontAlgn="base"/>
            <a:r>
              <a:rPr lang="en-US" sz="4000" b="1" dirty="0"/>
              <a:t>The Inquisition</a:t>
            </a:r>
            <a:endParaRPr lang="en-US" sz="2400" dirty="0">
              <a:latin typeface="+mn-lt"/>
            </a:endParaRPr>
          </a:p>
        </p:txBody>
      </p:sp>
      <p:sp>
        <p:nvSpPr>
          <p:cNvPr id="8" name="Content Placeholder 7"/>
          <p:cNvSpPr>
            <a:spLocks noGrp="1"/>
          </p:cNvSpPr>
          <p:nvPr>
            <p:ph idx="1"/>
          </p:nvPr>
        </p:nvSpPr>
        <p:spPr>
          <a:xfrm>
            <a:off x="457200" y="838200"/>
            <a:ext cx="8229600" cy="5592763"/>
          </a:xfrm>
        </p:spPr>
        <p:txBody>
          <a:bodyPr>
            <a:normAutofit fontScale="92500" lnSpcReduction="10000"/>
          </a:bodyPr>
          <a:lstStyle/>
          <a:p>
            <a:r>
              <a:rPr lang="en-US" dirty="0" smtClean="0"/>
              <a:t>Each </a:t>
            </a:r>
            <a:r>
              <a:rPr lang="en-US" dirty="0"/>
              <a:t>trial also had witnesses or informers against the accused, and favored visitors, who were sworn to keep secret any procedures and proceedings that they witnessed. </a:t>
            </a:r>
            <a:endParaRPr lang="en-US" dirty="0" smtClean="0"/>
          </a:p>
          <a:p>
            <a:r>
              <a:rPr lang="en-US" dirty="0" smtClean="0"/>
              <a:t>At </a:t>
            </a:r>
            <a:r>
              <a:rPr lang="en-US" dirty="0"/>
              <a:t>first the Inquisition was only concerned with charges of </a:t>
            </a:r>
            <a:r>
              <a:rPr lang="en-US" b="1" i="1" dirty="0"/>
              <a:t>heresy</a:t>
            </a:r>
            <a:r>
              <a:rPr lang="en-US" dirty="0"/>
              <a:t>, but it soon expanded it’s authority to include charges of such things as sorcery, alchemy, blasphemy, sexual aberration, infanticide, reading the Bible in the common language, or reading the Talmud of the Jews or the Koran of the Muslims. </a:t>
            </a:r>
            <a:endParaRPr lang="en-US" dirty="0" smtClean="0"/>
          </a:p>
          <a:p>
            <a:r>
              <a:rPr lang="en-US" dirty="0" smtClean="0"/>
              <a:t>As </a:t>
            </a:r>
            <a:r>
              <a:rPr lang="en-US" dirty="0"/>
              <a:t>heresy charges became less popular in the late 15th century, an increasing number of witches and sorcerers were burned, thereby justifying and prolonging the existence of the </a:t>
            </a:r>
            <a:r>
              <a:rPr lang="en-US" dirty="0" smtClean="0"/>
              <a:t>Inquisition.</a:t>
            </a:r>
          </a:p>
        </p:txBody>
      </p:sp>
      <p:sp>
        <p:nvSpPr>
          <p:cNvPr id="5" name="TextBox 4"/>
          <p:cNvSpPr txBox="1"/>
          <p:nvPr/>
        </p:nvSpPr>
        <p:spPr>
          <a:xfrm>
            <a:off x="2875" y="6510754"/>
            <a:ext cx="9144000" cy="338554"/>
          </a:xfrm>
          <a:prstGeom prst="rect">
            <a:avLst/>
          </a:prstGeom>
          <a:noFill/>
        </p:spPr>
        <p:txBody>
          <a:bodyPr wrap="square" rtlCol="0">
            <a:spAutoFit/>
          </a:bodyPr>
          <a:lstStyle/>
          <a:p>
            <a:r>
              <a:rPr lang="en-US" sz="1600" dirty="0"/>
              <a:t>Foxe, John. Foxes Book of Martyrs; Updated by Harold J. Chadwick (pp. 71-72) Kindle Version</a:t>
            </a:r>
            <a:endParaRPr lang="en-US" sz="1600" dirty="0">
              <a:solidFill>
                <a:prstClr val="black"/>
              </a:solidFill>
            </a:endParaRPr>
          </a:p>
        </p:txBody>
      </p:sp>
    </p:spTree>
    <p:extLst>
      <p:ext uri="{BB962C8B-B14F-4D97-AF65-F5344CB8AC3E}">
        <p14:creationId xmlns:p14="http://schemas.microsoft.com/office/powerpoint/2010/main" val="14506270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283427</TotalTime>
  <Words>2552</Words>
  <Application>Microsoft Office PowerPoint</Application>
  <PresentationFormat>On-screen Show (4:3)</PresentationFormat>
  <Paragraphs>150</Paragraphs>
  <Slides>25</Slides>
  <Notes>3</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Office Theme</vt:lpstr>
      <vt:lpstr>93_Office Theme</vt:lpstr>
      <vt:lpstr>94_Office Theme</vt:lpstr>
      <vt:lpstr>95_Office Theme</vt:lpstr>
      <vt:lpstr>PowerPoint Presentation</vt:lpstr>
      <vt:lpstr>Review</vt:lpstr>
      <vt:lpstr>Review</vt:lpstr>
      <vt:lpstr>The Inquisition</vt:lpstr>
      <vt:lpstr>The Inquisition</vt:lpstr>
      <vt:lpstr>The Inquisition</vt:lpstr>
      <vt:lpstr>The Inquisition</vt:lpstr>
      <vt:lpstr>The Inquisition</vt:lpstr>
      <vt:lpstr>The Inquisition</vt:lpstr>
      <vt:lpstr>The Inquisition</vt:lpstr>
      <vt:lpstr>The Inquisition</vt:lpstr>
      <vt:lpstr>The Inquisition</vt:lpstr>
      <vt:lpstr>The Inquisition</vt:lpstr>
      <vt:lpstr>The Inquisition</vt:lpstr>
      <vt:lpstr>The Inquisition</vt:lpstr>
      <vt:lpstr>The Spanish Inquisition</vt:lpstr>
      <vt:lpstr>The Spanish Inquisition</vt:lpstr>
      <vt:lpstr>The Spanish Inquisition</vt:lpstr>
      <vt:lpstr>The Spanish Inquisition</vt:lpstr>
      <vt:lpstr>The Spanish Inquisition</vt:lpstr>
      <vt:lpstr>The Spanish Inquisition</vt:lpstr>
      <vt:lpstr>Saint Dominic and the Dominicans</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5005</cp:revision>
  <cp:lastPrinted>2020-02-16T14:34:37Z</cp:lastPrinted>
  <dcterms:created xsi:type="dcterms:W3CDTF">2018-06-08T00:19:32Z</dcterms:created>
  <dcterms:modified xsi:type="dcterms:W3CDTF">2020-02-16T23:20:39Z</dcterms:modified>
</cp:coreProperties>
</file>