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notesSlides/notesSlide2.xml" ContentType="application/vnd.openxmlformats-officedocument.presentationml.notesSl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notesSlides/notesSlide3.xml" ContentType="application/vnd.openxmlformats-officedocument.presentationml.notesSl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notesSlides/notesSlide4.xml" ContentType="application/vnd.openxmlformats-officedocument.presentationml.notesSl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6804" r:id="rId2"/>
    <p:sldMasterId id="2147486816" r:id="rId3"/>
    <p:sldMasterId id="2147486828" r:id="rId4"/>
    <p:sldMasterId id="2147486840" r:id="rId5"/>
  </p:sldMasterIdLst>
  <p:notesMasterIdLst>
    <p:notesMasterId r:id="rId30"/>
  </p:notesMasterIdLst>
  <p:handoutMasterIdLst>
    <p:handoutMasterId r:id="rId31"/>
  </p:handoutMasterIdLst>
  <p:sldIdLst>
    <p:sldId id="2784" r:id="rId6"/>
    <p:sldId id="2785" r:id="rId7"/>
    <p:sldId id="2787" r:id="rId8"/>
    <p:sldId id="2786" r:id="rId9"/>
    <p:sldId id="2788" r:id="rId10"/>
    <p:sldId id="2830" r:id="rId11"/>
    <p:sldId id="2831" r:id="rId12"/>
    <p:sldId id="2796" r:id="rId13"/>
    <p:sldId id="2797" r:id="rId14"/>
    <p:sldId id="2798" r:id="rId15"/>
    <p:sldId id="2799" r:id="rId16"/>
    <p:sldId id="2800" r:id="rId17"/>
    <p:sldId id="2801" r:id="rId18"/>
    <p:sldId id="2802" r:id="rId19"/>
    <p:sldId id="2803" r:id="rId20"/>
    <p:sldId id="2804" r:id="rId21"/>
    <p:sldId id="2814" r:id="rId22"/>
    <p:sldId id="2819" r:id="rId23"/>
    <p:sldId id="2820" r:id="rId24"/>
    <p:sldId id="2832" r:id="rId25"/>
    <p:sldId id="2823" r:id="rId26"/>
    <p:sldId id="2825" r:id="rId27"/>
    <p:sldId id="2826" r:id="rId28"/>
    <p:sldId id="2827" r:id="rId29"/>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31F9"/>
    <a:srgbClr val="344BF6"/>
    <a:srgbClr val="336600"/>
    <a:srgbClr val="009900"/>
    <a:srgbClr val="008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0" d="100"/>
          <a:sy n="110" d="100"/>
        </p:scale>
        <p:origin x="-1560" y="-72"/>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23B20E6D-5301-4921-965A-4165F13FB2F9}" type="datetimeFigureOut">
              <a:rPr lang="en-US" smtClean="0"/>
              <a:t>2/23/2020</a:t>
            </a:fld>
            <a:endParaRPr lang="en-US"/>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CD1EC55D-DF11-4B6E-B8E2-8ED8B7CB6743}" type="datetimeFigureOut">
              <a:rPr lang="en-US" smtClean="0"/>
              <a:t>2/23/2020</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D63987-A83F-4245-81BE-0B37BAA48141}"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662294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D63987-A83F-4245-81BE-0B37BAA48141}"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662294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D63987-A83F-4245-81BE-0B37BAA48141}"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662294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D63987-A83F-4245-81BE-0B37BAA48141}"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662294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2/23/2020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2/23/2020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2/23/2020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2/23/2020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4223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2/23/2020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25545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2/23/2020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1910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2/23/2020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262453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2/23/2020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08750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2/23/2020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07580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2/23/2020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213987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2/23/2020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55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t>2/23/2020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2/23/2020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196892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2/23/2020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120507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2/23/2020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201134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2/23/2020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42325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2/23/2020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25138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2/23/2020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349285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2/23/2020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405645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2/23/2020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335837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2/23/2020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01228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2/23/2020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7160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2/23/2020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2/23/2020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067941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2/23/2020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215230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2/23/2020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42806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2/23/2020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964650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2/23/2020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432686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2/23/2020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780450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2/23/2020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415289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2/23/2020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385304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2/23/2020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10119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2/23/2020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5070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t>2/23/2020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2/23/2020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773425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2/23/2020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939418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2/23/2020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27402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2/23/2020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877309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2/23/2020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55435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2/23/2020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899995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2/23/2020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619119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2/23/2020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46006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2/23/2020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578385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2/23/2020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3841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t>2/23/2020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2/23/2020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33313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2/23/2020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350429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2/23/2020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822622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2/23/2020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213075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2/23/2020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783381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2/23/2020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0021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t>2/23/2020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2/23/2020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2/23/2020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2/23/2020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2/23/2020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2/23/2020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80315668"/>
      </p:ext>
    </p:extLst>
  </p:cSld>
  <p:clrMap bg1="lt1" tx1="dk1" bg2="lt2" tx2="dk2" accent1="accent1" accent2="accent2" accent3="accent3" accent4="accent4" accent5="accent5" accent6="accent6" hlink="hlink" folHlink="folHlink"/>
  <p:sldLayoutIdLst>
    <p:sldLayoutId id="2147486805" r:id="rId1"/>
    <p:sldLayoutId id="2147486806" r:id="rId2"/>
    <p:sldLayoutId id="2147486807" r:id="rId3"/>
    <p:sldLayoutId id="2147486808" r:id="rId4"/>
    <p:sldLayoutId id="2147486809" r:id="rId5"/>
    <p:sldLayoutId id="2147486810" r:id="rId6"/>
    <p:sldLayoutId id="2147486811" r:id="rId7"/>
    <p:sldLayoutId id="2147486812" r:id="rId8"/>
    <p:sldLayoutId id="2147486813" r:id="rId9"/>
    <p:sldLayoutId id="2147486814" r:id="rId10"/>
    <p:sldLayoutId id="2147486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2/23/2020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89550128"/>
      </p:ext>
    </p:extLst>
  </p:cSld>
  <p:clrMap bg1="lt1" tx1="dk1" bg2="lt2" tx2="dk2" accent1="accent1" accent2="accent2" accent3="accent3" accent4="accent4" accent5="accent5" accent6="accent6" hlink="hlink" folHlink="folHlink"/>
  <p:sldLayoutIdLst>
    <p:sldLayoutId id="2147486817" r:id="rId1"/>
    <p:sldLayoutId id="2147486818" r:id="rId2"/>
    <p:sldLayoutId id="2147486819" r:id="rId3"/>
    <p:sldLayoutId id="2147486820" r:id="rId4"/>
    <p:sldLayoutId id="2147486821" r:id="rId5"/>
    <p:sldLayoutId id="2147486822" r:id="rId6"/>
    <p:sldLayoutId id="2147486823" r:id="rId7"/>
    <p:sldLayoutId id="2147486824" r:id="rId8"/>
    <p:sldLayoutId id="2147486825" r:id="rId9"/>
    <p:sldLayoutId id="2147486826" r:id="rId10"/>
    <p:sldLayoutId id="2147486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2/23/2020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3981010"/>
      </p:ext>
    </p:extLst>
  </p:cSld>
  <p:clrMap bg1="lt1" tx1="dk1" bg2="lt2" tx2="dk2" accent1="accent1" accent2="accent2" accent3="accent3" accent4="accent4" accent5="accent5" accent6="accent6" hlink="hlink" folHlink="folHlink"/>
  <p:sldLayoutIdLst>
    <p:sldLayoutId id="2147486829" r:id="rId1"/>
    <p:sldLayoutId id="2147486830" r:id="rId2"/>
    <p:sldLayoutId id="2147486831" r:id="rId3"/>
    <p:sldLayoutId id="2147486832" r:id="rId4"/>
    <p:sldLayoutId id="2147486833" r:id="rId5"/>
    <p:sldLayoutId id="2147486834" r:id="rId6"/>
    <p:sldLayoutId id="2147486835" r:id="rId7"/>
    <p:sldLayoutId id="2147486836" r:id="rId8"/>
    <p:sldLayoutId id="2147486837" r:id="rId9"/>
    <p:sldLayoutId id="2147486838" r:id="rId10"/>
    <p:sldLayoutId id="2147486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2/23/2020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31027049"/>
      </p:ext>
    </p:extLst>
  </p:cSld>
  <p:clrMap bg1="lt1" tx1="dk1" bg2="lt2" tx2="dk2" accent1="accent1" accent2="accent2" accent3="accent3" accent4="accent4" accent5="accent5" accent6="accent6" hlink="hlink" folHlink="folHlink"/>
  <p:sldLayoutIdLst>
    <p:sldLayoutId id="2147486841" r:id="rId1"/>
    <p:sldLayoutId id="2147486842" r:id="rId2"/>
    <p:sldLayoutId id="2147486843" r:id="rId3"/>
    <p:sldLayoutId id="2147486844" r:id="rId4"/>
    <p:sldLayoutId id="2147486845" r:id="rId5"/>
    <p:sldLayoutId id="2147486846" r:id="rId6"/>
    <p:sldLayoutId id="2147486847" r:id="rId7"/>
    <p:sldLayoutId id="2147486848" r:id="rId8"/>
    <p:sldLayoutId id="2147486849" r:id="rId9"/>
    <p:sldLayoutId id="2147486850" r:id="rId10"/>
    <p:sldLayoutId id="2147486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8.xml"/><Relationship Id="rId1" Type="http://schemas.openxmlformats.org/officeDocument/2006/relationships/themeOverride" Target="../theme/themeOverride10.xml"/><Relationship Id="rId5" Type="http://schemas.openxmlformats.org/officeDocument/2006/relationships/hyperlink" Target="https://www.hamiltonbook.com/the-other-friars-the-carmelite-augustinian-sack-and-pied-friars-in-the-middle-ages-paperbound" TargetMode="Externa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4.xml"/><Relationship Id="rId1" Type="http://schemas.openxmlformats.org/officeDocument/2006/relationships/themeOverride" Target="../theme/themeOverr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4.xml"/><Relationship Id="rId1" Type="http://schemas.openxmlformats.org/officeDocument/2006/relationships/themeOverride" Target="../theme/themeOverr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4.xml"/><Relationship Id="rId1" Type="http://schemas.openxmlformats.org/officeDocument/2006/relationships/themeOverride" Target="../theme/themeOverride1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9.xml"/><Relationship Id="rId1" Type="http://schemas.openxmlformats.org/officeDocument/2006/relationships/themeOverride" Target="../theme/themeOverride14.xml"/><Relationship Id="rId5" Type="http://schemas.openxmlformats.org/officeDocument/2006/relationships/hyperlink" Target="https://loredanacrupi.wordpress.com/2015/03/29/rip-the-singing-nun/" TargetMode="Externa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35.xml"/><Relationship Id="rId1" Type="http://schemas.openxmlformats.org/officeDocument/2006/relationships/themeOverride" Target="../theme/themeOverride15.xml"/><Relationship Id="rId4" Type="http://schemas.openxmlformats.org/officeDocument/2006/relationships/hyperlink" Target="https://en.wikipedia.org/wiki/The_Singing_Nu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35.xml"/><Relationship Id="rId1" Type="http://schemas.openxmlformats.org/officeDocument/2006/relationships/themeOverride" Target="../theme/themeOverride16.xml"/><Relationship Id="rId4" Type="http://schemas.openxmlformats.org/officeDocument/2006/relationships/hyperlink" Target="https://en.wikipedia.org/wiki/The_Singing_Nun"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hemeOverride" Target="../theme/themeOverride18.xml"/><Relationship Id="rId5" Type="http://schemas.openxmlformats.org/officeDocument/2006/relationships/hyperlink" Target="https://www.tasteiran.net/stories/10048/iran-marco-polo-adventure" TargetMode="External"/><Relationship Id="rId4" Type="http://schemas.openxmlformats.org/officeDocument/2006/relationships/image" Target="../media/image8.jpg"/></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7.xml"/><Relationship Id="rId1" Type="http://schemas.openxmlformats.org/officeDocument/2006/relationships/themeOverride" Target="../theme/themeOverride19.xml"/><Relationship Id="rId4" Type="http://schemas.openxmlformats.org/officeDocument/2006/relationships/hyperlink" Target="https://www.hopehelps.org/volunteer-appreciation-week-2018/"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50.xml"/><Relationship Id="rId1" Type="http://schemas.openxmlformats.org/officeDocument/2006/relationships/themeOverride" Target="../theme/themeOverride20.xml"/><Relationship Id="rId4" Type="http://schemas.openxmlformats.org/officeDocument/2006/relationships/hyperlink" Target="https://www.weareteachers.com/moving-beyond-classroom-discussion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46.xml"/><Relationship Id="rId1" Type="http://schemas.openxmlformats.org/officeDocument/2006/relationships/themeOverride" Target="../theme/themeOverride2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8.xml"/><Relationship Id="rId1" Type="http://schemas.openxmlformats.org/officeDocument/2006/relationships/themeOverride" Target="../theme/themeOverride1.xml"/><Relationship Id="rId5" Type="http://schemas.openxmlformats.org/officeDocument/2006/relationships/hyperlink" Target="https://en.wikipedia.org/wiki/Dominican_Order#/media/File:Santo_Domingo_en_oraci%C3%B3n.jpg" TargetMode="Externa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Kingdom_of_Castile" TargetMode="External"/><Relationship Id="rId2" Type="http://schemas.openxmlformats.org/officeDocument/2006/relationships/slideLayout" Target="../slideLayouts/slideLayout6.xml"/><Relationship Id="rId1" Type="http://schemas.openxmlformats.org/officeDocument/2006/relationships/themeOverride" Target="../theme/themeOverride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Burgo_de_Osma_Cathedral" TargetMode="External"/><Relationship Id="rId2" Type="http://schemas.openxmlformats.org/officeDocument/2006/relationships/slideLayout" Target="../slideLayouts/slideLayout6.xml"/><Relationship Id="rId1" Type="http://schemas.openxmlformats.org/officeDocument/2006/relationships/themeOverride" Target="../theme/themeOverride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4674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7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Saint Dominic and the Dominicans</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lnSpcReduction="20000"/>
          </a:bodyPr>
          <a:lstStyle/>
          <a:p>
            <a:r>
              <a:rPr lang="en-US" dirty="0"/>
              <a:t>The Dominicans were known popularly as the “</a:t>
            </a:r>
            <a:r>
              <a:rPr lang="en-US" b="1" i="1" dirty="0"/>
              <a:t>Black Friars</a:t>
            </a:r>
            <a:r>
              <a:rPr lang="en-US" dirty="0"/>
              <a:t>”, because </a:t>
            </a:r>
            <a:r>
              <a:rPr lang="en-US" dirty="0" smtClean="0"/>
              <a:t>they wore </a:t>
            </a:r>
            <a:r>
              <a:rPr lang="en-US" b="1" i="1" dirty="0"/>
              <a:t>black</a:t>
            </a:r>
            <a:r>
              <a:rPr lang="en-US" dirty="0"/>
              <a:t> in distinction from the </a:t>
            </a:r>
            <a:r>
              <a:rPr lang="en-US" b="1" i="1" dirty="0"/>
              <a:t>grey</a:t>
            </a:r>
            <a:r>
              <a:rPr lang="en-US" dirty="0"/>
              <a:t> dress of the Franciscans. </a:t>
            </a:r>
            <a:endParaRPr lang="en-US" dirty="0" smtClean="0"/>
          </a:p>
          <a:p>
            <a:r>
              <a:rPr lang="en-US" dirty="0" smtClean="0"/>
              <a:t>The </a:t>
            </a:r>
            <a:r>
              <a:rPr lang="en-US" dirty="0"/>
              <a:t>initial mission of the Dominicans was to preach chiefly to the religious dissenters of southern France, but under Dominic’s leadership they soon became an international </a:t>
            </a:r>
            <a:r>
              <a:rPr lang="en-US" dirty="0" smtClean="0"/>
              <a:t>organization </a:t>
            </a:r>
            <a:r>
              <a:rPr lang="en-US" dirty="0"/>
              <a:t>devoted to </a:t>
            </a:r>
            <a:r>
              <a:rPr lang="en-US" dirty="0" smtClean="0"/>
              <a:t>evangelizing </a:t>
            </a:r>
            <a:r>
              <a:rPr lang="en-US" dirty="0"/>
              <a:t>and teaching theology across the whole of Catholic Europe. </a:t>
            </a:r>
            <a:endParaRPr lang="en-US" dirty="0" smtClean="0"/>
          </a:p>
          <a:p>
            <a:r>
              <a:rPr lang="en-US" dirty="0"/>
              <a:t>They were not as well-liked as the Franciscans; Francis of Assisi was above all a lover of people and indeed of all living creatures, whereas Dominic was first and foremost a servant of the Catholic Church. </a:t>
            </a:r>
            <a:endParaRPr lang="en-US" dirty="0" smtClean="0"/>
          </a:p>
          <a:p>
            <a:r>
              <a:rPr lang="en-US" dirty="0" smtClean="0"/>
              <a:t>However</a:t>
            </a:r>
            <a:r>
              <a:rPr lang="en-US" dirty="0"/>
              <a:t>, the Dominicans enjoyed strong papal support; the Franciscan pope, Gregory IX (1227-41), granted them the unique right to preach anywhere and everywhere. </a:t>
            </a:r>
            <a:endParaRPr lang="en-US" dirty="0" smtClean="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26425159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7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Saint Dominic and the Dominicans</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a:bodyPr>
          <a:lstStyle/>
          <a:p>
            <a:r>
              <a:rPr lang="en-US" dirty="0" smtClean="0"/>
              <a:t>Unlike </a:t>
            </a:r>
            <a:r>
              <a:rPr lang="en-US" dirty="0"/>
              <a:t>the Franciscans, the Dominicans were from the very outset committed to scholastic theology. </a:t>
            </a:r>
            <a:endParaRPr lang="en-US" dirty="0" smtClean="0"/>
          </a:p>
          <a:p>
            <a:r>
              <a:rPr lang="en-US" dirty="0" smtClean="0"/>
              <a:t>Theirs </a:t>
            </a:r>
            <a:r>
              <a:rPr lang="en-US" dirty="0"/>
              <a:t>was to be an order which cultivated the study of theology above all else; to concentrate on this, they abolished the requirement for monks to do manual </a:t>
            </a:r>
            <a:r>
              <a:rPr lang="en-US" dirty="0" smtClean="0"/>
              <a:t>labor, </a:t>
            </a:r>
            <a:r>
              <a:rPr lang="en-US" dirty="0"/>
              <a:t>which until then had been an essential feature of the monastic life. </a:t>
            </a:r>
            <a:endParaRPr lang="en-US" dirty="0" smtClean="0"/>
          </a:p>
          <a:p>
            <a:r>
              <a:rPr lang="en-US" dirty="0" smtClean="0"/>
              <a:t>Dominican </a:t>
            </a:r>
            <a:r>
              <a:rPr lang="en-US" dirty="0"/>
              <a:t>influence was concentrated in academic </a:t>
            </a:r>
            <a:r>
              <a:rPr lang="en-US" dirty="0" smtClean="0"/>
              <a:t>centers </a:t>
            </a:r>
            <a:r>
              <a:rPr lang="en-US" dirty="0"/>
              <a:t>like Bologna, Paris, and Rome, and they did indeed produce outstanding theologians, most famously </a:t>
            </a:r>
            <a:r>
              <a:rPr lang="en-US" b="1" i="1" dirty="0"/>
              <a:t>Thomas Aquinas</a:t>
            </a:r>
            <a:r>
              <a:rPr lang="en-US" dirty="0"/>
              <a:t>, greatest of the schoolmen</a:t>
            </a:r>
            <a:r>
              <a:rPr lang="en-US" dirty="0" smtClean="0"/>
              <a:t>.</a:t>
            </a:r>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25430676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7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Saint Dominic and the Dominicans</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lnSpcReduction="20000"/>
          </a:bodyPr>
          <a:lstStyle/>
          <a:p>
            <a:r>
              <a:rPr lang="en-US" dirty="0" smtClean="0"/>
              <a:t>Their </a:t>
            </a:r>
            <a:r>
              <a:rPr lang="en-US" dirty="0"/>
              <a:t>preaching and teaching did much to keep the people of Western Europe loyal to the Catholic faith, especially in the cities. </a:t>
            </a:r>
            <a:endParaRPr lang="en-US" dirty="0" smtClean="0"/>
          </a:p>
          <a:p>
            <a:r>
              <a:rPr lang="en-US" dirty="0" smtClean="0"/>
              <a:t>There </a:t>
            </a:r>
            <a:r>
              <a:rPr lang="en-US" dirty="0"/>
              <a:t>was also an order of Dominican </a:t>
            </a:r>
            <a:r>
              <a:rPr lang="en-US" b="1" i="1" dirty="0"/>
              <a:t>nuns</a:t>
            </a:r>
            <a:r>
              <a:rPr lang="en-US" dirty="0"/>
              <a:t> which later became well-known for providing education for girls. </a:t>
            </a:r>
            <a:endParaRPr lang="en-US" dirty="0" smtClean="0"/>
          </a:p>
          <a:p>
            <a:r>
              <a:rPr lang="en-US" dirty="0" smtClean="0"/>
              <a:t>Intense </a:t>
            </a:r>
            <a:r>
              <a:rPr lang="en-US" dirty="0"/>
              <a:t>rivalry existed between the Dominican and Franciscan orders, for example over the doctrine of the immaculate conception of the Virgin Mary, which Dominicans opposed and Franciscans upheld</a:t>
            </a:r>
            <a:r>
              <a:rPr lang="en-US" dirty="0" smtClean="0"/>
              <a:t>.</a:t>
            </a:r>
          </a:p>
          <a:p>
            <a:r>
              <a:rPr lang="en-US" dirty="0" smtClean="0"/>
              <a:t>One </a:t>
            </a:r>
            <a:r>
              <a:rPr lang="en-US" dirty="0"/>
              <a:t>reason why the Dominicans were especially unpopular with Franciscans (and other religious orders) was because it was Dominicans who staffed the “holy office” of the inquisition. </a:t>
            </a:r>
            <a:endParaRPr lang="en-US" dirty="0" smtClean="0"/>
          </a:p>
          <a:p>
            <a:r>
              <a:rPr lang="en-US" dirty="0" smtClean="0"/>
              <a:t>This </a:t>
            </a:r>
            <a:r>
              <a:rPr lang="en-US" dirty="0"/>
              <a:t>gave the Dominicans a fearsome power over other orders, which they exercised in (for instance) persecuting and martyring the spiritual Franciscans. </a:t>
            </a:r>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36535838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14377" y="6242056"/>
            <a:ext cx="9032956" cy="584775"/>
          </a:xfrm>
          <a:prstGeom prst="rect">
            <a:avLst/>
          </a:prstGeom>
        </p:spPr>
        <p:txBody>
          <a:bodyPr wrap="square">
            <a:spAutoFit/>
          </a:bodyPr>
          <a:lstStyle/>
          <a:p>
            <a:r>
              <a:rPr lang="en-US" sz="1600" dirty="0">
                <a:solidFill>
                  <a:prstClr val="black"/>
                </a:solidFill>
                <a:hlinkClick r:id="rId5"/>
              </a:rPr>
              <a:t>https://</a:t>
            </a:r>
            <a:r>
              <a:rPr lang="en-US" sz="1600" dirty="0" smtClean="0">
                <a:solidFill>
                  <a:prstClr val="black"/>
                </a:solidFill>
                <a:hlinkClick r:id="rId5"/>
              </a:rPr>
              <a:t>www.hamiltonbook.com/the-other-friars-the-carmelite-augustinian-sack-and-pied-friars-in-the-middle-ages-paperbound</a:t>
            </a:r>
            <a:r>
              <a:rPr lang="en-US" sz="1600" dirty="0" smtClean="0">
                <a:solidFill>
                  <a:prstClr val="black"/>
                </a:solidFill>
              </a:rPr>
              <a:t> </a:t>
            </a:r>
            <a:endParaRPr lang="en-US" sz="1600" dirty="0">
              <a:solidFill>
                <a:prstClr val="black"/>
              </a:solidFill>
            </a:endParaRPr>
          </a:p>
        </p:txBody>
      </p:sp>
      <p:sp>
        <p:nvSpPr>
          <p:cNvPr id="3" name="Title 2"/>
          <p:cNvSpPr>
            <a:spLocks noGrp="1"/>
          </p:cNvSpPr>
          <p:nvPr>
            <p:ph type="title"/>
          </p:nvPr>
        </p:nvSpPr>
        <p:spPr>
          <a:xfrm>
            <a:off x="0" y="0"/>
            <a:ext cx="9164678" cy="990600"/>
          </a:xfrm>
        </p:spPr>
        <p:txBody>
          <a:bodyPr>
            <a:noAutofit/>
          </a:bodyPr>
          <a:lstStyle/>
          <a:p>
            <a:r>
              <a:rPr lang="en-US" sz="4800" b="1" dirty="0" smtClean="0">
                <a:solidFill>
                  <a:schemeClr val="bg1"/>
                </a:solidFill>
                <a:effectLst>
                  <a:glow rad="228600">
                    <a:schemeClr val="accent2">
                      <a:satMod val="175000"/>
                      <a:alpha val="40000"/>
                    </a:schemeClr>
                  </a:glow>
                  <a:outerShdw blurRad="114300" dist="38100" dir="13500000" algn="br" rotWithShape="0">
                    <a:prstClr val="black"/>
                  </a:outerShdw>
                </a:effectLst>
              </a:rPr>
              <a:t>The Carmelites </a:t>
            </a:r>
            <a:r>
              <a:rPr lang="en-US" sz="4800" b="1" dirty="0">
                <a:solidFill>
                  <a:schemeClr val="bg1"/>
                </a:solidFill>
                <a:effectLst>
                  <a:glow rad="228600">
                    <a:schemeClr val="accent2">
                      <a:satMod val="175000"/>
                      <a:alpha val="40000"/>
                    </a:schemeClr>
                  </a:glow>
                  <a:outerShdw blurRad="114300" dist="38100" dir="13500000" algn="br" rotWithShape="0">
                    <a:prstClr val="black"/>
                  </a:outerShdw>
                </a:effectLst>
              </a:rPr>
              <a:t>and Augustinians </a:t>
            </a:r>
            <a:endParaRPr lang="en-US" sz="48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8556766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7000" b="-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smtClean="0"/>
              <a:t>The Carmelites and Augustinians </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lnSpcReduction="10000"/>
          </a:bodyPr>
          <a:lstStyle/>
          <a:p>
            <a:r>
              <a:rPr lang="en-US" dirty="0"/>
              <a:t>Not long after Innocent III’s reign, two more important </a:t>
            </a:r>
            <a:r>
              <a:rPr lang="en-US" dirty="0" smtClean="0"/>
              <a:t>orders </a:t>
            </a:r>
            <a:r>
              <a:rPr lang="en-US" dirty="0"/>
              <a:t>of friars came into being: </a:t>
            </a:r>
            <a:endParaRPr lang="en-US" dirty="0" smtClean="0"/>
          </a:p>
          <a:p>
            <a:pPr lvl="1"/>
            <a:r>
              <a:rPr lang="en-US" sz="2600" dirty="0" smtClean="0"/>
              <a:t>The </a:t>
            </a:r>
            <a:r>
              <a:rPr lang="en-US" sz="2600" dirty="0"/>
              <a:t>Carmelites in </a:t>
            </a:r>
            <a:r>
              <a:rPr lang="en-US" sz="2600" dirty="0" smtClean="0"/>
              <a:t>1247</a:t>
            </a:r>
          </a:p>
          <a:p>
            <a:pPr lvl="1"/>
            <a:r>
              <a:rPr lang="en-US" sz="2600" dirty="0" smtClean="0"/>
              <a:t>The </a:t>
            </a:r>
            <a:r>
              <a:rPr lang="en-US" sz="2600" dirty="0"/>
              <a:t>Augustinians in </a:t>
            </a:r>
            <a:r>
              <a:rPr lang="en-US" sz="2600" dirty="0" smtClean="0"/>
              <a:t>1256 </a:t>
            </a:r>
          </a:p>
          <a:p>
            <a:r>
              <a:rPr lang="en-US" dirty="0" smtClean="0"/>
              <a:t>The </a:t>
            </a:r>
            <a:r>
              <a:rPr lang="en-US" dirty="0"/>
              <a:t>Carmelites had first been established in the Crusader kingdom of Jerusalem in 1154, on Mount Carmel. </a:t>
            </a:r>
            <a:endParaRPr lang="en-US" dirty="0" smtClean="0"/>
          </a:p>
          <a:p>
            <a:r>
              <a:rPr lang="en-US" dirty="0" smtClean="0"/>
              <a:t>The </a:t>
            </a:r>
            <a:r>
              <a:rPr lang="en-US" dirty="0"/>
              <a:t>fall of the various Crusader states to the Turks brought many Carmelites into Western Europe, where they </a:t>
            </a:r>
            <a:r>
              <a:rPr lang="en-US" dirty="0" smtClean="0"/>
              <a:t>reorganized </a:t>
            </a:r>
            <a:r>
              <a:rPr lang="en-US" dirty="0"/>
              <a:t>themselves as a mendicant order in 1247. </a:t>
            </a:r>
            <a:endParaRPr lang="en-US" dirty="0" smtClean="0"/>
          </a:p>
          <a:p>
            <a:r>
              <a:rPr lang="en-US" dirty="0" smtClean="0"/>
              <a:t>From </a:t>
            </a:r>
            <a:r>
              <a:rPr lang="en-US" dirty="0"/>
              <a:t>their </a:t>
            </a:r>
            <a:r>
              <a:rPr lang="en-US" b="1" i="1" dirty="0"/>
              <a:t>white</a:t>
            </a:r>
            <a:r>
              <a:rPr lang="en-US" dirty="0"/>
              <a:t> dress the Carmelites were known popularly as the “</a:t>
            </a:r>
            <a:r>
              <a:rPr lang="en-US" b="1" i="1" dirty="0"/>
              <a:t>White Friars</a:t>
            </a:r>
            <a:r>
              <a:rPr lang="en-US" dirty="0"/>
              <a:t>”. </a:t>
            </a:r>
            <a:endParaRPr lang="en-US" dirty="0" smtClean="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2845531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7000" b="-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smtClean="0"/>
              <a:t>The Carmelites and Augustinians </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lnSpcReduction="20000"/>
          </a:bodyPr>
          <a:lstStyle/>
          <a:p>
            <a:r>
              <a:rPr lang="en-US" dirty="0" smtClean="0"/>
              <a:t>The </a:t>
            </a:r>
            <a:r>
              <a:rPr lang="en-US" dirty="0"/>
              <a:t>Augustinians were originally a society of hermits, but soon abandoned their </a:t>
            </a:r>
            <a:r>
              <a:rPr lang="en-US" dirty="0" smtClean="0"/>
              <a:t>reclusive </a:t>
            </a:r>
            <a:r>
              <a:rPr lang="en-US" dirty="0"/>
              <a:t>lifestyle to become an active mendicant order, basing their </a:t>
            </a:r>
            <a:r>
              <a:rPr lang="en-US" dirty="0" smtClean="0"/>
              <a:t>organization </a:t>
            </a:r>
            <a:r>
              <a:rPr lang="en-US" dirty="0"/>
              <a:t>on the Dominicans. </a:t>
            </a:r>
            <a:endParaRPr lang="en-US" dirty="0" smtClean="0"/>
          </a:p>
          <a:p>
            <a:r>
              <a:rPr lang="en-US" dirty="0" smtClean="0"/>
              <a:t>Their monastic rule was that of Augustine of Hippo. </a:t>
            </a:r>
          </a:p>
          <a:p>
            <a:r>
              <a:rPr lang="en-US" dirty="0" smtClean="0"/>
              <a:t>The </a:t>
            </a:r>
            <a:r>
              <a:rPr lang="en-US" dirty="0"/>
              <a:t>most famous Augustinian friar was to be </a:t>
            </a:r>
            <a:r>
              <a:rPr lang="en-US" b="1" i="1" dirty="0"/>
              <a:t>Martin Luther</a:t>
            </a:r>
            <a:r>
              <a:rPr lang="en-US" dirty="0"/>
              <a:t>, the great Protestant Reformer. </a:t>
            </a:r>
            <a:endParaRPr lang="en-US" dirty="0" smtClean="0"/>
          </a:p>
          <a:p>
            <a:r>
              <a:rPr lang="en-US" dirty="0" smtClean="0"/>
              <a:t>The </a:t>
            </a:r>
            <a:r>
              <a:rPr lang="en-US" dirty="0"/>
              <a:t>Franciscans, Dominicans, Carmelites, and Augustinians presented a new kind of monasticism to the world. </a:t>
            </a:r>
            <a:endParaRPr lang="en-US" dirty="0" smtClean="0"/>
          </a:p>
          <a:p>
            <a:r>
              <a:rPr lang="en-US" dirty="0" smtClean="0"/>
              <a:t>Rather </a:t>
            </a:r>
            <a:r>
              <a:rPr lang="en-US" dirty="0"/>
              <a:t>than withdrawing from society to create communities of the spiritually minded, the whole purpose of the mendicant orders was to go out into society, preaching and winning disciples, both in Catholic Europe and in the </a:t>
            </a:r>
            <a:r>
              <a:rPr lang="en-US" dirty="0" smtClean="0"/>
              <a:t>unevangelized </a:t>
            </a:r>
            <a:r>
              <a:rPr lang="en-US" dirty="0"/>
              <a:t>world of Muslims and Pagans </a:t>
            </a:r>
            <a:endParaRPr lang="en-US" dirty="0" smtClean="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2449141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7000" b="-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smtClean="0"/>
              <a:t>The Carmelites and Augustinians </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lnSpcReduction="10000"/>
          </a:bodyPr>
          <a:lstStyle/>
          <a:p>
            <a:r>
              <a:rPr lang="en-US" dirty="0" smtClean="0"/>
              <a:t>Other </a:t>
            </a:r>
            <a:r>
              <a:rPr lang="en-US" dirty="0"/>
              <a:t>differences between the mendicant friars and traditional monks </a:t>
            </a:r>
            <a:r>
              <a:rPr lang="en-US" dirty="0" smtClean="0"/>
              <a:t>included: </a:t>
            </a:r>
          </a:p>
          <a:p>
            <a:pPr lvl="1"/>
            <a:r>
              <a:rPr lang="en-US" dirty="0" smtClean="0"/>
              <a:t>The </a:t>
            </a:r>
            <a:r>
              <a:rPr lang="en-US" dirty="0"/>
              <a:t>mendicant practice of begging for food rather than cultivating it themselves in their monastery, </a:t>
            </a:r>
            <a:endParaRPr lang="en-US" dirty="0" smtClean="0"/>
          </a:p>
          <a:p>
            <a:pPr lvl="1"/>
            <a:r>
              <a:rPr lang="en-US" dirty="0" smtClean="0"/>
              <a:t>Not </a:t>
            </a:r>
            <a:r>
              <a:rPr lang="en-US" dirty="0"/>
              <a:t>being bound to a specific monastery by an oath of “stability</a:t>
            </a:r>
            <a:r>
              <a:rPr lang="en-US" dirty="0" smtClean="0"/>
              <a:t>”</a:t>
            </a:r>
          </a:p>
          <a:p>
            <a:pPr lvl="1"/>
            <a:r>
              <a:rPr lang="en-US" dirty="0" smtClean="0"/>
              <a:t>Exemption </a:t>
            </a:r>
            <a:r>
              <a:rPr lang="en-US" dirty="0"/>
              <a:t>from the authority of the local bishop (which often resulted in serious hostility between mendicants and bishops). </a:t>
            </a:r>
            <a:endParaRPr lang="en-US" dirty="0" smtClean="0"/>
          </a:p>
          <a:p>
            <a:r>
              <a:rPr lang="en-US" dirty="0" smtClean="0"/>
              <a:t>Most </a:t>
            </a:r>
            <a:r>
              <a:rPr lang="en-US" dirty="0"/>
              <a:t>of the great Catholic preachers and theologians of the later Middle Ages came from the mendicant orders. </a:t>
            </a:r>
            <a:endParaRPr lang="en-US" dirty="0" smtClean="0"/>
          </a:p>
          <a:p>
            <a:r>
              <a:rPr lang="en-US" dirty="0" smtClean="0"/>
              <a:t>Ultimately</a:t>
            </a:r>
            <a:r>
              <a:rPr lang="en-US" dirty="0"/>
              <a:t>, through Martin Luther, the </a:t>
            </a:r>
            <a:r>
              <a:rPr lang="en-US" b="1" i="1" dirty="0"/>
              <a:t>Protestant Reformation</a:t>
            </a:r>
            <a:r>
              <a:rPr lang="en-US" dirty="0"/>
              <a:t> itself came from this source. </a:t>
            </a:r>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12178961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14377" y="6507351"/>
            <a:ext cx="9032956" cy="369332"/>
          </a:xfrm>
          <a:prstGeom prst="rect">
            <a:avLst/>
          </a:prstGeom>
        </p:spPr>
        <p:txBody>
          <a:bodyPr wrap="square">
            <a:spAutoFit/>
          </a:bodyPr>
          <a:lstStyle/>
          <a:p>
            <a:r>
              <a:rPr lang="en-US" dirty="0">
                <a:solidFill>
                  <a:prstClr val="black"/>
                </a:solidFill>
                <a:effectLst>
                  <a:glow rad="101600">
                    <a:prstClr val="white">
                      <a:alpha val="60000"/>
                    </a:prstClr>
                  </a:glow>
                </a:effectLst>
                <a:hlinkClick r:id="rId5"/>
              </a:rPr>
              <a:t>https://loredanacrupi.wordpress.com/2015/03/29/rip-the-singing-nun</a:t>
            </a:r>
            <a:r>
              <a:rPr lang="en-US" dirty="0" smtClean="0">
                <a:solidFill>
                  <a:prstClr val="black"/>
                </a:solidFill>
                <a:effectLst>
                  <a:glow rad="101600">
                    <a:prstClr val="white">
                      <a:alpha val="60000"/>
                    </a:prstClr>
                  </a:glow>
                </a:effectLst>
                <a:hlinkClick r:id="rId5"/>
              </a:rPr>
              <a:t>/</a:t>
            </a:r>
            <a:r>
              <a:rPr lang="en-US" dirty="0" smtClean="0">
                <a:solidFill>
                  <a:prstClr val="black"/>
                </a:solidFill>
                <a:effectLst>
                  <a:glow rad="101600">
                    <a:prstClr val="white">
                      <a:alpha val="60000"/>
                    </a:prstClr>
                  </a:glow>
                </a:effectLst>
              </a:rPr>
              <a:t> </a:t>
            </a:r>
            <a:endParaRPr lang="en-US" dirty="0">
              <a:solidFill>
                <a:prstClr val="black"/>
              </a:solidFill>
              <a:effectLst>
                <a:glow rad="101600">
                  <a:prstClr val="white">
                    <a:alpha val="60000"/>
                  </a:prstClr>
                </a:glow>
              </a:effectLst>
            </a:endParaRPr>
          </a:p>
        </p:txBody>
      </p:sp>
      <p:sp>
        <p:nvSpPr>
          <p:cNvPr id="3" name="Title 2"/>
          <p:cNvSpPr>
            <a:spLocks noGrp="1"/>
          </p:cNvSpPr>
          <p:nvPr>
            <p:ph type="title"/>
          </p:nvPr>
        </p:nvSpPr>
        <p:spPr>
          <a:xfrm>
            <a:off x="0" y="0"/>
            <a:ext cx="9164678" cy="990600"/>
          </a:xfrm>
        </p:spPr>
        <p:txBody>
          <a:bodyPr>
            <a:noAutofit/>
          </a:bodyPr>
          <a:lstStyle/>
          <a:p>
            <a:r>
              <a:rPr lang="en-US" sz="6600" b="1" dirty="0" smtClean="0">
                <a:solidFill>
                  <a:schemeClr val="bg1"/>
                </a:solidFill>
                <a:effectLst>
                  <a:glow rad="228600">
                    <a:schemeClr val="accent2">
                      <a:satMod val="175000"/>
                      <a:alpha val="40000"/>
                    </a:schemeClr>
                  </a:glow>
                  <a:outerShdw blurRad="114300" dist="38100" dir="13500000" algn="br" rotWithShape="0">
                    <a:prstClr val="black"/>
                  </a:outerShdw>
                </a:effectLst>
              </a:rPr>
              <a:t>The Singing Nun</a:t>
            </a:r>
            <a:endParaRPr lang="en-US" sz="66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40269850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3000" b="-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The Singing Nun</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lnSpcReduction="10000"/>
          </a:bodyPr>
          <a:lstStyle/>
          <a:p>
            <a:r>
              <a:rPr lang="en-US" sz="3200" dirty="0" smtClean="0"/>
              <a:t>In 1961, a Belgian </a:t>
            </a:r>
            <a:r>
              <a:rPr lang="en-US" sz="3200" dirty="0"/>
              <a:t>nun named Jeanne-</a:t>
            </a:r>
            <a:r>
              <a:rPr lang="en-US" sz="3200" dirty="0" err="1"/>
              <a:t>Paule</a:t>
            </a:r>
            <a:r>
              <a:rPr lang="en-US" sz="3200" dirty="0"/>
              <a:t> Marie "Jeannine" Deckers (aka. Sister Luc Gabriel ) recorded </a:t>
            </a:r>
            <a:r>
              <a:rPr lang="en-US" sz="3200" dirty="0" smtClean="0"/>
              <a:t>an album for Phillips Records in </a:t>
            </a:r>
            <a:r>
              <a:rPr lang="en-US" sz="3200" dirty="0"/>
              <a:t>Brussels </a:t>
            </a:r>
            <a:r>
              <a:rPr lang="en-US" sz="3200" dirty="0" smtClean="0"/>
              <a:t>which included a single entitled “Dominique”.</a:t>
            </a:r>
          </a:p>
          <a:p>
            <a:r>
              <a:rPr lang="en-US" sz="3200" dirty="0" smtClean="0"/>
              <a:t>Dominique soon became </a:t>
            </a:r>
            <a:r>
              <a:rPr lang="en-US" sz="3200" dirty="0"/>
              <a:t>an international hit, and in 1962 her album sold nearly two million copies</a:t>
            </a:r>
            <a:r>
              <a:rPr lang="en-US" sz="3200" dirty="0" smtClean="0"/>
              <a:t>.</a:t>
            </a:r>
          </a:p>
          <a:p>
            <a:r>
              <a:rPr lang="en-US" sz="3200" dirty="0"/>
              <a:t>Sister Luc Gabriel </a:t>
            </a:r>
            <a:r>
              <a:rPr lang="en-US" sz="3200" dirty="0" smtClean="0"/>
              <a:t>soon became </a:t>
            </a:r>
            <a:r>
              <a:rPr lang="en-US" sz="3200" dirty="0"/>
              <a:t>an international </a:t>
            </a:r>
            <a:r>
              <a:rPr lang="en-US" sz="3200" dirty="0" smtClean="0"/>
              <a:t>celebrity. </a:t>
            </a:r>
          </a:p>
          <a:p>
            <a:r>
              <a:rPr lang="en-US" sz="3200" dirty="0" smtClean="0"/>
              <a:t>She </a:t>
            </a:r>
            <a:r>
              <a:rPr lang="en-US" sz="3200" dirty="0"/>
              <a:t>gave several live concerts and appeared on The Ed Sullivan Show on television on </a:t>
            </a:r>
            <a:r>
              <a:rPr lang="en-US" sz="3200" dirty="0" smtClean="0"/>
              <a:t>January 5, 1964. </a:t>
            </a:r>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a:solidFill>
                  <a:prstClr val="black"/>
                </a:solidFill>
                <a:hlinkClick r:id="rId4"/>
              </a:rPr>
              <a:t>https://</a:t>
            </a:r>
            <a:r>
              <a:rPr lang="en-US" sz="1600" dirty="0" smtClean="0">
                <a:solidFill>
                  <a:prstClr val="black"/>
                </a:solidFill>
                <a:hlinkClick r:id="rId4"/>
              </a:rPr>
              <a:t>en.wikipedia.org/wiki/The_Singing_Nun</a:t>
            </a:r>
            <a:r>
              <a:rPr lang="en-US" sz="1600" dirty="0" smtClean="0">
                <a:solidFill>
                  <a:prstClr val="black"/>
                </a:solidFill>
              </a:rPr>
              <a:t> </a:t>
            </a:r>
            <a:endParaRPr lang="en-US" sz="1600" dirty="0">
              <a:solidFill>
                <a:prstClr val="black"/>
              </a:solidFill>
            </a:endParaRPr>
          </a:p>
        </p:txBody>
      </p:sp>
    </p:spTree>
    <p:extLst>
      <p:ext uri="{BB962C8B-B14F-4D97-AF65-F5344CB8AC3E}">
        <p14:creationId xmlns:p14="http://schemas.microsoft.com/office/powerpoint/2010/main" val="7930420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3000" b="-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The Singing Nun</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a:bodyPr>
          <a:lstStyle/>
          <a:p>
            <a:r>
              <a:rPr lang="en-US" dirty="0" smtClean="0"/>
              <a:t>"</a:t>
            </a:r>
            <a:r>
              <a:rPr lang="en-US" dirty="0"/>
              <a:t>Dominique" was the first, and remains the only, song by a Belgian artist to be a number one hit single in the United States</a:t>
            </a:r>
            <a:r>
              <a:rPr lang="en-US" dirty="0" smtClean="0"/>
              <a:t>.</a:t>
            </a:r>
          </a:p>
          <a:p>
            <a:r>
              <a:rPr lang="en-US" dirty="0"/>
              <a:t>In 1966, a biographical film loosely based on Sister Luc Gabriel was released called The Singing Nun and starring Debbie Reynolds in the central </a:t>
            </a:r>
            <a:r>
              <a:rPr lang="en-US" dirty="0" smtClean="0"/>
              <a:t>role.</a:t>
            </a:r>
          </a:p>
          <a:p>
            <a:r>
              <a:rPr lang="en-US" dirty="0" smtClean="0"/>
              <a:t>Sister </a:t>
            </a:r>
            <a:r>
              <a:rPr lang="en-US" dirty="0"/>
              <a:t>Luc Gabriel reportedly rejected the film as "fiction."</a:t>
            </a:r>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a:solidFill>
                  <a:prstClr val="black"/>
                </a:solidFill>
                <a:hlinkClick r:id="rId4"/>
              </a:rPr>
              <a:t>https://</a:t>
            </a:r>
            <a:r>
              <a:rPr lang="en-US" sz="1600" dirty="0" smtClean="0">
                <a:solidFill>
                  <a:prstClr val="black"/>
                </a:solidFill>
                <a:hlinkClick r:id="rId4"/>
              </a:rPr>
              <a:t>en.wikipedia.org/wiki/The_Singing_Nun</a:t>
            </a:r>
            <a:r>
              <a:rPr lang="en-US" sz="1600" dirty="0" smtClean="0">
                <a:solidFill>
                  <a:prstClr val="black"/>
                </a:solidFill>
              </a:rPr>
              <a:t> </a:t>
            </a:r>
            <a:endParaRPr lang="en-US" sz="1600" dirty="0">
              <a:solidFill>
                <a:prstClr val="black"/>
              </a:solidFill>
            </a:endParaRPr>
          </a:p>
        </p:txBody>
      </p:sp>
    </p:spTree>
    <p:extLst>
      <p:ext uri="{BB962C8B-B14F-4D97-AF65-F5344CB8AC3E}">
        <p14:creationId xmlns:p14="http://schemas.microsoft.com/office/powerpoint/2010/main" val="13301344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5947913"/>
          </a:xfrm>
          <a:effectLst>
            <a:glow rad="228600">
              <a:schemeClr val="accent3">
                <a:satMod val="175000"/>
                <a:alpha val="40000"/>
              </a:schemeClr>
            </a:glow>
            <a:innerShdw blurRad="63500" dist="50800" dir="13500000">
              <a:prstClr val="black">
                <a:alpha val="50000"/>
              </a:prstClr>
            </a:innerShdw>
          </a:effectLst>
        </p:spPr>
        <p:txBody>
          <a:bodyPr>
            <a:normAutofit fontScale="85000" lnSpcReduction="20000"/>
          </a:bodyPr>
          <a:lstStyle/>
          <a:p>
            <a:r>
              <a:rPr lang="en-US" dirty="0"/>
              <a:t>During the progress of the Albigensian crusade, Pope Innocent </a:t>
            </a:r>
            <a:r>
              <a:rPr lang="en-US" dirty="0" smtClean="0"/>
              <a:t>III </a:t>
            </a:r>
            <a:r>
              <a:rPr lang="en-US" dirty="0"/>
              <a:t>turned the investigation of heresy into a centrally controlled systematic operation, carried out by special papal agents. His actions laid the basis for what in 1227 became the </a:t>
            </a:r>
            <a:r>
              <a:rPr lang="en-US" dirty="0" smtClean="0"/>
              <a:t>“_____”</a:t>
            </a:r>
          </a:p>
          <a:p>
            <a:pPr lvl="1"/>
            <a:r>
              <a:rPr lang="en-US" dirty="0"/>
              <a:t>inquisition</a:t>
            </a:r>
          </a:p>
          <a:p>
            <a:r>
              <a:rPr lang="en-US" dirty="0" smtClean="0"/>
              <a:t>Why is it that we </a:t>
            </a:r>
            <a:r>
              <a:rPr lang="en-US" dirty="0"/>
              <a:t>know so little about the history of religious dissent in medieval Catholic Europe, compared with what we know of the history of the Catholic Church </a:t>
            </a:r>
            <a:r>
              <a:rPr lang="en-US" dirty="0" smtClean="0"/>
              <a:t>itself?</a:t>
            </a:r>
          </a:p>
          <a:p>
            <a:pPr lvl="1"/>
            <a:r>
              <a:rPr lang="en-US" dirty="0" smtClean="0"/>
              <a:t>The inquisition forced dissenting groups to meet in secret and hide their teachings.</a:t>
            </a:r>
          </a:p>
          <a:p>
            <a:r>
              <a:rPr lang="en-US" dirty="0"/>
              <a:t>Inquisitors would arrive in a town and announce their presence, giving citizens a chance </a:t>
            </a:r>
            <a:r>
              <a:rPr lang="en-US" dirty="0" smtClean="0"/>
              <a:t>to... </a:t>
            </a:r>
            <a:endParaRPr lang="en-US" dirty="0"/>
          </a:p>
          <a:p>
            <a:pPr lvl="1"/>
            <a:r>
              <a:rPr lang="en-US" dirty="0"/>
              <a:t>admit to </a:t>
            </a:r>
            <a:r>
              <a:rPr lang="en-US" dirty="0" smtClean="0"/>
              <a:t>heresy</a:t>
            </a:r>
          </a:p>
          <a:p>
            <a:r>
              <a:rPr lang="en-US" dirty="0"/>
              <a:t>At first the Inquisition was only concerned with charges of </a:t>
            </a:r>
            <a:r>
              <a:rPr lang="en-US" b="1" i="1" dirty="0"/>
              <a:t>heresy</a:t>
            </a:r>
            <a:r>
              <a:rPr lang="en-US" dirty="0"/>
              <a:t>, but it soon expanded it’s authority to include </a:t>
            </a:r>
            <a:r>
              <a:rPr lang="en-US" dirty="0" smtClean="0"/>
              <a:t>other things including reading...</a:t>
            </a:r>
          </a:p>
          <a:p>
            <a:pPr lvl="1"/>
            <a:r>
              <a:rPr lang="en-US" dirty="0" smtClean="0"/>
              <a:t>reading </a:t>
            </a:r>
            <a:r>
              <a:rPr lang="en-US" dirty="0"/>
              <a:t>the Bible in the common </a:t>
            </a:r>
            <a:r>
              <a:rPr lang="en-US" dirty="0" smtClean="0"/>
              <a:t>language, or reading the Talmud of the Jews or the Koran of the Muslims. </a:t>
            </a:r>
          </a:p>
          <a:p>
            <a:endParaRPr lang="en-US" dirty="0"/>
          </a:p>
        </p:txBody>
      </p:sp>
    </p:spTree>
    <p:extLst>
      <p:ext uri="{BB962C8B-B14F-4D97-AF65-F5344CB8AC3E}">
        <p14:creationId xmlns:p14="http://schemas.microsoft.com/office/powerpoint/2010/main" val="19982128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 calcmode="lin" valueType="num">
                                      <p:cBhvr>
                                        <p:cTn id="56"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44BF6"/>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1494408"/>
          </a:xfrm>
        </p:spPr>
        <p:txBody>
          <a:bodyPr>
            <a:normAutofit fontScale="90000"/>
          </a:bodyPr>
          <a:lstStyle/>
          <a:p>
            <a:r>
              <a:rPr lang="en-US" sz="4900" b="1" i="1" dirty="0" smtClean="0">
                <a:solidFill>
                  <a:schemeClr val="bg1"/>
                </a:solidFill>
                <a:effectLst>
                  <a:glow rad="139700">
                    <a:schemeClr val="accent2">
                      <a:satMod val="175000"/>
                      <a:alpha val="40000"/>
                    </a:schemeClr>
                  </a:glow>
                </a:effectLst>
              </a:rPr>
              <a:t>Dominique</a:t>
            </a:r>
            <a:r>
              <a:rPr lang="en-US" b="1" i="1" dirty="0" smtClean="0">
                <a:solidFill>
                  <a:schemeClr val="bg1"/>
                </a:solidFill>
                <a:effectLst>
                  <a:glow rad="139700">
                    <a:schemeClr val="accent2">
                      <a:satMod val="175000"/>
                      <a:alpha val="40000"/>
                    </a:schemeClr>
                  </a:glow>
                </a:effectLst>
              </a:rPr>
              <a:t/>
            </a:r>
            <a:br>
              <a:rPr lang="en-US" b="1" i="1" dirty="0" smtClean="0">
                <a:solidFill>
                  <a:schemeClr val="bg1"/>
                </a:solidFill>
                <a:effectLst>
                  <a:glow rad="139700">
                    <a:schemeClr val="accent2">
                      <a:satMod val="175000"/>
                      <a:alpha val="40000"/>
                    </a:schemeClr>
                  </a:glow>
                </a:effectLst>
              </a:rPr>
            </a:br>
            <a:r>
              <a:rPr lang="en-US" sz="2800" b="1" dirty="0">
                <a:solidFill>
                  <a:schemeClr val="bg1"/>
                </a:solidFill>
                <a:effectLst>
                  <a:glow rad="139700">
                    <a:schemeClr val="accent2">
                      <a:satMod val="175000"/>
                      <a:alpha val="40000"/>
                    </a:schemeClr>
                  </a:glow>
                </a:effectLst>
              </a:rPr>
              <a:t>by Jeannine Deckers, </a:t>
            </a:r>
            <a:r>
              <a:rPr lang="en-US" sz="2800" b="1" dirty="0" smtClean="0">
                <a:solidFill>
                  <a:schemeClr val="bg1"/>
                </a:solidFill>
                <a:effectLst>
                  <a:glow rad="139700">
                    <a:schemeClr val="accent2">
                      <a:satMod val="175000"/>
                      <a:alpha val="40000"/>
                    </a:schemeClr>
                  </a:glow>
                </a:effectLst>
              </a:rPr>
              <a:t/>
            </a:r>
            <a:br>
              <a:rPr lang="en-US" sz="2800" b="1" dirty="0" smtClean="0">
                <a:solidFill>
                  <a:schemeClr val="bg1"/>
                </a:solidFill>
                <a:effectLst>
                  <a:glow rad="139700">
                    <a:schemeClr val="accent2">
                      <a:satMod val="175000"/>
                      <a:alpha val="40000"/>
                    </a:schemeClr>
                  </a:glow>
                </a:effectLst>
              </a:rPr>
            </a:br>
            <a:r>
              <a:rPr lang="en-US" sz="2800" b="1" dirty="0" smtClean="0">
                <a:solidFill>
                  <a:schemeClr val="bg1"/>
                </a:solidFill>
                <a:effectLst>
                  <a:glow rad="139700">
                    <a:schemeClr val="accent2">
                      <a:satMod val="175000"/>
                      <a:alpha val="40000"/>
                    </a:schemeClr>
                  </a:glow>
                </a:effectLst>
              </a:rPr>
              <a:t>better </a:t>
            </a:r>
            <a:r>
              <a:rPr lang="en-US" sz="2800" b="1" dirty="0">
                <a:solidFill>
                  <a:schemeClr val="bg1"/>
                </a:solidFill>
                <a:effectLst>
                  <a:glow rad="139700">
                    <a:schemeClr val="accent2">
                      <a:satMod val="175000"/>
                      <a:alpha val="40000"/>
                    </a:schemeClr>
                  </a:glow>
                </a:effectLst>
              </a:rPr>
              <a:t>known as </a:t>
            </a:r>
            <a:r>
              <a:rPr lang="en-US" sz="2800" b="1" dirty="0" smtClean="0">
                <a:solidFill>
                  <a:schemeClr val="bg1"/>
                </a:solidFill>
                <a:effectLst>
                  <a:glow rad="139700">
                    <a:schemeClr val="accent2">
                      <a:satMod val="175000"/>
                      <a:alpha val="40000"/>
                    </a:schemeClr>
                  </a:glow>
                </a:effectLst>
              </a:rPr>
              <a:t>The </a:t>
            </a:r>
            <a:r>
              <a:rPr lang="en-US" sz="2800" b="1" dirty="0">
                <a:solidFill>
                  <a:schemeClr val="bg1"/>
                </a:solidFill>
                <a:effectLst>
                  <a:glow rad="139700">
                    <a:schemeClr val="accent2">
                      <a:satMod val="175000"/>
                      <a:alpha val="40000"/>
                    </a:schemeClr>
                  </a:glow>
                </a:effectLst>
              </a:rPr>
              <a:t>Singing Nun</a:t>
            </a:r>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solidFill>
                  <a:prstClr val="black"/>
                </a:solidFill>
                <a:effectLst>
                  <a:glow rad="101600">
                    <a:prstClr val="white">
                      <a:alpha val="60000"/>
                    </a:prstClr>
                  </a:glow>
                </a:effectLst>
              </a:rPr>
              <a:t>https://lyricstranslate.com/en/dominique-dominique.html</a:t>
            </a:r>
          </a:p>
        </p:txBody>
      </p:sp>
      <p:graphicFrame>
        <p:nvGraphicFramePr>
          <p:cNvPr id="10" name="Content Placeholder 5"/>
          <p:cNvGraphicFramePr>
            <a:graphicFrameLocks/>
          </p:cNvGraphicFramePr>
          <p:nvPr>
            <p:extLst>
              <p:ext uri="{D42A27DB-BD31-4B8C-83A1-F6EECF244321}">
                <p14:modId xmlns:p14="http://schemas.microsoft.com/office/powerpoint/2010/main" val="3168814642"/>
              </p:ext>
            </p:extLst>
          </p:nvPr>
        </p:nvGraphicFramePr>
        <p:xfrm>
          <a:off x="530352" y="1600200"/>
          <a:ext cx="8229600" cy="4785360"/>
        </p:xfrm>
        <a:graphic>
          <a:graphicData uri="http://schemas.openxmlformats.org/drawingml/2006/table">
            <a:tbl>
              <a:tblPr firstRow="1" bandRow="1">
                <a:tableStyleId>{69CF1AB2-1976-4502-BF36-3FF5EA218861}</a:tableStyleId>
              </a:tblPr>
              <a:tblGrid>
                <a:gridCol w="4114800"/>
                <a:gridCol w="4114800"/>
              </a:tblGrid>
              <a:tr h="370840">
                <a:tc>
                  <a:txBody>
                    <a:bodyPr/>
                    <a:lstStyle/>
                    <a:p>
                      <a:pPr algn="ctr"/>
                      <a:r>
                        <a:rPr lang="en-US" sz="2000" dirty="0" smtClean="0"/>
                        <a:t>French</a:t>
                      </a:r>
                      <a:endParaRPr lang="en-US" sz="2000" dirty="0"/>
                    </a:p>
                  </a:txBody>
                  <a:tcPr/>
                </a:tc>
                <a:tc>
                  <a:txBody>
                    <a:bodyPr/>
                    <a:lstStyle/>
                    <a:p>
                      <a:pPr algn="ctr"/>
                      <a:r>
                        <a:rPr lang="en-US" sz="2000" dirty="0" smtClean="0"/>
                        <a:t>English Translation</a:t>
                      </a:r>
                      <a:endParaRPr lang="en-US" sz="2000" dirty="0"/>
                    </a:p>
                  </a:txBody>
                  <a:tcPr/>
                </a:tc>
              </a:tr>
              <a:tr h="370840">
                <a:tc>
                  <a:txBody>
                    <a:bodyPr/>
                    <a:lstStyle/>
                    <a:p>
                      <a:r>
                        <a:rPr lang="fr-FR" dirty="0" smtClean="0">
                          <a:effectLst/>
                        </a:rPr>
                        <a:t>Refrain :</a:t>
                      </a:r>
                    </a:p>
                    <a:p>
                      <a:r>
                        <a:rPr lang="fr-FR" i="1" dirty="0" smtClean="0">
                          <a:effectLst/>
                        </a:rPr>
                        <a:t>Dominique, nique, nique</a:t>
                      </a:r>
                      <a:endParaRPr lang="fr-FR" dirty="0" smtClean="0">
                        <a:effectLst/>
                      </a:endParaRPr>
                    </a:p>
                    <a:p>
                      <a:r>
                        <a:rPr lang="fr-FR" i="1" dirty="0" smtClean="0">
                          <a:effectLst/>
                        </a:rPr>
                        <a:t>S'en allait tout simplement</a:t>
                      </a:r>
                      <a:endParaRPr lang="fr-FR" dirty="0" smtClean="0">
                        <a:effectLst/>
                      </a:endParaRPr>
                    </a:p>
                    <a:p>
                      <a:r>
                        <a:rPr lang="fr-FR" i="1" dirty="0" smtClean="0">
                          <a:effectLst/>
                        </a:rPr>
                        <a:t>Routier pauvre et chantant</a:t>
                      </a:r>
                      <a:endParaRPr lang="fr-FR" dirty="0" smtClean="0">
                        <a:effectLst/>
                      </a:endParaRPr>
                    </a:p>
                    <a:p>
                      <a:r>
                        <a:rPr lang="fr-FR" i="1" dirty="0" smtClean="0">
                          <a:effectLst/>
                        </a:rPr>
                        <a:t>En tous chemins, en tous lieux,</a:t>
                      </a:r>
                      <a:endParaRPr lang="fr-FR" dirty="0" smtClean="0">
                        <a:effectLst/>
                      </a:endParaRPr>
                    </a:p>
                    <a:p>
                      <a:r>
                        <a:rPr lang="fr-FR" i="1" dirty="0" smtClean="0">
                          <a:effectLst/>
                        </a:rPr>
                        <a:t>Il ne parle que du bon Dieu,</a:t>
                      </a:r>
                      <a:endParaRPr lang="fr-FR" dirty="0" smtClean="0">
                        <a:effectLst/>
                      </a:endParaRPr>
                    </a:p>
                    <a:p>
                      <a:r>
                        <a:rPr lang="fr-FR" i="1" dirty="0" smtClean="0">
                          <a:effectLst/>
                        </a:rPr>
                        <a:t>Il ne parle que du bon Dieu. </a:t>
                      </a:r>
                      <a:endParaRPr lang="fr-FR" dirty="0" smtClean="0">
                        <a:effectLst/>
                      </a:endParaRPr>
                    </a:p>
                  </a:txBody>
                  <a:tcPr anchor="ctr"/>
                </a:tc>
                <a:tc>
                  <a:txBody>
                    <a:bodyPr/>
                    <a:lstStyle/>
                    <a:p>
                      <a:r>
                        <a:rPr lang="en-US" dirty="0" smtClean="0">
                          <a:effectLst/>
                        </a:rPr>
                        <a:t>Refrain :</a:t>
                      </a:r>
                    </a:p>
                    <a:p>
                      <a:r>
                        <a:rPr lang="en-US" dirty="0" smtClean="0">
                          <a:effectLst/>
                        </a:rPr>
                        <a:t>Dominique -</a:t>
                      </a:r>
                      <a:r>
                        <a:rPr lang="en-US" dirty="0" err="1" smtClean="0">
                          <a:effectLst/>
                        </a:rPr>
                        <a:t>inique</a:t>
                      </a:r>
                      <a:r>
                        <a:rPr lang="en-US" dirty="0" smtClean="0">
                          <a:effectLst/>
                        </a:rPr>
                        <a:t> -</a:t>
                      </a:r>
                      <a:r>
                        <a:rPr lang="en-US" dirty="0" err="1" smtClean="0">
                          <a:effectLst/>
                        </a:rPr>
                        <a:t>inique</a:t>
                      </a:r>
                      <a:endParaRPr lang="en-US" dirty="0" smtClean="0">
                        <a:effectLst/>
                      </a:endParaRPr>
                    </a:p>
                    <a:p>
                      <a:r>
                        <a:rPr lang="en-US" dirty="0" smtClean="0">
                          <a:effectLst/>
                        </a:rPr>
                        <a:t>Went about simply,</a:t>
                      </a:r>
                    </a:p>
                    <a:p>
                      <a:r>
                        <a:rPr lang="en-US" dirty="0" smtClean="0">
                          <a:effectLst/>
                        </a:rPr>
                        <a:t>A poor singing traveler.</a:t>
                      </a:r>
                    </a:p>
                    <a:p>
                      <a:r>
                        <a:rPr lang="en-US" dirty="0" smtClean="0">
                          <a:effectLst/>
                        </a:rPr>
                        <a:t>On every road, in every place,</a:t>
                      </a:r>
                    </a:p>
                    <a:p>
                      <a:r>
                        <a:rPr lang="en-US" dirty="0" smtClean="0">
                          <a:effectLst/>
                        </a:rPr>
                        <a:t>He talks only of the Good Lord,</a:t>
                      </a:r>
                    </a:p>
                    <a:p>
                      <a:r>
                        <a:rPr lang="en-US" dirty="0" smtClean="0">
                          <a:effectLst/>
                        </a:rPr>
                        <a:t>He talks only of the Good Lord.</a:t>
                      </a:r>
                    </a:p>
                  </a:txBody>
                  <a:tcPr anchor="ctr"/>
                </a:tc>
              </a:tr>
              <a:tr h="370840">
                <a:tc>
                  <a:txBody>
                    <a:bodyPr/>
                    <a:lstStyle/>
                    <a:p>
                      <a:r>
                        <a:rPr lang="fr-FR" dirty="0" smtClean="0">
                          <a:effectLst/>
                        </a:rPr>
                        <a:t>À l'époque ou Jean-sans-Terre</a:t>
                      </a:r>
                    </a:p>
                    <a:p>
                      <a:r>
                        <a:rPr lang="fr-FR" dirty="0" smtClean="0">
                          <a:effectLst/>
                        </a:rPr>
                        <a:t>D'Angleterre était le roi</a:t>
                      </a:r>
                    </a:p>
                    <a:p>
                      <a:r>
                        <a:rPr lang="fr-FR" dirty="0" smtClean="0">
                          <a:effectLst/>
                        </a:rPr>
                        <a:t>Dominique, notre père,</a:t>
                      </a:r>
                    </a:p>
                    <a:p>
                      <a:r>
                        <a:rPr lang="fr-FR" dirty="0" smtClean="0">
                          <a:effectLst/>
                        </a:rPr>
                        <a:t>Combattit les Albigeois.</a:t>
                      </a:r>
                    </a:p>
                  </a:txBody>
                  <a:tcPr anchor="ctr"/>
                </a:tc>
                <a:tc>
                  <a:txBody>
                    <a:bodyPr/>
                    <a:lstStyle/>
                    <a:p>
                      <a:r>
                        <a:rPr lang="en-US" dirty="0" smtClean="0">
                          <a:effectLst/>
                        </a:rPr>
                        <a:t>At the time when King John </a:t>
                      </a:r>
                      <a:r>
                        <a:rPr lang="en-US" dirty="0" err="1" smtClean="0">
                          <a:effectLst/>
                        </a:rPr>
                        <a:t>Lackland</a:t>
                      </a:r>
                      <a:endParaRPr lang="en-US" dirty="0" smtClean="0">
                        <a:effectLst/>
                      </a:endParaRPr>
                    </a:p>
                    <a:p>
                      <a:r>
                        <a:rPr lang="en-US" dirty="0" smtClean="0">
                          <a:effectLst/>
                        </a:rPr>
                        <a:t>Was the sovereign of England</a:t>
                      </a:r>
                    </a:p>
                    <a:p>
                      <a:r>
                        <a:rPr lang="en-US" dirty="0" smtClean="0">
                          <a:effectLst/>
                        </a:rPr>
                        <a:t>Dominic, our father,</a:t>
                      </a:r>
                    </a:p>
                    <a:p>
                      <a:r>
                        <a:rPr lang="en-US" dirty="0" smtClean="0">
                          <a:effectLst/>
                        </a:rPr>
                        <a:t>Fought against the Albigensians.</a:t>
                      </a:r>
                    </a:p>
                  </a:txBody>
                  <a:tcPr anchor="ctr"/>
                </a:tc>
              </a:tr>
              <a:tr h="370840">
                <a:tc>
                  <a:txBody>
                    <a:bodyPr/>
                    <a:lstStyle/>
                    <a:p>
                      <a:r>
                        <a:rPr lang="fr-FR" dirty="0" smtClean="0">
                          <a:effectLst/>
                        </a:rPr>
                        <a:t>Certain jour, un hérétique,</a:t>
                      </a:r>
                    </a:p>
                    <a:p>
                      <a:r>
                        <a:rPr lang="fr-FR" dirty="0" smtClean="0">
                          <a:effectLst/>
                        </a:rPr>
                        <a:t>Par des ronces le conduit,</a:t>
                      </a:r>
                    </a:p>
                    <a:p>
                      <a:r>
                        <a:rPr lang="fr-FR" dirty="0" smtClean="0">
                          <a:effectLst/>
                        </a:rPr>
                        <a:t>Mais notre père Dominique,</a:t>
                      </a:r>
                    </a:p>
                    <a:p>
                      <a:r>
                        <a:rPr lang="fr-FR" dirty="0" smtClean="0">
                          <a:effectLst/>
                        </a:rPr>
                        <a:t>Par sa joie le convertit.</a:t>
                      </a:r>
                      <a:endParaRPr lang="fr-FR" dirty="0" smtClean="0">
                        <a:effectLst/>
                      </a:endParaRPr>
                    </a:p>
                  </a:txBody>
                  <a:tcPr anchor="ctr"/>
                </a:tc>
                <a:tc>
                  <a:txBody>
                    <a:bodyPr/>
                    <a:lstStyle/>
                    <a:p>
                      <a:r>
                        <a:rPr lang="en-US" dirty="0" smtClean="0">
                          <a:effectLst/>
                        </a:rPr>
                        <a:t>One day, a heretic,</a:t>
                      </a:r>
                    </a:p>
                    <a:p>
                      <a:r>
                        <a:rPr lang="en-US" dirty="0" smtClean="0">
                          <a:effectLst/>
                        </a:rPr>
                        <a:t>Through the brambles him leads,</a:t>
                      </a:r>
                    </a:p>
                    <a:p>
                      <a:r>
                        <a:rPr lang="en-US" dirty="0" smtClean="0">
                          <a:effectLst/>
                        </a:rPr>
                        <a:t>But our father Dominic,</a:t>
                      </a:r>
                    </a:p>
                    <a:p>
                      <a:r>
                        <a:rPr lang="en-US" dirty="0" smtClean="0">
                          <a:effectLst/>
                        </a:rPr>
                        <a:t>With his cheer him does convert.</a:t>
                      </a:r>
                    </a:p>
                  </a:txBody>
                  <a:tcPr anchor="ctr"/>
                </a:tc>
              </a:tr>
            </a:tbl>
          </a:graphicData>
        </a:graphic>
      </p:graphicFrame>
      <p:graphicFrame>
        <p:nvGraphicFramePr>
          <p:cNvPr id="8" name="Content Placeholder 5"/>
          <p:cNvGraphicFramePr>
            <a:graphicFrameLocks/>
          </p:cNvGraphicFramePr>
          <p:nvPr>
            <p:extLst>
              <p:ext uri="{D42A27DB-BD31-4B8C-83A1-F6EECF244321}">
                <p14:modId xmlns:p14="http://schemas.microsoft.com/office/powerpoint/2010/main" val="1439106818"/>
              </p:ext>
            </p:extLst>
          </p:nvPr>
        </p:nvGraphicFramePr>
        <p:xfrm>
          <a:off x="530352" y="1600200"/>
          <a:ext cx="8229600" cy="4785360"/>
        </p:xfrm>
        <a:graphic>
          <a:graphicData uri="http://schemas.openxmlformats.org/drawingml/2006/table">
            <a:tbl>
              <a:tblPr firstRow="1" bandRow="1">
                <a:tableStyleId>{69CF1AB2-1976-4502-BF36-3FF5EA218861}</a:tableStyleId>
              </a:tblPr>
              <a:tblGrid>
                <a:gridCol w="4114800"/>
                <a:gridCol w="4114800"/>
              </a:tblGrid>
              <a:tr h="370840">
                <a:tc>
                  <a:txBody>
                    <a:bodyPr/>
                    <a:lstStyle/>
                    <a:p>
                      <a:pPr algn="ctr"/>
                      <a:r>
                        <a:rPr lang="en-US" sz="2000" dirty="0" smtClean="0"/>
                        <a:t>French</a:t>
                      </a:r>
                      <a:endParaRPr lang="en-US" sz="2000" dirty="0"/>
                    </a:p>
                  </a:txBody>
                  <a:tcPr/>
                </a:tc>
                <a:tc>
                  <a:txBody>
                    <a:bodyPr/>
                    <a:lstStyle/>
                    <a:p>
                      <a:pPr algn="ctr"/>
                      <a:r>
                        <a:rPr lang="en-US" sz="2000" dirty="0" smtClean="0"/>
                        <a:t>English Translation</a:t>
                      </a:r>
                      <a:endParaRPr lang="en-US" sz="2000" dirty="0"/>
                    </a:p>
                  </a:txBody>
                  <a:tcPr/>
                </a:tc>
              </a:tr>
              <a:tr h="370840">
                <a:tc>
                  <a:txBody>
                    <a:bodyPr/>
                    <a:lstStyle/>
                    <a:p>
                      <a:r>
                        <a:rPr lang="fr-FR" dirty="0" smtClean="0">
                          <a:effectLst/>
                        </a:rPr>
                        <a:t>Refrain :</a:t>
                      </a:r>
                    </a:p>
                    <a:p>
                      <a:r>
                        <a:rPr lang="fr-FR" i="1" dirty="0" smtClean="0">
                          <a:effectLst/>
                        </a:rPr>
                        <a:t>Dominique, nique, nique</a:t>
                      </a:r>
                      <a:endParaRPr lang="fr-FR" dirty="0" smtClean="0">
                        <a:effectLst/>
                      </a:endParaRPr>
                    </a:p>
                    <a:p>
                      <a:r>
                        <a:rPr lang="fr-FR" i="1" dirty="0" smtClean="0">
                          <a:effectLst/>
                        </a:rPr>
                        <a:t>S'en allait tout simplement</a:t>
                      </a:r>
                      <a:endParaRPr lang="fr-FR" dirty="0" smtClean="0">
                        <a:effectLst/>
                      </a:endParaRPr>
                    </a:p>
                    <a:p>
                      <a:r>
                        <a:rPr lang="fr-FR" i="1" dirty="0" smtClean="0">
                          <a:effectLst/>
                        </a:rPr>
                        <a:t>Routier pauvre et chantant</a:t>
                      </a:r>
                      <a:endParaRPr lang="fr-FR" dirty="0" smtClean="0">
                        <a:effectLst/>
                      </a:endParaRPr>
                    </a:p>
                    <a:p>
                      <a:r>
                        <a:rPr lang="fr-FR" i="1" dirty="0" smtClean="0">
                          <a:effectLst/>
                        </a:rPr>
                        <a:t>En tous chemins, en tous lieux,</a:t>
                      </a:r>
                      <a:endParaRPr lang="fr-FR" dirty="0" smtClean="0">
                        <a:effectLst/>
                      </a:endParaRPr>
                    </a:p>
                    <a:p>
                      <a:r>
                        <a:rPr lang="fr-FR" i="1" dirty="0" smtClean="0">
                          <a:effectLst/>
                        </a:rPr>
                        <a:t>Il ne parle que du bon Dieu,</a:t>
                      </a:r>
                      <a:endParaRPr lang="fr-FR" dirty="0" smtClean="0">
                        <a:effectLst/>
                      </a:endParaRPr>
                    </a:p>
                    <a:p>
                      <a:r>
                        <a:rPr lang="fr-FR" i="1" dirty="0" smtClean="0">
                          <a:effectLst/>
                        </a:rPr>
                        <a:t>Il ne parle que du bon Dieu. </a:t>
                      </a:r>
                      <a:endParaRPr lang="fr-FR" dirty="0" smtClean="0">
                        <a:effectLst/>
                      </a:endParaRPr>
                    </a:p>
                  </a:txBody>
                  <a:tcPr anchor="ctr"/>
                </a:tc>
                <a:tc>
                  <a:txBody>
                    <a:bodyPr/>
                    <a:lstStyle/>
                    <a:p>
                      <a:r>
                        <a:rPr lang="en-US" dirty="0" smtClean="0">
                          <a:effectLst/>
                        </a:rPr>
                        <a:t>Refrain :</a:t>
                      </a:r>
                    </a:p>
                    <a:p>
                      <a:r>
                        <a:rPr lang="en-US" dirty="0" smtClean="0">
                          <a:effectLst/>
                        </a:rPr>
                        <a:t>Dominique -</a:t>
                      </a:r>
                      <a:r>
                        <a:rPr lang="en-US" dirty="0" err="1" smtClean="0">
                          <a:effectLst/>
                        </a:rPr>
                        <a:t>inique</a:t>
                      </a:r>
                      <a:r>
                        <a:rPr lang="en-US" dirty="0" smtClean="0">
                          <a:effectLst/>
                        </a:rPr>
                        <a:t> -</a:t>
                      </a:r>
                      <a:r>
                        <a:rPr lang="en-US" dirty="0" err="1" smtClean="0">
                          <a:effectLst/>
                        </a:rPr>
                        <a:t>inique</a:t>
                      </a:r>
                      <a:endParaRPr lang="en-US" dirty="0" smtClean="0">
                        <a:effectLst/>
                      </a:endParaRPr>
                    </a:p>
                    <a:p>
                      <a:r>
                        <a:rPr lang="en-US" dirty="0" smtClean="0">
                          <a:effectLst/>
                        </a:rPr>
                        <a:t>Went about simply,</a:t>
                      </a:r>
                    </a:p>
                    <a:p>
                      <a:r>
                        <a:rPr lang="en-US" dirty="0" smtClean="0">
                          <a:effectLst/>
                        </a:rPr>
                        <a:t>A poor singing traveler.</a:t>
                      </a:r>
                    </a:p>
                    <a:p>
                      <a:r>
                        <a:rPr lang="en-US" dirty="0" smtClean="0">
                          <a:effectLst/>
                        </a:rPr>
                        <a:t>On every road, in every place,</a:t>
                      </a:r>
                    </a:p>
                    <a:p>
                      <a:r>
                        <a:rPr lang="en-US" dirty="0" smtClean="0">
                          <a:effectLst/>
                        </a:rPr>
                        <a:t>He talks only of the Good Lord,</a:t>
                      </a:r>
                    </a:p>
                    <a:p>
                      <a:r>
                        <a:rPr lang="en-US" dirty="0" smtClean="0">
                          <a:effectLst/>
                        </a:rPr>
                        <a:t>He talks only of the Good Lord.</a:t>
                      </a:r>
                    </a:p>
                  </a:txBody>
                  <a:tcPr anchor="ctr"/>
                </a:tc>
              </a:tr>
              <a:tr h="370840">
                <a:tc>
                  <a:txBody>
                    <a:bodyPr/>
                    <a:lstStyle/>
                    <a:p>
                      <a:r>
                        <a:rPr lang="fr-FR" dirty="0" smtClean="0">
                          <a:effectLst/>
                        </a:rPr>
                        <a:t>Ni chameau, ni diligence,</a:t>
                      </a:r>
                    </a:p>
                    <a:p>
                      <a:r>
                        <a:rPr lang="fr-FR" dirty="0" smtClean="0">
                          <a:effectLst/>
                        </a:rPr>
                        <a:t>Il </a:t>
                      </a:r>
                      <a:r>
                        <a:rPr lang="fr-FR" dirty="0" err="1" smtClean="0">
                          <a:effectLst/>
                        </a:rPr>
                        <a:t>parcout</a:t>
                      </a:r>
                      <a:r>
                        <a:rPr lang="fr-FR" dirty="0" smtClean="0">
                          <a:effectLst/>
                        </a:rPr>
                        <a:t> l'Europe à pied</a:t>
                      </a:r>
                    </a:p>
                    <a:p>
                      <a:r>
                        <a:rPr lang="fr-FR" dirty="0" smtClean="0">
                          <a:effectLst/>
                        </a:rPr>
                        <a:t>Scandinavie ou Provence</a:t>
                      </a:r>
                    </a:p>
                    <a:p>
                      <a:r>
                        <a:rPr lang="fr-FR" dirty="0" smtClean="0">
                          <a:effectLst/>
                        </a:rPr>
                        <a:t>Dans la sainte pauvreté.</a:t>
                      </a:r>
                    </a:p>
                  </a:txBody>
                  <a:tcPr anchor="ctr"/>
                </a:tc>
                <a:tc>
                  <a:txBody>
                    <a:bodyPr/>
                    <a:lstStyle/>
                    <a:p>
                      <a:r>
                        <a:rPr lang="en-US" dirty="0" smtClean="0">
                          <a:effectLst/>
                        </a:rPr>
                        <a:t>With neither camel nor haste,</a:t>
                      </a:r>
                    </a:p>
                    <a:p>
                      <a:r>
                        <a:rPr lang="en-US" dirty="0" smtClean="0">
                          <a:effectLst/>
                        </a:rPr>
                        <a:t>Throughout Europe he goes on foot</a:t>
                      </a:r>
                    </a:p>
                    <a:p>
                      <a:r>
                        <a:rPr lang="en-US" dirty="0" smtClean="0">
                          <a:effectLst/>
                        </a:rPr>
                        <a:t>Scandinavia and Provence</a:t>
                      </a:r>
                    </a:p>
                    <a:p>
                      <a:r>
                        <a:rPr lang="en-US" dirty="0" smtClean="0">
                          <a:effectLst/>
                        </a:rPr>
                        <a:t>In holy poverty.</a:t>
                      </a:r>
                    </a:p>
                  </a:txBody>
                  <a:tcPr anchor="ctr"/>
                </a:tc>
              </a:tr>
              <a:tr h="370840">
                <a:tc>
                  <a:txBody>
                    <a:bodyPr/>
                    <a:lstStyle/>
                    <a:p>
                      <a:r>
                        <a:rPr lang="fr-FR" dirty="0" smtClean="0">
                          <a:effectLst/>
                        </a:rPr>
                        <a:t>Enflamma de toute école</a:t>
                      </a:r>
                    </a:p>
                    <a:p>
                      <a:r>
                        <a:rPr lang="fr-FR" dirty="0" smtClean="0">
                          <a:effectLst/>
                        </a:rPr>
                        <a:t>Filles et garçons pleins d'ardeur</a:t>
                      </a:r>
                    </a:p>
                    <a:p>
                      <a:r>
                        <a:rPr lang="fr-FR" dirty="0" smtClean="0">
                          <a:effectLst/>
                        </a:rPr>
                        <a:t>Et pour semer la Parole</a:t>
                      </a:r>
                    </a:p>
                    <a:p>
                      <a:r>
                        <a:rPr lang="fr-FR" dirty="0" smtClean="0">
                          <a:effectLst/>
                        </a:rPr>
                        <a:t>Inventa les Frères-Prêcheurs.</a:t>
                      </a:r>
                    </a:p>
                  </a:txBody>
                  <a:tcPr anchor="ctr"/>
                </a:tc>
                <a:tc>
                  <a:txBody>
                    <a:bodyPr/>
                    <a:lstStyle/>
                    <a:p>
                      <a:r>
                        <a:rPr lang="en-US" dirty="0" smtClean="0">
                          <a:effectLst/>
                        </a:rPr>
                        <a:t>He sets alight at every school</a:t>
                      </a:r>
                    </a:p>
                    <a:p>
                      <a:r>
                        <a:rPr lang="en-US" dirty="0" smtClean="0">
                          <a:effectLst/>
                        </a:rPr>
                        <a:t>Girls and boys full of ardor,</a:t>
                      </a:r>
                    </a:p>
                    <a:p>
                      <a:r>
                        <a:rPr lang="en-US" dirty="0" smtClean="0">
                          <a:effectLst/>
                        </a:rPr>
                        <a:t>And to spread the Word</a:t>
                      </a:r>
                    </a:p>
                    <a:p>
                      <a:r>
                        <a:rPr lang="en-US" dirty="0" smtClean="0">
                          <a:effectLst/>
                        </a:rPr>
                        <a:t>The Dominican Friars he did found.</a:t>
                      </a:r>
                    </a:p>
                  </a:txBody>
                  <a:tcPr anchor="ctr"/>
                </a:tc>
              </a:tr>
            </a:tbl>
          </a:graphicData>
        </a:graphic>
      </p:graphicFrame>
      <p:graphicFrame>
        <p:nvGraphicFramePr>
          <p:cNvPr id="11" name="Content Placeholder 5"/>
          <p:cNvGraphicFramePr>
            <a:graphicFrameLocks/>
          </p:cNvGraphicFramePr>
          <p:nvPr>
            <p:extLst>
              <p:ext uri="{D42A27DB-BD31-4B8C-83A1-F6EECF244321}">
                <p14:modId xmlns:p14="http://schemas.microsoft.com/office/powerpoint/2010/main" val="3604062228"/>
              </p:ext>
            </p:extLst>
          </p:nvPr>
        </p:nvGraphicFramePr>
        <p:xfrm>
          <a:off x="530352" y="1600200"/>
          <a:ext cx="8229600" cy="4785360"/>
        </p:xfrm>
        <a:graphic>
          <a:graphicData uri="http://schemas.openxmlformats.org/drawingml/2006/table">
            <a:tbl>
              <a:tblPr firstRow="1" bandRow="1">
                <a:tableStyleId>{69CF1AB2-1976-4502-BF36-3FF5EA218861}</a:tableStyleId>
              </a:tblPr>
              <a:tblGrid>
                <a:gridCol w="4114800"/>
                <a:gridCol w="4114800"/>
              </a:tblGrid>
              <a:tr h="370840">
                <a:tc>
                  <a:txBody>
                    <a:bodyPr/>
                    <a:lstStyle/>
                    <a:p>
                      <a:pPr algn="ctr"/>
                      <a:r>
                        <a:rPr lang="en-US" sz="2000" dirty="0" smtClean="0"/>
                        <a:t>French</a:t>
                      </a:r>
                      <a:endParaRPr lang="en-US" sz="2000" dirty="0"/>
                    </a:p>
                  </a:txBody>
                  <a:tcPr/>
                </a:tc>
                <a:tc>
                  <a:txBody>
                    <a:bodyPr/>
                    <a:lstStyle/>
                    <a:p>
                      <a:pPr algn="ctr"/>
                      <a:r>
                        <a:rPr lang="en-US" sz="2000" dirty="0" smtClean="0"/>
                        <a:t>English Translation</a:t>
                      </a:r>
                      <a:endParaRPr lang="en-US" sz="2000" dirty="0"/>
                    </a:p>
                  </a:txBody>
                  <a:tcPr/>
                </a:tc>
              </a:tr>
              <a:tr h="370840">
                <a:tc>
                  <a:txBody>
                    <a:bodyPr/>
                    <a:lstStyle/>
                    <a:p>
                      <a:r>
                        <a:rPr lang="fr-FR" dirty="0" smtClean="0">
                          <a:effectLst/>
                        </a:rPr>
                        <a:t>Refrain :</a:t>
                      </a:r>
                    </a:p>
                    <a:p>
                      <a:r>
                        <a:rPr lang="fr-FR" i="1" dirty="0" smtClean="0">
                          <a:effectLst/>
                        </a:rPr>
                        <a:t>Dominique, nique, nique</a:t>
                      </a:r>
                      <a:endParaRPr lang="fr-FR" dirty="0" smtClean="0">
                        <a:effectLst/>
                      </a:endParaRPr>
                    </a:p>
                    <a:p>
                      <a:r>
                        <a:rPr lang="fr-FR" i="1" dirty="0" smtClean="0">
                          <a:effectLst/>
                        </a:rPr>
                        <a:t>S'en allait tout simplement</a:t>
                      </a:r>
                      <a:endParaRPr lang="fr-FR" dirty="0" smtClean="0">
                        <a:effectLst/>
                      </a:endParaRPr>
                    </a:p>
                    <a:p>
                      <a:r>
                        <a:rPr lang="fr-FR" i="1" dirty="0" smtClean="0">
                          <a:effectLst/>
                        </a:rPr>
                        <a:t>Routier pauvre et chantant</a:t>
                      </a:r>
                      <a:endParaRPr lang="fr-FR" dirty="0" smtClean="0">
                        <a:effectLst/>
                      </a:endParaRPr>
                    </a:p>
                    <a:p>
                      <a:r>
                        <a:rPr lang="fr-FR" i="1" dirty="0" smtClean="0">
                          <a:effectLst/>
                        </a:rPr>
                        <a:t>En tous chemins, en tous lieux,</a:t>
                      </a:r>
                      <a:endParaRPr lang="fr-FR" dirty="0" smtClean="0">
                        <a:effectLst/>
                      </a:endParaRPr>
                    </a:p>
                    <a:p>
                      <a:r>
                        <a:rPr lang="fr-FR" i="1" dirty="0" smtClean="0">
                          <a:effectLst/>
                        </a:rPr>
                        <a:t>Il ne parle que du bon Dieu,</a:t>
                      </a:r>
                      <a:endParaRPr lang="fr-FR" dirty="0" smtClean="0">
                        <a:effectLst/>
                      </a:endParaRPr>
                    </a:p>
                    <a:p>
                      <a:r>
                        <a:rPr lang="fr-FR" i="1" dirty="0" smtClean="0">
                          <a:effectLst/>
                        </a:rPr>
                        <a:t>Il ne parle que du bon Dieu. </a:t>
                      </a:r>
                      <a:endParaRPr lang="fr-FR" dirty="0" smtClean="0">
                        <a:effectLst/>
                      </a:endParaRPr>
                    </a:p>
                  </a:txBody>
                  <a:tcPr anchor="ctr"/>
                </a:tc>
                <a:tc>
                  <a:txBody>
                    <a:bodyPr/>
                    <a:lstStyle/>
                    <a:p>
                      <a:r>
                        <a:rPr lang="en-US" dirty="0" smtClean="0">
                          <a:effectLst/>
                        </a:rPr>
                        <a:t>Refrain :</a:t>
                      </a:r>
                    </a:p>
                    <a:p>
                      <a:r>
                        <a:rPr lang="en-US" dirty="0" smtClean="0">
                          <a:effectLst/>
                        </a:rPr>
                        <a:t>Dominique -</a:t>
                      </a:r>
                      <a:r>
                        <a:rPr lang="en-US" dirty="0" err="1" smtClean="0">
                          <a:effectLst/>
                        </a:rPr>
                        <a:t>inique</a:t>
                      </a:r>
                      <a:r>
                        <a:rPr lang="en-US" dirty="0" smtClean="0">
                          <a:effectLst/>
                        </a:rPr>
                        <a:t> -</a:t>
                      </a:r>
                      <a:r>
                        <a:rPr lang="en-US" dirty="0" err="1" smtClean="0">
                          <a:effectLst/>
                        </a:rPr>
                        <a:t>inique</a:t>
                      </a:r>
                      <a:endParaRPr lang="en-US" dirty="0" smtClean="0">
                        <a:effectLst/>
                      </a:endParaRPr>
                    </a:p>
                    <a:p>
                      <a:r>
                        <a:rPr lang="en-US" dirty="0" smtClean="0">
                          <a:effectLst/>
                        </a:rPr>
                        <a:t>Went about simply,</a:t>
                      </a:r>
                    </a:p>
                    <a:p>
                      <a:r>
                        <a:rPr lang="en-US" dirty="0" smtClean="0">
                          <a:effectLst/>
                        </a:rPr>
                        <a:t>A poor singing traveler.</a:t>
                      </a:r>
                    </a:p>
                    <a:p>
                      <a:r>
                        <a:rPr lang="en-US" dirty="0" smtClean="0">
                          <a:effectLst/>
                        </a:rPr>
                        <a:t>On every road, in every place,</a:t>
                      </a:r>
                    </a:p>
                    <a:p>
                      <a:r>
                        <a:rPr lang="en-US" dirty="0" smtClean="0">
                          <a:effectLst/>
                        </a:rPr>
                        <a:t>He talks only of the Good Lord,</a:t>
                      </a:r>
                    </a:p>
                    <a:p>
                      <a:r>
                        <a:rPr lang="en-US" dirty="0" smtClean="0">
                          <a:effectLst/>
                        </a:rPr>
                        <a:t>He talks only of the Good Lord.</a:t>
                      </a:r>
                    </a:p>
                  </a:txBody>
                  <a:tcPr anchor="ctr"/>
                </a:tc>
              </a:tr>
              <a:tr h="370840">
                <a:tc>
                  <a:txBody>
                    <a:bodyPr/>
                    <a:lstStyle/>
                    <a:p>
                      <a:r>
                        <a:rPr lang="fr-FR" dirty="0" smtClean="0">
                          <a:effectLst/>
                        </a:rPr>
                        <a:t>Chez Dominique et ses frères</a:t>
                      </a:r>
                    </a:p>
                    <a:p>
                      <a:r>
                        <a:rPr lang="fr-FR" dirty="0" smtClean="0">
                          <a:effectLst/>
                        </a:rPr>
                        <a:t>Le pain s'en vint à manquer</a:t>
                      </a:r>
                    </a:p>
                    <a:p>
                      <a:r>
                        <a:rPr lang="fr-FR" dirty="0" smtClean="0">
                          <a:effectLst/>
                        </a:rPr>
                        <a:t>Et deux anges se présentèrent</a:t>
                      </a:r>
                    </a:p>
                    <a:p>
                      <a:r>
                        <a:rPr lang="fr-FR" dirty="0" smtClean="0">
                          <a:effectLst/>
                        </a:rPr>
                        <a:t>Portant de grands pains dorés.</a:t>
                      </a:r>
                    </a:p>
                  </a:txBody>
                  <a:tcPr anchor="ctr"/>
                </a:tc>
                <a:tc>
                  <a:txBody>
                    <a:bodyPr/>
                    <a:lstStyle/>
                    <a:p>
                      <a:r>
                        <a:rPr lang="en-US" dirty="0" smtClean="0">
                          <a:effectLst/>
                        </a:rPr>
                        <a:t>For Dominique and his brothers</a:t>
                      </a:r>
                    </a:p>
                    <a:p>
                      <a:r>
                        <a:rPr lang="en-US" dirty="0" smtClean="0">
                          <a:effectLst/>
                        </a:rPr>
                        <a:t>Bread did become sparse</a:t>
                      </a:r>
                    </a:p>
                    <a:p>
                      <a:r>
                        <a:rPr lang="en-US" dirty="0" smtClean="0">
                          <a:effectLst/>
                        </a:rPr>
                        <a:t>When two angels did appear</a:t>
                      </a:r>
                    </a:p>
                    <a:p>
                      <a:r>
                        <a:rPr lang="en-US" dirty="0" smtClean="0">
                          <a:effectLst/>
                        </a:rPr>
                        <a:t>With them great chunks of eggy bread.</a:t>
                      </a:r>
                    </a:p>
                  </a:txBody>
                  <a:tcPr anchor="ctr"/>
                </a:tc>
              </a:tr>
              <a:tr h="370840">
                <a:tc>
                  <a:txBody>
                    <a:bodyPr/>
                    <a:lstStyle/>
                    <a:p>
                      <a:r>
                        <a:rPr lang="fr-FR" dirty="0" smtClean="0">
                          <a:effectLst/>
                        </a:rPr>
                        <a:t>Dominique vit en rêve</a:t>
                      </a:r>
                    </a:p>
                    <a:p>
                      <a:r>
                        <a:rPr lang="fr-FR" dirty="0" smtClean="0">
                          <a:effectLst/>
                        </a:rPr>
                        <a:t>Les prêcheurs du monde entier</a:t>
                      </a:r>
                    </a:p>
                    <a:p>
                      <a:r>
                        <a:rPr lang="fr-FR" dirty="0" smtClean="0">
                          <a:effectLst/>
                        </a:rPr>
                        <a:t>Sous le manteau de la Vierge</a:t>
                      </a:r>
                    </a:p>
                    <a:p>
                      <a:r>
                        <a:rPr lang="fr-FR" dirty="0" smtClean="0">
                          <a:effectLst/>
                        </a:rPr>
                        <a:t>En grand nombre rassemblés.</a:t>
                      </a:r>
                    </a:p>
                  </a:txBody>
                  <a:tcPr anchor="ctr"/>
                </a:tc>
                <a:tc>
                  <a:txBody>
                    <a:bodyPr/>
                    <a:lstStyle/>
                    <a:p>
                      <a:r>
                        <a:rPr lang="en-US" dirty="0" smtClean="0">
                          <a:effectLst/>
                        </a:rPr>
                        <a:t>Dominique sees in a dream</a:t>
                      </a:r>
                    </a:p>
                    <a:p>
                      <a:r>
                        <a:rPr lang="en-US" dirty="0" smtClean="0">
                          <a:effectLst/>
                        </a:rPr>
                        <a:t>Preachers all around the world</a:t>
                      </a:r>
                    </a:p>
                    <a:p>
                      <a:r>
                        <a:rPr lang="en-US" dirty="0" smtClean="0">
                          <a:effectLst/>
                        </a:rPr>
                        <a:t>Under the cloak of the Virgin</a:t>
                      </a:r>
                    </a:p>
                    <a:p>
                      <a:r>
                        <a:rPr lang="en-US" dirty="0" smtClean="0">
                          <a:effectLst/>
                        </a:rPr>
                        <a:t>In great number assembled.</a:t>
                      </a:r>
                    </a:p>
                  </a:txBody>
                  <a:tcPr anchor="ctr"/>
                </a:tc>
              </a:tr>
            </a:tbl>
          </a:graphicData>
        </a:graphic>
      </p:graphicFrame>
      <p:sp>
        <p:nvSpPr>
          <p:cNvPr id="7" name="Rectangle 6"/>
          <p:cNvSpPr/>
          <p:nvPr/>
        </p:nvSpPr>
        <p:spPr>
          <a:xfrm>
            <a:off x="533400" y="2209800"/>
            <a:ext cx="8534400" cy="4191000"/>
          </a:xfrm>
          <a:prstGeom prst="rect">
            <a:avLst/>
          </a:prstGeom>
          <a:solidFill>
            <a:srgbClr val="344B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aphicFrame>
        <p:nvGraphicFramePr>
          <p:cNvPr id="12" name="Content Placeholder 5"/>
          <p:cNvGraphicFramePr>
            <a:graphicFrameLocks/>
          </p:cNvGraphicFramePr>
          <p:nvPr>
            <p:extLst>
              <p:ext uri="{D42A27DB-BD31-4B8C-83A1-F6EECF244321}">
                <p14:modId xmlns:p14="http://schemas.microsoft.com/office/powerpoint/2010/main" val="1210077313"/>
              </p:ext>
            </p:extLst>
          </p:nvPr>
        </p:nvGraphicFramePr>
        <p:xfrm>
          <a:off x="530352" y="1600200"/>
          <a:ext cx="8229600" cy="3596640"/>
        </p:xfrm>
        <a:graphic>
          <a:graphicData uri="http://schemas.openxmlformats.org/drawingml/2006/table">
            <a:tbl>
              <a:tblPr firstRow="1" bandRow="1">
                <a:tableStyleId>{69CF1AB2-1976-4502-BF36-3FF5EA218861}</a:tableStyleId>
              </a:tblPr>
              <a:tblGrid>
                <a:gridCol w="4114800"/>
                <a:gridCol w="4114800"/>
              </a:tblGrid>
              <a:tr h="370840">
                <a:tc>
                  <a:txBody>
                    <a:bodyPr/>
                    <a:lstStyle/>
                    <a:p>
                      <a:pPr algn="ctr"/>
                      <a:r>
                        <a:rPr lang="en-US" sz="2000" dirty="0" smtClean="0"/>
                        <a:t>French</a:t>
                      </a:r>
                      <a:endParaRPr lang="en-US" sz="2000" dirty="0"/>
                    </a:p>
                  </a:txBody>
                  <a:tcPr/>
                </a:tc>
                <a:tc>
                  <a:txBody>
                    <a:bodyPr/>
                    <a:lstStyle/>
                    <a:p>
                      <a:pPr algn="ctr"/>
                      <a:r>
                        <a:rPr lang="en-US" sz="2000" dirty="0" smtClean="0"/>
                        <a:t>English Translation</a:t>
                      </a:r>
                      <a:endParaRPr lang="en-US" sz="2000" dirty="0"/>
                    </a:p>
                  </a:txBody>
                  <a:tcPr/>
                </a:tc>
              </a:tr>
              <a:tr h="370840">
                <a:tc>
                  <a:txBody>
                    <a:bodyPr/>
                    <a:lstStyle/>
                    <a:p>
                      <a:r>
                        <a:rPr lang="fr-FR" dirty="0" smtClean="0">
                          <a:effectLst/>
                        </a:rPr>
                        <a:t>Refrain :</a:t>
                      </a:r>
                    </a:p>
                    <a:p>
                      <a:r>
                        <a:rPr lang="fr-FR" i="1" dirty="0" smtClean="0">
                          <a:effectLst/>
                        </a:rPr>
                        <a:t>Dominique, nique, nique</a:t>
                      </a:r>
                      <a:endParaRPr lang="fr-FR" dirty="0" smtClean="0">
                        <a:effectLst/>
                      </a:endParaRPr>
                    </a:p>
                    <a:p>
                      <a:r>
                        <a:rPr lang="fr-FR" i="1" dirty="0" smtClean="0">
                          <a:effectLst/>
                        </a:rPr>
                        <a:t>S'en allait tout simplement</a:t>
                      </a:r>
                      <a:endParaRPr lang="fr-FR" dirty="0" smtClean="0">
                        <a:effectLst/>
                      </a:endParaRPr>
                    </a:p>
                    <a:p>
                      <a:r>
                        <a:rPr lang="fr-FR" i="1" dirty="0" smtClean="0">
                          <a:effectLst/>
                        </a:rPr>
                        <a:t>Routier pauvre et chantant</a:t>
                      </a:r>
                      <a:endParaRPr lang="fr-FR" dirty="0" smtClean="0">
                        <a:effectLst/>
                      </a:endParaRPr>
                    </a:p>
                    <a:p>
                      <a:r>
                        <a:rPr lang="fr-FR" i="1" dirty="0" smtClean="0">
                          <a:effectLst/>
                        </a:rPr>
                        <a:t>En tous chemins, en tous lieux,</a:t>
                      </a:r>
                      <a:endParaRPr lang="fr-FR" dirty="0" smtClean="0">
                        <a:effectLst/>
                      </a:endParaRPr>
                    </a:p>
                    <a:p>
                      <a:r>
                        <a:rPr lang="fr-FR" i="1" dirty="0" smtClean="0">
                          <a:effectLst/>
                        </a:rPr>
                        <a:t>Il ne parle que du bon Dieu,</a:t>
                      </a:r>
                      <a:endParaRPr lang="fr-FR" dirty="0" smtClean="0">
                        <a:effectLst/>
                      </a:endParaRPr>
                    </a:p>
                    <a:p>
                      <a:r>
                        <a:rPr lang="fr-FR" i="1" dirty="0" smtClean="0">
                          <a:effectLst/>
                        </a:rPr>
                        <a:t>Il ne parle que du bon Dieu. </a:t>
                      </a:r>
                      <a:endParaRPr lang="fr-FR" dirty="0" smtClean="0">
                        <a:effectLst/>
                      </a:endParaRPr>
                    </a:p>
                  </a:txBody>
                  <a:tcPr anchor="ctr"/>
                </a:tc>
                <a:tc>
                  <a:txBody>
                    <a:bodyPr/>
                    <a:lstStyle/>
                    <a:p>
                      <a:r>
                        <a:rPr lang="en-US" dirty="0" smtClean="0">
                          <a:effectLst/>
                        </a:rPr>
                        <a:t>Refrain :</a:t>
                      </a:r>
                    </a:p>
                    <a:p>
                      <a:r>
                        <a:rPr lang="en-US" dirty="0" smtClean="0">
                          <a:effectLst/>
                        </a:rPr>
                        <a:t>Dominique -</a:t>
                      </a:r>
                      <a:r>
                        <a:rPr lang="en-US" dirty="0" err="1" smtClean="0">
                          <a:effectLst/>
                        </a:rPr>
                        <a:t>inique</a:t>
                      </a:r>
                      <a:r>
                        <a:rPr lang="en-US" dirty="0" smtClean="0">
                          <a:effectLst/>
                        </a:rPr>
                        <a:t> -</a:t>
                      </a:r>
                      <a:r>
                        <a:rPr lang="en-US" dirty="0" err="1" smtClean="0">
                          <a:effectLst/>
                        </a:rPr>
                        <a:t>inique</a:t>
                      </a:r>
                      <a:endParaRPr lang="en-US" dirty="0" smtClean="0">
                        <a:effectLst/>
                      </a:endParaRPr>
                    </a:p>
                    <a:p>
                      <a:r>
                        <a:rPr lang="en-US" dirty="0" smtClean="0">
                          <a:effectLst/>
                        </a:rPr>
                        <a:t>Went about simply,</a:t>
                      </a:r>
                    </a:p>
                    <a:p>
                      <a:r>
                        <a:rPr lang="en-US" dirty="0" smtClean="0">
                          <a:effectLst/>
                        </a:rPr>
                        <a:t>A poor singing traveler.</a:t>
                      </a:r>
                    </a:p>
                    <a:p>
                      <a:r>
                        <a:rPr lang="en-US" dirty="0" smtClean="0">
                          <a:effectLst/>
                        </a:rPr>
                        <a:t>On every road, in every place,</a:t>
                      </a:r>
                    </a:p>
                    <a:p>
                      <a:r>
                        <a:rPr lang="en-US" dirty="0" smtClean="0">
                          <a:effectLst/>
                        </a:rPr>
                        <a:t>He talks only of the Good Lord,</a:t>
                      </a:r>
                    </a:p>
                    <a:p>
                      <a:r>
                        <a:rPr lang="en-US" dirty="0" smtClean="0">
                          <a:effectLst/>
                        </a:rPr>
                        <a:t>He talks only of the Good Lord.</a:t>
                      </a:r>
                    </a:p>
                  </a:txBody>
                  <a:tcPr anchor="ctr"/>
                </a:tc>
              </a:tr>
              <a:tr h="370840">
                <a:tc>
                  <a:txBody>
                    <a:bodyPr/>
                    <a:lstStyle/>
                    <a:p>
                      <a:r>
                        <a:rPr lang="fr-FR" dirty="0" smtClean="0">
                          <a:effectLst/>
                        </a:rPr>
                        <a:t>Dominique, mon bon père,</a:t>
                      </a:r>
                    </a:p>
                    <a:p>
                      <a:r>
                        <a:rPr lang="fr-FR" dirty="0" err="1" smtClean="0">
                          <a:effectLst/>
                        </a:rPr>
                        <a:t>Garde-nous</a:t>
                      </a:r>
                      <a:r>
                        <a:rPr lang="fr-FR" dirty="0" smtClean="0">
                          <a:effectLst/>
                        </a:rPr>
                        <a:t> simples et gais</a:t>
                      </a:r>
                    </a:p>
                    <a:p>
                      <a:r>
                        <a:rPr lang="fr-FR" dirty="0" smtClean="0">
                          <a:effectLst/>
                        </a:rPr>
                        <a:t>Pour annoncer à nos frères</a:t>
                      </a:r>
                    </a:p>
                    <a:p>
                      <a:r>
                        <a:rPr lang="fr-FR" dirty="0" smtClean="0">
                          <a:effectLst/>
                        </a:rPr>
                        <a:t>La Vie et la </a:t>
                      </a:r>
                      <a:r>
                        <a:rPr lang="fr-FR" dirty="0" err="1" smtClean="0">
                          <a:effectLst/>
                        </a:rPr>
                        <a:t>Verité</a:t>
                      </a:r>
                      <a:endParaRPr lang="fr-FR" dirty="0" smtClean="0">
                        <a:effectLst/>
                      </a:endParaRPr>
                    </a:p>
                  </a:txBody>
                  <a:tcPr anchor="ctr"/>
                </a:tc>
                <a:tc>
                  <a:txBody>
                    <a:bodyPr/>
                    <a:lstStyle/>
                    <a:p>
                      <a:r>
                        <a:rPr lang="en-US" dirty="0" smtClean="0">
                          <a:effectLst/>
                        </a:rPr>
                        <a:t>Dominique, my dear father,</a:t>
                      </a:r>
                    </a:p>
                    <a:p>
                      <a:r>
                        <a:rPr lang="en-US" dirty="0" smtClean="0">
                          <a:effectLst/>
                        </a:rPr>
                        <a:t>Keep us simple and jolly</a:t>
                      </a:r>
                    </a:p>
                    <a:p>
                      <a:r>
                        <a:rPr lang="en-US" dirty="0" smtClean="0">
                          <a:effectLst/>
                        </a:rPr>
                        <a:t>To call to our brothers</a:t>
                      </a:r>
                    </a:p>
                    <a:p>
                      <a:r>
                        <a:rPr lang="en-US" dirty="0" smtClean="0">
                          <a:effectLst/>
                        </a:rPr>
                        <a:t>The Way and the Truth</a:t>
                      </a:r>
                    </a:p>
                  </a:txBody>
                  <a:tcPr anchor="ctr"/>
                </a:tc>
              </a:tr>
            </a:tbl>
          </a:graphicData>
        </a:graphic>
      </p:graphicFrame>
    </p:spTree>
    <p:extLst>
      <p:ext uri="{BB962C8B-B14F-4D97-AF65-F5344CB8AC3E}">
        <p14:creationId xmlns:p14="http://schemas.microsoft.com/office/powerpoint/2010/main" val="10002268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par>
                                <p:cTn id="24" presetID="53" presetClass="entr" presetSubtype="16"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4377" y="6507351"/>
            <a:ext cx="9032956" cy="369332"/>
          </a:xfrm>
          <a:prstGeom prst="rect">
            <a:avLst/>
          </a:prstGeom>
        </p:spPr>
        <p:txBody>
          <a:bodyPr wrap="square">
            <a:spAutoFit/>
          </a:bodyPr>
          <a:lstStyle/>
          <a:p>
            <a:r>
              <a:rPr lang="en-US" dirty="0">
                <a:solidFill>
                  <a:prstClr val="black"/>
                </a:solidFill>
                <a:effectLst>
                  <a:glow rad="101600">
                    <a:prstClr val="white">
                      <a:alpha val="60000"/>
                    </a:prstClr>
                  </a:glow>
                </a:effectLst>
                <a:hlinkClick r:id="rId5"/>
              </a:rPr>
              <a:t>https://</a:t>
            </a:r>
            <a:r>
              <a:rPr lang="en-US" dirty="0" smtClean="0">
                <a:solidFill>
                  <a:prstClr val="black"/>
                </a:solidFill>
                <a:effectLst>
                  <a:glow rad="101600">
                    <a:prstClr val="white">
                      <a:alpha val="60000"/>
                    </a:prstClr>
                  </a:glow>
                </a:effectLst>
                <a:hlinkClick r:id="rId5"/>
              </a:rPr>
              <a:t>www.tasteiran.net/stories/10048/iran-marco-polo-adventure</a:t>
            </a:r>
            <a:r>
              <a:rPr lang="en-US" dirty="0" smtClean="0">
                <a:solidFill>
                  <a:prstClr val="black"/>
                </a:solidFill>
                <a:effectLst>
                  <a:glow rad="101600">
                    <a:prstClr val="white">
                      <a:alpha val="60000"/>
                    </a:prstClr>
                  </a:glow>
                </a:effectLst>
              </a:rPr>
              <a:t> </a:t>
            </a:r>
            <a:endParaRPr lang="en-US" dirty="0">
              <a:solidFill>
                <a:prstClr val="black"/>
              </a:solidFill>
              <a:effectLst>
                <a:glow rad="101600">
                  <a:prstClr val="white">
                    <a:alpha val="60000"/>
                  </a:prstClr>
                </a:glow>
              </a:effectLst>
            </a:endParaRPr>
          </a:p>
        </p:txBody>
      </p:sp>
      <p:sp>
        <p:nvSpPr>
          <p:cNvPr id="3" name="Title 2"/>
          <p:cNvSpPr>
            <a:spLocks noGrp="1"/>
          </p:cNvSpPr>
          <p:nvPr>
            <p:ph type="title"/>
          </p:nvPr>
        </p:nvSpPr>
        <p:spPr>
          <a:xfrm>
            <a:off x="0" y="0"/>
            <a:ext cx="9164678" cy="990600"/>
          </a:xfrm>
        </p:spPr>
        <p:txBody>
          <a:bodyPr>
            <a:noAutofit/>
          </a:bodyPr>
          <a:lstStyle/>
          <a:p>
            <a:r>
              <a:rPr lang="en-US" sz="4800" b="1" dirty="0" smtClean="0">
                <a:solidFill>
                  <a:schemeClr val="bg1"/>
                </a:solidFill>
                <a:effectLst>
                  <a:glow rad="228600">
                    <a:schemeClr val="accent2">
                      <a:satMod val="175000"/>
                      <a:alpha val="40000"/>
                    </a:schemeClr>
                  </a:glow>
                  <a:outerShdw blurRad="114300" dist="38100" dir="13500000" algn="br" rotWithShape="0">
                    <a:prstClr val="black"/>
                  </a:outerShdw>
                </a:effectLst>
              </a:rPr>
              <a:t>Missionary Expansion</a:t>
            </a:r>
            <a:endParaRPr lang="en-US" sz="48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22130175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https://www.hopehelps.org/volunteer-appreciation-week-2018</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Tree>
    <p:extLst>
      <p:ext uri="{BB962C8B-B14F-4D97-AF65-F5344CB8AC3E}">
        <p14:creationId xmlns:p14="http://schemas.microsoft.com/office/powerpoint/2010/main" val="36864155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https://www.weareteachers.com/moving-beyond-classroom-discussions</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
        <p:nvSpPr>
          <p:cNvPr id="7" name="Title 2"/>
          <p:cNvSpPr>
            <a:spLocks noGrp="1"/>
          </p:cNvSpPr>
          <p:nvPr>
            <p:ph type="title"/>
          </p:nvPr>
        </p:nvSpPr>
        <p:spPr>
          <a:xfrm>
            <a:off x="0" y="25879"/>
            <a:ext cx="9144000" cy="1269521"/>
          </a:xfrm>
          <a:effectLst/>
        </p:spPr>
        <p:txBody>
          <a:bodyPr>
            <a:noAutofit/>
          </a:bodyPr>
          <a:lstStyle/>
          <a:p>
            <a:r>
              <a:rPr lang="en-US" sz="6600" b="1" dirty="0" smtClean="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15264839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*Class Discussion Time</a:t>
            </a:r>
            <a:endParaRPr lang="en-US" sz="3600" b="1" dirty="0"/>
          </a:p>
        </p:txBody>
      </p:sp>
      <p:sp>
        <p:nvSpPr>
          <p:cNvPr id="4" name="Content Placeholder 3"/>
          <p:cNvSpPr>
            <a:spLocks noGrp="1"/>
          </p:cNvSpPr>
          <p:nvPr>
            <p:ph idx="1"/>
          </p:nvPr>
        </p:nvSpPr>
        <p:spPr>
          <a:xfrm>
            <a:off x="31630" y="685800"/>
            <a:ext cx="8991600" cy="6172200"/>
          </a:xfrm>
        </p:spPr>
        <p:txBody>
          <a:bodyPr>
            <a:normAutofit fontScale="85000" lnSpcReduction="20000"/>
          </a:bodyPr>
          <a:lstStyle/>
          <a:p>
            <a:r>
              <a:rPr lang="en-US" dirty="0" smtClean="0"/>
              <a:t>Dominic noticed that the Albigensians that he sought to evangelize were impressed by the asceticism of their own teachers and were turned off by the wealth and easy lifestyles of the Roman Catholics sent by the pope to evangelize them. Therefore Dominic decided that he would live a life of asceticism in his efforts to reach the Albigensians. Missionaries in later years would make similar cultural adaptations as a part of their efforts to reach the people they sought to evangelize (like Hudson Taylor who, in 1855, controversially adopted the Chinese style of dress in order to better reach his Chinese audience). What do you think about missionaries who make these kinds of changes? Do you think it is a good idea?</a:t>
            </a:r>
          </a:p>
          <a:p>
            <a:r>
              <a:rPr lang="en-US" dirty="0" smtClean="0"/>
              <a:t>The </a:t>
            </a:r>
            <a:r>
              <a:rPr lang="en-US" dirty="0"/>
              <a:t>mendicant orders </a:t>
            </a:r>
            <a:r>
              <a:rPr lang="en-US" dirty="0" smtClean="0"/>
              <a:t>were more effective in reaching the everyday people of the cities than the monks who secluded themselves in monasteries, because they lived and worked </a:t>
            </a:r>
            <a:r>
              <a:rPr lang="en-US" b="1" i="1" dirty="0" smtClean="0"/>
              <a:t>among</a:t>
            </a:r>
            <a:r>
              <a:rPr lang="en-US" dirty="0" smtClean="0"/>
              <a:t> the people that they needed to reach. Do you think there is a lesson in this historical example for Christians in our day who tend to separate themselves from society and live in what some refer to as a “Christian bubble”?</a:t>
            </a:r>
            <a:endParaRPr lang="en-US" dirty="0"/>
          </a:p>
          <a:p>
            <a:pPr lvl="0"/>
            <a:r>
              <a:rPr lang="en-US" dirty="0" smtClean="0"/>
              <a:t>Do </a:t>
            </a:r>
            <a:r>
              <a:rPr lang="en-US" b="1" i="1" dirty="0"/>
              <a:t>you</a:t>
            </a:r>
            <a:r>
              <a:rPr lang="en-US" dirty="0"/>
              <a:t> have a topic or question that </a:t>
            </a:r>
            <a:r>
              <a:rPr lang="en-US" b="1" i="1" dirty="0"/>
              <a:t>you</a:t>
            </a:r>
            <a:r>
              <a:rPr lang="en-US" dirty="0"/>
              <a:t> would like to see us to discuss</a:t>
            </a:r>
            <a:r>
              <a:rPr lang="en-US" dirty="0" smtClean="0"/>
              <a:t>?</a:t>
            </a:r>
          </a:p>
          <a:p>
            <a:pPr lvl="0"/>
            <a:endParaRPr lang="en-US" dirty="0"/>
          </a:p>
        </p:txBody>
      </p:sp>
    </p:spTree>
    <p:extLst>
      <p:ext uri="{BB962C8B-B14F-4D97-AF65-F5344CB8AC3E}">
        <p14:creationId xmlns:p14="http://schemas.microsoft.com/office/powerpoint/2010/main" val="25169585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5947913"/>
          </a:xfrm>
          <a:effectLst>
            <a:glow rad="228600">
              <a:schemeClr val="accent3">
                <a:satMod val="175000"/>
                <a:alpha val="40000"/>
              </a:schemeClr>
            </a:glow>
            <a:innerShdw blurRad="63500" dist="50800" dir="13500000">
              <a:prstClr val="black">
                <a:alpha val="50000"/>
              </a:prstClr>
            </a:innerShdw>
          </a:effectLst>
        </p:spPr>
        <p:txBody>
          <a:bodyPr>
            <a:normAutofit lnSpcReduction="10000"/>
          </a:bodyPr>
          <a:lstStyle/>
          <a:p>
            <a:r>
              <a:rPr lang="en-US" dirty="0" smtClean="0"/>
              <a:t>By </a:t>
            </a:r>
            <a:r>
              <a:rPr lang="en-US" dirty="0"/>
              <a:t>publically torturing those who opposed the papal </a:t>
            </a:r>
            <a:r>
              <a:rPr lang="en-US" dirty="0" smtClean="0"/>
              <a:t>church, the </a:t>
            </a:r>
            <a:r>
              <a:rPr lang="en-US" dirty="0"/>
              <a:t>Roman clergy hoped that </a:t>
            </a:r>
            <a:r>
              <a:rPr lang="en-US" dirty="0" smtClean="0"/>
              <a:t>the fear </a:t>
            </a:r>
            <a:r>
              <a:rPr lang="en-US" dirty="0"/>
              <a:t>of the Inquisition would be burned into the minds and hearts of those </a:t>
            </a:r>
            <a:r>
              <a:rPr lang="en-US" dirty="0" smtClean="0"/>
              <a:t>watching. But this backfired in the case of those who had true faith. Describe how. </a:t>
            </a:r>
            <a:endParaRPr lang="en-US" dirty="0"/>
          </a:p>
          <a:p>
            <a:pPr lvl="1"/>
            <a:r>
              <a:rPr lang="en-US" dirty="0" smtClean="0"/>
              <a:t>They were </a:t>
            </a:r>
            <a:r>
              <a:rPr lang="en-US" dirty="0"/>
              <a:t>actually </a:t>
            </a:r>
            <a:r>
              <a:rPr lang="en-US" b="1" i="1" dirty="0"/>
              <a:t>strengthened</a:t>
            </a:r>
            <a:r>
              <a:rPr lang="en-US" dirty="0"/>
              <a:t> in their faith as they saw the courage of the martyrs and the grace of God that sustained them through their </a:t>
            </a:r>
            <a:r>
              <a:rPr lang="en-US" dirty="0" smtClean="0"/>
              <a:t>tortures. </a:t>
            </a:r>
          </a:p>
          <a:p>
            <a:r>
              <a:rPr lang="en-US" dirty="0"/>
              <a:t>Of all the offices of the Inquisition throughout the world, the </a:t>
            </a:r>
            <a:r>
              <a:rPr lang="en-US" b="1" i="1" dirty="0"/>
              <a:t>Inquisition in Spain </a:t>
            </a:r>
            <a:r>
              <a:rPr lang="en-US" dirty="0"/>
              <a:t>was the most active and </a:t>
            </a:r>
            <a:r>
              <a:rPr lang="en-US" dirty="0" smtClean="0"/>
              <a:t>sadistic. What king and queen presided over this inquisition and what else are they well known for having done in 1492?</a:t>
            </a:r>
          </a:p>
          <a:p>
            <a:pPr lvl="1"/>
            <a:r>
              <a:rPr lang="en-US" dirty="0"/>
              <a:t>Ferdinand II of Aragon and Isabella I of </a:t>
            </a:r>
            <a:r>
              <a:rPr lang="en-US" dirty="0" smtClean="0"/>
              <a:t>Castile who commissioned Columbus’ voyage to the new world.</a:t>
            </a:r>
          </a:p>
          <a:p>
            <a:endParaRPr lang="en-US" dirty="0"/>
          </a:p>
          <a:p>
            <a:endParaRPr lang="en-US" dirty="0"/>
          </a:p>
        </p:txBody>
      </p:sp>
    </p:spTree>
    <p:extLst>
      <p:ext uri="{BB962C8B-B14F-4D97-AF65-F5344CB8AC3E}">
        <p14:creationId xmlns:p14="http://schemas.microsoft.com/office/powerpoint/2010/main" val="36092794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b="-74000"/>
          </a:stretch>
        </a:blipFill>
        <a:effectLst/>
      </p:bgPr>
    </p:bg>
    <p:spTree>
      <p:nvGrpSpPr>
        <p:cNvPr id="1" name=""/>
        <p:cNvGrpSpPr/>
        <p:nvPr/>
      </p:nvGrpSpPr>
      <p:grpSpPr>
        <a:xfrm>
          <a:off x="0" y="0"/>
          <a:ext cx="0" cy="0"/>
          <a:chOff x="0" y="0"/>
          <a:chExt cx="0" cy="0"/>
        </a:xfrm>
      </p:grpSpPr>
      <p:sp>
        <p:nvSpPr>
          <p:cNvPr id="4" name="Rectangle 3"/>
          <p:cNvSpPr/>
          <p:nvPr/>
        </p:nvSpPr>
        <p:spPr>
          <a:xfrm>
            <a:off x="0" y="6510754"/>
            <a:ext cx="9032956" cy="338554"/>
          </a:xfrm>
          <a:prstGeom prst="rect">
            <a:avLst/>
          </a:prstGeom>
        </p:spPr>
        <p:txBody>
          <a:bodyPr wrap="square">
            <a:spAutoFit/>
          </a:bodyPr>
          <a:lstStyle/>
          <a:p>
            <a:r>
              <a:rPr lang="en-US" sz="1600" dirty="0">
                <a:solidFill>
                  <a:prstClr val="black"/>
                </a:solidFill>
                <a:hlinkClick r:id="rId5"/>
              </a:rPr>
              <a:t>https://en.wikipedia.org/wiki/Dominican_Order#/</a:t>
            </a:r>
            <a:r>
              <a:rPr lang="en-US" sz="1600" dirty="0" smtClean="0">
                <a:solidFill>
                  <a:prstClr val="black"/>
                </a:solidFill>
                <a:hlinkClick r:id="rId5"/>
              </a:rPr>
              <a:t>media/File:Santo_Domingo_en_oraci%C3%B3n.jpg</a:t>
            </a:r>
            <a:r>
              <a:rPr lang="en-US" sz="1600" dirty="0" smtClean="0">
                <a:solidFill>
                  <a:prstClr val="black"/>
                </a:solidFill>
              </a:rPr>
              <a:t> </a:t>
            </a:r>
            <a:endParaRPr lang="en-US" sz="1600" dirty="0">
              <a:solidFill>
                <a:prstClr val="black"/>
              </a:solidFill>
            </a:endParaRPr>
          </a:p>
        </p:txBody>
      </p:sp>
      <p:sp>
        <p:nvSpPr>
          <p:cNvPr id="3" name="Title 2"/>
          <p:cNvSpPr>
            <a:spLocks noGrp="1"/>
          </p:cNvSpPr>
          <p:nvPr>
            <p:ph type="title"/>
          </p:nvPr>
        </p:nvSpPr>
        <p:spPr>
          <a:xfrm>
            <a:off x="0" y="0"/>
            <a:ext cx="9164678" cy="990600"/>
          </a:xfrm>
        </p:spPr>
        <p:txBody>
          <a:bodyPr>
            <a:noAutofit/>
          </a:bodyPr>
          <a:lstStyle/>
          <a:p>
            <a:r>
              <a:rPr lang="en-US" sz="4800" b="1" dirty="0" smtClean="0">
                <a:solidFill>
                  <a:schemeClr val="bg1"/>
                </a:solidFill>
                <a:effectLst>
                  <a:glow rad="228600">
                    <a:schemeClr val="accent2">
                      <a:satMod val="175000"/>
                      <a:alpha val="40000"/>
                    </a:schemeClr>
                  </a:glow>
                  <a:outerShdw blurRad="114300" dist="38100" dir="13500000" algn="br" rotWithShape="0">
                    <a:prstClr val="black"/>
                  </a:outerShdw>
                </a:effectLst>
              </a:rPr>
              <a:t>Saint Dominic and the Dominicans</a:t>
            </a:r>
            <a:endParaRPr lang="en-US" sz="4800" dirty="0">
              <a:effectLst>
                <a:glow rad="228600">
                  <a:schemeClr val="accent2">
                    <a:satMod val="175000"/>
                    <a:alpha val="40000"/>
                  </a:schemeClr>
                </a:glow>
                <a:outerShdw blurRad="114300" dist="38100" dir="13500000" algn="br" rotWithShape="0">
                  <a:prstClr val="black"/>
                </a:outerShdw>
              </a:effectLst>
            </a:endParaRPr>
          </a:p>
        </p:txBody>
      </p:sp>
      <p:sp>
        <p:nvSpPr>
          <p:cNvPr id="2" name="TextBox 1"/>
          <p:cNvSpPr txBox="1"/>
          <p:nvPr/>
        </p:nvSpPr>
        <p:spPr>
          <a:xfrm>
            <a:off x="185556" y="6019800"/>
            <a:ext cx="8638839" cy="461665"/>
          </a:xfrm>
          <a:prstGeom prst="rect">
            <a:avLst/>
          </a:prstGeom>
          <a:noFill/>
        </p:spPr>
        <p:txBody>
          <a:bodyPr wrap="square" rtlCol="0">
            <a:spAutoFit/>
          </a:bodyPr>
          <a:lstStyle/>
          <a:p>
            <a:pPr algn="ctr"/>
            <a:r>
              <a:rPr lang="en-US" sz="2400" dirty="0" smtClean="0">
                <a:solidFill>
                  <a:prstClr val="white"/>
                </a:solidFill>
                <a:effectLst>
                  <a:glow rad="101600">
                    <a:srgbClr val="C0504D">
                      <a:satMod val="175000"/>
                      <a:alpha val="40000"/>
                    </a:srgbClr>
                  </a:glow>
                </a:effectLst>
              </a:rPr>
              <a:t>Portrait </a:t>
            </a:r>
            <a:r>
              <a:rPr lang="en-US" sz="2400" dirty="0">
                <a:solidFill>
                  <a:prstClr val="white"/>
                </a:solidFill>
                <a:effectLst>
                  <a:glow rad="101600">
                    <a:srgbClr val="C0504D">
                      <a:satMod val="175000"/>
                      <a:alpha val="40000"/>
                    </a:srgbClr>
                  </a:glow>
                </a:effectLst>
              </a:rPr>
              <a:t>by El Greco, about 1600</a:t>
            </a:r>
          </a:p>
        </p:txBody>
      </p:sp>
    </p:spTree>
    <p:extLst>
      <p:ext uri="{BB962C8B-B14F-4D97-AF65-F5344CB8AC3E}">
        <p14:creationId xmlns:p14="http://schemas.microsoft.com/office/powerpoint/2010/main" val="32439988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7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Saint Dominic and the Dominicans</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fontScale="85000" lnSpcReduction="20000"/>
          </a:bodyPr>
          <a:lstStyle/>
          <a:p>
            <a:r>
              <a:rPr lang="en-US" sz="3200" dirty="0"/>
              <a:t>Two of the most important religious developments in the Catholic </a:t>
            </a:r>
            <a:r>
              <a:rPr lang="en-US" sz="3200" dirty="0" smtClean="0"/>
              <a:t>Church during </a:t>
            </a:r>
            <a:r>
              <a:rPr lang="en-US" sz="3200" dirty="0"/>
              <a:t>Innocent III’s reign were not Innocent’s </a:t>
            </a:r>
            <a:r>
              <a:rPr lang="en-US" sz="3200" dirty="0" smtClean="0"/>
              <a:t>doing –  the founding </a:t>
            </a:r>
            <a:r>
              <a:rPr lang="en-US" sz="3200" dirty="0"/>
              <a:t>of two new religious orders: the </a:t>
            </a:r>
            <a:r>
              <a:rPr lang="en-US" sz="3200" b="1" i="1" dirty="0"/>
              <a:t>Franciscans</a:t>
            </a:r>
            <a:r>
              <a:rPr lang="en-US" sz="3200" dirty="0"/>
              <a:t> and the </a:t>
            </a:r>
            <a:r>
              <a:rPr lang="en-US" sz="3200" b="1" i="1" dirty="0"/>
              <a:t>Dominicans</a:t>
            </a:r>
            <a:r>
              <a:rPr lang="en-US" sz="3200" dirty="0" smtClean="0"/>
              <a:t>.</a:t>
            </a:r>
          </a:p>
          <a:p>
            <a:r>
              <a:rPr lang="en-US" sz="3200" dirty="0" smtClean="0"/>
              <a:t>In a previous lesson we looked at the development of the </a:t>
            </a:r>
            <a:r>
              <a:rPr lang="en-US" sz="3200" b="1" i="1" dirty="0" smtClean="0"/>
              <a:t>Franciscan Order </a:t>
            </a:r>
            <a:r>
              <a:rPr lang="en-US" sz="3200" dirty="0" smtClean="0"/>
              <a:t>which was started by Saint Francis of Assisi.</a:t>
            </a:r>
          </a:p>
          <a:p>
            <a:r>
              <a:rPr lang="en-US" sz="3200" dirty="0" smtClean="0"/>
              <a:t>This week we will look at the development of the </a:t>
            </a:r>
            <a:r>
              <a:rPr lang="en-US" sz="3200" b="1" i="1" dirty="0" smtClean="0"/>
              <a:t>Dominican Order </a:t>
            </a:r>
            <a:r>
              <a:rPr lang="en-US" sz="3200" dirty="0" smtClean="0"/>
              <a:t>which was founded </a:t>
            </a:r>
            <a:r>
              <a:rPr lang="en-US" sz="3200" dirty="0"/>
              <a:t>by </a:t>
            </a:r>
            <a:r>
              <a:rPr lang="en-US" sz="3200" b="1" i="1" dirty="0"/>
              <a:t>Dominic Guzman </a:t>
            </a:r>
            <a:r>
              <a:rPr lang="en-US" sz="3200" dirty="0"/>
              <a:t>(1171-1221), a native of </a:t>
            </a:r>
            <a:r>
              <a:rPr lang="en-US" sz="3200" dirty="0" smtClean="0"/>
              <a:t>Castile</a:t>
            </a:r>
            <a:r>
              <a:rPr lang="en-US" sz="3200" dirty="0"/>
              <a:t>, northern Spain</a:t>
            </a:r>
            <a:r>
              <a:rPr lang="en-US" sz="3200" dirty="0" smtClean="0"/>
              <a:t>.</a:t>
            </a:r>
          </a:p>
          <a:p>
            <a:r>
              <a:rPr lang="en-US" sz="3200" dirty="0"/>
              <a:t>Dominic was ordained as a priest when he was 25 and became a canon (a kind of traveling priest for parishes who did not have a priest) in the Spanish cathedral at </a:t>
            </a:r>
            <a:r>
              <a:rPr lang="en-US" sz="3200" dirty="0" smtClean="0"/>
              <a:t>Osma in Northern Spain. </a:t>
            </a:r>
            <a:endParaRPr lang="en-US" sz="3200" dirty="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29995561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17556" y="6488668"/>
            <a:ext cx="8915400" cy="307777"/>
          </a:xfrm>
          <a:prstGeom prst="rect">
            <a:avLst/>
          </a:prstGeom>
        </p:spPr>
        <p:txBody>
          <a:bodyPr wrap="square">
            <a:spAutoFit/>
          </a:bodyPr>
          <a:lstStyle/>
          <a:p>
            <a:r>
              <a:rPr lang="en-US" sz="1400" dirty="0">
                <a:solidFill>
                  <a:prstClr val="black"/>
                </a:solidFill>
                <a:hlinkClick r:id="rId3"/>
              </a:rPr>
              <a:t>https://</a:t>
            </a:r>
            <a:r>
              <a:rPr lang="en-US" sz="1400" dirty="0" smtClean="0">
                <a:solidFill>
                  <a:prstClr val="black"/>
                </a:solidFill>
                <a:hlinkClick r:id="rId3"/>
              </a:rPr>
              <a:t>en.wikipedia.org/wiki/Kingdom_of_Castile</a:t>
            </a:r>
            <a:r>
              <a:rPr lang="en-US" sz="1400" dirty="0" smtClean="0">
                <a:solidFill>
                  <a:prstClr val="black"/>
                </a:solidFill>
              </a:rPr>
              <a:t> </a:t>
            </a:r>
            <a:endParaRPr lang="en-US" sz="1400" dirty="0">
              <a:solidFill>
                <a:prstClr val="black"/>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118612" y="1219200"/>
            <a:ext cx="4854761" cy="5182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0"/>
            <a:ext cx="9144000" cy="1295400"/>
          </a:xfrm>
        </p:spPr>
        <p:txBody>
          <a:bodyPr>
            <a:noAutofit/>
          </a:bodyPr>
          <a:lstStyle/>
          <a:p>
            <a:r>
              <a:rPr lang="en-US" b="1" dirty="0"/>
              <a:t>The Kingdom of Castile in </a:t>
            </a:r>
            <a:r>
              <a:rPr lang="en-US" b="1" dirty="0" smtClean="0"/>
              <a:t>1210</a:t>
            </a:r>
            <a:endParaRPr lang="en-US" b="1" dirty="0"/>
          </a:p>
        </p:txBody>
      </p:sp>
    </p:spTree>
    <p:extLst>
      <p:ext uri="{BB962C8B-B14F-4D97-AF65-F5344CB8AC3E}">
        <p14:creationId xmlns:p14="http://schemas.microsoft.com/office/powerpoint/2010/main" val="36286781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17556" y="6488668"/>
            <a:ext cx="8915400" cy="307777"/>
          </a:xfrm>
          <a:prstGeom prst="rect">
            <a:avLst/>
          </a:prstGeom>
        </p:spPr>
        <p:txBody>
          <a:bodyPr wrap="square">
            <a:spAutoFit/>
          </a:bodyPr>
          <a:lstStyle/>
          <a:p>
            <a:r>
              <a:rPr lang="en-US" sz="1400" dirty="0">
                <a:solidFill>
                  <a:prstClr val="black"/>
                </a:solidFill>
                <a:hlinkClick r:id="rId3"/>
              </a:rPr>
              <a:t>https://</a:t>
            </a:r>
            <a:r>
              <a:rPr lang="en-US" sz="1400" dirty="0" smtClean="0">
                <a:solidFill>
                  <a:prstClr val="black"/>
                </a:solidFill>
                <a:hlinkClick r:id="rId3"/>
              </a:rPr>
              <a:t>en.wikipedia.org/wiki/Burgo_de_Osma_Cathedral</a:t>
            </a:r>
            <a:r>
              <a:rPr lang="en-US" sz="1400" dirty="0" smtClean="0">
                <a:solidFill>
                  <a:prstClr val="black"/>
                </a:solidFill>
              </a:rPr>
              <a:t> </a:t>
            </a:r>
            <a:endParaRPr lang="en-US" sz="1400" dirty="0">
              <a:solidFill>
                <a:prstClr val="black"/>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90986" y="1219200"/>
            <a:ext cx="6910014" cy="5182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0"/>
            <a:ext cx="9144000" cy="1295400"/>
          </a:xfrm>
        </p:spPr>
        <p:txBody>
          <a:bodyPr>
            <a:noAutofit/>
          </a:bodyPr>
          <a:lstStyle/>
          <a:p>
            <a:r>
              <a:rPr lang="en-US" b="1" dirty="0"/>
              <a:t>The Cathedral of </a:t>
            </a:r>
            <a:r>
              <a:rPr lang="en-US" b="1" dirty="0" err="1"/>
              <a:t>Burgo</a:t>
            </a:r>
            <a:r>
              <a:rPr lang="en-US" b="1" dirty="0"/>
              <a:t> de Osma</a:t>
            </a:r>
          </a:p>
        </p:txBody>
      </p:sp>
    </p:spTree>
    <p:extLst>
      <p:ext uri="{BB962C8B-B14F-4D97-AF65-F5344CB8AC3E}">
        <p14:creationId xmlns:p14="http://schemas.microsoft.com/office/powerpoint/2010/main" val="6512594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7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Saint Dominic and the Dominicans</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a:bodyPr>
          <a:lstStyle/>
          <a:p>
            <a:r>
              <a:rPr lang="en-US" dirty="0" smtClean="0"/>
              <a:t>Dominic’s </a:t>
            </a:r>
            <a:r>
              <a:rPr lang="en-US" dirty="0"/>
              <a:t>outstanding abilities prompted </a:t>
            </a:r>
            <a:r>
              <a:rPr lang="en-US" dirty="0" smtClean="0"/>
              <a:t>his </a:t>
            </a:r>
            <a:r>
              <a:rPr lang="en-US" dirty="0"/>
              <a:t>superiors to send him in 1206 as a missionary to </a:t>
            </a:r>
            <a:r>
              <a:rPr lang="en-US" dirty="0" smtClean="0"/>
              <a:t>southern France, </a:t>
            </a:r>
            <a:r>
              <a:rPr lang="en-US" dirty="0"/>
              <a:t>at a time when Waldensian and Albigensian influence were at their height. </a:t>
            </a:r>
            <a:endParaRPr lang="en-US" dirty="0" smtClean="0"/>
          </a:p>
          <a:p>
            <a:r>
              <a:rPr lang="en-US" dirty="0"/>
              <a:t>Dominic </a:t>
            </a:r>
            <a:r>
              <a:rPr lang="en-US" dirty="0" smtClean="0"/>
              <a:t>soon noticed that </a:t>
            </a:r>
            <a:r>
              <a:rPr lang="en-US" dirty="0"/>
              <a:t>the Albigensians’ main attraction </a:t>
            </a:r>
            <a:r>
              <a:rPr lang="en-US" dirty="0" smtClean="0"/>
              <a:t>to their religious system was </a:t>
            </a:r>
            <a:r>
              <a:rPr lang="en-US" dirty="0"/>
              <a:t>the asceticism of their leaders, which </a:t>
            </a:r>
            <a:r>
              <a:rPr lang="en-US" dirty="0" smtClean="0"/>
              <a:t>stood in contrast to the </a:t>
            </a:r>
            <a:r>
              <a:rPr lang="en-US" dirty="0"/>
              <a:t>easy life of many orthodox priests </a:t>
            </a:r>
            <a:r>
              <a:rPr lang="en-US" dirty="0" smtClean="0"/>
              <a:t>sent by the pope.</a:t>
            </a:r>
            <a:endParaRPr lang="en-US" dirty="0"/>
          </a:p>
          <a:p>
            <a:r>
              <a:rPr lang="en-US" dirty="0" smtClean="0"/>
              <a:t>Dominic </a:t>
            </a:r>
            <a:r>
              <a:rPr lang="en-US" dirty="0"/>
              <a:t>believed that the heretics would listen if the </a:t>
            </a:r>
            <a:r>
              <a:rPr lang="en-US" dirty="0" smtClean="0"/>
              <a:t>Roman Catholic preachers </a:t>
            </a:r>
            <a:r>
              <a:rPr lang="en-US" dirty="0"/>
              <a:t>themselves were committed to poverty. </a:t>
            </a:r>
            <a:endParaRPr lang="en-US" dirty="0" smtClean="0"/>
          </a:p>
          <a:p>
            <a:r>
              <a:rPr lang="en-US" dirty="0" smtClean="0"/>
              <a:t>So to </a:t>
            </a:r>
            <a:r>
              <a:rPr lang="en-US" dirty="0"/>
              <a:t>win the heretics, Dominic went forth among them as a poor man, barefoot and begging. </a:t>
            </a:r>
            <a:endParaRPr lang="en-US" dirty="0" smtClean="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a:t>Shelley, Dr. Bruce L.. Church History in Plain Language: Fourth Edition (p. 220). Thomas Nelson. </a:t>
            </a:r>
          </a:p>
        </p:txBody>
      </p:sp>
    </p:spTree>
    <p:extLst>
      <p:ext uri="{BB962C8B-B14F-4D97-AF65-F5344CB8AC3E}">
        <p14:creationId xmlns:p14="http://schemas.microsoft.com/office/powerpoint/2010/main" val="4510091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7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Saint Dominic and the Dominicans</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a:bodyPr>
          <a:lstStyle/>
          <a:p>
            <a:r>
              <a:rPr lang="en-US" dirty="0" smtClean="0"/>
              <a:t>Dominic’s </a:t>
            </a:r>
            <a:r>
              <a:rPr lang="en-US" dirty="0"/>
              <a:t>peaceful mission lasted only two years in southern France before it was forced aside by </a:t>
            </a:r>
            <a:r>
              <a:rPr lang="en-US" dirty="0" smtClean="0"/>
              <a:t>the “get tough” policy of Pope Innocent III. </a:t>
            </a:r>
          </a:p>
          <a:p>
            <a:r>
              <a:rPr lang="en-US" dirty="0" smtClean="0"/>
              <a:t>However</a:t>
            </a:r>
            <a:r>
              <a:rPr lang="en-US" dirty="0"/>
              <a:t>, the zealous Spaniard </a:t>
            </a:r>
            <a:r>
              <a:rPr lang="en-US" dirty="0" smtClean="0"/>
              <a:t>remained </a:t>
            </a:r>
            <a:r>
              <a:rPr lang="en-US" dirty="0"/>
              <a:t>convinced that poverty and preaching belonged together. </a:t>
            </a:r>
            <a:endParaRPr lang="en-US" dirty="0" smtClean="0"/>
          </a:p>
          <a:p>
            <a:r>
              <a:rPr lang="en-US" dirty="0" smtClean="0"/>
              <a:t>He </a:t>
            </a:r>
            <a:r>
              <a:rPr lang="en-US" dirty="0"/>
              <a:t>gathered a group of like-minded men and continued his work among the heretics in other places. </a:t>
            </a:r>
            <a:endParaRPr lang="en-US" dirty="0" smtClean="0"/>
          </a:p>
          <a:p>
            <a:r>
              <a:rPr lang="en-US" dirty="0" smtClean="0"/>
              <a:t>In </a:t>
            </a:r>
            <a:r>
              <a:rPr lang="en-US" dirty="0"/>
              <a:t>1220 the Dominican mission and lifestyle gained </a:t>
            </a:r>
            <a:r>
              <a:rPr lang="en-US" dirty="0" smtClean="0"/>
              <a:t>the official approval of the Roman Catholic Church. </a:t>
            </a:r>
          </a:p>
          <a:p>
            <a:r>
              <a:rPr lang="en-US" dirty="0" smtClean="0"/>
              <a:t>The members of the new </a:t>
            </a:r>
            <a:r>
              <a:rPr lang="en-US" dirty="0"/>
              <a:t>preaching order </a:t>
            </a:r>
            <a:r>
              <a:rPr lang="en-US" dirty="0" smtClean="0"/>
              <a:t>were called </a:t>
            </a:r>
            <a:r>
              <a:rPr lang="en-US" b="1" i="1" dirty="0" smtClean="0"/>
              <a:t>friars</a:t>
            </a:r>
            <a:r>
              <a:rPr lang="en-US" dirty="0" smtClean="0"/>
              <a:t> </a:t>
            </a:r>
            <a:r>
              <a:rPr lang="en-US" dirty="0"/>
              <a:t>(or </a:t>
            </a:r>
            <a:r>
              <a:rPr lang="en-US" dirty="0" smtClean="0"/>
              <a:t>brothers), distinguishing </a:t>
            </a:r>
            <a:r>
              <a:rPr lang="en-US" dirty="0"/>
              <a:t>them from </a:t>
            </a:r>
            <a:r>
              <a:rPr lang="en-US" b="1" i="1" dirty="0"/>
              <a:t>monks</a:t>
            </a:r>
            <a:r>
              <a:rPr lang="en-US" dirty="0"/>
              <a:t> because, unlike monks, they went forth to live </a:t>
            </a:r>
            <a:r>
              <a:rPr lang="en-US" b="1" i="1" dirty="0"/>
              <a:t>among </a:t>
            </a:r>
            <a:r>
              <a:rPr lang="en-US" b="1" i="1" dirty="0" smtClean="0"/>
              <a:t>the people</a:t>
            </a:r>
            <a:r>
              <a:rPr lang="en-US" dirty="0" smtClean="0"/>
              <a:t> </a:t>
            </a:r>
            <a:r>
              <a:rPr lang="en-US" dirty="0"/>
              <a:t>to preach and teach. </a:t>
            </a:r>
            <a:endParaRPr lang="en-US" dirty="0" smtClean="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a:t>Shelley, Dr. Bruce L.. Church History in Plain Language: Fourth Edition (p. 220). Thomas Nelson. </a:t>
            </a:r>
          </a:p>
        </p:txBody>
      </p:sp>
    </p:spTree>
    <p:extLst>
      <p:ext uri="{BB962C8B-B14F-4D97-AF65-F5344CB8AC3E}">
        <p14:creationId xmlns:p14="http://schemas.microsoft.com/office/powerpoint/2010/main" val="29198323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9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286604</TotalTime>
  <Words>2578</Words>
  <Application>Microsoft Office PowerPoint</Application>
  <PresentationFormat>On-screen Show (4:3)</PresentationFormat>
  <Paragraphs>231</Paragraphs>
  <Slides>24</Slides>
  <Notes>4</Notes>
  <HiddenSlides>0</HiddenSlides>
  <MMClips>0</MMClips>
  <ScaleCrop>false</ScaleCrop>
  <HeadingPairs>
    <vt:vector size="4" baseType="variant">
      <vt:variant>
        <vt:lpstr>Theme</vt:lpstr>
      </vt:variant>
      <vt:variant>
        <vt:i4>5</vt:i4>
      </vt:variant>
      <vt:variant>
        <vt:lpstr>Slide Titles</vt:lpstr>
      </vt:variant>
      <vt:variant>
        <vt:i4>24</vt:i4>
      </vt:variant>
    </vt:vector>
  </HeadingPairs>
  <TitlesOfParts>
    <vt:vector size="29" baseType="lpstr">
      <vt:lpstr>Office Theme</vt:lpstr>
      <vt:lpstr>96_Office Theme</vt:lpstr>
      <vt:lpstr>97_Office Theme</vt:lpstr>
      <vt:lpstr>98_Office Theme</vt:lpstr>
      <vt:lpstr>99_Office Theme</vt:lpstr>
      <vt:lpstr>PowerPoint Presentation</vt:lpstr>
      <vt:lpstr>Review</vt:lpstr>
      <vt:lpstr>Review</vt:lpstr>
      <vt:lpstr>Saint Dominic and the Dominicans</vt:lpstr>
      <vt:lpstr>Saint Dominic and the Dominicans</vt:lpstr>
      <vt:lpstr>The Kingdom of Castile in 1210</vt:lpstr>
      <vt:lpstr>The Cathedral of Burgo de Osma</vt:lpstr>
      <vt:lpstr>Saint Dominic and the Dominicans</vt:lpstr>
      <vt:lpstr>Saint Dominic and the Dominicans</vt:lpstr>
      <vt:lpstr>Saint Dominic and the Dominicans</vt:lpstr>
      <vt:lpstr>Saint Dominic and the Dominicans</vt:lpstr>
      <vt:lpstr>Saint Dominic and the Dominicans</vt:lpstr>
      <vt:lpstr>The Carmelites and Augustinians </vt:lpstr>
      <vt:lpstr>The Carmelites and Augustinians </vt:lpstr>
      <vt:lpstr>The Carmelites and Augustinians </vt:lpstr>
      <vt:lpstr>The Carmelites and Augustinians </vt:lpstr>
      <vt:lpstr>The Singing Nun</vt:lpstr>
      <vt:lpstr>The Singing Nun</vt:lpstr>
      <vt:lpstr>The Singing Nun</vt:lpstr>
      <vt:lpstr>Dominique by Jeannine Deckers,  better known as The Singing Nun</vt:lpstr>
      <vt:lpstr>Missionary Expansion</vt:lpstr>
      <vt:lpstr>PowerPoint Presentation</vt:lpstr>
      <vt:lpstr>Class Discussion Time</vt:lpstr>
      <vt:lpstr>*Class Discussion 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5070</cp:revision>
  <cp:lastPrinted>2020-02-23T14:42:03Z</cp:lastPrinted>
  <dcterms:created xsi:type="dcterms:W3CDTF">2018-06-08T00:19:32Z</dcterms:created>
  <dcterms:modified xsi:type="dcterms:W3CDTF">2020-02-24T03:23:29Z</dcterms:modified>
</cp:coreProperties>
</file>