
<file path=[Content_Types].xml><?xml version="1.0" encoding="utf-8"?>
<Types xmlns="http://schemas.openxmlformats.org/package/2006/content-types">
  <Default Extension="gif" ContentType="image/gif"/>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notesSlides/notesSlide3.xml" ContentType="application/vnd.openxmlformats-officedocument.presentationml.notesSl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notesSlides/notesSlide4.xml" ContentType="application/vnd.openxmlformats-officedocument.presentationml.notesSl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568" r:id="rId2"/>
  </p:sldMasterIdLst>
  <p:notesMasterIdLst>
    <p:notesMasterId r:id="rId30"/>
  </p:notesMasterIdLst>
  <p:handoutMasterIdLst>
    <p:handoutMasterId r:id="rId31"/>
  </p:handoutMasterIdLst>
  <p:sldIdLst>
    <p:sldId id="3014" r:id="rId3"/>
    <p:sldId id="3016" r:id="rId4"/>
    <p:sldId id="3017" r:id="rId5"/>
    <p:sldId id="3018" r:id="rId6"/>
    <p:sldId id="3019" r:id="rId7"/>
    <p:sldId id="3020" r:id="rId8"/>
    <p:sldId id="3032" r:id="rId9"/>
    <p:sldId id="3021" r:id="rId10"/>
    <p:sldId id="3022" r:id="rId11"/>
    <p:sldId id="3023" r:id="rId12"/>
    <p:sldId id="3024" r:id="rId13"/>
    <p:sldId id="3025" r:id="rId14"/>
    <p:sldId id="3026" r:id="rId15"/>
    <p:sldId id="3027" r:id="rId16"/>
    <p:sldId id="3028" r:id="rId17"/>
    <p:sldId id="3029" r:id="rId18"/>
    <p:sldId id="3040" r:id="rId19"/>
    <p:sldId id="3030" r:id="rId20"/>
    <p:sldId id="3034" r:id="rId21"/>
    <p:sldId id="3031" r:id="rId22"/>
    <p:sldId id="3035" r:id="rId23"/>
    <p:sldId id="3037" r:id="rId24"/>
    <p:sldId id="3038" r:id="rId25"/>
    <p:sldId id="3039" r:id="rId26"/>
    <p:sldId id="3041" r:id="rId27"/>
    <p:sldId id="3042" r:id="rId28"/>
    <p:sldId id="3043" r:id="rId29"/>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31F9"/>
    <a:srgbClr val="344BF6"/>
    <a:srgbClr val="336600"/>
    <a:srgbClr val="009900"/>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88" autoAdjust="0"/>
    <p:restoredTop sz="94660"/>
  </p:normalViewPr>
  <p:slideViewPr>
    <p:cSldViewPr>
      <p:cViewPr varScale="1">
        <p:scale>
          <a:sx n="161" d="100"/>
          <a:sy n="161" d="100"/>
        </p:scale>
        <p:origin x="1724" y="100"/>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23B20E6D-5301-4921-965A-4165F13FB2F9}" type="datetimeFigureOut">
              <a:rPr lang="en-US" smtClean="0"/>
              <a:t>5/24/2020</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CD1EC55D-DF11-4B6E-B8E2-8ED8B7CB6743}" type="datetimeFigureOut">
              <a:rPr lang="en-US" smtClean="0"/>
              <a:t>5/24/2020</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787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2407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7079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3048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5/24/2020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5/24/2020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5/24/2020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5/24/2020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608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5/24/2020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852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5/24/2020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4210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5/24/2020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6799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5/24/2020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288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5/24/2020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9701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5/24/2020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3294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5/24/2020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80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5/24/2020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5/24/2020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9319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5/24/2020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8856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5/24/2020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23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5/24/2020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5/24/2020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5/24/2020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5/24/2020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5/24/2020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5/24/2020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5/24/2020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5/24/2020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5/24/2020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005581"/>
      </p:ext>
    </p:extLst>
  </p:cSld>
  <p:clrMap bg1="lt1" tx1="dk1" bg2="lt2" tx2="dk2" accent1="accent1" accent2="accent2" accent3="accent3" accent4="accent4" accent5="accent5" accent6="accent6" hlink="hlink" folHlink="folHlink"/>
  <p:sldLayoutIdLst>
    <p:sldLayoutId id="2147485569" r:id="rId1"/>
    <p:sldLayoutId id="2147485570" r:id="rId2"/>
    <p:sldLayoutId id="2147485571" r:id="rId3"/>
    <p:sldLayoutId id="2147485572" r:id="rId4"/>
    <p:sldLayoutId id="2147485573" r:id="rId5"/>
    <p:sldLayoutId id="2147485574" r:id="rId6"/>
    <p:sldLayoutId id="2147485575" r:id="rId7"/>
    <p:sldLayoutId id="2147485576" r:id="rId8"/>
    <p:sldLayoutId id="2147485577" r:id="rId9"/>
    <p:sldLayoutId id="2147485578" r:id="rId10"/>
    <p:sldLayoutId id="21474855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3.xml"/></Relationships>
</file>

<file path=ppt/slides/_rels/slide17.xml.rels><?xml version="1.0" encoding="UTF-8" standalone="yes"?>
<Relationships xmlns="http://schemas.openxmlformats.org/package/2006/relationships"><Relationship Id="rId3" Type="http://schemas.openxmlformats.org/officeDocument/2006/relationships/hyperlink" Target="https://www.pinterest.com/pin/56365432807229981/" TargetMode="External"/><Relationship Id="rId2" Type="http://schemas.openxmlformats.org/officeDocument/2006/relationships/slideLayout" Target="../slideLayouts/slideLayout17.xml"/><Relationship Id="rId1" Type="http://schemas.openxmlformats.org/officeDocument/2006/relationships/themeOverride" Target="../theme/themeOverride14.xml"/><Relationship Id="rId4" Type="http://schemas.openxmlformats.org/officeDocument/2006/relationships/image" Target="../media/image6.gif"/></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hemeOverride" Target="../theme/themeOverride16.xml"/><Relationship Id="rId5" Type="http://schemas.openxmlformats.org/officeDocument/2006/relationships/hyperlink" Target="https://alchetron.com/Hussites#hussites-5930f8f6-cc90-4bc4-bce7-3352af717b0-resize-750.jpg" TargetMode="Externa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3.xml"/><Relationship Id="rId1" Type="http://schemas.openxmlformats.org/officeDocument/2006/relationships/themeOverride" Target="../theme/themeOverr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3.xml"/><Relationship Id="rId1" Type="http://schemas.openxmlformats.org/officeDocument/2006/relationships/themeOverride" Target="../theme/themeOverr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3.xml"/><Relationship Id="rId1" Type="http://schemas.openxmlformats.org/officeDocument/2006/relationships/themeOverride" Target="../theme/themeOverr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3.xml"/><Relationship Id="rId1" Type="http://schemas.openxmlformats.org/officeDocument/2006/relationships/themeOverride" Target="../theme/themeOverride2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themeOverride" Target="../theme/themeOverride21.xml"/><Relationship Id="rId5" Type="http://schemas.openxmlformats.org/officeDocument/2006/relationships/hyperlink" Target="https://www.intellectualtakeout.org/article/5-causes-protestant-reformation-besides-indulgences/" TargetMode="External"/><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18.xml"/><Relationship Id="rId1" Type="http://schemas.openxmlformats.org/officeDocument/2006/relationships/themeOverride" Target="../theme/themeOverride22.xml"/><Relationship Id="rId4" Type="http://schemas.openxmlformats.org/officeDocument/2006/relationships/hyperlink" Target="https://www.hopehelps.org/volunteer-appreciation-week-2018/"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6.xml"/><Relationship Id="rId1" Type="http://schemas.openxmlformats.org/officeDocument/2006/relationships/themeOverride" Target="../theme/themeOverride23.xml"/><Relationship Id="rId4" Type="http://schemas.openxmlformats.org/officeDocument/2006/relationships/hyperlink" Target="https://www.weareteachers.com/moving-beyond-classroom-discussion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hemeOverride" Target="../theme/themeOverride1.xml"/><Relationship Id="rId5" Type="http://schemas.openxmlformats.org/officeDocument/2006/relationships/hyperlink" Target="http://www.redlightdawn.com/" TargetMode="Externa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hemeOverride" Target="../theme/themeOverride2.xml"/><Relationship Id="rId5" Type="http://schemas.openxmlformats.org/officeDocument/2006/relationships/hyperlink" Target="https://en.wikipedia.org/wiki/Jan_Hus#/media/File:Jan_Hus_2.jpg" TargetMode="Externa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3" Type="http://schemas.openxmlformats.org/officeDocument/2006/relationships/hyperlink" Target="https://www.pinterest.com/pin/7459155607642946/" TargetMode="External"/><Relationship Id="rId2" Type="http://schemas.openxmlformats.org/officeDocument/2006/relationships/slideLayout" Target="../slideLayouts/slideLayout6.xml"/><Relationship Id="rId1" Type="http://schemas.openxmlformats.org/officeDocument/2006/relationships/themeOverride" Target="../theme/themeOverride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69554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20000" b="-7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John Huss</a:t>
            </a:r>
            <a:endParaRPr lang="en-US" sz="32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a:bodyPr>
          <a:lstStyle/>
          <a:p>
            <a:pPr lvl="0"/>
            <a:r>
              <a:rPr lang="en-US" dirty="0"/>
              <a:t>Dark clouds began gathering around Huss in 1411 when he launched an attack on indulgences, declaring them </a:t>
            </a:r>
            <a:r>
              <a:rPr lang="en-US" b="1" i="1" dirty="0"/>
              <a:t>useless</a:t>
            </a:r>
            <a:r>
              <a:rPr lang="en-US" dirty="0"/>
              <a:t> since God Himself bestowed His forgiveness freely on all who truly repented. </a:t>
            </a:r>
          </a:p>
          <a:p>
            <a:pPr lvl="0"/>
            <a:r>
              <a:rPr lang="en-US" dirty="0"/>
              <a:t>Pope John XXIII, the pope supported by Bohemia during the Great Schism, was stung into taking action; he was himself selling indulgences on a massive scale to finance a war against his rival, Pope Gregory XII.</a:t>
            </a:r>
          </a:p>
          <a:p>
            <a:pPr lvl="0"/>
            <a:r>
              <a:rPr lang="en-US" dirty="0"/>
              <a:t>John excommunicated Huss and threatened to place Prague under an interdict. </a:t>
            </a:r>
          </a:p>
          <a:p>
            <a:pPr lvl="0"/>
            <a:r>
              <a:rPr lang="en-US" dirty="0"/>
              <a:t>To save the city, Huss retired from Prague into southern Bohemia, protected by friendly Bohemian nobles. </a:t>
            </a:r>
          </a:p>
          <a:p>
            <a:pPr lvl="0"/>
            <a:endParaRPr lang="en-US" dirty="0"/>
          </a:p>
        </p:txBody>
      </p:sp>
      <p:sp>
        <p:nvSpPr>
          <p:cNvPr id="5" name="TextBox 4"/>
          <p:cNvSpPr txBox="1"/>
          <p:nvPr/>
        </p:nvSpPr>
        <p:spPr>
          <a:xfrm>
            <a:off x="2875" y="6510754"/>
            <a:ext cx="91440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2: The Middle Ages</a:t>
            </a:r>
          </a:p>
        </p:txBody>
      </p:sp>
    </p:spTree>
    <p:extLst>
      <p:ext uri="{BB962C8B-B14F-4D97-AF65-F5344CB8AC3E}">
        <p14:creationId xmlns:p14="http://schemas.microsoft.com/office/powerpoint/2010/main" val="32010430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20000" b="-7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John Huss</a:t>
            </a:r>
            <a:endParaRPr lang="en-US" sz="3200" dirty="0">
              <a:latin typeface="+mn-lt"/>
            </a:endParaRPr>
          </a:p>
        </p:txBody>
      </p:sp>
      <p:sp>
        <p:nvSpPr>
          <p:cNvPr id="8" name="Content Placeholder 7"/>
          <p:cNvSpPr>
            <a:spLocks noGrp="1"/>
          </p:cNvSpPr>
          <p:nvPr>
            <p:ph idx="1"/>
          </p:nvPr>
        </p:nvSpPr>
        <p:spPr>
          <a:xfrm>
            <a:off x="457200" y="838200"/>
            <a:ext cx="8229600" cy="5592763"/>
          </a:xfrm>
        </p:spPr>
        <p:txBody>
          <a:bodyPr>
            <a:normAutofit/>
          </a:bodyPr>
          <a:lstStyle/>
          <a:p>
            <a:pPr lvl="0"/>
            <a:r>
              <a:rPr lang="en-US" dirty="0"/>
              <a:t>But Huss continued to propagate his views. </a:t>
            </a:r>
          </a:p>
          <a:p>
            <a:pPr lvl="0"/>
            <a:r>
              <a:rPr lang="en-US" dirty="0"/>
              <a:t>His assault on the theology of indulgences made enemies for him in Bohemia, especially in Prague University. </a:t>
            </a:r>
          </a:p>
          <a:p>
            <a:pPr lvl="0"/>
            <a:r>
              <a:rPr lang="en-US" dirty="0"/>
              <a:t>Many who had supported his demands for moral and spiritual reform drew back when he started attacking basic doctrines of the Catholic Church. </a:t>
            </a:r>
          </a:p>
          <a:p>
            <a:pPr lvl="0"/>
            <a:r>
              <a:rPr lang="en-US" dirty="0"/>
              <a:t>Two religious parties now came into being in Bohemia, a traditionalist Catholic group and the Hussites (although for a long time Huss and his followers were called “Wycliffites”). </a:t>
            </a:r>
          </a:p>
        </p:txBody>
      </p:sp>
      <p:sp>
        <p:nvSpPr>
          <p:cNvPr id="5" name="TextBox 4"/>
          <p:cNvSpPr txBox="1"/>
          <p:nvPr/>
        </p:nvSpPr>
        <p:spPr>
          <a:xfrm>
            <a:off x="2875" y="6510754"/>
            <a:ext cx="91440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2: The Middle Ages</a:t>
            </a:r>
          </a:p>
        </p:txBody>
      </p:sp>
    </p:spTree>
    <p:extLst>
      <p:ext uri="{BB962C8B-B14F-4D97-AF65-F5344CB8AC3E}">
        <p14:creationId xmlns:p14="http://schemas.microsoft.com/office/powerpoint/2010/main" val="40610774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20000" b="-7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John Huss</a:t>
            </a:r>
            <a:endParaRPr lang="en-US" sz="32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20000"/>
          </a:bodyPr>
          <a:lstStyle/>
          <a:p>
            <a:pPr lvl="0"/>
            <a:r>
              <a:rPr lang="en-US" dirty="0"/>
              <a:t>The quarrel between the two parties centered on their doctrine of the Church. </a:t>
            </a:r>
          </a:p>
          <a:p>
            <a:pPr lvl="0"/>
            <a:r>
              <a:rPr lang="en-US" dirty="0"/>
              <a:t>Huss argued that the Church was the entire body of the elect in all ages, known to God alone, who had predestined them to belong to Himself by His free grace; and of this Church, Christ </a:t>
            </a:r>
            <a:r>
              <a:rPr lang="en-US" b="1" i="1" dirty="0"/>
              <a:t>alone</a:t>
            </a:r>
            <a:r>
              <a:rPr lang="en-US" dirty="0"/>
              <a:t> was the head, </a:t>
            </a:r>
            <a:r>
              <a:rPr lang="en-US" b="1" i="1" dirty="0"/>
              <a:t>not</a:t>
            </a:r>
            <a:r>
              <a:rPr lang="en-US" dirty="0"/>
              <a:t> the pope. </a:t>
            </a:r>
          </a:p>
          <a:p>
            <a:pPr lvl="0"/>
            <a:r>
              <a:rPr lang="en-US" dirty="0"/>
              <a:t>Popes were not infallible, said Huss; they had erred many times. </a:t>
            </a:r>
          </a:p>
          <a:p>
            <a:pPr lvl="0"/>
            <a:r>
              <a:rPr lang="en-US" dirty="0"/>
              <a:t>One of Huss’s arguments for denying the pope’s supremacy over the Church was that the Eastern Orthodox were true Christians who managed to exist perfectly well without the papacy – another example of a Western reformer appealing to the practice of the Eastern Church in order to refute the arguments of the pope and the Western church (as Wycliff had done). </a:t>
            </a:r>
          </a:p>
          <a:p>
            <a:pPr lvl="0"/>
            <a:endParaRPr lang="en-US" dirty="0"/>
          </a:p>
        </p:txBody>
      </p:sp>
      <p:sp>
        <p:nvSpPr>
          <p:cNvPr id="5" name="TextBox 4"/>
          <p:cNvSpPr txBox="1"/>
          <p:nvPr/>
        </p:nvSpPr>
        <p:spPr>
          <a:xfrm>
            <a:off x="2875" y="6510754"/>
            <a:ext cx="91440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2: The Middle Ages</a:t>
            </a:r>
          </a:p>
        </p:txBody>
      </p:sp>
    </p:spTree>
    <p:extLst>
      <p:ext uri="{BB962C8B-B14F-4D97-AF65-F5344CB8AC3E}">
        <p14:creationId xmlns:p14="http://schemas.microsoft.com/office/powerpoint/2010/main" val="31094665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20000" b="-7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John Huss</a:t>
            </a:r>
            <a:endParaRPr lang="en-US" sz="32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10000"/>
          </a:bodyPr>
          <a:lstStyle/>
          <a:p>
            <a:pPr lvl="0"/>
            <a:r>
              <a:rPr lang="en-US" dirty="0"/>
              <a:t>Huss further taught that Christians should not follow or obey immoral and unworthy clergy. </a:t>
            </a:r>
          </a:p>
          <a:p>
            <a:pPr lvl="0"/>
            <a:r>
              <a:rPr lang="en-US" dirty="0"/>
              <a:t>The Christian secular rulers of the state should step in and reform the Church, if the Church was not willing to reform itself. </a:t>
            </a:r>
          </a:p>
          <a:p>
            <a:pPr lvl="0"/>
            <a:r>
              <a:rPr lang="en-US" dirty="0"/>
              <a:t>Finally, Huss also accepted Wycliff’s view that </a:t>
            </a:r>
            <a:r>
              <a:rPr lang="en-US" b="1" i="1" dirty="0"/>
              <a:t>preaching</a:t>
            </a:r>
            <a:r>
              <a:rPr lang="en-US" dirty="0"/>
              <a:t>, not celebrating the sacraments, was the true heart of the ordained ministry. </a:t>
            </a:r>
          </a:p>
          <a:p>
            <a:pPr lvl="0"/>
            <a:r>
              <a:rPr lang="en-US" dirty="0"/>
              <a:t>To traditional Catholics, of course, these Hussite views were diabolical heresy. </a:t>
            </a:r>
          </a:p>
          <a:p>
            <a:pPr lvl="0"/>
            <a:r>
              <a:rPr lang="en-US" dirty="0"/>
              <a:t>When the Council of Constance met in 1414, the religious turmoil in Bohemia was one of the issues it had to settle. </a:t>
            </a:r>
          </a:p>
          <a:p>
            <a:pPr lvl="0"/>
            <a:r>
              <a:rPr lang="en-US" dirty="0"/>
              <a:t>The Council summoned Huss to appear before it.</a:t>
            </a:r>
          </a:p>
        </p:txBody>
      </p:sp>
      <p:sp>
        <p:nvSpPr>
          <p:cNvPr id="5" name="TextBox 4"/>
          <p:cNvSpPr txBox="1"/>
          <p:nvPr/>
        </p:nvSpPr>
        <p:spPr>
          <a:xfrm>
            <a:off x="2875" y="6510754"/>
            <a:ext cx="91440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2: The Middle Ages</a:t>
            </a:r>
          </a:p>
        </p:txBody>
      </p:sp>
    </p:spTree>
    <p:extLst>
      <p:ext uri="{BB962C8B-B14F-4D97-AF65-F5344CB8AC3E}">
        <p14:creationId xmlns:p14="http://schemas.microsoft.com/office/powerpoint/2010/main" val="29431938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20000" b="-7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John Huss</a:t>
            </a:r>
            <a:endParaRPr lang="en-US" sz="3200" dirty="0">
              <a:latin typeface="+mn-lt"/>
            </a:endParaRPr>
          </a:p>
        </p:txBody>
      </p:sp>
      <p:sp>
        <p:nvSpPr>
          <p:cNvPr id="8" name="Content Placeholder 7"/>
          <p:cNvSpPr>
            <a:spLocks noGrp="1"/>
          </p:cNvSpPr>
          <p:nvPr>
            <p:ph idx="1"/>
          </p:nvPr>
        </p:nvSpPr>
        <p:spPr>
          <a:xfrm>
            <a:off x="457200" y="838200"/>
            <a:ext cx="8229600" cy="5592763"/>
          </a:xfrm>
        </p:spPr>
        <p:txBody>
          <a:bodyPr>
            <a:normAutofit/>
          </a:bodyPr>
          <a:lstStyle/>
          <a:p>
            <a:pPr lvl="0"/>
            <a:r>
              <a:rPr lang="en-US" dirty="0"/>
              <a:t>Huss knew he was in danger of being condemned and burnt as a heretic. </a:t>
            </a:r>
          </a:p>
          <a:p>
            <a:pPr lvl="0"/>
            <a:r>
              <a:rPr lang="en-US" dirty="0"/>
              <a:t>However, Huss was given a promise of safe-conduct by the Holy Roman Emperor Sigismund, brother of Bohemian King Wenceslas. </a:t>
            </a:r>
          </a:p>
          <a:p>
            <a:pPr lvl="0"/>
            <a:r>
              <a:rPr lang="en-US" dirty="0"/>
              <a:t>Huss therefore went to Constance. </a:t>
            </a:r>
          </a:p>
          <a:p>
            <a:pPr lvl="0"/>
            <a:r>
              <a:rPr lang="en-US" dirty="0"/>
              <a:t>But the Council ignored the safe-conduct and threw Huss in prison almost immediately on his arrival. </a:t>
            </a:r>
          </a:p>
          <a:p>
            <a:pPr lvl="0"/>
            <a:r>
              <a:rPr lang="en-US" dirty="0"/>
              <a:t>He was kept captive for six months in the most </a:t>
            </a:r>
            <a:r>
              <a:rPr lang="en-US" b="1" i="1" dirty="0"/>
              <a:t>horrific</a:t>
            </a:r>
            <a:r>
              <a:rPr lang="en-US" dirty="0"/>
              <a:t> conditions which destroyed his health – he became subject to headaches, fever, bleeding, and vomiting. </a:t>
            </a:r>
          </a:p>
          <a:p>
            <a:pPr lvl="0"/>
            <a:endParaRPr lang="en-US" dirty="0"/>
          </a:p>
        </p:txBody>
      </p:sp>
      <p:sp>
        <p:nvSpPr>
          <p:cNvPr id="5" name="TextBox 4"/>
          <p:cNvSpPr txBox="1"/>
          <p:nvPr/>
        </p:nvSpPr>
        <p:spPr>
          <a:xfrm>
            <a:off x="2875" y="6510754"/>
            <a:ext cx="91440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2: The Middle Ages</a:t>
            </a:r>
          </a:p>
        </p:txBody>
      </p:sp>
    </p:spTree>
    <p:extLst>
      <p:ext uri="{BB962C8B-B14F-4D97-AF65-F5344CB8AC3E}">
        <p14:creationId xmlns:p14="http://schemas.microsoft.com/office/powerpoint/2010/main" val="31088284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20000" b="-7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John Huss</a:t>
            </a:r>
            <a:endParaRPr lang="en-US" sz="3200" dirty="0">
              <a:latin typeface="+mn-lt"/>
            </a:endParaRPr>
          </a:p>
        </p:txBody>
      </p:sp>
      <p:sp>
        <p:nvSpPr>
          <p:cNvPr id="8" name="Content Placeholder 7"/>
          <p:cNvSpPr>
            <a:spLocks noGrp="1"/>
          </p:cNvSpPr>
          <p:nvPr>
            <p:ph idx="1"/>
          </p:nvPr>
        </p:nvSpPr>
        <p:spPr>
          <a:xfrm>
            <a:off x="457200" y="838201"/>
            <a:ext cx="8229600" cy="5334000"/>
          </a:xfrm>
        </p:spPr>
        <p:txBody>
          <a:bodyPr>
            <a:normAutofit fontScale="85000" lnSpcReduction="10000"/>
          </a:bodyPr>
          <a:lstStyle/>
          <a:p>
            <a:pPr lvl="0"/>
            <a:r>
              <a:rPr lang="en-US" dirty="0"/>
              <a:t>Finally, in June 1415, the Church authorities brought the sick Bohemian reformer before the Council.</a:t>
            </a:r>
            <a:r>
              <a:rPr lang="en-US" baseline="30000" dirty="0">
                <a:solidFill>
                  <a:prstClr val="black"/>
                </a:solidFill>
              </a:rPr>
              <a:t> 1</a:t>
            </a:r>
            <a:endParaRPr lang="en-US" dirty="0"/>
          </a:p>
          <a:p>
            <a:pPr lvl="0"/>
            <a:r>
              <a:rPr lang="en-US" dirty="0"/>
              <a:t>They refused to allow him to defend himself, bullied him mercilessly for three days in an attempt to force him to renounce his “heresies”, and finally condemned him and deposed him from the priesthood.</a:t>
            </a:r>
            <a:r>
              <a:rPr lang="en-US" baseline="30000" dirty="0">
                <a:solidFill>
                  <a:prstClr val="black"/>
                </a:solidFill>
              </a:rPr>
              <a:t> 1</a:t>
            </a:r>
            <a:r>
              <a:rPr lang="en-US" dirty="0"/>
              <a:t> </a:t>
            </a:r>
          </a:p>
          <a:p>
            <a:pPr lvl="0"/>
            <a:r>
              <a:rPr lang="en-US" dirty="0"/>
              <a:t>When he saw he wasn't to be given a forum for explaining his ideas, let alone a fair hearing, Huss finally said, “</a:t>
            </a:r>
            <a:r>
              <a:rPr lang="en-US" i="1" dirty="0">
                <a:latin typeface="Cambria" panose="02040503050406030204" pitchFamily="18" charset="0"/>
                <a:ea typeface="Cambria" panose="02040503050406030204" pitchFamily="18" charset="0"/>
              </a:rPr>
              <a:t>I appeal to Jesus Christ, the only judge who is almighty and completely just. In his hands I plead my cause, not on the basis of false witnesses and erring councils, but on truth and justice</a:t>
            </a:r>
            <a:r>
              <a:rPr lang="en-US" dirty="0"/>
              <a:t>.”</a:t>
            </a:r>
            <a:r>
              <a:rPr lang="en-US" baseline="30000" dirty="0"/>
              <a:t> 2</a:t>
            </a:r>
            <a:r>
              <a:rPr lang="en-US" dirty="0"/>
              <a:t> </a:t>
            </a:r>
          </a:p>
          <a:p>
            <a:pPr lvl="0"/>
            <a:r>
              <a:rPr lang="en-US" dirty="0"/>
              <a:t>In a humiliating ceremony, six bishops stripped off Huss’s priestly vestments, put on his head a cap covered in pictures of red demons, and solemnly committed Huss’s soul to the devil.</a:t>
            </a:r>
            <a:r>
              <a:rPr lang="en-US" baseline="30000" dirty="0">
                <a:solidFill>
                  <a:prstClr val="black"/>
                </a:solidFill>
              </a:rPr>
              <a:t> 1</a:t>
            </a:r>
            <a:r>
              <a:rPr lang="en-US" dirty="0"/>
              <a:t> </a:t>
            </a:r>
          </a:p>
        </p:txBody>
      </p:sp>
      <p:sp>
        <p:nvSpPr>
          <p:cNvPr id="5" name="TextBox 4"/>
          <p:cNvSpPr txBox="1"/>
          <p:nvPr/>
        </p:nvSpPr>
        <p:spPr>
          <a:xfrm>
            <a:off x="304800" y="6243633"/>
            <a:ext cx="88392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30000" noProof="0" dirty="0">
                <a:ln>
                  <a:noFill/>
                </a:ln>
                <a:solidFill>
                  <a:prstClr val="black"/>
                </a:solidFill>
                <a:effectLst/>
                <a:uLnTx/>
                <a:uFillTx/>
                <a:latin typeface="Calibri"/>
                <a:ea typeface="+mn-ea"/>
                <a:cs typeface="+mn-cs"/>
              </a:rPr>
              <a:t>1 </a:t>
            </a: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2: The Middle Ages</a:t>
            </a:r>
          </a:p>
          <a:p>
            <a:pPr lvl="0">
              <a:defRPr/>
            </a:pPr>
            <a:r>
              <a:rPr lang="en-US" sz="1600" baseline="30000" dirty="0"/>
              <a:t>2 </a:t>
            </a:r>
            <a:r>
              <a:rPr lang="en-US" sz="1600" dirty="0"/>
              <a:t>Galli, Mark. 131 Christians Everyone Should Know (p. 371).</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90470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20000" b="-7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John Huss</a:t>
            </a:r>
            <a:endParaRPr lang="en-US" sz="32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10000"/>
          </a:bodyPr>
          <a:lstStyle/>
          <a:p>
            <a:pPr lvl="0"/>
            <a:r>
              <a:rPr lang="en-US" dirty="0"/>
              <a:t>The Council then handed Huss over to Emperor Sigismund, the man who had promised him safe-conduct; Sigismund’s soldiers burnt Huss at the stake on July 6th 1415. </a:t>
            </a:r>
          </a:p>
          <a:p>
            <a:pPr lvl="0"/>
            <a:r>
              <a:rPr lang="en-US" dirty="0"/>
              <a:t>Huss died with serene courage, refusing a last minute offer of pardon if he would abandon his beliefs: “</a:t>
            </a:r>
            <a:r>
              <a:rPr lang="en-US" i="1" dirty="0">
                <a:latin typeface="Cambria" panose="02040503050406030204" pitchFamily="18" charset="0"/>
                <a:ea typeface="Cambria" panose="02040503050406030204" pitchFamily="18" charset="0"/>
              </a:rPr>
              <a:t>I shall die with joy today in the faith of the Gospel which I have preached</a:t>
            </a:r>
            <a:r>
              <a:rPr lang="en-US" dirty="0"/>
              <a:t>.” </a:t>
            </a:r>
          </a:p>
          <a:p>
            <a:pPr lvl="0"/>
            <a:r>
              <a:rPr lang="en-US" dirty="0"/>
              <a:t>Huss’s martyrdom created an uproar in Bohemia. He became a popular national hero. </a:t>
            </a:r>
          </a:p>
          <a:p>
            <a:pPr lvl="0"/>
            <a:r>
              <a:rPr lang="en-US" dirty="0"/>
              <a:t>The Bohemians were further enraged when, at Emperor Sigismund’s insistence, the Council also burnt Huss’s foremost disciple, the noble and learned layman Jerome of Prague, in 1416. </a:t>
            </a:r>
          </a:p>
          <a:p>
            <a:pPr lvl="0"/>
            <a:endParaRPr lang="en-US" dirty="0"/>
          </a:p>
        </p:txBody>
      </p:sp>
      <p:sp>
        <p:nvSpPr>
          <p:cNvPr id="5" name="TextBox 4"/>
          <p:cNvSpPr txBox="1"/>
          <p:nvPr/>
        </p:nvSpPr>
        <p:spPr>
          <a:xfrm>
            <a:off x="2875" y="6510754"/>
            <a:ext cx="91440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2: The Middle Ages</a:t>
            </a:r>
          </a:p>
        </p:txBody>
      </p:sp>
    </p:spTree>
    <p:extLst>
      <p:ext uri="{BB962C8B-B14F-4D97-AF65-F5344CB8AC3E}">
        <p14:creationId xmlns:p14="http://schemas.microsoft.com/office/powerpoint/2010/main" val="11113066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17556" y="6488668"/>
            <a:ext cx="8915400" cy="307777"/>
          </a:xfrm>
          <a:prstGeom prst="rect">
            <a:avLst/>
          </a:prstGeom>
        </p:spPr>
        <p:txBody>
          <a:bodyPr wrap="square">
            <a:spAutoFit/>
          </a:bodyPr>
          <a:lstStyle/>
          <a:p>
            <a:pPr lvl="0"/>
            <a:r>
              <a:rPr lang="en-US" sz="1400" dirty="0">
                <a:solidFill>
                  <a:prstClr val="black"/>
                </a:solidFill>
                <a:hlinkClick r:id="rId3"/>
              </a:rPr>
              <a:t>https://www.pinterest.com/pin/56365432807229981/</a:t>
            </a:r>
            <a:r>
              <a:rPr lang="en-US" sz="1400" dirty="0">
                <a:solidFill>
                  <a:prstClr val="black"/>
                </a:solidFill>
              </a:rPr>
              <a:t>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2838724" y="921819"/>
            <a:ext cx="3390351" cy="544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144000" cy="960746"/>
          </a:xfrm>
        </p:spPr>
        <p:txBody>
          <a:bodyPr>
            <a:noAutofit/>
          </a:bodyPr>
          <a:lstStyle/>
          <a:p>
            <a:r>
              <a:rPr lang="en-US" sz="4800" b="1" dirty="0"/>
              <a:t>John Huss Burned at the Stake</a:t>
            </a:r>
          </a:p>
        </p:txBody>
      </p:sp>
    </p:spTree>
    <p:extLst>
      <p:ext uri="{BB962C8B-B14F-4D97-AF65-F5344CB8AC3E}">
        <p14:creationId xmlns:p14="http://schemas.microsoft.com/office/powerpoint/2010/main" val="38164635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20000" b="-7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John Huss</a:t>
            </a:r>
            <a:endParaRPr lang="en-US" sz="3200" dirty="0">
              <a:latin typeface="+mn-lt"/>
            </a:endParaRPr>
          </a:p>
        </p:txBody>
      </p:sp>
      <p:sp>
        <p:nvSpPr>
          <p:cNvPr id="8" name="Content Placeholder 7"/>
          <p:cNvSpPr>
            <a:spLocks noGrp="1"/>
          </p:cNvSpPr>
          <p:nvPr>
            <p:ph idx="1"/>
          </p:nvPr>
        </p:nvSpPr>
        <p:spPr>
          <a:xfrm>
            <a:off x="457200" y="838200"/>
            <a:ext cx="8229600" cy="5592763"/>
          </a:xfrm>
        </p:spPr>
        <p:txBody>
          <a:bodyPr>
            <a:normAutofit lnSpcReduction="10000"/>
          </a:bodyPr>
          <a:lstStyle/>
          <a:p>
            <a:pPr lvl="0"/>
            <a:r>
              <a:rPr lang="en-US" dirty="0"/>
              <a:t>Jerome’s martyrdom made an even greater impression than Huss’s. </a:t>
            </a:r>
          </a:p>
          <a:p>
            <a:pPr lvl="0"/>
            <a:r>
              <a:rPr lang="en-US" dirty="0"/>
              <a:t>An eyewitness, who was not a Hussite, wrote: </a:t>
            </a:r>
          </a:p>
          <a:p>
            <a:pPr lvl="1"/>
            <a:r>
              <a:rPr lang="en-US" i="1" dirty="0">
                <a:latin typeface="Cambria" panose="02040503050406030204" pitchFamily="18" charset="0"/>
                <a:ea typeface="Cambria" panose="02040503050406030204" pitchFamily="18" charset="0"/>
              </a:rPr>
              <a:t>It was wonderful to see with what words, how persuasively, with what arguments, what a spirit, and what calmness Jerome answered his enemies, and how fairly he put his case. He stood there utterly fearless, not just scorning death but seeking it. He went to his fate with a joyful and willing spirit. When the executioners wanted to start the fire behind his back so that Jerome would not see it, he told them, “Come here and light the fire in front of me. Had it frightened me, I would not have come to this place.”</a:t>
            </a:r>
          </a:p>
          <a:p>
            <a:pPr lvl="0"/>
            <a:r>
              <a:rPr lang="en-US" dirty="0"/>
              <a:t>Many onlookers wept, overcome by the spectacle of the martyr’s peaceful boldness. </a:t>
            </a:r>
          </a:p>
        </p:txBody>
      </p:sp>
      <p:sp>
        <p:nvSpPr>
          <p:cNvPr id="5" name="TextBox 4"/>
          <p:cNvSpPr txBox="1"/>
          <p:nvPr/>
        </p:nvSpPr>
        <p:spPr>
          <a:xfrm>
            <a:off x="2875" y="6510754"/>
            <a:ext cx="91440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2: The Middle Ages</a:t>
            </a:r>
          </a:p>
        </p:txBody>
      </p:sp>
    </p:spTree>
    <p:extLst>
      <p:ext uri="{BB962C8B-B14F-4D97-AF65-F5344CB8AC3E}">
        <p14:creationId xmlns:p14="http://schemas.microsoft.com/office/powerpoint/2010/main" val="12482368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14377" y="6507351"/>
            <a:ext cx="9032956" cy="338554"/>
          </a:xfrm>
          <a:prstGeom prst="rect">
            <a:avLst/>
          </a:prstGeom>
        </p:spPr>
        <p:txBody>
          <a:bodyPr wrap="square">
            <a:spAutoFit/>
          </a:bodyPr>
          <a:lstStyle/>
          <a:p>
            <a:pPr lvl="0">
              <a:defRPr/>
            </a:pPr>
            <a:r>
              <a:rPr lang="en-US" sz="1600" dirty="0">
                <a:solidFill>
                  <a:prstClr val="black"/>
                </a:solidFill>
                <a:effectLst>
                  <a:glow rad="228600">
                    <a:prstClr val="white">
                      <a:alpha val="40000"/>
                    </a:prstClr>
                  </a:glow>
                </a:effectLst>
                <a:hlinkClick r:id="rId5"/>
              </a:rPr>
              <a:t>https://alchetron.com/Hussites#hussites-5930f8f6-cc90-4bc4-bce7-3352af717b0-resize-750.jpg</a:t>
            </a:r>
            <a:r>
              <a:rPr lang="en-US" sz="1600" dirty="0">
                <a:solidFill>
                  <a:prstClr val="black"/>
                </a:solidFill>
                <a:effectLst>
                  <a:glow rad="228600">
                    <a:prstClr val="white">
                      <a:alpha val="40000"/>
                    </a:prstClr>
                  </a:glow>
                </a:effectLst>
              </a:rPr>
              <a:t> </a:t>
            </a:r>
            <a:endPar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endParaRPr>
          </a:p>
        </p:txBody>
      </p:sp>
      <p:sp>
        <p:nvSpPr>
          <p:cNvPr id="3" name="Title 2"/>
          <p:cNvSpPr>
            <a:spLocks noGrp="1"/>
          </p:cNvSpPr>
          <p:nvPr>
            <p:ph type="title"/>
          </p:nvPr>
        </p:nvSpPr>
        <p:spPr>
          <a:xfrm>
            <a:off x="0" y="0"/>
            <a:ext cx="9164678" cy="990600"/>
          </a:xfrm>
        </p:spPr>
        <p:txBody>
          <a:bodyPr>
            <a:noAutofit/>
          </a:bodyPr>
          <a:lstStyle/>
          <a:p>
            <a:r>
              <a:rPr lang="en-US" sz="7200" b="1" dirty="0">
                <a:solidFill>
                  <a:schemeClr val="bg1"/>
                </a:solidFill>
                <a:effectLst>
                  <a:glow rad="228600">
                    <a:schemeClr val="accent2">
                      <a:satMod val="175000"/>
                      <a:alpha val="40000"/>
                    </a:schemeClr>
                  </a:glow>
                  <a:outerShdw blurRad="114300" dist="38100" dir="13500000" algn="br" rotWithShape="0">
                    <a:prstClr val="black"/>
                  </a:outerShdw>
                </a:effectLst>
              </a:rPr>
              <a:t>The Hussites Fight Back</a:t>
            </a:r>
            <a:endParaRPr lang="en-US" sz="72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2087182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a:t>Review</a:t>
            </a:r>
          </a:p>
        </p:txBody>
      </p:sp>
      <p:sp>
        <p:nvSpPr>
          <p:cNvPr id="4" name="Content Placeholder 3"/>
          <p:cNvSpPr>
            <a:spLocks noGrp="1"/>
          </p:cNvSpPr>
          <p:nvPr>
            <p:ph idx="1"/>
          </p:nvPr>
        </p:nvSpPr>
        <p:spPr>
          <a:xfrm>
            <a:off x="304800" y="757687"/>
            <a:ext cx="8458200" cy="5947913"/>
          </a:xfrm>
          <a:effectLst>
            <a:glow rad="228600">
              <a:schemeClr val="accent3">
                <a:satMod val="175000"/>
                <a:alpha val="40000"/>
              </a:schemeClr>
            </a:glow>
            <a:innerShdw blurRad="63500" dist="50800" dir="13500000">
              <a:prstClr val="black">
                <a:alpha val="50000"/>
              </a:prstClr>
            </a:innerShdw>
          </a:effectLst>
        </p:spPr>
        <p:txBody>
          <a:bodyPr>
            <a:normAutofit fontScale="70000" lnSpcReduction="20000"/>
          </a:bodyPr>
          <a:lstStyle/>
          <a:p>
            <a:r>
              <a:rPr lang="en-US" dirty="0"/>
              <a:t>What are the two major divisions of the Early Church period that I presented last week?</a:t>
            </a:r>
          </a:p>
          <a:p>
            <a:pPr lvl="1"/>
            <a:r>
              <a:rPr lang="en-US" dirty="0"/>
              <a:t>The Persecuted Church AD 33 – 313</a:t>
            </a:r>
          </a:p>
          <a:p>
            <a:pPr lvl="1"/>
            <a:r>
              <a:rPr lang="en-US" dirty="0"/>
              <a:t>The Imperially Sanctioned Church AD 313 – 600</a:t>
            </a:r>
          </a:p>
          <a:p>
            <a:r>
              <a:rPr lang="en-US" dirty="0"/>
              <a:t>What event did I take as the point at which the Middle Ages began?</a:t>
            </a:r>
          </a:p>
          <a:p>
            <a:pPr lvl="1"/>
            <a:r>
              <a:rPr lang="en-US" dirty="0"/>
              <a:t>The Papacy of Gregory the Great AD 590 – 604.</a:t>
            </a:r>
          </a:p>
          <a:p>
            <a:r>
              <a:rPr lang="en-US" dirty="0"/>
              <a:t>What are the three major divisions of the Middle Ages that I presented last week?</a:t>
            </a:r>
          </a:p>
          <a:p>
            <a:r>
              <a:rPr lang="en-US" dirty="0"/>
              <a:t>Bonus question: give the year ranges for the above divisions and give at least one characteristic of each period.</a:t>
            </a:r>
          </a:p>
          <a:p>
            <a:pPr lvl="1"/>
            <a:r>
              <a:rPr lang="en-US" b="1" dirty="0"/>
              <a:t>The Early Middle Ages </a:t>
            </a:r>
            <a:r>
              <a:rPr lang="en-US" dirty="0"/>
              <a:t>(AD 600-1000)</a:t>
            </a:r>
          </a:p>
          <a:p>
            <a:pPr lvl="2"/>
            <a:r>
              <a:rPr lang="en-US" dirty="0"/>
              <a:t>The Rise and Spread of Islam</a:t>
            </a:r>
          </a:p>
          <a:p>
            <a:pPr lvl="2"/>
            <a:r>
              <a:rPr lang="en-US" dirty="0"/>
              <a:t>The Spread and Corruption of the Church</a:t>
            </a:r>
          </a:p>
          <a:p>
            <a:pPr lvl="2"/>
            <a:r>
              <a:rPr lang="en-US" dirty="0"/>
              <a:t>The Rise of the “Holy Roman Empire”</a:t>
            </a:r>
          </a:p>
          <a:p>
            <a:pPr lvl="1"/>
            <a:r>
              <a:rPr lang="en-US" b="1" dirty="0"/>
              <a:t>The High Middle Ages </a:t>
            </a:r>
            <a:r>
              <a:rPr lang="en-US" dirty="0"/>
              <a:t>(AD 1000-1300)</a:t>
            </a:r>
          </a:p>
          <a:p>
            <a:pPr lvl="2"/>
            <a:r>
              <a:rPr lang="en-US" dirty="0"/>
              <a:t>The Height of Papal Power</a:t>
            </a:r>
          </a:p>
          <a:p>
            <a:pPr lvl="2"/>
            <a:r>
              <a:rPr lang="en-US" dirty="0"/>
              <a:t>Physical Attacks on “Enemies” of the Church</a:t>
            </a:r>
          </a:p>
          <a:p>
            <a:pPr lvl="2"/>
            <a:r>
              <a:rPr lang="en-US" dirty="0"/>
              <a:t>The Rise of Scholasticism and the University</a:t>
            </a:r>
          </a:p>
          <a:p>
            <a:pPr lvl="1"/>
            <a:r>
              <a:rPr lang="en-US" b="1" dirty="0"/>
              <a:t>The Late Middle Ages </a:t>
            </a:r>
            <a:r>
              <a:rPr lang="en-US" dirty="0"/>
              <a:t>(AD 1300-1500)</a:t>
            </a:r>
          </a:p>
          <a:p>
            <a:pPr lvl="2"/>
            <a:r>
              <a:rPr lang="en-US" dirty="0"/>
              <a:t>The Weakening and Division of the Papacy</a:t>
            </a:r>
          </a:p>
          <a:p>
            <a:pPr lvl="2"/>
            <a:r>
              <a:rPr lang="en-US" dirty="0"/>
              <a:t>Wars and Plagues</a:t>
            </a:r>
          </a:p>
          <a:p>
            <a:pPr lvl="2"/>
            <a:r>
              <a:rPr lang="en-US" dirty="0"/>
              <a:t>The Rise of Nationalism</a:t>
            </a:r>
          </a:p>
          <a:p>
            <a:pPr lvl="2"/>
            <a:r>
              <a:rPr lang="en-US" dirty="0"/>
              <a:t>Forerunners to the Reformation</a:t>
            </a:r>
          </a:p>
          <a:p>
            <a:endParaRPr lang="en-US" dirty="0"/>
          </a:p>
        </p:txBody>
      </p:sp>
    </p:spTree>
    <p:extLst>
      <p:ext uri="{BB962C8B-B14F-4D97-AF65-F5344CB8AC3E}">
        <p14:creationId xmlns:p14="http://schemas.microsoft.com/office/powerpoint/2010/main" val="8985601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4">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8" end="8"/>
                                            </p:txEl>
                                          </p:spTgt>
                                        </p:tgtEl>
                                        <p:attrNameLst>
                                          <p:attrName>style.visibility</p:attrName>
                                        </p:attrNameLst>
                                      </p:cBhvr>
                                      <p:to>
                                        <p:strVal val="visible"/>
                                      </p:to>
                                    </p:set>
                                    <p:anim calcmode="lin" valueType="num">
                                      <p:cBhvr>
                                        <p:cTn id="56"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4">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4">
                                            <p:txEl>
                                              <p:pRg st="9" end="9"/>
                                            </p:txEl>
                                          </p:spTgt>
                                        </p:tgtEl>
                                        <p:attrNameLst>
                                          <p:attrName>style.visibility</p:attrName>
                                        </p:attrNameLst>
                                      </p:cBhvr>
                                      <p:to>
                                        <p:strVal val="visible"/>
                                      </p:to>
                                    </p:set>
                                    <p:anim calcmode="lin" valueType="num">
                                      <p:cBhvr>
                                        <p:cTn id="63"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65" dur="500"/>
                                        <p:tgtEl>
                                          <p:spTgt spid="4">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4">
                                            <p:txEl>
                                              <p:pRg st="10" end="10"/>
                                            </p:txEl>
                                          </p:spTgt>
                                        </p:tgtEl>
                                        <p:attrNameLst>
                                          <p:attrName>style.visibility</p:attrName>
                                        </p:attrNameLst>
                                      </p:cBhvr>
                                      <p:to>
                                        <p:strVal val="visible"/>
                                      </p:to>
                                    </p:set>
                                    <p:anim calcmode="lin" valueType="num">
                                      <p:cBhvr>
                                        <p:cTn id="70" dur="5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71" dur="500" fill="hold"/>
                                        <p:tgtEl>
                                          <p:spTgt spid="4">
                                            <p:txEl>
                                              <p:pRg st="10" end="10"/>
                                            </p:txEl>
                                          </p:spTgt>
                                        </p:tgtEl>
                                        <p:attrNameLst>
                                          <p:attrName>ppt_h</p:attrName>
                                        </p:attrNameLst>
                                      </p:cBhvr>
                                      <p:tavLst>
                                        <p:tav tm="0">
                                          <p:val>
                                            <p:fltVal val="0"/>
                                          </p:val>
                                        </p:tav>
                                        <p:tav tm="100000">
                                          <p:val>
                                            <p:strVal val="#ppt_h"/>
                                          </p:val>
                                        </p:tav>
                                      </p:tavLst>
                                    </p:anim>
                                    <p:animEffect transition="in" filter="fade">
                                      <p:cBhvr>
                                        <p:cTn id="72" dur="500"/>
                                        <p:tgtEl>
                                          <p:spTgt spid="4">
                                            <p:txEl>
                                              <p:pRg st="10" end="1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4">
                                            <p:txEl>
                                              <p:pRg st="11" end="11"/>
                                            </p:txEl>
                                          </p:spTgt>
                                        </p:tgtEl>
                                        <p:attrNameLst>
                                          <p:attrName>style.visibility</p:attrName>
                                        </p:attrNameLst>
                                      </p:cBhvr>
                                      <p:to>
                                        <p:strVal val="visible"/>
                                      </p:to>
                                    </p:set>
                                    <p:anim calcmode="lin" valueType="num">
                                      <p:cBhvr>
                                        <p:cTn id="77" dur="500" fill="hold"/>
                                        <p:tgtEl>
                                          <p:spTgt spid="4">
                                            <p:txEl>
                                              <p:pRg st="11" end="11"/>
                                            </p:txEl>
                                          </p:spTgt>
                                        </p:tgtEl>
                                        <p:attrNameLst>
                                          <p:attrName>ppt_w</p:attrName>
                                        </p:attrNameLst>
                                      </p:cBhvr>
                                      <p:tavLst>
                                        <p:tav tm="0">
                                          <p:val>
                                            <p:fltVal val="0"/>
                                          </p:val>
                                        </p:tav>
                                        <p:tav tm="100000">
                                          <p:val>
                                            <p:strVal val="#ppt_w"/>
                                          </p:val>
                                        </p:tav>
                                      </p:tavLst>
                                    </p:anim>
                                    <p:anim calcmode="lin" valueType="num">
                                      <p:cBhvr>
                                        <p:cTn id="78" dur="500" fill="hold"/>
                                        <p:tgtEl>
                                          <p:spTgt spid="4">
                                            <p:txEl>
                                              <p:pRg st="11" end="11"/>
                                            </p:txEl>
                                          </p:spTgt>
                                        </p:tgtEl>
                                        <p:attrNameLst>
                                          <p:attrName>ppt_h</p:attrName>
                                        </p:attrNameLst>
                                      </p:cBhvr>
                                      <p:tavLst>
                                        <p:tav tm="0">
                                          <p:val>
                                            <p:fltVal val="0"/>
                                          </p:val>
                                        </p:tav>
                                        <p:tav tm="100000">
                                          <p:val>
                                            <p:strVal val="#ppt_h"/>
                                          </p:val>
                                        </p:tav>
                                      </p:tavLst>
                                    </p:anim>
                                    <p:animEffect transition="in" filter="fade">
                                      <p:cBhvr>
                                        <p:cTn id="79" dur="500"/>
                                        <p:tgtEl>
                                          <p:spTgt spid="4">
                                            <p:txEl>
                                              <p:pRg st="11" end="11"/>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4">
                                            <p:txEl>
                                              <p:pRg st="12" end="12"/>
                                            </p:txEl>
                                          </p:spTgt>
                                        </p:tgtEl>
                                        <p:attrNameLst>
                                          <p:attrName>style.visibility</p:attrName>
                                        </p:attrNameLst>
                                      </p:cBhvr>
                                      <p:to>
                                        <p:strVal val="visible"/>
                                      </p:to>
                                    </p:set>
                                    <p:anim calcmode="lin" valueType="num">
                                      <p:cBhvr>
                                        <p:cTn id="84" dur="500" fill="hold"/>
                                        <p:tgtEl>
                                          <p:spTgt spid="4">
                                            <p:txEl>
                                              <p:pRg st="12" end="12"/>
                                            </p:txEl>
                                          </p:spTgt>
                                        </p:tgtEl>
                                        <p:attrNameLst>
                                          <p:attrName>ppt_w</p:attrName>
                                        </p:attrNameLst>
                                      </p:cBhvr>
                                      <p:tavLst>
                                        <p:tav tm="0">
                                          <p:val>
                                            <p:fltVal val="0"/>
                                          </p:val>
                                        </p:tav>
                                        <p:tav tm="100000">
                                          <p:val>
                                            <p:strVal val="#ppt_w"/>
                                          </p:val>
                                        </p:tav>
                                      </p:tavLst>
                                    </p:anim>
                                    <p:anim calcmode="lin" valueType="num">
                                      <p:cBhvr>
                                        <p:cTn id="85" dur="500" fill="hold"/>
                                        <p:tgtEl>
                                          <p:spTgt spid="4">
                                            <p:txEl>
                                              <p:pRg st="12" end="12"/>
                                            </p:txEl>
                                          </p:spTgt>
                                        </p:tgtEl>
                                        <p:attrNameLst>
                                          <p:attrName>ppt_h</p:attrName>
                                        </p:attrNameLst>
                                      </p:cBhvr>
                                      <p:tavLst>
                                        <p:tav tm="0">
                                          <p:val>
                                            <p:fltVal val="0"/>
                                          </p:val>
                                        </p:tav>
                                        <p:tav tm="100000">
                                          <p:val>
                                            <p:strVal val="#ppt_h"/>
                                          </p:val>
                                        </p:tav>
                                      </p:tavLst>
                                    </p:anim>
                                    <p:animEffect transition="in" filter="fade">
                                      <p:cBhvr>
                                        <p:cTn id="86" dur="500"/>
                                        <p:tgtEl>
                                          <p:spTgt spid="4">
                                            <p:txEl>
                                              <p:pRg st="12" end="12"/>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nodeType="clickEffect">
                                  <p:stCondLst>
                                    <p:cond delay="0"/>
                                  </p:stCondLst>
                                  <p:childTnLst>
                                    <p:set>
                                      <p:cBhvr>
                                        <p:cTn id="90" dur="1" fill="hold">
                                          <p:stCondLst>
                                            <p:cond delay="0"/>
                                          </p:stCondLst>
                                        </p:cTn>
                                        <p:tgtEl>
                                          <p:spTgt spid="4">
                                            <p:txEl>
                                              <p:pRg st="13" end="13"/>
                                            </p:txEl>
                                          </p:spTgt>
                                        </p:tgtEl>
                                        <p:attrNameLst>
                                          <p:attrName>style.visibility</p:attrName>
                                        </p:attrNameLst>
                                      </p:cBhvr>
                                      <p:to>
                                        <p:strVal val="visible"/>
                                      </p:to>
                                    </p:set>
                                    <p:anim calcmode="lin" valueType="num">
                                      <p:cBhvr>
                                        <p:cTn id="91" dur="500" fill="hold"/>
                                        <p:tgtEl>
                                          <p:spTgt spid="4">
                                            <p:txEl>
                                              <p:pRg st="13" end="13"/>
                                            </p:txEl>
                                          </p:spTgt>
                                        </p:tgtEl>
                                        <p:attrNameLst>
                                          <p:attrName>ppt_w</p:attrName>
                                        </p:attrNameLst>
                                      </p:cBhvr>
                                      <p:tavLst>
                                        <p:tav tm="0">
                                          <p:val>
                                            <p:fltVal val="0"/>
                                          </p:val>
                                        </p:tav>
                                        <p:tav tm="100000">
                                          <p:val>
                                            <p:strVal val="#ppt_w"/>
                                          </p:val>
                                        </p:tav>
                                      </p:tavLst>
                                    </p:anim>
                                    <p:anim calcmode="lin" valueType="num">
                                      <p:cBhvr>
                                        <p:cTn id="92" dur="500" fill="hold"/>
                                        <p:tgtEl>
                                          <p:spTgt spid="4">
                                            <p:txEl>
                                              <p:pRg st="13" end="13"/>
                                            </p:txEl>
                                          </p:spTgt>
                                        </p:tgtEl>
                                        <p:attrNameLst>
                                          <p:attrName>ppt_h</p:attrName>
                                        </p:attrNameLst>
                                      </p:cBhvr>
                                      <p:tavLst>
                                        <p:tav tm="0">
                                          <p:val>
                                            <p:fltVal val="0"/>
                                          </p:val>
                                        </p:tav>
                                        <p:tav tm="100000">
                                          <p:val>
                                            <p:strVal val="#ppt_h"/>
                                          </p:val>
                                        </p:tav>
                                      </p:tavLst>
                                    </p:anim>
                                    <p:animEffect transition="in" filter="fade">
                                      <p:cBhvr>
                                        <p:cTn id="93" dur="500"/>
                                        <p:tgtEl>
                                          <p:spTgt spid="4">
                                            <p:txEl>
                                              <p:pRg st="13" end="13"/>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nodeType="clickEffect">
                                  <p:stCondLst>
                                    <p:cond delay="0"/>
                                  </p:stCondLst>
                                  <p:childTnLst>
                                    <p:set>
                                      <p:cBhvr>
                                        <p:cTn id="97" dur="1" fill="hold">
                                          <p:stCondLst>
                                            <p:cond delay="0"/>
                                          </p:stCondLst>
                                        </p:cTn>
                                        <p:tgtEl>
                                          <p:spTgt spid="4">
                                            <p:txEl>
                                              <p:pRg st="14" end="14"/>
                                            </p:txEl>
                                          </p:spTgt>
                                        </p:tgtEl>
                                        <p:attrNameLst>
                                          <p:attrName>style.visibility</p:attrName>
                                        </p:attrNameLst>
                                      </p:cBhvr>
                                      <p:to>
                                        <p:strVal val="visible"/>
                                      </p:to>
                                    </p:set>
                                    <p:anim calcmode="lin" valueType="num">
                                      <p:cBhvr>
                                        <p:cTn id="98" dur="500" fill="hold"/>
                                        <p:tgtEl>
                                          <p:spTgt spid="4">
                                            <p:txEl>
                                              <p:pRg st="14" end="14"/>
                                            </p:txEl>
                                          </p:spTgt>
                                        </p:tgtEl>
                                        <p:attrNameLst>
                                          <p:attrName>ppt_w</p:attrName>
                                        </p:attrNameLst>
                                      </p:cBhvr>
                                      <p:tavLst>
                                        <p:tav tm="0">
                                          <p:val>
                                            <p:fltVal val="0"/>
                                          </p:val>
                                        </p:tav>
                                        <p:tav tm="100000">
                                          <p:val>
                                            <p:strVal val="#ppt_w"/>
                                          </p:val>
                                        </p:tav>
                                      </p:tavLst>
                                    </p:anim>
                                    <p:anim calcmode="lin" valueType="num">
                                      <p:cBhvr>
                                        <p:cTn id="99" dur="500" fill="hold"/>
                                        <p:tgtEl>
                                          <p:spTgt spid="4">
                                            <p:txEl>
                                              <p:pRg st="14" end="14"/>
                                            </p:txEl>
                                          </p:spTgt>
                                        </p:tgtEl>
                                        <p:attrNameLst>
                                          <p:attrName>ppt_h</p:attrName>
                                        </p:attrNameLst>
                                      </p:cBhvr>
                                      <p:tavLst>
                                        <p:tav tm="0">
                                          <p:val>
                                            <p:fltVal val="0"/>
                                          </p:val>
                                        </p:tav>
                                        <p:tav tm="100000">
                                          <p:val>
                                            <p:strVal val="#ppt_h"/>
                                          </p:val>
                                        </p:tav>
                                      </p:tavLst>
                                    </p:anim>
                                    <p:animEffect transition="in" filter="fade">
                                      <p:cBhvr>
                                        <p:cTn id="100" dur="500"/>
                                        <p:tgtEl>
                                          <p:spTgt spid="4">
                                            <p:txEl>
                                              <p:pRg st="14" end="14"/>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nodeType="clickEffect">
                                  <p:stCondLst>
                                    <p:cond delay="0"/>
                                  </p:stCondLst>
                                  <p:childTnLst>
                                    <p:set>
                                      <p:cBhvr>
                                        <p:cTn id="104" dur="1" fill="hold">
                                          <p:stCondLst>
                                            <p:cond delay="0"/>
                                          </p:stCondLst>
                                        </p:cTn>
                                        <p:tgtEl>
                                          <p:spTgt spid="4">
                                            <p:txEl>
                                              <p:pRg st="15" end="15"/>
                                            </p:txEl>
                                          </p:spTgt>
                                        </p:tgtEl>
                                        <p:attrNameLst>
                                          <p:attrName>style.visibility</p:attrName>
                                        </p:attrNameLst>
                                      </p:cBhvr>
                                      <p:to>
                                        <p:strVal val="visible"/>
                                      </p:to>
                                    </p:set>
                                    <p:anim calcmode="lin" valueType="num">
                                      <p:cBhvr>
                                        <p:cTn id="105" dur="500" fill="hold"/>
                                        <p:tgtEl>
                                          <p:spTgt spid="4">
                                            <p:txEl>
                                              <p:pRg st="15" end="15"/>
                                            </p:txEl>
                                          </p:spTgt>
                                        </p:tgtEl>
                                        <p:attrNameLst>
                                          <p:attrName>ppt_w</p:attrName>
                                        </p:attrNameLst>
                                      </p:cBhvr>
                                      <p:tavLst>
                                        <p:tav tm="0">
                                          <p:val>
                                            <p:fltVal val="0"/>
                                          </p:val>
                                        </p:tav>
                                        <p:tav tm="100000">
                                          <p:val>
                                            <p:strVal val="#ppt_w"/>
                                          </p:val>
                                        </p:tav>
                                      </p:tavLst>
                                    </p:anim>
                                    <p:anim calcmode="lin" valueType="num">
                                      <p:cBhvr>
                                        <p:cTn id="106" dur="500" fill="hold"/>
                                        <p:tgtEl>
                                          <p:spTgt spid="4">
                                            <p:txEl>
                                              <p:pRg st="15" end="15"/>
                                            </p:txEl>
                                          </p:spTgt>
                                        </p:tgtEl>
                                        <p:attrNameLst>
                                          <p:attrName>ppt_h</p:attrName>
                                        </p:attrNameLst>
                                      </p:cBhvr>
                                      <p:tavLst>
                                        <p:tav tm="0">
                                          <p:val>
                                            <p:fltVal val="0"/>
                                          </p:val>
                                        </p:tav>
                                        <p:tav tm="100000">
                                          <p:val>
                                            <p:strVal val="#ppt_h"/>
                                          </p:val>
                                        </p:tav>
                                      </p:tavLst>
                                    </p:anim>
                                    <p:animEffect transition="in" filter="fade">
                                      <p:cBhvr>
                                        <p:cTn id="107" dur="500"/>
                                        <p:tgtEl>
                                          <p:spTgt spid="4">
                                            <p:txEl>
                                              <p:pRg st="15" end="15"/>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nodeType="clickEffect">
                                  <p:stCondLst>
                                    <p:cond delay="0"/>
                                  </p:stCondLst>
                                  <p:childTnLst>
                                    <p:set>
                                      <p:cBhvr>
                                        <p:cTn id="111" dur="1" fill="hold">
                                          <p:stCondLst>
                                            <p:cond delay="0"/>
                                          </p:stCondLst>
                                        </p:cTn>
                                        <p:tgtEl>
                                          <p:spTgt spid="4">
                                            <p:txEl>
                                              <p:pRg st="16" end="16"/>
                                            </p:txEl>
                                          </p:spTgt>
                                        </p:tgtEl>
                                        <p:attrNameLst>
                                          <p:attrName>style.visibility</p:attrName>
                                        </p:attrNameLst>
                                      </p:cBhvr>
                                      <p:to>
                                        <p:strVal val="visible"/>
                                      </p:to>
                                    </p:set>
                                    <p:anim calcmode="lin" valueType="num">
                                      <p:cBhvr>
                                        <p:cTn id="112" dur="500" fill="hold"/>
                                        <p:tgtEl>
                                          <p:spTgt spid="4">
                                            <p:txEl>
                                              <p:pRg st="16" end="16"/>
                                            </p:txEl>
                                          </p:spTgt>
                                        </p:tgtEl>
                                        <p:attrNameLst>
                                          <p:attrName>ppt_w</p:attrName>
                                        </p:attrNameLst>
                                      </p:cBhvr>
                                      <p:tavLst>
                                        <p:tav tm="0">
                                          <p:val>
                                            <p:fltVal val="0"/>
                                          </p:val>
                                        </p:tav>
                                        <p:tav tm="100000">
                                          <p:val>
                                            <p:strVal val="#ppt_w"/>
                                          </p:val>
                                        </p:tav>
                                      </p:tavLst>
                                    </p:anim>
                                    <p:anim calcmode="lin" valueType="num">
                                      <p:cBhvr>
                                        <p:cTn id="113" dur="500" fill="hold"/>
                                        <p:tgtEl>
                                          <p:spTgt spid="4">
                                            <p:txEl>
                                              <p:pRg st="16" end="16"/>
                                            </p:txEl>
                                          </p:spTgt>
                                        </p:tgtEl>
                                        <p:attrNameLst>
                                          <p:attrName>ppt_h</p:attrName>
                                        </p:attrNameLst>
                                      </p:cBhvr>
                                      <p:tavLst>
                                        <p:tav tm="0">
                                          <p:val>
                                            <p:fltVal val="0"/>
                                          </p:val>
                                        </p:tav>
                                        <p:tav tm="100000">
                                          <p:val>
                                            <p:strVal val="#ppt_h"/>
                                          </p:val>
                                        </p:tav>
                                      </p:tavLst>
                                    </p:anim>
                                    <p:animEffect transition="in" filter="fade">
                                      <p:cBhvr>
                                        <p:cTn id="114" dur="500"/>
                                        <p:tgtEl>
                                          <p:spTgt spid="4">
                                            <p:txEl>
                                              <p:pRg st="16" end="16"/>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53" presetClass="entr" presetSubtype="16" fill="hold" nodeType="clickEffect">
                                  <p:stCondLst>
                                    <p:cond delay="0"/>
                                  </p:stCondLst>
                                  <p:childTnLst>
                                    <p:set>
                                      <p:cBhvr>
                                        <p:cTn id="118" dur="1" fill="hold">
                                          <p:stCondLst>
                                            <p:cond delay="0"/>
                                          </p:stCondLst>
                                        </p:cTn>
                                        <p:tgtEl>
                                          <p:spTgt spid="4">
                                            <p:txEl>
                                              <p:pRg st="17" end="17"/>
                                            </p:txEl>
                                          </p:spTgt>
                                        </p:tgtEl>
                                        <p:attrNameLst>
                                          <p:attrName>style.visibility</p:attrName>
                                        </p:attrNameLst>
                                      </p:cBhvr>
                                      <p:to>
                                        <p:strVal val="visible"/>
                                      </p:to>
                                    </p:set>
                                    <p:anim calcmode="lin" valueType="num">
                                      <p:cBhvr>
                                        <p:cTn id="119" dur="500" fill="hold"/>
                                        <p:tgtEl>
                                          <p:spTgt spid="4">
                                            <p:txEl>
                                              <p:pRg st="17" end="17"/>
                                            </p:txEl>
                                          </p:spTgt>
                                        </p:tgtEl>
                                        <p:attrNameLst>
                                          <p:attrName>ppt_w</p:attrName>
                                        </p:attrNameLst>
                                      </p:cBhvr>
                                      <p:tavLst>
                                        <p:tav tm="0">
                                          <p:val>
                                            <p:fltVal val="0"/>
                                          </p:val>
                                        </p:tav>
                                        <p:tav tm="100000">
                                          <p:val>
                                            <p:strVal val="#ppt_w"/>
                                          </p:val>
                                        </p:tav>
                                      </p:tavLst>
                                    </p:anim>
                                    <p:anim calcmode="lin" valueType="num">
                                      <p:cBhvr>
                                        <p:cTn id="120" dur="500" fill="hold"/>
                                        <p:tgtEl>
                                          <p:spTgt spid="4">
                                            <p:txEl>
                                              <p:pRg st="17" end="17"/>
                                            </p:txEl>
                                          </p:spTgt>
                                        </p:tgtEl>
                                        <p:attrNameLst>
                                          <p:attrName>ppt_h</p:attrName>
                                        </p:attrNameLst>
                                      </p:cBhvr>
                                      <p:tavLst>
                                        <p:tav tm="0">
                                          <p:val>
                                            <p:fltVal val="0"/>
                                          </p:val>
                                        </p:tav>
                                        <p:tav tm="100000">
                                          <p:val>
                                            <p:strVal val="#ppt_h"/>
                                          </p:val>
                                        </p:tav>
                                      </p:tavLst>
                                    </p:anim>
                                    <p:animEffect transition="in" filter="fade">
                                      <p:cBhvr>
                                        <p:cTn id="121" dur="500"/>
                                        <p:tgtEl>
                                          <p:spTgt spid="4">
                                            <p:txEl>
                                              <p:pRg st="17" end="17"/>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53" presetClass="entr" presetSubtype="16" fill="hold" nodeType="clickEffect">
                                  <p:stCondLst>
                                    <p:cond delay="0"/>
                                  </p:stCondLst>
                                  <p:childTnLst>
                                    <p:set>
                                      <p:cBhvr>
                                        <p:cTn id="125" dur="1" fill="hold">
                                          <p:stCondLst>
                                            <p:cond delay="0"/>
                                          </p:stCondLst>
                                        </p:cTn>
                                        <p:tgtEl>
                                          <p:spTgt spid="4">
                                            <p:txEl>
                                              <p:pRg st="18" end="18"/>
                                            </p:txEl>
                                          </p:spTgt>
                                        </p:tgtEl>
                                        <p:attrNameLst>
                                          <p:attrName>style.visibility</p:attrName>
                                        </p:attrNameLst>
                                      </p:cBhvr>
                                      <p:to>
                                        <p:strVal val="visible"/>
                                      </p:to>
                                    </p:set>
                                    <p:anim calcmode="lin" valueType="num">
                                      <p:cBhvr>
                                        <p:cTn id="126" dur="500" fill="hold"/>
                                        <p:tgtEl>
                                          <p:spTgt spid="4">
                                            <p:txEl>
                                              <p:pRg st="18" end="18"/>
                                            </p:txEl>
                                          </p:spTgt>
                                        </p:tgtEl>
                                        <p:attrNameLst>
                                          <p:attrName>ppt_w</p:attrName>
                                        </p:attrNameLst>
                                      </p:cBhvr>
                                      <p:tavLst>
                                        <p:tav tm="0">
                                          <p:val>
                                            <p:fltVal val="0"/>
                                          </p:val>
                                        </p:tav>
                                        <p:tav tm="100000">
                                          <p:val>
                                            <p:strVal val="#ppt_w"/>
                                          </p:val>
                                        </p:tav>
                                      </p:tavLst>
                                    </p:anim>
                                    <p:anim calcmode="lin" valueType="num">
                                      <p:cBhvr>
                                        <p:cTn id="127" dur="500" fill="hold"/>
                                        <p:tgtEl>
                                          <p:spTgt spid="4">
                                            <p:txEl>
                                              <p:pRg st="18" end="18"/>
                                            </p:txEl>
                                          </p:spTgt>
                                        </p:tgtEl>
                                        <p:attrNameLst>
                                          <p:attrName>ppt_h</p:attrName>
                                        </p:attrNameLst>
                                      </p:cBhvr>
                                      <p:tavLst>
                                        <p:tav tm="0">
                                          <p:val>
                                            <p:fltVal val="0"/>
                                          </p:val>
                                        </p:tav>
                                        <p:tav tm="100000">
                                          <p:val>
                                            <p:strVal val="#ppt_h"/>
                                          </p:val>
                                        </p:tav>
                                      </p:tavLst>
                                    </p:anim>
                                    <p:animEffect transition="in" filter="fade">
                                      <p:cBhvr>
                                        <p:cTn id="128" dur="500"/>
                                        <p:tgtEl>
                                          <p:spTgt spid="4">
                                            <p:txEl>
                                              <p:pRg st="18" end="18"/>
                                            </p:txEl>
                                          </p:spTgt>
                                        </p:tgtEl>
                                      </p:cBhvr>
                                    </p:animEffect>
                                  </p:childTnLst>
                                </p:cTn>
                              </p:par>
                            </p:childTnLst>
                          </p:cTn>
                        </p:par>
                      </p:childTnLst>
                    </p:cTn>
                  </p:par>
                  <p:par>
                    <p:cTn id="129" fill="hold">
                      <p:stCondLst>
                        <p:cond delay="indefinite"/>
                      </p:stCondLst>
                      <p:childTnLst>
                        <p:par>
                          <p:cTn id="130" fill="hold">
                            <p:stCondLst>
                              <p:cond delay="0"/>
                            </p:stCondLst>
                            <p:childTnLst>
                              <p:par>
                                <p:cTn id="131" presetID="53" presetClass="entr" presetSubtype="16" fill="hold" nodeType="clickEffect">
                                  <p:stCondLst>
                                    <p:cond delay="0"/>
                                  </p:stCondLst>
                                  <p:childTnLst>
                                    <p:set>
                                      <p:cBhvr>
                                        <p:cTn id="132" dur="1" fill="hold">
                                          <p:stCondLst>
                                            <p:cond delay="0"/>
                                          </p:stCondLst>
                                        </p:cTn>
                                        <p:tgtEl>
                                          <p:spTgt spid="4">
                                            <p:txEl>
                                              <p:pRg st="19" end="19"/>
                                            </p:txEl>
                                          </p:spTgt>
                                        </p:tgtEl>
                                        <p:attrNameLst>
                                          <p:attrName>style.visibility</p:attrName>
                                        </p:attrNameLst>
                                      </p:cBhvr>
                                      <p:to>
                                        <p:strVal val="visible"/>
                                      </p:to>
                                    </p:set>
                                    <p:anim calcmode="lin" valueType="num">
                                      <p:cBhvr>
                                        <p:cTn id="133" dur="500" fill="hold"/>
                                        <p:tgtEl>
                                          <p:spTgt spid="4">
                                            <p:txEl>
                                              <p:pRg st="19" end="19"/>
                                            </p:txEl>
                                          </p:spTgt>
                                        </p:tgtEl>
                                        <p:attrNameLst>
                                          <p:attrName>ppt_w</p:attrName>
                                        </p:attrNameLst>
                                      </p:cBhvr>
                                      <p:tavLst>
                                        <p:tav tm="0">
                                          <p:val>
                                            <p:fltVal val="0"/>
                                          </p:val>
                                        </p:tav>
                                        <p:tav tm="100000">
                                          <p:val>
                                            <p:strVal val="#ppt_w"/>
                                          </p:val>
                                        </p:tav>
                                      </p:tavLst>
                                    </p:anim>
                                    <p:anim calcmode="lin" valueType="num">
                                      <p:cBhvr>
                                        <p:cTn id="134" dur="500" fill="hold"/>
                                        <p:tgtEl>
                                          <p:spTgt spid="4">
                                            <p:txEl>
                                              <p:pRg st="19" end="19"/>
                                            </p:txEl>
                                          </p:spTgt>
                                        </p:tgtEl>
                                        <p:attrNameLst>
                                          <p:attrName>ppt_h</p:attrName>
                                        </p:attrNameLst>
                                      </p:cBhvr>
                                      <p:tavLst>
                                        <p:tav tm="0">
                                          <p:val>
                                            <p:fltVal val="0"/>
                                          </p:val>
                                        </p:tav>
                                        <p:tav tm="100000">
                                          <p:val>
                                            <p:strVal val="#ppt_h"/>
                                          </p:val>
                                        </p:tav>
                                      </p:tavLst>
                                    </p:anim>
                                    <p:animEffect transition="in" filter="fade">
                                      <p:cBhvr>
                                        <p:cTn id="135" dur="500"/>
                                        <p:tgtEl>
                                          <p:spTgt spid="4">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000" b="-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The Hussites Fight Back</a:t>
            </a:r>
            <a:endParaRPr lang="en-US" sz="32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20000"/>
          </a:bodyPr>
          <a:lstStyle/>
          <a:p>
            <a:pPr lvl="0"/>
            <a:r>
              <a:rPr lang="en-US" dirty="0"/>
              <a:t>Bohemia was now smoldering with rage, ready to blaze up against any further provocation. </a:t>
            </a:r>
          </a:p>
          <a:p>
            <a:pPr lvl="0"/>
            <a:r>
              <a:rPr lang="en-US" dirty="0"/>
              <a:t>The spark which ignited the blaze came in 1419, when King Wenceslas died. </a:t>
            </a:r>
          </a:p>
          <a:p>
            <a:pPr lvl="0"/>
            <a:r>
              <a:rPr lang="en-US" dirty="0"/>
              <a:t>Wenceslas’s brother, the Holy Roman Emperor Sigismund, should by rights have succeeded Wenceslas to the Bohemian throne, but he was the most hated man in Bohemia, stained with the holy blood of Huss and Jerome. </a:t>
            </a:r>
          </a:p>
          <a:p>
            <a:pPr lvl="0"/>
            <a:r>
              <a:rPr lang="en-US" dirty="0"/>
              <a:t>Passions boiled over, and civil war erupted between the nation and its monarch. </a:t>
            </a:r>
          </a:p>
          <a:p>
            <a:pPr lvl="0"/>
            <a:r>
              <a:rPr lang="en-US" dirty="0"/>
              <a:t>Pope Martin V came to Sigismund’s aid, declaring a crusade against the heretical Bohemians, but to the astonishment and fury of their foes, the Bohemians defeated the crusading armies again and again. </a:t>
            </a:r>
          </a:p>
        </p:txBody>
      </p:sp>
      <p:sp>
        <p:nvSpPr>
          <p:cNvPr id="5" name="TextBox 4"/>
          <p:cNvSpPr txBox="1"/>
          <p:nvPr/>
        </p:nvSpPr>
        <p:spPr>
          <a:xfrm>
            <a:off x="2875" y="6510754"/>
            <a:ext cx="91440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2: The Middle Ages</a:t>
            </a:r>
          </a:p>
        </p:txBody>
      </p:sp>
    </p:spTree>
    <p:extLst>
      <p:ext uri="{BB962C8B-B14F-4D97-AF65-F5344CB8AC3E}">
        <p14:creationId xmlns:p14="http://schemas.microsoft.com/office/powerpoint/2010/main" val="10717303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000" b="-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The Hussites Fight Back</a:t>
            </a:r>
            <a:endParaRPr lang="en-US" sz="3200" dirty="0">
              <a:latin typeface="+mn-lt"/>
            </a:endParaRPr>
          </a:p>
        </p:txBody>
      </p:sp>
      <p:sp>
        <p:nvSpPr>
          <p:cNvPr id="8" name="Content Placeholder 7"/>
          <p:cNvSpPr>
            <a:spLocks noGrp="1"/>
          </p:cNvSpPr>
          <p:nvPr>
            <p:ph idx="1"/>
          </p:nvPr>
        </p:nvSpPr>
        <p:spPr>
          <a:xfrm>
            <a:off x="457200" y="838200"/>
            <a:ext cx="8229600" cy="5592763"/>
          </a:xfrm>
        </p:spPr>
        <p:txBody>
          <a:bodyPr>
            <a:normAutofit/>
          </a:bodyPr>
          <a:lstStyle/>
          <a:p>
            <a:pPr lvl="0"/>
            <a:r>
              <a:rPr lang="en-US" dirty="0"/>
              <a:t>By 1433, after 14 years of fierce warfare, it had become clear that the Catholics could not defeat the Hussites on the field of battle. </a:t>
            </a:r>
          </a:p>
          <a:p>
            <a:pPr lvl="0"/>
            <a:r>
              <a:rPr lang="en-US" dirty="0"/>
              <a:t>So for the first time in its history, the Catholic Church was forced to sit down and negotiate with a dissenting group. </a:t>
            </a:r>
          </a:p>
          <a:p>
            <a:pPr lvl="0"/>
            <a:r>
              <a:rPr lang="en-US" dirty="0"/>
              <a:t>They managed to reach a compromise agreement with the Hussites, called the </a:t>
            </a:r>
            <a:r>
              <a:rPr lang="en-US" b="1" i="1" dirty="0"/>
              <a:t>Four Articles of Prague</a:t>
            </a:r>
            <a:r>
              <a:rPr lang="en-US" dirty="0"/>
              <a:t>. </a:t>
            </a:r>
          </a:p>
        </p:txBody>
      </p:sp>
      <p:sp>
        <p:nvSpPr>
          <p:cNvPr id="5" name="TextBox 4"/>
          <p:cNvSpPr txBox="1"/>
          <p:nvPr/>
        </p:nvSpPr>
        <p:spPr>
          <a:xfrm>
            <a:off x="2875" y="6510754"/>
            <a:ext cx="91440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2: The Middle Ages</a:t>
            </a:r>
          </a:p>
        </p:txBody>
      </p:sp>
    </p:spTree>
    <p:extLst>
      <p:ext uri="{BB962C8B-B14F-4D97-AF65-F5344CB8AC3E}">
        <p14:creationId xmlns:p14="http://schemas.microsoft.com/office/powerpoint/2010/main" val="13033691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000" b="-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The Hussites Fight Back</a:t>
            </a:r>
            <a:endParaRPr lang="en-US" sz="3200" dirty="0">
              <a:latin typeface="+mn-lt"/>
            </a:endParaRPr>
          </a:p>
        </p:txBody>
      </p:sp>
      <p:sp>
        <p:nvSpPr>
          <p:cNvPr id="8" name="Content Placeholder 7"/>
          <p:cNvSpPr>
            <a:spLocks noGrp="1"/>
          </p:cNvSpPr>
          <p:nvPr>
            <p:ph idx="1"/>
          </p:nvPr>
        </p:nvSpPr>
        <p:spPr>
          <a:xfrm>
            <a:off x="457200" y="838200"/>
            <a:ext cx="8229600" cy="5592763"/>
          </a:xfrm>
        </p:spPr>
        <p:txBody>
          <a:bodyPr>
            <a:normAutofit lnSpcReduction="10000"/>
          </a:bodyPr>
          <a:lstStyle/>
          <a:p>
            <a:pPr lvl="0"/>
            <a:r>
              <a:rPr lang="en-US" dirty="0"/>
              <a:t>These Articles stated that the Hussites would remain within the Catholic Church, on condition that </a:t>
            </a:r>
            <a:r>
              <a:rPr lang="en-US" b="1" i="1" dirty="0"/>
              <a:t>four</a:t>
            </a:r>
            <a:r>
              <a:rPr lang="en-US" dirty="0"/>
              <a:t> principles were recognized: </a:t>
            </a:r>
          </a:p>
          <a:p>
            <a:pPr lvl="1"/>
            <a:r>
              <a:rPr lang="en-US" dirty="0"/>
              <a:t>Hussites must be allowed to receive </a:t>
            </a:r>
            <a:r>
              <a:rPr lang="en-US" b="1" i="1" dirty="0"/>
              <a:t>both</a:t>
            </a:r>
            <a:r>
              <a:rPr lang="en-US" dirty="0"/>
              <a:t> bread </a:t>
            </a:r>
            <a:r>
              <a:rPr lang="en-US" b="1" i="1" dirty="0"/>
              <a:t>and wine</a:t>
            </a:r>
            <a:r>
              <a:rPr lang="en-US" dirty="0"/>
              <a:t> in communion; </a:t>
            </a:r>
          </a:p>
          <a:p>
            <a:pPr lvl="1"/>
            <a:r>
              <a:rPr lang="en-US" dirty="0"/>
              <a:t>Hussite priests could preach the Word of God freely without interference; </a:t>
            </a:r>
          </a:p>
          <a:p>
            <a:pPr lvl="1"/>
            <a:r>
              <a:rPr lang="en-US" dirty="0"/>
              <a:t>All clergy were under obligation to live simple, humble lives, devoted to the Gospel, and not be rich political figures; </a:t>
            </a:r>
          </a:p>
          <a:p>
            <a:pPr lvl="1"/>
            <a:r>
              <a:rPr lang="en-US" dirty="0"/>
              <a:t>Mortal sins should be punished by the secular courts. </a:t>
            </a:r>
          </a:p>
          <a:p>
            <a:pPr lvl="0"/>
            <a:r>
              <a:rPr lang="en-US" dirty="0"/>
              <a:t>The Bohemians remained within the Catholic Church, although as a distinct body with their own Hussite traditions and practices.</a:t>
            </a:r>
          </a:p>
        </p:txBody>
      </p:sp>
      <p:sp>
        <p:nvSpPr>
          <p:cNvPr id="5" name="TextBox 4"/>
          <p:cNvSpPr txBox="1"/>
          <p:nvPr/>
        </p:nvSpPr>
        <p:spPr>
          <a:xfrm>
            <a:off x="2875" y="6510754"/>
            <a:ext cx="91440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2: The Middle Ages</a:t>
            </a:r>
          </a:p>
        </p:txBody>
      </p:sp>
    </p:spTree>
    <p:extLst>
      <p:ext uri="{BB962C8B-B14F-4D97-AF65-F5344CB8AC3E}">
        <p14:creationId xmlns:p14="http://schemas.microsoft.com/office/powerpoint/2010/main" val="41655313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000" b="-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The Hussites Fight Back</a:t>
            </a:r>
            <a:endParaRPr lang="en-US" sz="3200" dirty="0">
              <a:latin typeface="+mn-lt"/>
            </a:endParaRPr>
          </a:p>
        </p:txBody>
      </p:sp>
      <p:sp>
        <p:nvSpPr>
          <p:cNvPr id="8" name="Content Placeholder 7"/>
          <p:cNvSpPr>
            <a:spLocks noGrp="1"/>
          </p:cNvSpPr>
          <p:nvPr>
            <p:ph idx="1"/>
          </p:nvPr>
        </p:nvSpPr>
        <p:spPr>
          <a:xfrm>
            <a:off x="457200" y="838201"/>
            <a:ext cx="8229600" cy="5334000"/>
          </a:xfrm>
        </p:spPr>
        <p:txBody>
          <a:bodyPr>
            <a:normAutofit lnSpcReduction="10000"/>
          </a:bodyPr>
          <a:lstStyle/>
          <a:p>
            <a:pPr lvl="0"/>
            <a:r>
              <a:rPr lang="en-US" dirty="0"/>
              <a:t>A group </a:t>
            </a:r>
            <a:r>
              <a:rPr lang="en-US" b="1" i="1" dirty="0"/>
              <a:t>within</a:t>
            </a:r>
            <a:r>
              <a:rPr lang="en-US" dirty="0"/>
              <a:t> the Bohemians who </a:t>
            </a:r>
            <a:r>
              <a:rPr lang="en-US" b="1" i="1" dirty="0"/>
              <a:t>repudiated</a:t>
            </a:r>
            <a:r>
              <a:rPr lang="en-US" dirty="0"/>
              <a:t> this last compromise formed a group called the “Union of Brethren”, which became the foundation for the </a:t>
            </a:r>
            <a:r>
              <a:rPr lang="en-US" b="1" i="1" dirty="0"/>
              <a:t>Moravian Brethren </a:t>
            </a:r>
            <a:r>
              <a:rPr lang="en-US" dirty="0"/>
              <a:t>(Moravia is a region in the Czech Republic), who would play an influential role in the conversion of the Wesley brothers, among others.</a:t>
            </a:r>
            <a:r>
              <a:rPr lang="en-US" baseline="30000" dirty="0"/>
              <a:t>1</a:t>
            </a:r>
            <a:endParaRPr lang="en-US" dirty="0"/>
          </a:p>
          <a:p>
            <a:pPr lvl="0"/>
            <a:r>
              <a:rPr lang="en-US" dirty="0"/>
              <a:t>Relations between Hussite Bohemia and the papacy remained uneasy.</a:t>
            </a:r>
            <a:r>
              <a:rPr lang="en-US" baseline="30000" dirty="0">
                <a:solidFill>
                  <a:prstClr val="black"/>
                </a:solidFill>
              </a:rPr>
              <a:t>2</a:t>
            </a:r>
            <a:endParaRPr lang="en-US" dirty="0"/>
          </a:p>
          <a:p>
            <a:pPr lvl="0"/>
            <a:r>
              <a:rPr lang="en-US" dirty="0"/>
              <a:t>With the advent of the Protestant Reformation in the 16th century, most Bohemians welcomed it, and the Hussite movement flowed into the mightier ocean of Protestantism.</a:t>
            </a:r>
            <a:r>
              <a:rPr lang="en-US" baseline="30000" dirty="0">
                <a:solidFill>
                  <a:prstClr val="black"/>
                </a:solidFill>
              </a:rPr>
              <a:t>2</a:t>
            </a:r>
            <a:endParaRPr lang="en-US" dirty="0"/>
          </a:p>
        </p:txBody>
      </p:sp>
      <p:sp>
        <p:nvSpPr>
          <p:cNvPr id="5" name="TextBox 4"/>
          <p:cNvSpPr txBox="1"/>
          <p:nvPr/>
        </p:nvSpPr>
        <p:spPr>
          <a:xfrm>
            <a:off x="0" y="6273225"/>
            <a:ext cx="9144000" cy="584775"/>
          </a:xfrm>
          <a:prstGeom prst="rect">
            <a:avLst/>
          </a:prstGeom>
          <a:noFill/>
        </p:spPr>
        <p:txBody>
          <a:bodyPr wrap="square" rtlCol="0">
            <a:spAutoFit/>
          </a:bodyPr>
          <a:lstStyle/>
          <a:p>
            <a:pPr lvl="0">
              <a:defRPr/>
            </a:pPr>
            <a:r>
              <a:rPr lang="en-US" sz="1600" baseline="30000" dirty="0"/>
              <a:t>1 </a:t>
            </a:r>
            <a:r>
              <a:rPr lang="en-US" sz="1600" dirty="0"/>
              <a:t>Galli, Mark. 131 Christians Everyone Should Know (p. 371).</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30000" noProof="0" dirty="0">
                <a:ln>
                  <a:noFill/>
                </a:ln>
                <a:solidFill>
                  <a:prstClr val="black"/>
                </a:solidFill>
                <a:effectLst/>
                <a:uLnTx/>
                <a:uFillTx/>
                <a:latin typeface="Calibri"/>
                <a:ea typeface="+mn-ea"/>
                <a:cs typeface="+mn-cs"/>
              </a:rPr>
              <a:t>2 </a:t>
            </a: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2: The Middle Ages</a:t>
            </a:r>
          </a:p>
        </p:txBody>
      </p:sp>
    </p:spTree>
    <p:extLst>
      <p:ext uri="{BB962C8B-B14F-4D97-AF65-F5344CB8AC3E}">
        <p14:creationId xmlns:p14="http://schemas.microsoft.com/office/powerpoint/2010/main" val="24697802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14377" y="6507351"/>
            <a:ext cx="9032956" cy="338554"/>
          </a:xfrm>
          <a:prstGeom prst="rect">
            <a:avLst/>
          </a:prstGeom>
        </p:spPr>
        <p:txBody>
          <a:bodyPr wrap="square">
            <a:spAutoFit/>
          </a:bodyPr>
          <a:lstStyle/>
          <a:p>
            <a:pPr lvl="0">
              <a:defRPr/>
            </a:pPr>
            <a:r>
              <a:rPr lang="en-US" sz="1600" dirty="0">
                <a:solidFill>
                  <a:prstClr val="black"/>
                </a:solidFill>
                <a:effectLst>
                  <a:glow rad="228600">
                    <a:prstClr val="white">
                      <a:alpha val="40000"/>
                    </a:prstClr>
                  </a:glow>
                </a:effectLst>
                <a:hlinkClick r:id="rId5"/>
              </a:rPr>
              <a:t>https://www.intellectualtakeout.org/article/5-causes-protestant-reformation-besides-indulgences/</a:t>
            </a:r>
            <a:r>
              <a:rPr lang="en-US" sz="1600" dirty="0">
                <a:solidFill>
                  <a:prstClr val="black"/>
                </a:solidFill>
                <a:effectLst>
                  <a:glow rad="228600">
                    <a:prstClr val="white">
                      <a:alpha val="40000"/>
                    </a:prstClr>
                  </a:glow>
                </a:effectLst>
              </a:rPr>
              <a:t> </a:t>
            </a:r>
            <a:endPar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endParaRPr>
          </a:p>
        </p:txBody>
      </p:sp>
      <p:sp>
        <p:nvSpPr>
          <p:cNvPr id="3" name="Title 2"/>
          <p:cNvSpPr>
            <a:spLocks noGrp="1"/>
          </p:cNvSpPr>
          <p:nvPr>
            <p:ph type="title"/>
          </p:nvPr>
        </p:nvSpPr>
        <p:spPr>
          <a:xfrm>
            <a:off x="0" y="4114800"/>
            <a:ext cx="9164678" cy="2362200"/>
          </a:xfrm>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Events That Laid the Groundwork for the Reformation</a:t>
            </a:r>
            <a:endParaRPr lang="en-US" sz="60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12443777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https://www.hopehelps.org/volunteer-appreciation-week-2018/</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5289447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37312572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fontScale="92500" lnSpcReduction="10000"/>
          </a:bodyPr>
          <a:lstStyle/>
          <a:p>
            <a:pPr lvl="0"/>
            <a:r>
              <a:rPr lang="en-US" dirty="0"/>
              <a:t>Huss and his foremost disciple Jerome were able to continue giving a clear testimony of their scriptural views, even in the face of the most humiliating and painful treatment, never reviling those who mistreated them. Have you ever thought about how you would respond if you were to be faced with a similar circumstance?</a:t>
            </a:r>
          </a:p>
          <a:p>
            <a:pPr lvl="0"/>
            <a:r>
              <a:rPr lang="en-US" dirty="0"/>
              <a:t>Ultimately the Hussites were able to enjoy religious freedom by physically fighting back against their Catholic oppressors. We will see that the same is true for the Reformers. Is there a place for fighting back against religious oppression? Is a government that protects religious freedom worth fighting for? Or is God more glorified when Christian after Christian is tortured and put to death for their beliefs?</a:t>
            </a:r>
          </a:p>
          <a:p>
            <a:pPr lvl="0"/>
            <a:r>
              <a:rPr lang="en-US"/>
              <a:t>Do </a:t>
            </a:r>
            <a:r>
              <a:rPr lang="en-US" b="1" i="1" dirty="0"/>
              <a:t>you</a:t>
            </a:r>
            <a:r>
              <a:rPr lang="en-US" dirty="0"/>
              <a:t> have a topic or question that </a:t>
            </a:r>
            <a:r>
              <a:rPr lang="en-US" b="1" i="1" dirty="0"/>
              <a:t>you</a:t>
            </a:r>
            <a:r>
              <a:rPr lang="en-US" dirty="0"/>
              <a:t> would like to see us to discuss?</a:t>
            </a:r>
          </a:p>
          <a:p>
            <a:pPr lvl="0"/>
            <a:endParaRPr lang="en-US" dirty="0"/>
          </a:p>
        </p:txBody>
      </p:sp>
    </p:spTree>
    <p:extLst>
      <p:ext uri="{BB962C8B-B14F-4D97-AF65-F5344CB8AC3E}">
        <p14:creationId xmlns:p14="http://schemas.microsoft.com/office/powerpoint/2010/main" val="21202452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a:t>Review</a:t>
            </a:r>
          </a:p>
        </p:txBody>
      </p:sp>
      <p:sp>
        <p:nvSpPr>
          <p:cNvPr id="4" name="Content Placeholder 3"/>
          <p:cNvSpPr>
            <a:spLocks noGrp="1"/>
          </p:cNvSpPr>
          <p:nvPr>
            <p:ph idx="1"/>
          </p:nvPr>
        </p:nvSpPr>
        <p:spPr>
          <a:xfrm>
            <a:off x="304800" y="757687"/>
            <a:ext cx="8458200" cy="5947913"/>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20000"/>
          </a:bodyPr>
          <a:lstStyle/>
          <a:p>
            <a:r>
              <a:rPr lang="en-US" dirty="0"/>
              <a:t>Which of Wycliff’s views made him useful (at first) to the king of England in his battle with the pope.</a:t>
            </a:r>
          </a:p>
          <a:p>
            <a:pPr lvl="1"/>
            <a:r>
              <a:rPr lang="en-US" dirty="0"/>
              <a:t>He taught that any supposed ecclesiastical authority that collects taxes for its own benefit, or seeks to extend its power beyond the sphere of spiritual matters, is illegitimate.</a:t>
            </a:r>
          </a:p>
          <a:p>
            <a:r>
              <a:rPr lang="en-US" dirty="0"/>
              <a:t>Why was the Roman Catholic church opposed to Wycliff translating the Bible into the language of the common man in England?</a:t>
            </a:r>
          </a:p>
          <a:p>
            <a:pPr lvl="1"/>
            <a:r>
              <a:rPr lang="en-US" dirty="0"/>
              <a:t>The considered English to be a vulgar language and they were threatened by the fact that the common man would be able to see for himself what God’s Word taught.</a:t>
            </a:r>
          </a:p>
          <a:p>
            <a:r>
              <a:rPr lang="en-US" dirty="0"/>
              <a:t>How did Wycliff use the example of the Eastern Church to counter the Western Catholic views on such things as transubstantiation and the ability of the clergy to marry?</a:t>
            </a:r>
          </a:p>
          <a:p>
            <a:pPr lvl="1"/>
            <a:r>
              <a:rPr lang="en-US" dirty="0"/>
              <a:t>When Catholics claimed to have a monopoly on the ancient beliefs of the church, he could point to the Eastern church and say that they were just as ancient and yet believed differently.</a:t>
            </a:r>
          </a:p>
          <a:p>
            <a:endParaRPr lang="en-US" dirty="0"/>
          </a:p>
        </p:txBody>
      </p:sp>
    </p:spTree>
    <p:extLst>
      <p:ext uri="{BB962C8B-B14F-4D97-AF65-F5344CB8AC3E}">
        <p14:creationId xmlns:p14="http://schemas.microsoft.com/office/powerpoint/2010/main" val="11534503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6476992"/>
            <a:ext cx="90329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hlinkClick r:id="rId5"/>
              </a:rPr>
              <a:t>http://www.redlightdawn.com/</a:t>
            </a:r>
            <a:r>
              <a:rPr kumimoji="0" lang="en-US" sz="18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rPr>
              <a:t> </a:t>
            </a:r>
          </a:p>
        </p:txBody>
      </p:sp>
      <p:sp>
        <p:nvSpPr>
          <p:cNvPr id="3" name="Title 2"/>
          <p:cNvSpPr>
            <a:spLocks noGrp="1"/>
          </p:cNvSpPr>
          <p:nvPr>
            <p:ph type="title"/>
          </p:nvPr>
        </p:nvSpPr>
        <p:spPr>
          <a:xfrm>
            <a:off x="0" y="0"/>
            <a:ext cx="9164678" cy="2133600"/>
          </a:xfrm>
        </p:spPr>
        <p:txBody>
          <a:bodyPr>
            <a:noAutofit/>
          </a:bodyPr>
          <a:lstStyle/>
          <a:p>
            <a:r>
              <a:rPr lang="en-US" sz="6600" b="1" dirty="0">
                <a:solidFill>
                  <a:schemeClr val="bg1"/>
                </a:solidFill>
                <a:effectLst>
                  <a:glow rad="228600">
                    <a:schemeClr val="accent2">
                      <a:satMod val="175000"/>
                      <a:alpha val="40000"/>
                    </a:schemeClr>
                  </a:glow>
                  <a:outerShdw blurRad="114300" dist="38100" dir="13500000" algn="br" rotWithShape="0">
                    <a:prstClr val="black"/>
                  </a:outerShdw>
                </a:effectLst>
              </a:rPr>
              <a:t>The Dawn of the Reformation</a:t>
            </a:r>
            <a:endParaRPr lang="en-US" sz="66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30294561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0" b="-78000"/>
          </a:stretch>
        </a:blipFill>
        <a:effectLst/>
      </p:bgPr>
    </p:bg>
    <p:spTree>
      <p:nvGrpSpPr>
        <p:cNvPr id="1" name=""/>
        <p:cNvGrpSpPr/>
        <p:nvPr/>
      </p:nvGrpSpPr>
      <p:grpSpPr>
        <a:xfrm>
          <a:off x="0" y="0"/>
          <a:ext cx="0" cy="0"/>
          <a:chOff x="0" y="0"/>
          <a:chExt cx="0" cy="0"/>
        </a:xfrm>
      </p:grpSpPr>
      <p:sp>
        <p:nvSpPr>
          <p:cNvPr id="4" name="Rectangle 3"/>
          <p:cNvSpPr/>
          <p:nvPr/>
        </p:nvSpPr>
        <p:spPr>
          <a:xfrm>
            <a:off x="-14377" y="6507351"/>
            <a:ext cx="90329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hlinkClick r:id="rId5"/>
              </a:rPr>
              <a:t>https://en.wikipedia.org/wiki/Jan_Hus#/media/File:Jan_Hus_2.jpg</a:t>
            </a:r>
            <a:r>
              <a:rPr kumimoji="0" lang="en-US" sz="18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rPr>
              <a:t> </a:t>
            </a:r>
          </a:p>
        </p:txBody>
      </p:sp>
      <p:sp>
        <p:nvSpPr>
          <p:cNvPr id="3" name="Title 2"/>
          <p:cNvSpPr>
            <a:spLocks noGrp="1"/>
          </p:cNvSpPr>
          <p:nvPr>
            <p:ph type="title"/>
          </p:nvPr>
        </p:nvSpPr>
        <p:spPr>
          <a:xfrm>
            <a:off x="0" y="0"/>
            <a:ext cx="9164678" cy="990600"/>
          </a:xfrm>
        </p:spPr>
        <p:txBody>
          <a:bodyPr>
            <a:noAutofit/>
          </a:bodyPr>
          <a:lstStyle/>
          <a:p>
            <a:r>
              <a:rPr lang="en-US" sz="7200" b="1" dirty="0">
                <a:solidFill>
                  <a:schemeClr val="bg1"/>
                </a:solidFill>
                <a:effectLst>
                  <a:glow rad="228600">
                    <a:schemeClr val="accent2">
                      <a:satMod val="175000"/>
                      <a:alpha val="40000"/>
                    </a:schemeClr>
                  </a:glow>
                  <a:outerShdw blurRad="114300" dist="38100" dir="13500000" algn="br" rotWithShape="0">
                    <a:prstClr val="black"/>
                  </a:outerShdw>
                </a:effectLst>
              </a:rPr>
              <a:t>John Huss</a:t>
            </a:r>
            <a:endParaRPr lang="en-US" sz="72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14275908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20000" b="-7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John Huss</a:t>
            </a:r>
            <a:endParaRPr lang="en-US" sz="3200" dirty="0">
              <a:latin typeface="+mn-lt"/>
            </a:endParaRPr>
          </a:p>
        </p:txBody>
      </p:sp>
      <p:sp>
        <p:nvSpPr>
          <p:cNvPr id="8" name="Content Placeholder 7"/>
          <p:cNvSpPr>
            <a:spLocks noGrp="1"/>
          </p:cNvSpPr>
          <p:nvPr>
            <p:ph idx="1"/>
          </p:nvPr>
        </p:nvSpPr>
        <p:spPr>
          <a:xfrm>
            <a:off x="457200" y="838200"/>
            <a:ext cx="8229600" cy="5592763"/>
          </a:xfrm>
        </p:spPr>
        <p:txBody>
          <a:bodyPr>
            <a:normAutofit fontScale="85000" lnSpcReduction="10000"/>
          </a:bodyPr>
          <a:lstStyle/>
          <a:p>
            <a:pPr lvl="0"/>
            <a:r>
              <a:rPr lang="en-US" dirty="0"/>
              <a:t>Wycliff’s ideas had a far greater success in the Holy Roman Empire than they did in England. </a:t>
            </a:r>
          </a:p>
          <a:p>
            <a:pPr lvl="0"/>
            <a:r>
              <a:rPr lang="en-US" dirty="0"/>
              <a:t>King Richard II of England had married Anne of Luxembourg, the sister of the king of Bohemia in the east of the Empire (today Bohemia is known as the Czech Republic). </a:t>
            </a:r>
          </a:p>
          <a:p>
            <a:pPr lvl="0"/>
            <a:r>
              <a:rPr lang="en-US" dirty="0"/>
              <a:t>This brought about close relations between England and Bohemia, at the very time when Wycliff and the early Lollards were active and flourishing. </a:t>
            </a:r>
          </a:p>
          <a:p>
            <a:pPr lvl="0"/>
            <a:r>
              <a:rPr lang="en-US" dirty="0"/>
              <a:t>A number of Bohemian students studied theology at Oxford University and took Wycliff’s views and writings with them back to Bohemia, especially to the University of Prague, Bohemia’s capital city.</a:t>
            </a:r>
          </a:p>
          <a:p>
            <a:pPr lvl="0"/>
            <a:r>
              <a:rPr lang="en-US" dirty="0"/>
              <a:t>There was already a religious reform movement in Bohemia, aimed at purifying the Church from worldliness and returning to the Bible; Wycliff’s ideas spread rapidly in such a setting.</a:t>
            </a:r>
          </a:p>
        </p:txBody>
      </p:sp>
      <p:sp>
        <p:nvSpPr>
          <p:cNvPr id="5" name="TextBox 4"/>
          <p:cNvSpPr txBox="1"/>
          <p:nvPr/>
        </p:nvSpPr>
        <p:spPr>
          <a:xfrm>
            <a:off x="2875" y="6510754"/>
            <a:ext cx="91440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2: The Middle Ages</a:t>
            </a:r>
          </a:p>
        </p:txBody>
      </p:sp>
    </p:spTree>
    <p:extLst>
      <p:ext uri="{BB962C8B-B14F-4D97-AF65-F5344CB8AC3E}">
        <p14:creationId xmlns:p14="http://schemas.microsoft.com/office/powerpoint/2010/main" val="2518850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17556" y="6488668"/>
            <a:ext cx="8915400" cy="307777"/>
          </a:xfrm>
          <a:prstGeom prst="rect">
            <a:avLst/>
          </a:prstGeom>
        </p:spPr>
        <p:txBody>
          <a:bodyPr wrap="square">
            <a:spAutoFit/>
          </a:bodyPr>
          <a:lstStyle/>
          <a:p>
            <a:pPr lvl="0"/>
            <a:r>
              <a:rPr lang="en-US" sz="1400" dirty="0">
                <a:solidFill>
                  <a:prstClr val="black"/>
                </a:solidFill>
                <a:hlinkClick r:id="rId3"/>
              </a:rPr>
              <a:t>https://www.pinterest.com/pin/7459155607642946/</a:t>
            </a:r>
            <a:r>
              <a:rPr lang="en-US" sz="1400" dirty="0">
                <a:solidFill>
                  <a:prstClr val="black"/>
                </a:solidFill>
              </a:rPr>
              <a:t>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1447800" y="702818"/>
            <a:ext cx="5943600" cy="5669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144000" cy="685800"/>
          </a:xfrm>
        </p:spPr>
        <p:txBody>
          <a:bodyPr>
            <a:noAutofit/>
          </a:bodyPr>
          <a:lstStyle/>
          <a:p>
            <a:r>
              <a:rPr lang="en-US" sz="4800" b="1" dirty="0"/>
              <a:t>Europe in AD 1400</a:t>
            </a:r>
          </a:p>
        </p:txBody>
      </p:sp>
    </p:spTree>
    <p:extLst>
      <p:ext uri="{BB962C8B-B14F-4D97-AF65-F5344CB8AC3E}">
        <p14:creationId xmlns:p14="http://schemas.microsoft.com/office/powerpoint/2010/main" val="10857237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20000" b="-7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John Huss</a:t>
            </a:r>
            <a:endParaRPr lang="en-US" sz="3200" dirty="0">
              <a:latin typeface="+mn-lt"/>
            </a:endParaRPr>
          </a:p>
        </p:txBody>
      </p:sp>
      <p:sp>
        <p:nvSpPr>
          <p:cNvPr id="8" name="Content Placeholder 7"/>
          <p:cNvSpPr>
            <a:spLocks noGrp="1"/>
          </p:cNvSpPr>
          <p:nvPr>
            <p:ph idx="1"/>
          </p:nvPr>
        </p:nvSpPr>
        <p:spPr>
          <a:xfrm>
            <a:off x="457200" y="838200"/>
            <a:ext cx="8229600" cy="5663753"/>
          </a:xfrm>
        </p:spPr>
        <p:txBody>
          <a:bodyPr>
            <a:normAutofit fontScale="92500" lnSpcReduction="20000"/>
          </a:bodyPr>
          <a:lstStyle/>
          <a:p>
            <a:pPr lvl="0"/>
            <a:r>
              <a:rPr lang="en-US" dirty="0"/>
              <a:t>The most outstanding of the Bohemian reformers was John Huss (1372-1415).</a:t>
            </a:r>
          </a:p>
          <a:p>
            <a:pPr lvl="0"/>
            <a:r>
              <a:rPr lang="en-US" dirty="0"/>
              <a:t>Hus was born to peasant parents in “Goosetown,” that is, Husinec, in the south of today's Czech Republic. </a:t>
            </a:r>
          </a:p>
          <a:p>
            <a:pPr lvl="0"/>
            <a:r>
              <a:rPr lang="en-US" dirty="0"/>
              <a:t>In his twenties, he shortened his name to Hus—"goose,” and he and his friends delighted in making puns on his name; it was a tradition that continued, especially with Luther, who reminded his followers of the “goose” who had been “cooked” for defying the pope. </a:t>
            </a:r>
          </a:p>
          <a:p>
            <a:pPr lvl="0"/>
            <a:r>
              <a:rPr lang="en-US" dirty="0"/>
              <a:t>To escape poverty, Huss trained for the priesthood; He earned a bachelor's, master's, and then finally a doctorate. </a:t>
            </a:r>
          </a:p>
          <a:p>
            <a:pPr lvl="0"/>
            <a:r>
              <a:rPr lang="en-US" dirty="0"/>
              <a:t>Along the way he was ordained and became the preacher at Prague's Bethlehem Chapel (which held 3,000), the most popular church in one Europe's largest cities.</a:t>
            </a:r>
          </a:p>
        </p:txBody>
      </p:sp>
      <p:sp>
        <p:nvSpPr>
          <p:cNvPr id="5" name="TextBox 4"/>
          <p:cNvSpPr txBox="1"/>
          <p:nvPr/>
        </p:nvSpPr>
        <p:spPr>
          <a:xfrm>
            <a:off x="76200" y="6501954"/>
            <a:ext cx="9144000" cy="338554"/>
          </a:xfrm>
          <a:prstGeom prst="rect">
            <a:avLst/>
          </a:prstGeom>
          <a:noFill/>
        </p:spPr>
        <p:txBody>
          <a:bodyPr wrap="square" rtlCol="0">
            <a:spAutoFit/>
          </a:bodyPr>
          <a:lstStyle/>
          <a:p>
            <a:pPr lvl="0">
              <a:defRPr/>
            </a:pPr>
            <a:r>
              <a:rPr lang="en-US" sz="1600" dirty="0"/>
              <a:t>Galli, Mark. 131 Christians Everyone Should Know (pp. 369-370)</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31672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20000" b="-7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John Huss</a:t>
            </a:r>
            <a:endParaRPr lang="en-US" sz="32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20000"/>
          </a:bodyPr>
          <a:lstStyle/>
          <a:p>
            <a:r>
              <a:rPr lang="en-US" dirty="0"/>
              <a:t>Huss studied and greatly admired Wycliff’s writings – some of Huss’s own works reproduce Wycliff’s almost word-for-word. </a:t>
            </a:r>
          </a:p>
          <a:p>
            <a:pPr lvl="0"/>
            <a:r>
              <a:rPr lang="en-US" dirty="0"/>
              <a:t>However, Huss was more moderate than Wycliff in his criticisms of prevailing conditions in the Catholic Church; Huss, for instance, continued to accept the doctrine of transubstantiation. </a:t>
            </a:r>
          </a:p>
          <a:p>
            <a:pPr lvl="0"/>
            <a:r>
              <a:rPr lang="en-US" dirty="0"/>
              <a:t>The campaign for reform which Huss championed took on the features of a Bohemian nationalist movement, with the support of the Bohemian King Wenceslas (1373-1419), the Bohemian nobility, Prague University, and ordinary Bohemians. </a:t>
            </a:r>
          </a:p>
          <a:p>
            <a:pPr lvl="0"/>
            <a:r>
              <a:rPr lang="en-US" dirty="0"/>
              <a:t>This nationalism sprang from the fact that Bohemians belonged to the Slavic race, and wanted to assert their Slavic identity against the overwhelmingly German character of the Holy Roman Empire.</a:t>
            </a:r>
          </a:p>
        </p:txBody>
      </p:sp>
      <p:sp>
        <p:nvSpPr>
          <p:cNvPr id="5" name="TextBox 4"/>
          <p:cNvSpPr txBox="1"/>
          <p:nvPr/>
        </p:nvSpPr>
        <p:spPr>
          <a:xfrm>
            <a:off x="2875" y="6510754"/>
            <a:ext cx="91440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2: The Middle Ages</a:t>
            </a:r>
          </a:p>
        </p:txBody>
      </p:sp>
    </p:spTree>
    <p:extLst>
      <p:ext uri="{BB962C8B-B14F-4D97-AF65-F5344CB8AC3E}">
        <p14:creationId xmlns:p14="http://schemas.microsoft.com/office/powerpoint/2010/main" val="37888834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312806</TotalTime>
  <Words>2697</Words>
  <Application>Microsoft Office PowerPoint</Application>
  <PresentationFormat>On-screen Show (4:3)</PresentationFormat>
  <Paragraphs>149</Paragraphs>
  <Slides>27</Slides>
  <Notes>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27</vt:i4>
      </vt:variant>
    </vt:vector>
  </HeadingPairs>
  <TitlesOfParts>
    <vt:vector size="32" baseType="lpstr">
      <vt:lpstr>Arial</vt:lpstr>
      <vt:lpstr>Calibri</vt:lpstr>
      <vt:lpstr>Cambria</vt:lpstr>
      <vt:lpstr>Office Theme</vt:lpstr>
      <vt:lpstr>140_Office Theme</vt:lpstr>
      <vt:lpstr>PowerPoint Presentation</vt:lpstr>
      <vt:lpstr>Review</vt:lpstr>
      <vt:lpstr>Review</vt:lpstr>
      <vt:lpstr>The Dawn of the Reformation</vt:lpstr>
      <vt:lpstr>John Huss</vt:lpstr>
      <vt:lpstr>John Huss</vt:lpstr>
      <vt:lpstr>Europe in AD 1400</vt:lpstr>
      <vt:lpstr>John Huss</vt:lpstr>
      <vt:lpstr>John Huss</vt:lpstr>
      <vt:lpstr>John Huss</vt:lpstr>
      <vt:lpstr>John Huss</vt:lpstr>
      <vt:lpstr>John Huss</vt:lpstr>
      <vt:lpstr>John Huss</vt:lpstr>
      <vt:lpstr>John Huss</vt:lpstr>
      <vt:lpstr>John Huss</vt:lpstr>
      <vt:lpstr>John Huss</vt:lpstr>
      <vt:lpstr>John Huss Burned at the Stake</vt:lpstr>
      <vt:lpstr>John Huss</vt:lpstr>
      <vt:lpstr>The Hussites Fight Back</vt:lpstr>
      <vt:lpstr>The Hussites Fight Back</vt:lpstr>
      <vt:lpstr>The Hussites Fight Back</vt:lpstr>
      <vt:lpstr>The Hussites Fight Back</vt:lpstr>
      <vt:lpstr>The Hussites Fight Back</vt:lpstr>
      <vt:lpstr>Events That Laid the Groundwork for the Reformation</vt:lpstr>
      <vt:lpstr>PowerPoint Presentation</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5419</cp:revision>
  <cp:lastPrinted>2020-05-24T13:12:54Z</cp:lastPrinted>
  <dcterms:created xsi:type="dcterms:W3CDTF">2018-06-08T00:19:32Z</dcterms:created>
  <dcterms:modified xsi:type="dcterms:W3CDTF">2020-05-25T00:29:20Z</dcterms:modified>
</cp:coreProperties>
</file>