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media/image5.jpg" ContentType="image/png"/>
  <Override PartName="/ppt/theme/themeOverride18.xml" ContentType="application/vnd.openxmlformats-officedocument.themeOverride+xml"/>
  <Override PartName="/ppt/theme/themeOverride19.xml" ContentType="application/vnd.openxmlformats-officedocument.themeOverride+xml"/>
  <Override PartName="/ppt/media/image10.jpg" ContentType="image/png"/>
  <Override PartName="/ppt/theme/themeOverride20.xml" ContentType="application/vnd.openxmlformats-officedocument.themeOverride+xml"/>
  <Override PartName="/ppt/theme/themeOverride21.xml" ContentType="application/vnd.openxmlformats-officedocument.themeOverride+xml"/>
  <Override PartName="/ppt/notesSlides/notesSlide2.xml" ContentType="application/vnd.openxmlformats-officedocument.presentationml.notesSl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568" r:id="rId2"/>
  </p:sldMasterIdLst>
  <p:notesMasterIdLst>
    <p:notesMasterId r:id="rId30"/>
  </p:notesMasterIdLst>
  <p:handoutMasterIdLst>
    <p:handoutMasterId r:id="rId31"/>
  </p:handoutMasterIdLst>
  <p:sldIdLst>
    <p:sldId id="3044" r:id="rId3"/>
    <p:sldId id="3045" r:id="rId4"/>
    <p:sldId id="3047" r:id="rId5"/>
    <p:sldId id="3046" r:id="rId6"/>
    <p:sldId id="3048" r:id="rId7"/>
    <p:sldId id="3050" r:id="rId8"/>
    <p:sldId id="3051" r:id="rId9"/>
    <p:sldId id="3054" r:id="rId10"/>
    <p:sldId id="3053" r:id="rId11"/>
    <p:sldId id="3056" r:id="rId12"/>
    <p:sldId id="3055" r:id="rId13"/>
    <p:sldId id="3066" r:id="rId14"/>
    <p:sldId id="3058" r:id="rId15"/>
    <p:sldId id="3059" r:id="rId16"/>
    <p:sldId id="3060" r:id="rId17"/>
    <p:sldId id="3061" r:id="rId18"/>
    <p:sldId id="3062" r:id="rId19"/>
    <p:sldId id="3063" r:id="rId20"/>
    <p:sldId id="3064" r:id="rId21"/>
    <p:sldId id="3067" r:id="rId22"/>
    <p:sldId id="3065" r:id="rId23"/>
    <p:sldId id="3068" r:id="rId24"/>
    <p:sldId id="3070" r:id="rId25"/>
    <p:sldId id="3069" r:id="rId26"/>
    <p:sldId id="3071" r:id="rId27"/>
    <p:sldId id="3072" r:id="rId28"/>
    <p:sldId id="3073" r:id="rId29"/>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31F9"/>
    <a:srgbClr val="344BF6"/>
    <a:srgbClr val="336600"/>
    <a:srgbClr val="009900"/>
    <a:srgbClr val="008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88" autoAdjust="0"/>
    <p:restoredTop sz="94660"/>
  </p:normalViewPr>
  <p:slideViewPr>
    <p:cSldViewPr>
      <p:cViewPr varScale="1">
        <p:scale>
          <a:sx n="165" d="100"/>
          <a:sy n="165" d="100"/>
        </p:scale>
        <p:origin x="1604" y="80"/>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864"/>
          </a:xfrm>
          <a:prstGeom prst="rect">
            <a:avLst/>
          </a:prstGeom>
        </p:spPr>
        <p:txBody>
          <a:bodyPr vert="horz" lIns="93241" tIns="46621" rIns="93241" bIns="46621"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8864"/>
          </a:xfrm>
          <a:prstGeom prst="rect">
            <a:avLst/>
          </a:prstGeom>
        </p:spPr>
        <p:txBody>
          <a:bodyPr vert="horz" lIns="93241" tIns="46621" rIns="93241" bIns="46621" rtlCol="0"/>
          <a:lstStyle>
            <a:lvl1pPr algn="r">
              <a:defRPr sz="1200"/>
            </a:lvl1pPr>
          </a:lstStyle>
          <a:p>
            <a:fld id="{23B20E6D-5301-4921-965A-4165F13FB2F9}" type="datetimeFigureOut">
              <a:rPr lang="en-US" smtClean="0"/>
              <a:t>5/31/2020</a:t>
            </a:fld>
            <a:endParaRPr lang="en-US"/>
          </a:p>
        </p:txBody>
      </p:sp>
      <p:sp>
        <p:nvSpPr>
          <p:cNvPr id="4" name="Footer Placeholder 3"/>
          <p:cNvSpPr>
            <a:spLocks noGrp="1"/>
          </p:cNvSpPr>
          <p:nvPr>
            <p:ph type="ftr" sz="quarter" idx="2"/>
          </p:nvPr>
        </p:nvSpPr>
        <p:spPr>
          <a:xfrm>
            <a:off x="0" y="8918012"/>
            <a:ext cx="3077739" cy="468863"/>
          </a:xfrm>
          <a:prstGeom prst="rect">
            <a:avLst/>
          </a:prstGeom>
        </p:spPr>
        <p:txBody>
          <a:bodyPr vert="horz" lIns="93241" tIns="46621" rIns="93241" bIns="46621"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8012"/>
            <a:ext cx="3077739" cy="468863"/>
          </a:xfrm>
          <a:prstGeom prst="rect">
            <a:avLst/>
          </a:prstGeom>
        </p:spPr>
        <p:txBody>
          <a:bodyPr vert="horz" lIns="93241" tIns="46621" rIns="93241" bIns="46621"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3241" tIns="46621" rIns="93241" bIns="46621"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3241" tIns="46621" rIns="93241" bIns="46621" rtlCol="0"/>
          <a:lstStyle>
            <a:lvl1pPr algn="r">
              <a:defRPr sz="1200"/>
            </a:lvl1pPr>
          </a:lstStyle>
          <a:p>
            <a:fld id="{CD1EC55D-DF11-4B6E-B8E2-8ED8B7CB6743}" type="datetimeFigureOut">
              <a:rPr lang="en-US" smtClean="0"/>
              <a:t>5/31/2020</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3241" tIns="46621" rIns="93241" bIns="46621" rtlCol="0" anchor="ctr"/>
          <a:lstStyle/>
          <a:p>
            <a:endParaRPr lang="en-US" dirty="0"/>
          </a:p>
        </p:txBody>
      </p:sp>
      <p:sp>
        <p:nvSpPr>
          <p:cNvPr id="5" name="Notes Placeholder 4"/>
          <p:cNvSpPr>
            <a:spLocks noGrp="1"/>
          </p:cNvSpPr>
          <p:nvPr>
            <p:ph type="body" sz="quarter" idx="3"/>
          </p:nvPr>
        </p:nvSpPr>
        <p:spPr>
          <a:xfrm>
            <a:off x="710248" y="4459526"/>
            <a:ext cx="5681980" cy="4224813"/>
          </a:xfrm>
          <a:prstGeom prst="rect">
            <a:avLst/>
          </a:prstGeom>
        </p:spPr>
        <p:txBody>
          <a:bodyPr vert="horz" lIns="93241" tIns="46621" rIns="93241" bIns="466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3241" tIns="46621" rIns="93241" bIns="4662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3241" tIns="46621" rIns="93241" bIns="46621"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2414">
              <a:defRPr/>
            </a:pPr>
            <a:fld id="{15D63987-A83F-4245-81BE-0B37BAA48141}" type="slidenum">
              <a:rPr lang="en-US">
                <a:solidFill>
                  <a:prstClr val="black"/>
                </a:solidFill>
                <a:latin typeface="Calibri"/>
              </a:rPr>
              <a:pPr defTabSz="932414">
                <a:defRPr/>
              </a:pPr>
              <a:t>4</a:t>
            </a:fld>
            <a:endParaRPr lang="en-US" dirty="0">
              <a:solidFill>
                <a:prstClr val="black"/>
              </a:solidFill>
              <a:latin typeface="Calibri"/>
            </a:endParaRPr>
          </a:p>
        </p:txBody>
      </p:sp>
    </p:spTree>
    <p:extLst>
      <p:ext uri="{BB962C8B-B14F-4D97-AF65-F5344CB8AC3E}">
        <p14:creationId xmlns:p14="http://schemas.microsoft.com/office/powerpoint/2010/main" val="3422053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2414">
              <a:defRPr/>
            </a:pPr>
            <a:fld id="{15D63987-A83F-4245-81BE-0B37BAA48141}" type="slidenum">
              <a:rPr lang="en-US">
                <a:solidFill>
                  <a:prstClr val="black"/>
                </a:solidFill>
                <a:latin typeface="Calibri"/>
              </a:rPr>
              <a:pPr defTabSz="932414">
                <a:defRPr/>
              </a:pPr>
              <a:t>24</a:t>
            </a:fld>
            <a:endParaRPr lang="en-US" dirty="0">
              <a:solidFill>
                <a:prstClr val="black"/>
              </a:solidFill>
              <a:latin typeface="Calibri"/>
            </a:endParaRPr>
          </a:p>
        </p:txBody>
      </p:sp>
    </p:spTree>
    <p:extLst>
      <p:ext uri="{BB962C8B-B14F-4D97-AF65-F5344CB8AC3E}">
        <p14:creationId xmlns:p14="http://schemas.microsoft.com/office/powerpoint/2010/main" val="3584939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5/31/2020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5/31/2020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5/31/2020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5/31/2020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6081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5/31/2020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8529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5/31/2020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4210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5/31/2020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6799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5/31/2020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2885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5/31/2020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9701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5/31/2020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3294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5/31/2020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806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5/31/2020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5/31/2020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9319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5/31/2020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8856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5/31/2020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8231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5/31/2020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5/31/2020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5/31/2020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5/31/2020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5/31/2020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5/31/2020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5/31/2020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5/31/2020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5/31/2020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6005581"/>
      </p:ext>
    </p:extLst>
  </p:cSld>
  <p:clrMap bg1="lt1" tx1="dk1" bg2="lt2" tx2="dk2" accent1="accent1" accent2="accent2" accent3="accent3" accent4="accent4" accent5="accent5" accent6="accent6" hlink="hlink" folHlink="folHlink"/>
  <p:sldLayoutIdLst>
    <p:sldLayoutId id="2147485569" r:id="rId1"/>
    <p:sldLayoutId id="2147485570" r:id="rId2"/>
    <p:sldLayoutId id="2147485571" r:id="rId3"/>
    <p:sldLayoutId id="2147485572" r:id="rId4"/>
    <p:sldLayoutId id="2147485573" r:id="rId5"/>
    <p:sldLayoutId id="2147485574" r:id="rId6"/>
    <p:sldLayoutId id="2147485575" r:id="rId7"/>
    <p:sldLayoutId id="2147485576" r:id="rId8"/>
    <p:sldLayoutId id="2147485577" r:id="rId9"/>
    <p:sldLayoutId id="2147485578" r:id="rId10"/>
    <p:sldLayoutId id="21474855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8.xml"/></Relationships>
</file>

<file path=ppt/slides/_rels/slide12.xml.rels><?xml version="1.0" encoding="UTF-8" standalone="yes"?>
<Relationships xmlns="http://schemas.openxmlformats.org/package/2006/relationships"><Relationship Id="rId3" Type="http://schemas.openxmlformats.org/officeDocument/2006/relationships/hyperlink" Target="https://time.com/3987590/gutenberg-bible-page" TargetMode="External"/><Relationship Id="rId2" Type="http://schemas.openxmlformats.org/officeDocument/2006/relationships/slideLayout" Target="../slideLayouts/slideLayout17.xml"/><Relationship Id="rId1" Type="http://schemas.openxmlformats.org/officeDocument/2006/relationships/themeOverride" Target="../theme/themeOverride9.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7.xml"/><Relationship Id="rId1" Type="http://schemas.openxmlformats.org/officeDocument/2006/relationships/themeOverride" Target="../theme/themeOverride17.xml"/><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17.xml"/><Relationship Id="rId1" Type="http://schemas.openxmlformats.org/officeDocument/2006/relationships/themeOverride" Target="../theme/themeOverride19.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8" Type="http://schemas.openxmlformats.org/officeDocument/2006/relationships/hyperlink" Target="https://www.biography.com/people/john-milton-9409395" TargetMode="External"/><Relationship Id="rId3" Type="http://schemas.openxmlformats.org/officeDocument/2006/relationships/image" Target="../media/image3.jpg"/><Relationship Id="rId7" Type="http://schemas.openxmlformats.org/officeDocument/2006/relationships/hyperlink" Target="https://www.history.com/topics/machiavelli" TargetMode="External"/><Relationship Id="rId2" Type="http://schemas.openxmlformats.org/officeDocument/2006/relationships/slideLayout" Target="../slideLayouts/slideLayout13.xml"/><Relationship Id="rId1" Type="http://schemas.openxmlformats.org/officeDocument/2006/relationships/themeOverride" Target="../theme/themeOverride20.xml"/><Relationship Id="rId6" Type="http://schemas.openxmlformats.org/officeDocument/2006/relationships/hyperlink" Target="http://www.history.com/topics/galileo-galilei" TargetMode="External"/><Relationship Id="rId5" Type="http://schemas.openxmlformats.org/officeDocument/2006/relationships/hyperlink" Target="https://www.biography.com/people/nicolaus-copernicus-9256984" TargetMode="External"/><Relationship Id="rId10" Type="http://schemas.openxmlformats.org/officeDocument/2006/relationships/hyperlink" Target="https://www.history.com/topics/renaissance/renaissance" TargetMode="External"/><Relationship Id="rId4" Type="http://schemas.openxmlformats.org/officeDocument/2006/relationships/hyperlink" Target="https://www.biography.com/people/ren-descartes-37613" TargetMode="External"/><Relationship Id="rId9" Type="http://schemas.openxmlformats.org/officeDocument/2006/relationships/hyperlink" Target="https://www.biography.com/people/william-shakespeare-9480323"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hemeOverride" Target="../theme/themeOverride21.xml"/><Relationship Id="rId5" Type="http://schemas.openxmlformats.org/officeDocument/2006/relationships/hyperlink" Target="https://quotes.thefamouspeople.com/desiderius-erasmus-3781.php" TargetMode="External"/><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18.xml"/><Relationship Id="rId1" Type="http://schemas.openxmlformats.org/officeDocument/2006/relationships/themeOverride" Target="../theme/themeOverride22.xml"/><Relationship Id="rId4" Type="http://schemas.openxmlformats.org/officeDocument/2006/relationships/hyperlink" Target="https://www.hopehelps.org/volunteer-appreciation-week-2018/"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6.xml"/><Relationship Id="rId1" Type="http://schemas.openxmlformats.org/officeDocument/2006/relationships/themeOverride" Target="../theme/themeOverride23.xml"/><Relationship Id="rId4" Type="http://schemas.openxmlformats.org/officeDocument/2006/relationships/hyperlink" Target="https://www.weareteachers.com/moving-beyond-classroom-discussion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hemeOverride" Target="../theme/themeOverride1.xml"/><Relationship Id="rId5" Type="http://schemas.openxmlformats.org/officeDocument/2006/relationships/hyperlink" Target="https://www.intellectualtakeout.org/article/5-causes-protestant-reformation-besides-indulgences/" TargetMode="Externa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2.xml"/><Relationship Id="rId4" Type="http://schemas.openxmlformats.org/officeDocument/2006/relationships/hyperlink" Target="https://www.history.com/topics/renaissance/renaissanc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49312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5000" r="-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i="1" dirty="0"/>
              <a:t>Ad </a:t>
            </a:r>
            <a:r>
              <a:rPr lang="en-US" b="1" i="1" dirty="0" err="1"/>
              <a:t>fontes</a:t>
            </a:r>
            <a:r>
              <a:rPr lang="en-US" b="1" i="1" dirty="0"/>
              <a:t>! </a:t>
            </a:r>
            <a:r>
              <a:rPr lang="en-US" b="1" dirty="0"/>
              <a:t>The Revival of Antiquity</a:t>
            </a:r>
            <a:endParaRPr lang="en-US" sz="3200" i="1" dirty="0">
              <a:latin typeface="+mn-lt"/>
            </a:endParaRPr>
          </a:p>
        </p:txBody>
      </p:sp>
      <p:sp>
        <p:nvSpPr>
          <p:cNvPr id="8" name="Content Placeholder 7"/>
          <p:cNvSpPr>
            <a:spLocks noGrp="1"/>
          </p:cNvSpPr>
          <p:nvPr>
            <p:ph idx="1"/>
          </p:nvPr>
        </p:nvSpPr>
        <p:spPr>
          <a:xfrm>
            <a:off x="457200" y="838200"/>
            <a:ext cx="8229600" cy="5681245"/>
          </a:xfrm>
        </p:spPr>
        <p:txBody>
          <a:bodyPr>
            <a:normAutofit/>
          </a:bodyPr>
          <a:lstStyle/>
          <a:p>
            <a:pPr lvl="0"/>
            <a:r>
              <a:rPr lang="en-US" dirty="0"/>
              <a:t>This interest in antiquity also manifested itself in the arts. </a:t>
            </a:r>
          </a:p>
          <a:p>
            <a:pPr lvl="0"/>
            <a:r>
              <a:rPr lang="en-US" dirty="0"/>
              <a:t>Painters, sculptors, and architects sought their inspiration, not in the </a:t>
            </a:r>
            <a:r>
              <a:rPr lang="en-US" b="1" i="1" dirty="0"/>
              <a:t>Christian</a:t>
            </a:r>
            <a:r>
              <a:rPr lang="en-US" dirty="0"/>
              <a:t> art of the centuries immediately preceding them, but rather in the </a:t>
            </a:r>
            <a:r>
              <a:rPr lang="en-US" b="1" i="1" dirty="0"/>
              <a:t>pagan</a:t>
            </a:r>
            <a:r>
              <a:rPr lang="en-US" dirty="0"/>
              <a:t> art of the classical age. </a:t>
            </a:r>
          </a:p>
          <a:p>
            <a:pPr lvl="0"/>
            <a:r>
              <a:rPr lang="en-US" dirty="0"/>
              <a:t>Naturally, they did not entirely abandon their own traditions, and for that reason Gothic art did influence their works. </a:t>
            </a:r>
          </a:p>
          <a:p>
            <a:pPr lvl="0"/>
            <a:r>
              <a:rPr lang="en-US" dirty="0"/>
              <a:t>But the ideal of many Italian artists of the Renaissance was to rediscover the classical canons of beauty, and to apply them to their work. </a:t>
            </a:r>
          </a:p>
        </p:txBody>
      </p:sp>
      <p:sp>
        <p:nvSpPr>
          <p:cNvPr id="5" name="TextBox 4"/>
          <p:cNvSpPr txBox="1"/>
          <p:nvPr/>
        </p:nvSpPr>
        <p:spPr>
          <a:xfrm>
            <a:off x="14468" y="6550223"/>
            <a:ext cx="9144000" cy="307777"/>
          </a:xfrm>
          <a:prstGeom prst="rect">
            <a:avLst/>
          </a:prstGeom>
          <a:noFill/>
        </p:spPr>
        <p:txBody>
          <a:bodyPr wrap="square" rtlCol="0">
            <a:spAutoFit/>
          </a:bodyPr>
          <a:lstStyle/>
          <a:p>
            <a:pPr lvl="0">
              <a:defRPr/>
            </a:pPr>
            <a:r>
              <a:rPr lang="en-US" sz="1400" dirty="0"/>
              <a:t>Gonzalez, Justo L.. The Story of Christianity: Volume 1: The Early Church to the Dawn of the Reformation (pp. 437-438)</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09831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5000" r="-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The Invention of the Printing Press</a:t>
            </a:r>
            <a:endParaRPr lang="en-US" sz="3200" dirty="0">
              <a:latin typeface="+mn-lt"/>
            </a:endParaRPr>
          </a:p>
        </p:txBody>
      </p:sp>
      <p:sp>
        <p:nvSpPr>
          <p:cNvPr id="8" name="Content Placeholder 7"/>
          <p:cNvSpPr>
            <a:spLocks noGrp="1"/>
          </p:cNvSpPr>
          <p:nvPr>
            <p:ph idx="1"/>
          </p:nvPr>
        </p:nvSpPr>
        <p:spPr>
          <a:xfrm>
            <a:off x="457200" y="838200"/>
            <a:ext cx="8229600" cy="5681245"/>
          </a:xfrm>
        </p:spPr>
        <p:txBody>
          <a:bodyPr>
            <a:normAutofit lnSpcReduction="10000"/>
          </a:bodyPr>
          <a:lstStyle/>
          <a:p>
            <a:pPr lvl="0"/>
            <a:r>
              <a:rPr lang="en-US" dirty="0"/>
              <a:t>This awakening of interest in classical learning coincided with Johan Gutenberg’s invention of the movable-type printing press in 1439. </a:t>
            </a:r>
          </a:p>
          <a:p>
            <a:pPr lvl="0"/>
            <a:r>
              <a:rPr lang="en-US" dirty="0"/>
              <a:t>Gutenberg’s invention had a profound impact on humanism. </a:t>
            </a:r>
          </a:p>
          <a:p>
            <a:pPr lvl="0"/>
            <a:r>
              <a:rPr lang="en-US" dirty="0"/>
              <a:t>At first, the printing press was not seen as a means of popularizing literature.</a:t>
            </a:r>
          </a:p>
          <a:p>
            <a:pPr lvl="0"/>
            <a:r>
              <a:rPr lang="en-US" dirty="0"/>
              <a:t>Gutenberg himself did not publicize his invention, for his purpose was to produce large numbers of books that he could then sell as expensive manuscripts. </a:t>
            </a:r>
          </a:p>
          <a:p>
            <a:pPr lvl="0"/>
            <a:r>
              <a:rPr lang="en-US" dirty="0"/>
              <a:t>To that end, rather than simplifying the printed page, he made it as elaborate as any traditional manuscript.</a:t>
            </a:r>
          </a:p>
        </p:txBody>
      </p:sp>
      <p:sp>
        <p:nvSpPr>
          <p:cNvPr id="5" name="TextBox 4"/>
          <p:cNvSpPr txBox="1"/>
          <p:nvPr/>
        </p:nvSpPr>
        <p:spPr>
          <a:xfrm>
            <a:off x="14468" y="6550223"/>
            <a:ext cx="9144000" cy="307777"/>
          </a:xfrm>
          <a:prstGeom prst="rect">
            <a:avLst/>
          </a:prstGeom>
          <a:noFill/>
        </p:spPr>
        <p:txBody>
          <a:bodyPr wrap="square" rtlCol="0">
            <a:spAutoFit/>
          </a:bodyPr>
          <a:lstStyle/>
          <a:p>
            <a:pPr lvl="0">
              <a:defRPr/>
            </a:pPr>
            <a:r>
              <a:rPr lang="en-US" sz="1400" dirty="0"/>
              <a:t>Gonzalez, Justo L.. The Story of Christianity: Volume 1: The Early Church to the Dawn of the Reformation (pp. 437-438)</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41177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17556" y="6488668"/>
            <a:ext cx="8915400" cy="307777"/>
          </a:xfrm>
          <a:prstGeom prst="rect">
            <a:avLst/>
          </a:prstGeom>
        </p:spPr>
        <p:txBody>
          <a:bodyPr wrap="square">
            <a:spAutoFit/>
          </a:bodyPr>
          <a:lstStyle/>
          <a:p>
            <a:pPr lvl="0"/>
            <a:r>
              <a:rPr lang="en-US" sz="1400" dirty="0">
                <a:solidFill>
                  <a:prstClr val="black"/>
                </a:solidFill>
                <a:hlinkClick r:id="rId3"/>
              </a:rPr>
              <a:t>https://time.com/3987590/gutenberg-bible-page</a:t>
            </a:r>
            <a:r>
              <a:rPr lang="en-US" sz="1400" dirty="0">
                <a:solidFill>
                  <a:prstClr val="black"/>
                </a:solidFill>
              </a:rPr>
              <a:t> </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2286000" y="914400"/>
            <a:ext cx="4038600" cy="5467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0"/>
            <a:ext cx="9144000" cy="960746"/>
          </a:xfrm>
        </p:spPr>
        <p:txBody>
          <a:bodyPr>
            <a:noAutofit/>
          </a:bodyPr>
          <a:lstStyle/>
          <a:p>
            <a:r>
              <a:rPr lang="en-US" sz="4800" b="1" dirty="0"/>
              <a:t>A page from the Gutenberg Bible</a:t>
            </a:r>
          </a:p>
        </p:txBody>
      </p:sp>
    </p:spTree>
    <p:extLst>
      <p:ext uri="{BB962C8B-B14F-4D97-AF65-F5344CB8AC3E}">
        <p14:creationId xmlns:p14="http://schemas.microsoft.com/office/powerpoint/2010/main" val="37561969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5000" r="-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The Invention of the Printing Press</a:t>
            </a:r>
            <a:endParaRPr lang="en-US" sz="3200" dirty="0">
              <a:latin typeface="+mn-lt"/>
            </a:endParaRPr>
          </a:p>
        </p:txBody>
      </p:sp>
      <p:sp>
        <p:nvSpPr>
          <p:cNvPr id="8" name="Content Placeholder 7"/>
          <p:cNvSpPr>
            <a:spLocks noGrp="1"/>
          </p:cNvSpPr>
          <p:nvPr>
            <p:ph idx="1"/>
          </p:nvPr>
        </p:nvSpPr>
        <p:spPr>
          <a:xfrm>
            <a:off x="457200" y="838200"/>
            <a:ext cx="8229600" cy="5681245"/>
          </a:xfrm>
        </p:spPr>
        <p:txBody>
          <a:bodyPr>
            <a:normAutofit/>
          </a:bodyPr>
          <a:lstStyle/>
          <a:p>
            <a:pPr lvl="0"/>
            <a:r>
              <a:rPr lang="en-US" dirty="0"/>
              <a:t>For the </a:t>
            </a:r>
            <a:r>
              <a:rPr lang="en-US" b="1" i="1" dirty="0"/>
              <a:t>early</a:t>
            </a:r>
            <a:r>
              <a:rPr lang="en-US" dirty="0"/>
              <a:t> humanists, the printing press was an excellent medium for communication among scholars, or for duplicating the writings of antiquity, but </a:t>
            </a:r>
            <a:r>
              <a:rPr lang="en-US" b="1" i="1" dirty="0"/>
              <a:t>not</a:t>
            </a:r>
            <a:r>
              <a:rPr lang="en-US" dirty="0"/>
              <a:t> for popularizing their ideas. </a:t>
            </a:r>
          </a:p>
          <a:p>
            <a:pPr lvl="0"/>
            <a:r>
              <a:rPr lang="en-US" dirty="0"/>
              <a:t>Those ideas remained the exclusive property of an intellectual aristocracy. </a:t>
            </a:r>
          </a:p>
          <a:p>
            <a:pPr lvl="0"/>
            <a:r>
              <a:rPr lang="en-US" dirty="0"/>
              <a:t>With minor exceptions, the printing press was not used for communication to the masses until the time of the Reformation eighty years later. </a:t>
            </a:r>
          </a:p>
        </p:txBody>
      </p:sp>
      <p:sp>
        <p:nvSpPr>
          <p:cNvPr id="5" name="TextBox 4"/>
          <p:cNvSpPr txBox="1"/>
          <p:nvPr/>
        </p:nvSpPr>
        <p:spPr>
          <a:xfrm>
            <a:off x="14468" y="6550223"/>
            <a:ext cx="9144000" cy="307777"/>
          </a:xfrm>
          <a:prstGeom prst="rect">
            <a:avLst/>
          </a:prstGeom>
          <a:noFill/>
        </p:spPr>
        <p:txBody>
          <a:bodyPr wrap="square" rtlCol="0">
            <a:spAutoFit/>
          </a:bodyPr>
          <a:lstStyle/>
          <a:p>
            <a:pPr lvl="0">
              <a:defRPr/>
            </a:pPr>
            <a:r>
              <a:rPr lang="en-US" sz="1400" dirty="0"/>
              <a:t>Gonzalez, Justo L.. The Story of Christianity: Volume 1: The Early Church to the Dawn of the Reformation (pp. 437-438)</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86603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5000" r="-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Awareness of Manuscript Corruption</a:t>
            </a:r>
            <a:endParaRPr lang="en-US" sz="3200"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lnSpcReduction="10000"/>
          </a:bodyPr>
          <a:lstStyle/>
          <a:p>
            <a:pPr lvl="0"/>
            <a:r>
              <a:rPr lang="en-US" dirty="0"/>
              <a:t>Books were now more accessible, and scholars became increasingly aware of the degree to which various manuscripts of the same work differed. </a:t>
            </a:r>
          </a:p>
          <a:p>
            <a:pPr lvl="0"/>
            <a:r>
              <a:rPr lang="en-US" dirty="0"/>
              <a:t>Although earlier generations had been aware of these divergences, all they could do was to be very careful in the copying of manuscripts. </a:t>
            </a:r>
          </a:p>
          <a:p>
            <a:pPr lvl="0"/>
            <a:r>
              <a:rPr lang="en-US" dirty="0"/>
              <a:t>But now it was possible to produce several hundreds of copies of a book, without any new errors creeping into them.</a:t>
            </a:r>
          </a:p>
          <a:p>
            <a:r>
              <a:rPr lang="en-US" dirty="0"/>
              <a:t>If a scholar, by comparing several manuscripts, produced a reliable text of an ancient writing, and supervised its printing, that work would be of permanent value, for it would not have to be entrusted again to a multitude of copyists who might introduce new errors. </a:t>
            </a:r>
          </a:p>
        </p:txBody>
      </p:sp>
      <p:sp>
        <p:nvSpPr>
          <p:cNvPr id="5" name="TextBox 4"/>
          <p:cNvSpPr txBox="1"/>
          <p:nvPr/>
        </p:nvSpPr>
        <p:spPr>
          <a:xfrm>
            <a:off x="14468" y="6550223"/>
            <a:ext cx="9144000" cy="307777"/>
          </a:xfrm>
          <a:prstGeom prst="rect">
            <a:avLst/>
          </a:prstGeom>
          <a:noFill/>
        </p:spPr>
        <p:txBody>
          <a:bodyPr wrap="square" rtlCol="0">
            <a:spAutoFit/>
          </a:bodyPr>
          <a:lstStyle/>
          <a:p>
            <a:pPr lvl="0">
              <a:defRPr/>
            </a:pPr>
            <a:r>
              <a:rPr lang="en-US" sz="1400" dirty="0"/>
              <a:t>Gonzalez, Justo L.. The Story of Christianity: Volume 1: The Early Church to the Dawn of the Reformation (pp. 438-439)</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18141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5000" r="-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Awareness of Manuscript Corruption</a:t>
            </a:r>
            <a:endParaRPr lang="en-US" sz="3200" dirty="0">
              <a:latin typeface="+mn-lt"/>
            </a:endParaRPr>
          </a:p>
        </p:txBody>
      </p:sp>
      <p:sp>
        <p:nvSpPr>
          <p:cNvPr id="8" name="Content Placeholder 7"/>
          <p:cNvSpPr>
            <a:spLocks noGrp="1"/>
          </p:cNvSpPr>
          <p:nvPr>
            <p:ph idx="1"/>
          </p:nvPr>
        </p:nvSpPr>
        <p:spPr>
          <a:xfrm>
            <a:off x="457200" y="838200"/>
            <a:ext cx="8229600" cy="5681245"/>
          </a:xfrm>
        </p:spPr>
        <p:txBody>
          <a:bodyPr>
            <a:normAutofit/>
          </a:bodyPr>
          <a:lstStyle/>
          <a:p>
            <a:pPr lvl="0"/>
            <a:r>
              <a:rPr lang="en-US" dirty="0"/>
              <a:t>Thus the discipline of textual criticism arose, whose purpose was to compare existing manuscripts, and to apply all the resources of historical research to the task of restoring the works of antiquity. </a:t>
            </a:r>
          </a:p>
          <a:p>
            <a:pPr lvl="0"/>
            <a:r>
              <a:rPr lang="en-US" dirty="0"/>
              <a:t>Soon there were scholars working on “critical editions” of Cicero, Jerome, and the New Testament.</a:t>
            </a:r>
          </a:p>
        </p:txBody>
      </p:sp>
      <p:sp>
        <p:nvSpPr>
          <p:cNvPr id="5" name="TextBox 4"/>
          <p:cNvSpPr txBox="1"/>
          <p:nvPr/>
        </p:nvSpPr>
        <p:spPr>
          <a:xfrm>
            <a:off x="14468" y="6550223"/>
            <a:ext cx="9144000" cy="307777"/>
          </a:xfrm>
          <a:prstGeom prst="rect">
            <a:avLst/>
          </a:prstGeom>
          <a:noFill/>
        </p:spPr>
        <p:txBody>
          <a:bodyPr wrap="square" rtlCol="0">
            <a:spAutoFit/>
          </a:bodyPr>
          <a:lstStyle/>
          <a:p>
            <a:pPr lvl="0">
              <a:defRPr/>
            </a:pPr>
            <a:r>
              <a:rPr lang="en-US" sz="1400" dirty="0"/>
              <a:t>Gonzalez, Justo L.. The Story of Christianity: Volume 1: The Early Church to the Dawn of the Reformation (pp. 438-439)</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60387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5000" r="-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Questioning Textual Authenticity</a:t>
            </a:r>
            <a:endParaRPr lang="en-US" sz="3200"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lnSpcReduction="20000"/>
          </a:bodyPr>
          <a:lstStyle/>
          <a:p>
            <a:pPr lvl="0"/>
            <a:r>
              <a:rPr lang="en-US" dirty="0"/>
              <a:t>The discovery of the extent to which mistakes had crept into ancient texts led to doubts as to the authenticity of some of the texts themselves. </a:t>
            </a:r>
          </a:p>
          <a:p>
            <a:pPr lvl="0"/>
            <a:r>
              <a:rPr lang="en-US" dirty="0"/>
              <a:t>Since the manuscripts were not entirely trustworthy, was it not possible that some of the writings that supposedly were very old were in truth the product of a later age? </a:t>
            </a:r>
          </a:p>
          <a:p>
            <a:pPr lvl="0"/>
            <a:r>
              <a:rPr lang="en-US" dirty="0"/>
              <a:t>Some of the most respected documents of the Middle Ages, when measured by the tools of historical research, were found to be spurious. </a:t>
            </a:r>
          </a:p>
          <a:p>
            <a:pPr lvl="0"/>
            <a:r>
              <a:rPr lang="en-US" dirty="0"/>
              <a:t>Such was the case with the </a:t>
            </a:r>
            <a:r>
              <a:rPr lang="en-US" i="1" dirty="0"/>
              <a:t>Donation of Constantine</a:t>
            </a:r>
            <a:r>
              <a:rPr lang="en-US" dirty="0"/>
              <a:t>, in which the great emperor supposedly gave the popes jurisdiction over the West. </a:t>
            </a:r>
          </a:p>
          <a:p>
            <a:pPr lvl="0"/>
            <a:r>
              <a:rPr lang="en-US" dirty="0"/>
              <a:t>The scholar Lorenzo Valla studied this document and came to the conclusion that its style and vocabulary proved that it was written long after the time of Constantine. </a:t>
            </a:r>
          </a:p>
        </p:txBody>
      </p:sp>
      <p:sp>
        <p:nvSpPr>
          <p:cNvPr id="5" name="TextBox 4"/>
          <p:cNvSpPr txBox="1"/>
          <p:nvPr/>
        </p:nvSpPr>
        <p:spPr>
          <a:xfrm>
            <a:off x="14468" y="6550223"/>
            <a:ext cx="9144000" cy="307777"/>
          </a:xfrm>
          <a:prstGeom prst="rect">
            <a:avLst/>
          </a:prstGeom>
          <a:noFill/>
        </p:spPr>
        <p:txBody>
          <a:bodyPr wrap="square" rtlCol="0">
            <a:spAutoFit/>
          </a:bodyPr>
          <a:lstStyle/>
          <a:p>
            <a:pPr lvl="0">
              <a:defRPr/>
            </a:pPr>
            <a:r>
              <a:rPr lang="en-US" sz="1400" dirty="0"/>
              <a:t>Gonzalez, Justo L.. The Story of Christianity: Volume 1: The Early Church to the Dawn of the Reformation (pp. 439-440)</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02030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5000" r="-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Questioning Textual Authenticity</a:t>
            </a:r>
            <a:endParaRPr lang="en-US" sz="3200" dirty="0">
              <a:latin typeface="+mn-lt"/>
            </a:endParaRPr>
          </a:p>
        </p:txBody>
      </p:sp>
      <p:sp>
        <p:nvSpPr>
          <p:cNvPr id="8" name="Content Placeholder 7"/>
          <p:cNvSpPr>
            <a:spLocks noGrp="1"/>
          </p:cNvSpPr>
          <p:nvPr>
            <p:ph idx="1"/>
          </p:nvPr>
        </p:nvSpPr>
        <p:spPr>
          <a:xfrm>
            <a:off x="457200" y="838200"/>
            <a:ext cx="8229600" cy="5791200"/>
          </a:xfrm>
        </p:spPr>
        <p:txBody>
          <a:bodyPr>
            <a:normAutofit fontScale="85000" lnSpcReduction="10000"/>
          </a:bodyPr>
          <a:lstStyle/>
          <a:p>
            <a:pPr lvl="0"/>
            <a:r>
              <a:rPr lang="en-US" dirty="0"/>
              <a:t>Likewise, Valla offered strong arguments against the legend according to which the Apostles’ Creed was composed by the apostles, each contributing a clause. </a:t>
            </a:r>
          </a:p>
          <a:p>
            <a:pPr lvl="0"/>
            <a:r>
              <a:rPr lang="en-US" dirty="0"/>
              <a:t>The consequences of these studies to the life of the church were not as immediate or as drastic as one might expect. </a:t>
            </a:r>
          </a:p>
          <a:p>
            <a:pPr lvl="0"/>
            <a:r>
              <a:rPr lang="en-US" dirty="0"/>
              <a:t>Valla was a secretary to the pope, who does not seem to have minded Valla’s studies and conclusions. </a:t>
            </a:r>
          </a:p>
          <a:p>
            <a:pPr lvl="0"/>
            <a:r>
              <a:rPr lang="en-US" dirty="0"/>
              <a:t>The reason for this was that the results of such studies were circulated only among an intellectual aristocracy whose members were not interested in influencing the masses with their newly found knowledge. </a:t>
            </a:r>
          </a:p>
          <a:p>
            <a:pPr lvl="0"/>
            <a:r>
              <a:rPr lang="en-US" dirty="0"/>
              <a:t>It would take some time for the notion to spread, that Christianity as it then existed was not what it had always been, and that a return to its roots was necessary. </a:t>
            </a:r>
          </a:p>
          <a:p>
            <a:pPr lvl="0"/>
            <a:r>
              <a:rPr lang="en-US" dirty="0"/>
              <a:t>This notion would be a contributing factor to the Protestant Reformation.</a:t>
            </a:r>
          </a:p>
        </p:txBody>
      </p:sp>
      <p:sp>
        <p:nvSpPr>
          <p:cNvPr id="5" name="TextBox 4"/>
          <p:cNvSpPr txBox="1"/>
          <p:nvPr/>
        </p:nvSpPr>
        <p:spPr>
          <a:xfrm>
            <a:off x="14468" y="6550223"/>
            <a:ext cx="9144000" cy="307777"/>
          </a:xfrm>
          <a:prstGeom prst="rect">
            <a:avLst/>
          </a:prstGeom>
          <a:noFill/>
        </p:spPr>
        <p:txBody>
          <a:bodyPr wrap="square" rtlCol="0">
            <a:spAutoFit/>
          </a:bodyPr>
          <a:lstStyle/>
          <a:p>
            <a:pPr lvl="0">
              <a:defRPr/>
            </a:pPr>
            <a:r>
              <a:rPr lang="en-US" sz="1400" dirty="0"/>
              <a:t>Gonzalez, Justo L.. The Story of Christianity: Volume 1: The Early Church to the Dawn of the Reformation (pp. 439-440)</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64476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5000" r="-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A New Vision of Reality</a:t>
            </a:r>
            <a:endParaRPr lang="en-US" sz="3200" dirty="0">
              <a:latin typeface="+mn-lt"/>
            </a:endParaRPr>
          </a:p>
        </p:txBody>
      </p:sp>
      <p:sp>
        <p:nvSpPr>
          <p:cNvPr id="8" name="Content Placeholder 7"/>
          <p:cNvSpPr>
            <a:spLocks noGrp="1"/>
          </p:cNvSpPr>
          <p:nvPr>
            <p:ph idx="1"/>
          </p:nvPr>
        </p:nvSpPr>
        <p:spPr>
          <a:xfrm>
            <a:off x="457200" y="838200"/>
            <a:ext cx="8229600" cy="5681245"/>
          </a:xfrm>
        </p:spPr>
        <p:txBody>
          <a:bodyPr>
            <a:normAutofit fontScale="85000" lnSpcReduction="20000"/>
          </a:bodyPr>
          <a:lstStyle/>
          <a:p>
            <a:pPr lvl="0"/>
            <a:r>
              <a:rPr lang="en-US" dirty="0"/>
              <a:t>Italy was going through a period of prosperity. </a:t>
            </a:r>
          </a:p>
          <a:p>
            <a:pPr lvl="0"/>
            <a:r>
              <a:rPr lang="en-US" dirty="0"/>
              <a:t>In its principal cities there were financial resources for erecting great buildings and for adorning them with works of art. </a:t>
            </a:r>
          </a:p>
          <a:p>
            <a:pPr lvl="0"/>
            <a:r>
              <a:rPr lang="en-US" dirty="0"/>
              <a:t>Sculptors, painters, and architects flocked to such places. </a:t>
            </a:r>
          </a:p>
          <a:p>
            <a:pPr lvl="0"/>
            <a:r>
              <a:rPr lang="en-US" dirty="0"/>
              <a:t>Since the nobles and the rich bourgeoisie were the patrons of the arts, most of the works of this period were not created to extol the glories of heaven but rather of those who paid for them. </a:t>
            </a:r>
          </a:p>
          <a:p>
            <a:pPr lvl="0"/>
            <a:r>
              <a:rPr lang="en-US" dirty="0"/>
              <a:t>Therefore art, which had up until that time been devoted almost exclusively to religious instruction and to the glory of God, turned its attention to human splendor. </a:t>
            </a:r>
          </a:p>
          <a:p>
            <a:pPr lvl="0"/>
            <a:r>
              <a:rPr lang="en-US" dirty="0"/>
              <a:t>In the classical works of Greece and Rome, there had been an admiration for the human creature that medieval art seemed to forget, and which the painters and sculptors of the Renaissance now expressed in paint and stone. </a:t>
            </a:r>
          </a:p>
        </p:txBody>
      </p:sp>
      <p:sp>
        <p:nvSpPr>
          <p:cNvPr id="5" name="TextBox 4"/>
          <p:cNvSpPr txBox="1"/>
          <p:nvPr/>
        </p:nvSpPr>
        <p:spPr>
          <a:xfrm>
            <a:off x="14468" y="6550223"/>
            <a:ext cx="9144000" cy="307777"/>
          </a:xfrm>
          <a:prstGeom prst="rect">
            <a:avLst/>
          </a:prstGeom>
          <a:noFill/>
        </p:spPr>
        <p:txBody>
          <a:bodyPr wrap="square" rtlCol="0">
            <a:spAutoFit/>
          </a:bodyPr>
          <a:lstStyle/>
          <a:p>
            <a:pPr lvl="0">
              <a:defRPr/>
            </a:pPr>
            <a:r>
              <a:rPr lang="en-US" sz="1400" dirty="0"/>
              <a:t>Gonzalez, Justo L.. The Story of Christianity: Volume 1: The Early Church to the Dawn of the Reformation (pp. 440-441)</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69469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5000" r="-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A New Vision of Reality</a:t>
            </a:r>
            <a:endParaRPr lang="en-US" sz="3200" dirty="0">
              <a:latin typeface="+mn-lt"/>
            </a:endParaRPr>
          </a:p>
        </p:txBody>
      </p:sp>
      <p:sp>
        <p:nvSpPr>
          <p:cNvPr id="8" name="Content Placeholder 7"/>
          <p:cNvSpPr>
            <a:spLocks noGrp="1"/>
          </p:cNvSpPr>
          <p:nvPr>
            <p:ph idx="1"/>
          </p:nvPr>
        </p:nvSpPr>
        <p:spPr>
          <a:xfrm>
            <a:off x="457200" y="838200"/>
            <a:ext cx="8229600" cy="5681245"/>
          </a:xfrm>
        </p:spPr>
        <p:txBody>
          <a:bodyPr>
            <a:normAutofit/>
          </a:bodyPr>
          <a:lstStyle/>
          <a:p>
            <a:pPr lvl="0"/>
            <a:r>
              <a:rPr lang="en-US" dirty="0"/>
              <a:t>The Adam that Michelangelo painted in the Sistine Chapel, receiving from God’s finger the power to rule over creation, is very different from the frail Adam of medieval manuscripts. </a:t>
            </a:r>
          </a:p>
          <a:p>
            <a:pPr lvl="0"/>
            <a:r>
              <a:rPr lang="en-US" dirty="0"/>
              <a:t>Michelangelo embodies the Renaissance view of what it means to be fully human, born to create, to leave one’s imprint on the world. </a:t>
            </a:r>
          </a:p>
        </p:txBody>
      </p:sp>
      <p:sp>
        <p:nvSpPr>
          <p:cNvPr id="5" name="TextBox 4"/>
          <p:cNvSpPr txBox="1"/>
          <p:nvPr/>
        </p:nvSpPr>
        <p:spPr>
          <a:xfrm>
            <a:off x="14468" y="6550223"/>
            <a:ext cx="9144000" cy="307777"/>
          </a:xfrm>
          <a:prstGeom prst="rect">
            <a:avLst/>
          </a:prstGeom>
          <a:noFill/>
        </p:spPr>
        <p:txBody>
          <a:bodyPr wrap="square" rtlCol="0">
            <a:spAutoFit/>
          </a:bodyPr>
          <a:lstStyle/>
          <a:p>
            <a:pPr lvl="0">
              <a:defRPr/>
            </a:pPr>
            <a:r>
              <a:rPr lang="en-US" sz="1400" dirty="0"/>
              <a:t>Gonzalez, Justo L.. The Story of Christianity: Volume 1: The Early Church to the Dawn of the Reformation (pp. 440-441)</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29738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a:t>Review</a:t>
            </a:r>
          </a:p>
        </p:txBody>
      </p:sp>
      <p:sp>
        <p:nvSpPr>
          <p:cNvPr id="4" name="Content Placeholder 3"/>
          <p:cNvSpPr>
            <a:spLocks noGrp="1"/>
          </p:cNvSpPr>
          <p:nvPr>
            <p:ph idx="1"/>
          </p:nvPr>
        </p:nvSpPr>
        <p:spPr>
          <a:xfrm>
            <a:off x="304800" y="757687"/>
            <a:ext cx="8458200" cy="5947913"/>
          </a:xfrm>
          <a:effectLst>
            <a:glow rad="228600">
              <a:schemeClr val="accent3">
                <a:satMod val="175000"/>
                <a:alpha val="40000"/>
              </a:schemeClr>
            </a:glow>
            <a:innerShdw blurRad="63500" dist="50800" dir="13500000">
              <a:prstClr val="black">
                <a:alpha val="50000"/>
              </a:prstClr>
            </a:innerShdw>
          </a:effectLst>
        </p:spPr>
        <p:txBody>
          <a:bodyPr>
            <a:normAutofit lnSpcReduction="10000"/>
          </a:bodyPr>
          <a:lstStyle/>
          <a:p>
            <a:r>
              <a:rPr lang="en-US" dirty="0"/>
              <a:t>Huss studied and greatly admired Wycliff’s writings. However, Huss was more moderate than Wycliff in his criticisms of the Catholic Church. Give an example of a Catholic doctrine that Wycliff rejected, but Huss continued to accept.</a:t>
            </a:r>
          </a:p>
          <a:p>
            <a:pPr lvl="1"/>
            <a:r>
              <a:rPr lang="en-US" dirty="0"/>
              <a:t>Transubstantiation. </a:t>
            </a:r>
          </a:p>
          <a:p>
            <a:r>
              <a:rPr lang="en-US" dirty="0"/>
              <a:t>On what basis did Huss claim that indulgences were useless?</a:t>
            </a:r>
          </a:p>
          <a:p>
            <a:pPr lvl="1"/>
            <a:r>
              <a:rPr lang="en-US" dirty="0"/>
              <a:t>Because God freely bestowed His forgiveness on all who truly repented. </a:t>
            </a:r>
          </a:p>
          <a:p>
            <a:r>
              <a:rPr lang="en-US" dirty="0"/>
              <a:t>Huss’s teaching on indulgences were especially embarrassing to Pope John XXIII. Why?</a:t>
            </a:r>
          </a:p>
          <a:p>
            <a:pPr lvl="1"/>
            <a:r>
              <a:rPr lang="en-US" dirty="0"/>
              <a:t>the pope was selling indulgences on a massive scale to finance a war against his rival, Pope Gregory XII.</a:t>
            </a:r>
          </a:p>
          <a:p>
            <a:endParaRPr lang="en-US" dirty="0"/>
          </a:p>
          <a:p>
            <a:endParaRPr lang="en-US" dirty="0"/>
          </a:p>
        </p:txBody>
      </p:sp>
    </p:spTree>
    <p:extLst>
      <p:ext uri="{BB962C8B-B14F-4D97-AF65-F5344CB8AC3E}">
        <p14:creationId xmlns:p14="http://schemas.microsoft.com/office/powerpoint/2010/main" val="5776825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464916" y="5181600"/>
            <a:ext cx="4792884" cy="307777"/>
          </a:xfrm>
          <a:prstGeom prst="rect">
            <a:avLst/>
          </a:prstGeom>
        </p:spPr>
        <p:txBody>
          <a:bodyPr wrap="square">
            <a:spAutoFit/>
          </a:bodyPr>
          <a:lstStyle/>
          <a:p>
            <a:pPr lvl="0" algn="ctr"/>
            <a:r>
              <a:rPr lang="en-US" sz="1400" dirty="0">
                <a:solidFill>
                  <a:prstClr val="black"/>
                </a:solidFill>
              </a:rPr>
              <a:t>The Sistine Chapel</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457200" y="2000721"/>
            <a:ext cx="4800600" cy="3212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682823"/>
            <a:ext cx="3962400" cy="838200"/>
          </a:xfrm>
        </p:spPr>
        <p:txBody>
          <a:bodyPr>
            <a:noAutofit/>
          </a:bodyPr>
          <a:lstStyle/>
          <a:p>
            <a:r>
              <a:rPr lang="en-US" sz="4800" b="1" dirty="0"/>
              <a:t>Michelangelo</a:t>
            </a:r>
          </a:p>
        </p:txBody>
      </p:sp>
      <p:pic>
        <p:nvPicPr>
          <p:cNvPr id="5" name="Picture 4">
            <a:extLst>
              <a:ext uri="{FF2B5EF4-FFF2-40B4-BE49-F238E27FC236}">
                <a16:creationId xmlns:a16="http://schemas.microsoft.com/office/drawing/2014/main" id="{5DB05AAD-0A04-4104-B9CC-529B2DFD8C23}"/>
              </a:ext>
            </a:extLst>
          </p:cNvPr>
          <p:cNvPicPr>
            <a:picLocks noChangeAspect="1"/>
          </p:cNvPicPr>
          <p:nvPr/>
        </p:nvPicPr>
        <p:blipFill rotWithShape="1">
          <a:blip r:embed="rId4">
            <a:extLst>
              <a:ext uri="{28A0092B-C50C-407E-A947-70E740481C1C}">
                <a14:useLocalDpi xmlns:a14="http://schemas.microsoft.com/office/drawing/2010/main" val="0"/>
              </a:ext>
            </a:extLst>
          </a:blip>
          <a:srcRect t="29424" b="39327"/>
          <a:stretch/>
        </p:blipFill>
        <p:spPr>
          <a:xfrm>
            <a:off x="4953000" y="406037"/>
            <a:ext cx="3608832" cy="1127724"/>
          </a:xfrm>
          <a:prstGeom prst="rect">
            <a:avLst/>
          </a:prstGeom>
        </p:spPr>
      </p:pic>
      <p:sp>
        <p:nvSpPr>
          <p:cNvPr id="6" name="TextBox 5">
            <a:extLst>
              <a:ext uri="{FF2B5EF4-FFF2-40B4-BE49-F238E27FC236}">
                <a16:creationId xmlns:a16="http://schemas.microsoft.com/office/drawing/2014/main" id="{A61A0793-CE73-445B-9360-F973A8795AEA}"/>
              </a:ext>
            </a:extLst>
          </p:cNvPr>
          <p:cNvSpPr txBox="1"/>
          <p:nvPr/>
        </p:nvSpPr>
        <p:spPr>
          <a:xfrm>
            <a:off x="4953000" y="1521023"/>
            <a:ext cx="3608832" cy="307777"/>
          </a:xfrm>
          <a:prstGeom prst="rect">
            <a:avLst/>
          </a:prstGeom>
          <a:noFill/>
        </p:spPr>
        <p:txBody>
          <a:bodyPr wrap="square" rtlCol="0">
            <a:spAutoFit/>
          </a:bodyPr>
          <a:lstStyle/>
          <a:p>
            <a:pPr algn="ctr"/>
            <a:r>
              <a:rPr lang="en-US" sz="1400" dirty="0"/>
              <a:t>Adam Receiving Power from the Finger of God</a:t>
            </a:r>
          </a:p>
        </p:txBody>
      </p:sp>
      <p:pic>
        <p:nvPicPr>
          <p:cNvPr id="8" name="Picture 7">
            <a:extLst>
              <a:ext uri="{FF2B5EF4-FFF2-40B4-BE49-F238E27FC236}">
                <a16:creationId xmlns:a16="http://schemas.microsoft.com/office/drawing/2014/main" id="{20536C30-1BB1-4E90-A0B3-3375F65E3F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6400" y="3810000"/>
            <a:ext cx="3270026" cy="2476500"/>
          </a:xfrm>
          <a:prstGeom prst="rect">
            <a:avLst/>
          </a:prstGeom>
        </p:spPr>
      </p:pic>
      <p:sp>
        <p:nvSpPr>
          <p:cNvPr id="11" name="TextBox 10">
            <a:extLst>
              <a:ext uri="{FF2B5EF4-FFF2-40B4-BE49-F238E27FC236}">
                <a16:creationId xmlns:a16="http://schemas.microsoft.com/office/drawing/2014/main" id="{6A8697EC-48C6-4B0A-86BD-FF46E1774A61}"/>
              </a:ext>
            </a:extLst>
          </p:cNvPr>
          <p:cNvSpPr txBox="1"/>
          <p:nvPr/>
        </p:nvSpPr>
        <p:spPr>
          <a:xfrm>
            <a:off x="5494116" y="6248400"/>
            <a:ext cx="3262310" cy="307777"/>
          </a:xfrm>
          <a:prstGeom prst="rect">
            <a:avLst/>
          </a:prstGeom>
          <a:noFill/>
        </p:spPr>
        <p:txBody>
          <a:bodyPr wrap="square" rtlCol="0">
            <a:spAutoFit/>
          </a:bodyPr>
          <a:lstStyle/>
          <a:p>
            <a:pPr algn="ctr"/>
            <a:r>
              <a:rPr lang="en-US" sz="1400" dirty="0"/>
              <a:t>David</a:t>
            </a:r>
          </a:p>
        </p:txBody>
      </p:sp>
    </p:spTree>
    <p:extLst>
      <p:ext uri="{BB962C8B-B14F-4D97-AF65-F5344CB8AC3E}">
        <p14:creationId xmlns:p14="http://schemas.microsoft.com/office/powerpoint/2010/main" val="10927046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5000" r="-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A New Vision of Reality</a:t>
            </a:r>
            <a:endParaRPr lang="en-US" sz="3200" dirty="0">
              <a:latin typeface="+mn-lt"/>
            </a:endParaRPr>
          </a:p>
        </p:txBody>
      </p:sp>
      <p:sp>
        <p:nvSpPr>
          <p:cNvPr id="8" name="Content Placeholder 7"/>
          <p:cNvSpPr>
            <a:spLocks noGrp="1"/>
          </p:cNvSpPr>
          <p:nvPr>
            <p:ph idx="1"/>
          </p:nvPr>
        </p:nvSpPr>
        <p:spPr>
          <a:xfrm>
            <a:off x="457200" y="762000"/>
            <a:ext cx="8229600" cy="5788223"/>
          </a:xfrm>
        </p:spPr>
        <p:txBody>
          <a:bodyPr>
            <a:normAutofit fontScale="92500" lnSpcReduction="10000"/>
          </a:bodyPr>
          <a:lstStyle/>
          <a:p>
            <a:r>
              <a:rPr lang="en-US" dirty="0"/>
              <a:t>This vision took on new life in Leonardo da Vinci. </a:t>
            </a:r>
          </a:p>
          <a:p>
            <a:pPr lvl="0"/>
            <a:r>
              <a:rPr lang="en-US" dirty="0"/>
              <a:t>Although today Leonardo is known primarily as a painter and sculptor, there were few areas of human endeavor into which he did not delve.</a:t>
            </a:r>
          </a:p>
          <a:p>
            <a:pPr lvl="0"/>
            <a:r>
              <a:rPr lang="en-US" dirty="0"/>
              <a:t>He did significant research and work in engineering, jewelry making, ballistics, and anatomy – but because he had so many pursuits, many of his ideas were never fully developed. </a:t>
            </a:r>
          </a:p>
          <a:p>
            <a:pPr lvl="0"/>
            <a:r>
              <a:rPr lang="en-US" dirty="0"/>
              <a:t>Many of his paintings remained unfinished, or did not go beyond the stage of preliminary sketches which are now valued as great artistic treasures. </a:t>
            </a:r>
          </a:p>
          <a:p>
            <a:pPr lvl="0"/>
            <a:r>
              <a:rPr lang="en-US" dirty="0"/>
              <a:t>But in spite of the often fragmentary and unfinished nature of his work, Leonardo became the embodiment and symbol of the universal man that characterized the Renaissance.</a:t>
            </a:r>
          </a:p>
        </p:txBody>
      </p:sp>
      <p:sp>
        <p:nvSpPr>
          <p:cNvPr id="5" name="TextBox 4"/>
          <p:cNvSpPr txBox="1"/>
          <p:nvPr/>
        </p:nvSpPr>
        <p:spPr>
          <a:xfrm>
            <a:off x="14468" y="6550223"/>
            <a:ext cx="9144000" cy="307777"/>
          </a:xfrm>
          <a:prstGeom prst="rect">
            <a:avLst/>
          </a:prstGeom>
          <a:noFill/>
        </p:spPr>
        <p:txBody>
          <a:bodyPr wrap="square" rtlCol="0">
            <a:spAutoFit/>
          </a:bodyPr>
          <a:lstStyle/>
          <a:p>
            <a:pPr lvl="0">
              <a:defRPr/>
            </a:pPr>
            <a:r>
              <a:rPr lang="en-US" sz="1400" dirty="0"/>
              <a:t>Gonzalez, Justo L.. The Story of Christianity: Volume 1: The Early Church to the Dawn of the Reformation (pp. 440-441)</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69066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303835" y="6465697"/>
            <a:ext cx="4801565" cy="307777"/>
          </a:xfrm>
          <a:prstGeom prst="rect">
            <a:avLst/>
          </a:prstGeom>
        </p:spPr>
        <p:txBody>
          <a:bodyPr wrap="square">
            <a:spAutoFit/>
          </a:bodyPr>
          <a:lstStyle/>
          <a:p>
            <a:pPr lvl="0" algn="ctr"/>
            <a:r>
              <a:rPr lang="en-US" sz="1400" dirty="0">
                <a:solidFill>
                  <a:prstClr val="black"/>
                </a:solidFill>
              </a:rPr>
              <a:t>The Last Supper</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304800" y="4953000"/>
            <a:ext cx="4800600" cy="1589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03835" y="83561"/>
            <a:ext cx="4876800" cy="685800"/>
          </a:xfrm>
        </p:spPr>
        <p:txBody>
          <a:bodyPr>
            <a:noAutofit/>
          </a:bodyPr>
          <a:lstStyle/>
          <a:p>
            <a:pPr algn="l"/>
            <a:r>
              <a:rPr lang="en-US" sz="4800" b="1" dirty="0"/>
              <a:t>Leonardo da Vinci</a:t>
            </a:r>
          </a:p>
        </p:txBody>
      </p:sp>
      <p:pic>
        <p:nvPicPr>
          <p:cNvPr id="5" name="Picture 4">
            <a:extLst>
              <a:ext uri="{FF2B5EF4-FFF2-40B4-BE49-F238E27FC236}">
                <a16:creationId xmlns:a16="http://schemas.microsoft.com/office/drawing/2014/main" id="{5DB05AAD-0A04-4104-B9CC-529B2DFD8C2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568126" y="3738512"/>
            <a:ext cx="1905067" cy="2882368"/>
          </a:xfrm>
          <a:prstGeom prst="rect">
            <a:avLst/>
          </a:prstGeom>
        </p:spPr>
      </p:pic>
      <p:sp>
        <p:nvSpPr>
          <p:cNvPr id="6" name="TextBox 5">
            <a:extLst>
              <a:ext uri="{FF2B5EF4-FFF2-40B4-BE49-F238E27FC236}">
                <a16:creationId xmlns:a16="http://schemas.microsoft.com/office/drawing/2014/main" id="{A61A0793-CE73-445B-9360-F973A8795AEA}"/>
              </a:ext>
            </a:extLst>
          </p:cNvPr>
          <p:cNvSpPr txBox="1"/>
          <p:nvPr/>
        </p:nvSpPr>
        <p:spPr>
          <a:xfrm>
            <a:off x="6568125" y="6570479"/>
            <a:ext cx="1905067" cy="307777"/>
          </a:xfrm>
          <a:prstGeom prst="rect">
            <a:avLst/>
          </a:prstGeom>
          <a:noFill/>
        </p:spPr>
        <p:txBody>
          <a:bodyPr wrap="square" rtlCol="0">
            <a:spAutoFit/>
          </a:bodyPr>
          <a:lstStyle/>
          <a:p>
            <a:pPr algn="ctr"/>
            <a:r>
              <a:rPr lang="en-US" sz="1400" dirty="0"/>
              <a:t>Mona Lisa</a:t>
            </a:r>
          </a:p>
        </p:txBody>
      </p:sp>
      <p:pic>
        <p:nvPicPr>
          <p:cNvPr id="7" name="Picture 6">
            <a:extLst>
              <a:ext uri="{FF2B5EF4-FFF2-40B4-BE49-F238E27FC236}">
                <a16:creationId xmlns:a16="http://schemas.microsoft.com/office/drawing/2014/main" id="{3CE53A02-E15D-490B-A869-F5E8C685A8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020" y="838200"/>
            <a:ext cx="4558496" cy="3823059"/>
          </a:xfrm>
          <a:prstGeom prst="rect">
            <a:avLst/>
          </a:prstGeom>
        </p:spPr>
      </p:pic>
      <p:sp>
        <p:nvSpPr>
          <p:cNvPr id="8" name="TextBox 7">
            <a:extLst>
              <a:ext uri="{FF2B5EF4-FFF2-40B4-BE49-F238E27FC236}">
                <a16:creationId xmlns:a16="http://schemas.microsoft.com/office/drawing/2014/main" id="{19DCD1CB-C360-4374-8FB8-BB4727B830C7}"/>
              </a:ext>
            </a:extLst>
          </p:cNvPr>
          <p:cNvSpPr txBox="1"/>
          <p:nvPr/>
        </p:nvSpPr>
        <p:spPr>
          <a:xfrm>
            <a:off x="326020" y="4587991"/>
            <a:ext cx="4558496" cy="307777"/>
          </a:xfrm>
          <a:prstGeom prst="rect">
            <a:avLst/>
          </a:prstGeom>
          <a:noFill/>
        </p:spPr>
        <p:txBody>
          <a:bodyPr wrap="square" rtlCol="0">
            <a:spAutoFit/>
          </a:bodyPr>
          <a:lstStyle/>
          <a:p>
            <a:pPr algn="ctr"/>
            <a:r>
              <a:rPr lang="en-US" sz="1400" dirty="0"/>
              <a:t>The Vitruvian Man</a:t>
            </a:r>
          </a:p>
        </p:txBody>
      </p:sp>
      <p:pic>
        <p:nvPicPr>
          <p:cNvPr id="10" name="Picture 9">
            <a:extLst>
              <a:ext uri="{FF2B5EF4-FFF2-40B4-BE49-F238E27FC236}">
                <a16:creationId xmlns:a16="http://schemas.microsoft.com/office/drawing/2014/main" id="{C1AEE209-BB56-45DC-9B5A-A5E514E083E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49719" y="237120"/>
            <a:ext cx="2423473" cy="3181290"/>
          </a:xfrm>
          <a:prstGeom prst="rect">
            <a:avLst/>
          </a:prstGeom>
        </p:spPr>
      </p:pic>
      <p:sp>
        <p:nvSpPr>
          <p:cNvPr id="11" name="TextBox 10">
            <a:extLst>
              <a:ext uri="{FF2B5EF4-FFF2-40B4-BE49-F238E27FC236}">
                <a16:creationId xmlns:a16="http://schemas.microsoft.com/office/drawing/2014/main" id="{5F819EFD-706D-41B4-BB72-70E8408A6BB3}"/>
              </a:ext>
            </a:extLst>
          </p:cNvPr>
          <p:cNvSpPr txBox="1"/>
          <p:nvPr/>
        </p:nvSpPr>
        <p:spPr>
          <a:xfrm>
            <a:off x="6049719" y="3352800"/>
            <a:ext cx="2423473" cy="307777"/>
          </a:xfrm>
          <a:prstGeom prst="rect">
            <a:avLst/>
          </a:prstGeom>
          <a:noFill/>
        </p:spPr>
        <p:txBody>
          <a:bodyPr wrap="square" rtlCol="0">
            <a:spAutoFit/>
          </a:bodyPr>
          <a:lstStyle/>
          <a:p>
            <a:pPr algn="ctr"/>
            <a:r>
              <a:rPr lang="en-US" sz="1400" dirty="0"/>
              <a:t>Self Portrait</a:t>
            </a:r>
          </a:p>
        </p:txBody>
      </p:sp>
    </p:spTree>
    <p:extLst>
      <p:ext uri="{BB962C8B-B14F-4D97-AF65-F5344CB8AC3E}">
        <p14:creationId xmlns:p14="http://schemas.microsoft.com/office/powerpoint/2010/main" val="25325354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5000" r="-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b="1" dirty="0"/>
              <a:t>Renaissance Geniuses</a:t>
            </a:r>
          </a:p>
        </p:txBody>
      </p:sp>
      <p:sp>
        <p:nvSpPr>
          <p:cNvPr id="8" name="Content Placeholder 7"/>
          <p:cNvSpPr>
            <a:spLocks noGrp="1"/>
          </p:cNvSpPr>
          <p:nvPr>
            <p:ph idx="1"/>
          </p:nvPr>
        </p:nvSpPr>
        <p:spPr>
          <a:xfrm>
            <a:off x="457200" y="749902"/>
            <a:ext cx="8229600" cy="5791200"/>
          </a:xfrm>
        </p:spPr>
        <p:txBody>
          <a:bodyPr>
            <a:normAutofit fontScale="85000" lnSpcReduction="20000"/>
          </a:bodyPr>
          <a:lstStyle/>
          <a:p>
            <a:r>
              <a:rPr lang="en-US" dirty="0">
                <a:hlinkClick r:id="rId4"/>
              </a:rPr>
              <a:t>Rene Descartes</a:t>
            </a:r>
            <a:r>
              <a:rPr lang="en-US" dirty="0"/>
              <a:t> (1596–1650): French philosopher and mathematician regarded as the father of modern philosophy. Famous for stating, “I think; therefore I am.”</a:t>
            </a:r>
          </a:p>
          <a:p>
            <a:r>
              <a:rPr lang="en-US" dirty="0">
                <a:hlinkClick r:id="rId5"/>
              </a:rPr>
              <a:t>Nicolaus Copernicus</a:t>
            </a:r>
            <a:r>
              <a:rPr lang="en-US" dirty="0"/>
              <a:t> (1473–1543): Mathematician and astronomer who made first modern scientific argument for the concept of a heliocentric solar system.</a:t>
            </a:r>
          </a:p>
          <a:p>
            <a:r>
              <a:rPr lang="en-US" dirty="0">
                <a:hlinkClick r:id="rId6"/>
              </a:rPr>
              <a:t>Galileo</a:t>
            </a:r>
            <a:r>
              <a:rPr lang="en-US" dirty="0"/>
              <a:t> (1564-1642): Italian astronomer, physicist and engineer whose pioneering work with telescopes enabled him to describes the moons of Jupiter and rings of Saturn. Placed under house arrest for his views of a heliocentric universe.</a:t>
            </a:r>
          </a:p>
          <a:p>
            <a:r>
              <a:rPr lang="en-US" dirty="0" err="1">
                <a:hlinkClick r:id="rId7"/>
              </a:rPr>
              <a:t>Niccolo</a:t>
            </a:r>
            <a:r>
              <a:rPr lang="en-US" dirty="0">
                <a:hlinkClick r:id="rId7"/>
              </a:rPr>
              <a:t> Machiavelli</a:t>
            </a:r>
            <a:r>
              <a:rPr lang="en-US" dirty="0"/>
              <a:t> (1469–1527): Italian diplomat and philosopher famous for writing “The Prince” and “The Discourses on Livy.”</a:t>
            </a:r>
          </a:p>
          <a:p>
            <a:r>
              <a:rPr lang="en-US" dirty="0">
                <a:hlinkClick r:id="rId8"/>
              </a:rPr>
              <a:t>John Milton</a:t>
            </a:r>
            <a:r>
              <a:rPr lang="en-US" dirty="0"/>
              <a:t> (1608–1674): English poet and historian who wrote the epic poem “Paradise Lost.”</a:t>
            </a:r>
          </a:p>
          <a:p>
            <a:r>
              <a:rPr lang="en-US" dirty="0">
                <a:hlinkClick r:id="rId9"/>
              </a:rPr>
              <a:t>William Shakespeare</a:t>
            </a:r>
            <a:r>
              <a:rPr lang="en-US" dirty="0"/>
              <a:t> (1564–1616): England’s “national poet” and the most famous playwright of all time, celebrated for his sonnets and plays like “Romeo and Juliet.”</a:t>
            </a:r>
          </a:p>
        </p:txBody>
      </p:sp>
      <p:sp>
        <p:nvSpPr>
          <p:cNvPr id="5" name="TextBox 4"/>
          <p:cNvSpPr txBox="1"/>
          <p:nvPr/>
        </p:nvSpPr>
        <p:spPr>
          <a:xfrm>
            <a:off x="14468" y="6550223"/>
            <a:ext cx="9144000" cy="307777"/>
          </a:xfrm>
          <a:prstGeom prst="rect">
            <a:avLst/>
          </a:prstGeom>
          <a:noFill/>
        </p:spPr>
        <p:txBody>
          <a:bodyPr wrap="square" rtlCol="0">
            <a:spAutoFit/>
          </a:bodyPr>
          <a:lstStyle/>
          <a:p>
            <a:pPr lvl="0">
              <a:defRPr/>
            </a:pPr>
            <a:r>
              <a:rPr lang="en-US" sz="1400" dirty="0">
                <a:hlinkClick r:id="rId10"/>
              </a:rPr>
              <a:t>https://www.history.com/topics/renaissance/renaissance</a:t>
            </a:r>
            <a:r>
              <a:rPr lang="en-US" sz="1400" dirty="0"/>
              <a:t> </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49612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b="-12000"/>
          </a:stretch>
        </a:blipFill>
        <a:effectLst/>
      </p:bgPr>
    </p:bg>
    <p:spTree>
      <p:nvGrpSpPr>
        <p:cNvPr id="1" name=""/>
        <p:cNvGrpSpPr/>
        <p:nvPr/>
      </p:nvGrpSpPr>
      <p:grpSpPr>
        <a:xfrm>
          <a:off x="0" y="0"/>
          <a:ext cx="0" cy="0"/>
          <a:chOff x="0" y="0"/>
          <a:chExt cx="0" cy="0"/>
        </a:xfrm>
      </p:grpSpPr>
      <p:sp>
        <p:nvSpPr>
          <p:cNvPr id="4" name="Rectangle 3"/>
          <p:cNvSpPr/>
          <p:nvPr/>
        </p:nvSpPr>
        <p:spPr>
          <a:xfrm>
            <a:off x="-14377" y="6507351"/>
            <a:ext cx="9032956" cy="338554"/>
          </a:xfrm>
          <a:prstGeom prst="rect">
            <a:avLst/>
          </a:prstGeom>
        </p:spPr>
        <p:txBody>
          <a:bodyPr wrap="square">
            <a:spAutoFit/>
          </a:bodyPr>
          <a:lstStyle/>
          <a:p>
            <a:pPr lvl="0">
              <a:defRPr/>
            </a:pPr>
            <a:r>
              <a:rPr lang="en-US" sz="1600" dirty="0">
                <a:solidFill>
                  <a:prstClr val="black"/>
                </a:solidFill>
                <a:effectLst>
                  <a:glow rad="228600">
                    <a:prstClr val="white">
                      <a:alpha val="40000"/>
                    </a:prstClr>
                  </a:glow>
                </a:effectLst>
                <a:hlinkClick r:id="rId5"/>
              </a:rPr>
              <a:t>https://quotes.thefamouspeople.com/desiderius-erasmus-3781.php</a:t>
            </a:r>
            <a:r>
              <a:rPr lang="en-US" sz="1600" dirty="0">
                <a:solidFill>
                  <a:prstClr val="black"/>
                </a:solidFill>
                <a:effectLst>
                  <a:glow rad="228600">
                    <a:prstClr val="white">
                      <a:alpha val="40000"/>
                    </a:prstClr>
                  </a:glow>
                </a:effectLst>
              </a:rPr>
              <a:t> </a:t>
            </a:r>
            <a:endPar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endParaRPr>
          </a:p>
        </p:txBody>
      </p:sp>
      <p:sp>
        <p:nvSpPr>
          <p:cNvPr id="3" name="Title 2"/>
          <p:cNvSpPr>
            <a:spLocks noGrp="1"/>
          </p:cNvSpPr>
          <p:nvPr>
            <p:ph type="title"/>
          </p:nvPr>
        </p:nvSpPr>
        <p:spPr>
          <a:xfrm>
            <a:off x="76200" y="12095"/>
            <a:ext cx="9067800" cy="838200"/>
          </a:xfrm>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Desiderius Erasmus</a:t>
            </a:r>
            <a:endParaRPr lang="en-US" sz="60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37741883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https://www.hopehelps.org/volunteer-appreciation-week-2018/</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35789533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dirty="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30274406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*Class Discussion Time</a:t>
            </a:r>
          </a:p>
        </p:txBody>
      </p:sp>
      <p:sp>
        <p:nvSpPr>
          <p:cNvPr id="4" name="Content Placeholder 3"/>
          <p:cNvSpPr>
            <a:spLocks noGrp="1"/>
          </p:cNvSpPr>
          <p:nvPr>
            <p:ph idx="1"/>
          </p:nvPr>
        </p:nvSpPr>
        <p:spPr>
          <a:xfrm>
            <a:off x="31630" y="685800"/>
            <a:ext cx="8991600" cy="6172200"/>
          </a:xfrm>
        </p:spPr>
        <p:txBody>
          <a:bodyPr>
            <a:normAutofit lnSpcReduction="10000"/>
          </a:bodyPr>
          <a:lstStyle/>
          <a:p>
            <a:pPr lvl="0"/>
            <a:r>
              <a:rPr lang="en-US" dirty="0"/>
              <a:t>The Renaissance was period of history when many began to put great value on going to the “sources” in their search for truth, recognizing that later traditional ideas contained many corruptions. Do you agree with this idea? </a:t>
            </a:r>
          </a:p>
          <a:p>
            <a:pPr lvl="0"/>
            <a:r>
              <a:rPr lang="en-US" dirty="0"/>
              <a:t>Would this idea have application to the idea of </a:t>
            </a:r>
            <a:r>
              <a:rPr lang="en-US" i="1" dirty="0"/>
              <a:t>Sola Scriptura</a:t>
            </a:r>
            <a:r>
              <a:rPr lang="en-US" dirty="0"/>
              <a:t> as opposed to following church tradition (whether it be Roman Catholic, Southern Baptist, or whatever)? Is there a </a:t>
            </a:r>
            <a:r>
              <a:rPr lang="en-US" b="1" i="1" dirty="0"/>
              <a:t>downside</a:t>
            </a:r>
            <a:r>
              <a:rPr lang="en-US" dirty="0"/>
              <a:t> to ignoring traditional beliefs and teachings?</a:t>
            </a:r>
          </a:p>
          <a:p>
            <a:pPr lvl="0"/>
            <a:r>
              <a:rPr lang="en-US" dirty="0"/>
              <a:t>During the Renaissance, art, which had up until that time been devoted almost exclusively to religious instruction and to the glory of God, turned its attention to human splendor. Was this a bad thing? Why or why not?</a:t>
            </a:r>
          </a:p>
          <a:p>
            <a:pPr lvl="0"/>
            <a:r>
              <a:rPr lang="en-US" dirty="0"/>
              <a:t>Do </a:t>
            </a:r>
            <a:r>
              <a:rPr lang="en-US" b="1" i="1" dirty="0"/>
              <a:t>you</a:t>
            </a:r>
            <a:r>
              <a:rPr lang="en-US" dirty="0"/>
              <a:t> have a topic or question that </a:t>
            </a:r>
            <a:r>
              <a:rPr lang="en-US" b="1" i="1" dirty="0"/>
              <a:t>you</a:t>
            </a:r>
            <a:r>
              <a:rPr lang="en-US" dirty="0"/>
              <a:t> would like to see us to discuss?</a:t>
            </a:r>
          </a:p>
          <a:p>
            <a:pPr lvl="0"/>
            <a:endParaRPr lang="en-US" dirty="0"/>
          </a:p>
        </p:txBody>
      </p:sp>
    </p:spTree>
    <p:extLst>
      <p:ext uri="{BB962C8B-B14F-4D97-AF65-F5344CB8AC3E}">
        <p14:creationId xmlns:p14="http://schemas.microsoft.com/office/powerpoint/2010/main" val="22961992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a:t>Review</a:t>
            </a:r>
          </a:p>
        </p:txBody>
      </p:sp>
      <p:sp>
        <p:nvSpPr>
          <p:cNvPr id="4" name="Content Placeholder 3"/>
          <p:cNvSpPr>
            <a:spLocks noGrp="1"/>
          </p:cNvSpPr>
          <p:nvPr>
            <p:ph idx="1"/>
          </p:nvPr>
        </p:nvSpPr>
        <p:spPr>
          <a:xfrm>
            <a:off x="304800" y="757687"/>
            <a:ext cx="8458200" cy="5947913"/>
          </a:xfrm>
          <a:effectLst>
            <a:glow rad="228600">
              <a:schemeClr val="accent3">
                <a:satMod val="175000"/>
                <a:alpha val="40000"/>
              </a:schemeClr>
            </a:glow>
            <a:innerShdw blurRad="63500" dist="50800" dir="13500000">
              <a:prstClr val="black">
                <a:alpha val="50000"/>
              </a:prstClr>
            </a:innerShdw>
          </a:effectLst>
        </p:spPr>
        <p:txBody>
          <a:bodyPr>
            <a:normAutofit fontScale="92500" lnSpcReduction="20000"/>
          </a:bodyPr>
          <a:lstStyle/>
          <a:p>
            <a:r>
              <a:rPr lang="en-US" dirty="0"/>
              <a:t>What ultimately happened to Huss as a result of his teaching against indulgences and other cardinal Catholic doctrines?</a:t>
            </a:r>
          </a:p>
          <a:p>
            <a:pPr lvl="1"/>
            <a:r>
              <a:rPr lang="en-US" dirty="0"/>
              <a:t>He was condemned by the council of Constance and handed over to Emperor Sigismund, the man who had promised him safe-conduct; Sigismund’s soldiers burnt Huss at the stake. </a:t>
            </a:r>
          </a:p>
          <a:p>
            <a:pPr lvl="0"/>
            <a:r>
              <a:rPr lang="en-US" dirty="0"/>
              <a:t>Huss’s martyrdom created an uproar in Bohemia. He became a popular national hero. What happened when King Wenceslas died and his brother Sigismund was about to succeed him to the Bohemian throne?</a:t>
            </a:r>
          </a:p>
          <a:p>
            <a:pPr lvl="1"/>
            <a:r>
              <a:rPr lang="en-US" dirty="0"/>
              <a:t>Passions boiled over, and civil war erupted between the nation and its monarch.</a:t>
            </a:r>
          </a:p>
          <a:p>
            <a:r>
              <a:rPr lang="en-US" dirty="0"/>
              <a:t>What was the outcome of that civil war?</a:t>
            </a:r>
          </a:p>
          <a:p>
            <a:pPr lvl="1"/>
            <a:r>
              <a:rPr lang="en-US" dirty="0"/>
              <a:t> Pope Martin V came to Sigismund’s aid, declaring a crusade against the “heretical” Bohemians. But the Bohemians defeated the crusading armies again and again, forcing the Catholics to negotiate a settlement.</a:t>
            </a:r>
          </a:p>
          <a:p>
            <a:endParaRPr lang="en-US" dirty="0"/>
          </a:p>
          <a:p>
            <a:endParaRPr lang="en-US" dirty="0"/>
          </a:p>
          <a:p>
            <a:endParaRPr lang="en-US" dirty="0"/>
          </a:p>
        </p:txBody>
      </p:sp>
    </p:spTree>
    <p:extLst>
      <p:ext uri="{BB962C8B-B14F-4D97-AF65-F5344CB8AC3E}">
        <p14:creationId xmlns:p14="http://schemas.microsoft.com/office/powerpoint/2010/main" val="38241812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14377" y="6507351"/>
            <a:ext cx="9032956"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hlinkClick r:id="rId5"/>
              </a:rPr>
              <a:t>https://www.intellectualtakeout.org/article/5-causes-protestant-reformation-besides-indulgences/</a:t>
            </a:r>
            <a:r>
              <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rPr>
              <a:t> </a:t>
            </a:r>
          </a:p>
        </p:txBody>
      </p:sp>
      <p:sp>
        <p:nvSpPr>
          <p:cNvPr id="3" name="Title 2"/>
          <p:cNvSpPr>
            <a:spLocks noGrp="1"/>
          </p:cNvSpPr>
          <p:nvPr>
            <p:ph type="title"/>
          </p:nvPr>
        </p:nvSpPr>
        <p:spPr>
          <a:xfrm>
            <a:off x="0" y="4114800"/>
            <a:ext cx="9164678" cy="2362200"/>
          </a:xfrm>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Events That Laid the Groundwork for the Reformation</a:t>
            </a:r>
            <a:endParaRPr lang="en-US" sz="60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40229798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5000" r="-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The Renaissance </a:t>
            </a:r>
            <a:endParaRPr lang="en-US" sz="3200"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a:bodyPr>
          <a:lstStyle/>
          <a:p>
            <a:pPr lvl="0"/>
            <a:r>
              <a:rPr lang="en-US" dirty="0"/>
              <a:t>The Renaissance was a fervent period of European cultural, artistic, political and economic “rebirth” following the Middle Ages. </a:t>
            </a:r>
          </a:p>
          <a:p>
            <a:pPr lvl="0"/>
            <a:r>
              <a:rPr lang="en-US" dirty="0"/>
              <a:t>Generally described as taking place from the 14th century to the 17th century, the Renaissance promoted the rediscovery of classical philosophy, literature and art. </a:t>
            </a:r>
          </a:p>
          <a:p>
            <a:pPr lvl="0"/>
            <a:r>
              <a:rPr lang="en-US" dirty="0"/>
              <a:t>Some of the greatest thinkers, authors, statesmen, scientists and artists in human history thrived during this era, while global exploration opened up new lands and cultures to European commerce. </a:t>
            </a:r>
          </a:p>
          <a:p>
            <a:pPr lvl="0"/>
            <a:r>
              <a:rPr lang="en-US" dirty="0"/>
              <a:t>The Renaissance is credited with bridging the gap between the Middle Ages and modern-day civilization.</a:t>
            </a:r>
          </a:p>
        </p:txBody>
      </p:sp>
      <p:sp>
        <p:nvSpPr>
          <p:cNvPr id="5" name="TextBox 4"/>
          <p:cNvSpPr txBox="1"/>
          <p:nvPr/>
        </p:nvSpPr>
        <p:spPr>
          <a:xfrm>
            <a:off x="0" y="6519446"/>
            <a:ext cx="9144000" cy="307777"/>
          </a:xfrm>
          <a:prstGeom prst="rect">
            <a:avLst/>
          </a:prstGeom>
          <a:noFill/>
        </p:spPr>
        <p:txBody>
          <a:bodyPr wrap="square" rtlCol="0">
            <a:spAutoFit/>
          </a:bodyPr>
          <a:lstStyle/>
          <a:p>
            <a:pPr lvl="0">
              <a:defRPr/>
            </a:pPr>
            <a:r>
              <a:rPr lang="en-US" sz="1400" dirty="0">
                <a:hlinkClick r:id="rId4"/>
              </a:rPr>
              <a:t>https://www.history.com/topics/renaissance/renaissance</a:t>
            </a:r>
            <a:r>
              <a:rPr lang="en-US" sz="1400" dirty="0"/>
              <a:t> </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86455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5000" r="-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The Renaissance </a:t>
            </a:r>
            <a:endParaRPr lang="en-US" sz="3200"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lnSpcReduction="10000"/>
          </a:bodyPr>
          <a:lstStyle/>
          <a:p>
            <a:pPr lvl="0"/>
            <a:r>
              <a:rPr lang="en-US" dirty="0"/>
              <a:t>Those who first used the name of “</a:t>
            </a:r>
            <a:r>
              <a:rPr lang="en-US" b="1" i="1" dirty="0"/>
              <a:t>Renaissance</a:t>
            </a:r>
            <a:r>
              <a:rPr lang="en-US" dirty="0"/>
              <a:t>” (= “rebirth”) to describe the intellectual and artistic movement that sprang up in Italy and spread to the rest of Western Europe in the fourteenth and fifteenth centuries, were, in a sense, casting a negative judgement on the centuries immediately preceding them, and claiming that what was taking place was a glorious rebirth of theretofore forgotten antiquity.</a:t>
            </a:r>
          </a:p>
          <a:p>
            <a:r>
              <a:rPr lang="en-US" dirty="0"/>
              <a:t>They called the thousand years since the Fall of Rome the “Middle Ages,” because they saw in them little more than a negative intermission between classical antiquity and their own time. </a:t>
            </a:r>
          </a:p>
          <a:p>
            <a:pPr lvl="0"/>
            <a:r>
              <a:rPr lang="en-US" dirty="0"/>
              <a:t>The truth is that the Renaissance, while drinking from the sources of antiquity, also drew from the centuries immediately preceding it. </a:t>
            </a:r>
          </a:p>
        </p:txBody>
      </p:sp>
      <p:sp>
        <p:nvSpPr>
          <p:cNvPr id="5" name="TextBox 4"/>
          <p:cNvSpPr txBox="1"/>
          <p:nvPr/>
        </p:nvSpPr>
        <p:spPr>
          <a:xfrm>
            <a:off x="0" y="6519446"/>
            <a:ext cx="9144000" cy="307777"/>
          </a:xfrm>
          <a:prstGeom prst="rect">
            <a:avLst/>
          </a:prstGeom>
          <a:noFill/>
        </p:spPr>
        <p:txBody>
          <a:bodyPr wrap="square" rtlCol="0">
            <a:spAutoFit/>
          </a:bodyPr>
          <a:lstStyle/>
          <a:p>
            <a:pPr lvl="0">
              <a:defRPr/>
            </a:pPr>
            <a:r>
              <a:rPr lang="en-US" sz="1400" dirty="0"/>
              <a:t>Gonzalez, Justo L.. The Story of Christianity: Volume 1: The Early Church to the Dawn of the Reformation (pp. 436-437)</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92777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5000" r="-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Humanism</a:t>
            </a:r>
            <a:endParaRPr lang="en-US" sz="3200" dirty="0">
              <a:latin typeface="+mn-lt"/>
            </a:endParaRPr>
          </a:p>
        </p:txBody>
      </p:sp>
      <p:sp>
        <p:nvSpPr>
          <p:cNvPr id="8" name="Content Placeholder 7"/>
          <p:cNvSpPr>
            <a:spLocks noGrp="1"/>
          </p:cNvSpPr>
          <p:nvPr>
            <p:ph idx="1"/>
          </p:nvPr>
        </p:nvSpPr>
        <p:spPr>
          <a:xfrm>
            <a:off x="457200" y="838200"/>
            <a:ext cx="8229600" cy="5681245"/>
          </a:xfrm>
        </p:spPr>
        <p:txBody>
          <a:bodyPr>
            <a:normAutofit lnSpcReduction="10000"/>
          </a:bodyPr>
          <a:lstStyle/>
          <a:p>
            <a:pPr lvl="0"/>
            <a:r>
              <a:rPr lang="en-US" dirty="0"/>
              <a:t>“</a:t>
            </a:r>
            <a:r>
              <a:rPr lang="en-US" b="1" i="1" dirty="0"/>
              <a:t>Humanism</a:t>
            </a:r>
            <a:r>
              <a:rPr lang="en-US" dirty="0"/>
              <a:t>” is the name given to a movement that became very prominent during the Renaissance period.</a:t>
            </a:r>
          </a:p>
          <a:p>
            <a:pPr lvl="0"/>
            <a:r>
              <a:rPr lang="en-US" dirty="0"/>
              <a:t>This is a term often used in our day to describe the tendency to place humans at the center of the universe, and to make them the measure for all things. </a:t>
            </a:r>
          </a:p>
          <a:p>
            <a:pPr lvl="0"/>
            <a:r>
              <a:rPr lang="en-US" dirty="0"/>
              <a:t>But the term can also be used to refer to the study of the humanities—what we call liberal arts today. </a:t>
            </a:r>
          </a:p>
          <a:p>
            <a:pPr lvl="0"/>
            <a:r>
              <a:rPr lang="en-US" dirty="0"/>
              <a:t>It is in this last sense, that it was employed by many scholars at the end of the Middle Ages, who referred to themselves as “humanists” because they were devoted to the study of liberal arts. </a:t>
            </a:r>
          </a:p>
        </p:txBody>
      </p:sp>
      <p:sp>
        <p:nvSpPr>
          <p:cNvPr id="5" name="TextBox 4"/>
          <p:cNvSpPr txBox="1"/>
          <p:nvPr/>
        </p:nvSpPr>
        <p:spPr>
          <a:xfrm>
            <a:off x="14468" y="6550223"/>
            <a:ext cx="9144000" cy="307777"/>
          </a:xfrm>
          <a:prstGeom prst="rect">
            <a:avLst/>
          </a:prstGeom>
          <a:noFill/>
        </p:spPr>
        <p:txBody>
          <a:bodyPr wrap="square" rtlCol="0">
            <a:spAutoFit/>
          </a:bodyPr>
          <a:lstStyle/>
          <a:p>
            <a:pPr lvl="0">
              <a:defRPr/>
            </a:pPr>
            <a:r>
              <a:rPr lang="en-US" sz="1400" dirty="0"/>
              <a:t>Gonzalez, Justo L.. The Story of Christianity: Volume 1: The Early Church to the Dawn of the Reformation (pp. 437-438)</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74210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5000" r="-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Humanism</a:t>
            </a:r>
            <a:endParaRPr lang="en-US" sz="3200" dirty="0">
              <a:latin typeface="+mn-lt"/>
            </a:endParaRPr>
          </a:p>
        </p:txBody>
      </p:sp>
      <p:sp>
        <p:nvSpPr>
          <p:cNvPr id="8" name="Content Placeholder 7"/>
          <p:cNvSpPr>
            <a:spLocks noGrp="1"/>
          </p:cNvSpPr>
          <p:nvPr>
            <p:ph idx="1"/>
          </p:nvPr>
        </p:nvSpPr>
        <p:spPr>
          <a:xfrm>
            <a:off x="457200" y="838200"/>
            <a:ext cx="8229600" cy="5681245"/>
          </a:xfrm>
        </p:spPr>
        <p:txBody>
          <a:bodyPr>
            <a:normAutofit/>
          </a:bodyPr>
          <a:lstStyle/>
          <a:p>
            <a:pPr lvl="0"/>
            <a:r>
              <a:rPr lang="en-US" dirty="0"/>
              <a:t>It is true that the scholars at the end of the Middle Ages who called themselves humanists did tend to place humans at the center of the universe, because their study of classical antiquity produced in them a sense of awe for human creativity. </a:t>
            </a:r>
          </a:p>
          <a:p>
            <a:pPr lvl="0"/>
            <a:r>
              <a:rPr lang="en-US" dirty="0"/>
              <a:t>But this was not always the case, for many of the humanists had a profound sense of sin and of the </a:t>
            </a:r>
            <a:r>
              <a:rPr lang="en-US" b="1" i="1" dirty="0"/>
              <a:t>limits</a:t>
            </a:r>
            <a:r>
              <a:rPr lang="en-US" dirty="0"/>
              <a:t> of human achievement. </a:t>
            </a:r>
          </a:p>
          <a:p>
            <a:pPr lvl="0"/>
            <a:r>
              <a:rPr lang="en-US" dirty="0"/>
              <a:t>Therefore, when we speak of humanism, this simply means a literary movement that sought to return to the sources of classical literature, and to imitate its style. </a:t>
            </a:r>
          </a:p>
        </p:txBody>
      </p:sp>
      <p:sp>
        <p:nvSpPr>
          <p:cNvPr id="5" name="TextBox 4"/>
          <p:cNvSpPr txBox="1"/>
          <p:nvPr/>
        </p:nvSpPr>
        <p:spPr>
          <a:xfrm>
            <a:off x="14468" y="6550223"/>
            <a:ext cx="9144000" cy="307777"/>
          </a:xfrm>
          <a:prstGeom prst="rect">
            <a:avLst/>
          </a:prstGeom>
          <a:noFill/>
        </p:spPr>
        <p:txBody>
          <a:bodyPr wrap="square" rtlCol="0">
            <a:spAutoFit/>
          </a:bodyPr>
          <a:lstStyle/>
          <a:p>
            <a:pPr lvl="0">
              <a:defRPr/>
            </a:pPr>
            <a:r>
              <a:rPr lang="en-US" sz="1400" dirty="0"/>
              <a:t>Gonzalez, Justo L.. The Story of Christianity: Volume 1: The Early Church to the Dawn of the Reformation (pp. 437-438)</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69982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5000" r="-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i="1" dirty="0"/>
              <a:t>Ad </a:t>
            </a:r>
            <a:r>
              <a:rPr lang="en-US" b="1" i="1" dirty="0" err="1"/>
              <a:t>fontes</a:t>
            </a:r>
            <a:r>
              <a:rPr lang="en-US" b="1" i="1" dirty="0"/>
              <a:t>! </a:t>
            </a:r>
            <a:r>
              <a:rPr lang="en-US" b="1" dirty="0"/>
              <a:t>The Revival of Antiquity</a:t>
            </a:r>
            <a:endParaRPr lang="en-US" sz="3200" i="1" dirty="0">
              <a:latin typeface="+mn-lt"/>
            </a:endParaRPr>
          </a:p>
        </p:txBody>
      </p:sp>
      <p:sp>
        <p:nvSpPr>
          <p:cNvPr id="8" name="Content Placeholder 7"/>
          <p:cNvSpPr>
            <a:spLocks noGrp="1"/>
          </p:cNvSpPr>
          <p:nvPr>
            <p:ph idx="1"/>
          </p:nvPr>
        </p:nvSpPr>
        <p:spPr>
          <a:xfrm>
            <a:off x="457200" y="838200"/>
            <a:ext cx="8229600" cy="5681245"/>
          </a:xfrm>
        </p:spPr>
        <p:txBody>
          <a:bodyPr>
            <a:normAutofit/>
          </a:bodyPr>
          <a:lstStyle/>
          <a:p>
            <a:pPr lvl="0"/>
            <a:r>
              <a:rPr lang="en-US" dirty="0"/>
              <a:t>The revival of antiquity had many advocates, first in Italy, and then throughout Western Europe. </a:t>
            </a:r>
          </a:p>
          <a:p>
            <a:pPr lvl="0"/>
            <a:r>
              <a:rPr lang="en-US" dirty="0"/>
              <a:t>There was a renewed interest at this time in copying and circulating manuscripts of ancient Latin authors. </a:t>
            </a:r>
          </a:p>
          <a:p>
            <a:pPr lvl="0"/>
            <a:r>
              <a:rPr lang="en-US" dirty="0"/>
              <a:t>Others visited Constantinople, and returned with copies of the works of Greek writers.</a:t>
            </a:r>
          </a:p>
          <a:p>
            <a:pPr lvl="0"/>
            <a:r>
              <a:rPr lang="en-US" dirty="0"/>
              <a:t>When Constantinople fell to the Turks in 1453, Byzantine exiles </a:t>
            </a:r>
            <a:r>
              <a:rPr lang="en-US" b="1" i="1" dirty="0"/>
              <a:t>flooded</a:t>
            </a:r>
            <a:r>
              <a:rPr lang="en-US" dirty="0"/>
              <a:t> Italy with their knowledge of classical Greek literature. </a:t>
            </a:r>
          </a:p>
          <a:p>
            <a:pPr lvl="0"/>
            <a:r>
              <a:rPr lang="en-US" dirty="0"/>
              <a:t>The result was a literary awakening that began in Italy and then spread beyond the Alps. </a:t>
            </a:r>
          </a:p>
        </p:txBody>
      </p:sp>
      <p:sp>
        <p:nvSpPr>
          <p:cNvPr id="5" name="TextBox 4"/>
          <p:cNvSpPr txBox="1"/>
          <p:nvPr/>
        </p:nvSpPr>
        <p:spPr>
          <a:xfrm>
            <a:off x="14468" y="6550223"/>
            <a:ext cx="9144000" cy="307777"/>
          </a:xfrm>
          <a:prstGeom prst="rect">
            <a:avLst/>
          </a:prstGeom>
          <a:noFill/>
        </p:spPr>
        <p:txBody>
          <a:bodyPr wrap="square" rtlCol="0">
            <a:spAutoFit/>
          </a:bodyPr>
          <a:lstStyle/>
          <a:p>
            <a:pPr lvl="0">
              <a:defRPr/>
            </a:pPr>
            <a:r>
              <a:rPr lang="en-US" sz="1400" dirty="0"/>
              <a:t>Gonzalez, Justo L.. The Story of Christianity: Volume 1: The Early Church to the Dawn of the Reformation (pp. 437-438)</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74897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313366</TotalTime>
  <Words>2724</Words>
  <Application>Microsoft Office PowerPoint</Application>
  <PresentationFormat>On-screen Show (4:3)</PresentationFormat>
  <Paragraphs>139</Paragraphs>
  <Slides>27</Slides>
  <Notes>2</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27</vt:i4>
      </vt:variant>
    </vt:vector>
  </HeadingPairs>
  <TitlesOfParts>
    <vt:vector size="31" baseType="lpstr">
      <vt:lpstr>Arial</vt:lpstr>
      <vt:lpstr>Calibri</vt:lpstr>
      <vt:lpstr>Office Theme</vt:lpstr>
      <vt:lpstr>140_Office Theme</vt:lpstr>
      <vt:lpstr>PowerPoint Presentation</vt:lpstr>
      <vt:lpstr>Review</vt:lpstr>
      <vt:lpstr>Review</vt:lpstr>
      <vt:lpstr>Events That Laid the Groundwork for the Reformation</vt:lpstr>
      <vt:lpstr>The Renaissance </vt:lpstr>
      <vt:lpstr>The Renaissance </vt:lpstr>
      <vt:lpstr>Humanism</vt:lpstr>
      <vt:lpstr>Humanism</vt:lpstr>
      <vt:lpstr>Ad fontes! The Revival of Antiquity</vt:lpstr>
      <vt:lpstr>Ad fontes! The Revival of Antiquity</vt:lpstr>
      <vt:lpstr>The Invention of the Printing Press</vt:lpstr>
      <vt:lpstr>A page from the Gutenberg Bible</vt:lpstr>
      <vt:lpstr>The Invention of the Printing Press</vt:lpstr>
      <vt:lpstr>Awareness of Manuscript Corruption</vt:lpstr>
      <vt:lpstr>Awareness of Manuscript Corruption</vt:lpstr>
      <vt:lpstr>Questioning Textual Authenticity</vt:lpstr>
      <vt:lpstr>Questioning Textual Authenticity</vt:lpstr>
      <vt:lpstr>A New Vision of Reality</vt:lpstr>
      <vt:lpstr>A New Vision of Reality</vt:lpstr>
      <vt:lpstr>Michelangelo</vt:lpstr>
      <vt:lpstr>A New Vision of Reality</vt:lpstr>
      <vt:lpstr>Leonardo da Vinci</vt:lpstr>
      <vt:lpstr>Renaissance Geniuses</vt:lpstr>
      <vt:lpstr>Desiderius Erasmus</vt:lpstr>
      <vt:lpstr>PowerPoint Presentation</vt:lpstr>
      <vt:lpstr>Class Discussion Time</vt:lpstr>
      <vt:lpstr>*Class Discussion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5472</cp:revision>
  <cp:lastPrinted>2020-05-31T13:59:42Z</cp:lastPrinted>
  <dcterms:created xsi:type="dcterms:W3CDTF">2018-06-08T00:19:32Z</dcterms:created>
  <dcterms:modified xsi:type="dcterms:W3CDTF">2020-05-31T22:45:18Z</dcterms:modified>
</cp:coreProperties>
</file>