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3.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0"/>
  </p:notesMasterIdLst>
  <p:handoutMasterIdLst>
    <p:handoutMasterId r:id="rId31"/>
  </p:handoutMasterIdLst>
  <p:sldIdLst>
    <p:sldId id="3074" r:id="rId3"/>
    <p:sldId id="3075" r:id="rId4"/>
    <p:sldId id="3077" r:id="rId5"/>
    <p:sldId id="3112" r:id="rId6"/>
    <p:sldId id="3076" r:id="rId7"/>
    <p:sldId id="3078" r:id="rId8"/>
    <p:sldId id="3079" r:id="rId9"/>
    <p:sldId id="3081" r:id="rId10"/>
    <p:sldId id="3098" r:id="rId11"/>
    <p:sldId id="3101" r:id="rId12"/>
    <p:sldId id="3100" r:id="rId13"/>
    <p:sldId id="3104" r:id="rId14"/>
    <p:sldId id="3103" r:id="rId15"/>
    <p:sldId id="3105" r:id="rId16"/>
    <p:sldId id="3094" r:id="rId17"/>
    <p:sldId id="3095" r:id="rId18"/>
    <p:sldId id="3096" r:id="rId19"/>
    <p:sldId id="3087" r:id="rId20"/>
    <p:sldId id="3107" r:id="rId21"/>
    <p:sldId id="3108" r:id="rId22"/>
    <p:sldId id="3109" r:id="rId23"/>
    <p:sldId id="3091" r:id="rId24"/>
    <p:sldId id="3093" r:id="rId25"/>
    <p:sldId id="3097" r:id="rId26"/>
    <p:sldId id="3113" r:id="rId27"/>
    <p:sldId id="3114" r:id="rId28"/>
    <p:sldId id="3115"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1604"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6/7/2020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6/7/2020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90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14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67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6/7/2020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www.tyndalesploughboy.org/novum-instrumentum/" TargetMode="Externa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8.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www.redlightdawn.com/"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xml"/><Relationship Id="rId5" Type="http://schemas.openxmlformats.org/officeDocument/2006/relationships/hyperlink" Target="https://quotes.thefamouspeople.com/desiderius-erasmus-3781.php"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790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Erasmus on Scholastic Theology</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Erasmus rejected the methods and conclusions of scholasticism. </a:t>
            </a:r>
          </a:p>
          <a:p>
            <a:r>
              <a:rPr lang="en-US" dirty="0"/>
              <a:t>He thought that scholastic theologians had corrupted the Christian message by marrying it to the philosophy of Aristotle. “What has Christ to do with Aristotle?” he asked. </a:t>
            </a:r>
          </a:p>
          <a:p>
            <a:r>
              <a:rPr lang="en-US" dirty="0"/>
              <a:t>For Erasmus, theology was not a matter of logic or philosophy, but of the New Testament and following Christ. </a:t>
            </a:r>
          </a:p>
          <a:p>
            <a:r>
              <a:rPr lang="en-US" dirty="0"/>
              <a:t>Erasmus’s hostility to scholasticism meant that its practitioners (especially monks) were always accusing him of heresy.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095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Erasmus on External Religion</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Erasmus kept up a constant, often cuttingly sarcastic criticism of the kind of religion that glorified external things: images, relics, ceremonies, indulgences, etc. </a:t>
            </a:r>
          </a:p>
          <a:p>
            <a:r>
              <a:rPr lang="en-US" dirty="0"/>
              <a:t>True religion, he insisted, was an inward and spiritual reality; it came from the heart. </a:t>
            </a:r>
          </a:p>
          <a:p>
            <a:r>
              <a:rPr lang="en-US" dirty="0"/>
              <a:t>Erasmus’s dislike of a merely external religion meant that he placed huge emphasis on a </a:t>
            </a:r>
            <a:r>
              <a:rPr lang="en-US" b="1" i="1" dirty="0"/>
              <a:t>spiritual participation</a:t>
            </a:r>
            <a:r>
              <a:rPr lang="en-US" dirty="0"/>
              <a:t> in the sacraments: eating the bread of the eucharist was </a:t>
            </a:r>
            <a:r>
              <a:rPr lang="en-US" b="1" i="1" dirty="0"/>
              <a:t>useless</a:t>
            </a:r>
            <a:r>
              <a:rPr lang="en-US" dirty="0"/>
              <a:t> unless it was accompanied by a loving communion with Christ and one’s fellow Christians.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753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Erasmus on External Religion</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Erasmus views on the eucharist might easily have lead his readers into a purely symbolic view of the sacramental bread and wine. </a:t>
            </a:r>
          </a:p>
          <a:p>
            <a:r>
              <a:rPr lang="en-US" dirty="0"/>
              <a:t>Erasmus himself never took this step, although he was somewhat ambivalent and even self-contradictory on the physical presence of Christ’s body in the mass: “</a:t>
            </a:r>
            <a:r>
              <a:rPr lang="en-US" i="1" dirty="0">
                <a:latin typeface="Cambria" panose="02040503050406030204" pitchFamily="18" charset="0"/>
                <a:ea typeface="Cambria" panose="02040503050406030204" pitchFamily="18" charset="0"/>
              </a:rPr>
              <a:t>Of the reality of the Lord’s body, nothing is uncertain. Of the method of the presence, it is permitted in a certain way to be uncertain</a:t>
            </a:r>
            <a:r>
              <a:rPr lang="en-US" dirty="0"/>
              <a:t>.” </a:t>
            </a:r>
          </a:p>
          <a:p>
            <a:r>
              <a:rPr lang="en-US" dirty="0"/>
              <a:t>Although Erasmus did not reject </a:t>
            </a:r>
            <a:r>
              <a:rPr lang="en-US" b="1" i="1" dirty="0"/>
              <a:t>infant</a:t>
            </a:r>
            <a:r>
              <a:rPr lang="en-US" dirty="0"/>
              <a:t> baptism, he did suggest that baptism could be given </a:t>
            </a:r>
            <a:r>
              <a:rPr lang="en-US" b="1" i="1" dirty="0"/>
              <a:t>again</a:t>
            </a:r>
            <a:r>
              <a:rPr lang="en-US" dirty="0"/>
              <a:t> once a person had reached the age of puberty and could now understand the significance of the ritual – an attitude that may have pushed some of Erasmus’s disciples into Anabaptism.</a:t>
            </a:r>
          </a:p>
          <a:p>
            <a:endParaRPr lang="en-US" dirty="0"/>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0127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3600" b="1" dirty="0"/>
              <a:t>Erasmus on the Clergy, Monks, and the Papacy</a:t>
            </a:r>
            <a:endParaRPr lang="en-US" sz="2400"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Erasmus attacked the immorality and ignorance of priests, monks, and popes with </a:t>
            </a:r>
            <a:r>
              <a:rPr lang="en-US" b="1" i="1" dirty="0"/>
              <a:t>devastating</a:t>
            </a:r>
            <a:r>
              <a:rPr lang="en-US" dirty="0"/>
              <a:t> effect. </a:t>
            </a:r>
          </a:p>
          <a:p>
            <a:r>
              <a:rPr lang="en-US" dirty="0"/>
              <a:t>His weapon was not righteous anger, but humor: he held up corrupt Church leaders to ridicule, mocked them, and set all Western Europe laughing at them. </a:t>
            </a:r>
          </a:p>
          <a:p>
            <a:r>
              <a:rPr lang="en-US" dirty="0"/>
              <a:t>His most famous writing in this style was his </a:t>
            </a:r>
            <a:r>
              <a:rPr lang="en-US" i="1" dirty="0"/>
              <a:t>Praise of Folly</a:t>
            </a:r>
            <a:r>
              <a:rPr lang="en-US" dirty="0"/>
              <a:t> (1509), which poured scornful laughter on contemporary abuses in Church and society; one great historian has called it “the most severe attack on the medieval Church that had, up to that time, been made”. </a:t>
            </a:r>
          </a:p>
          <a:p>
            <a:endParaRPr lang="en-US" dirty="0"/>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92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3600" b="1" dirty="0"/>
              <a:t>Erasmus on the Clergy, Monks, and the Papacy</a:t>
            </a:r>
            <a:endParaRPr lang="en-US" sz="2400"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More light-hearted, although perhaps more scandalous, was Erasmus’s </a:t>
            </a:r>
            <a:r>
              <a:rPr lang="en-US" i="1" dirty="0"/>
              <a:t>Julius Excluded from Heaven </a:t>
            </a:r>
            <a:r>
              <a:rPr lang="en-US" dirty="0"/>
              <a:t>(1517), which depicted Pope Julius II (1503-13) being refused admission into heaven after his death. (Julius won his election to the papacy by bribes, and spent much of his reign fighting wars to expand the papal states.) </a:t>
            </a:r>
          </a:p>
          <a:p>
            <a:r>
              <a:rPr lang="en-US" i="1" dirty="0"/>
              <a:t>Julius Excluded </a:t>
            </a:r>
            <a:r>
              <a:rPr lang="en-US" dirty="0"/>
              <a:t>was a best seller; it went through thirteen editions in four years, and was translated into English, French, and German. </a:t>
            </a:r>
          </a:p>
          <a:p>
            <a:r>
              <a:rPr lang="en-US" dirty="0"/>
              <a:t>Erasmus never admitted writing it, but never denied it, and most of his contemporaries ascribed it to him, as do most modern scholars. </a:t>
            </a:r>
          </a:p>
          <a:p>
            <a:endParaRPr lang="en-US" dirty="0"/>
          </a:p>
          <a:p>
            <a:endParaRPr lang="en-US" dirty="0"/>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817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3200" b="1" dirty="0"/>
              <a:t>Excerpt from Erasmus’s </a:t>
            </a:r>
            <a:r>
              <a:rPr lang="en-US" sz="3200" b="1" i="1" dirty="0"/>
              <a:t>Julius Excluded from Heaven </a:t>
            </a:r>
            <a:endParaRPr lang="en-US" sz="20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pPr lvl="0"/>
            <a:r>
              <a:rPr lang="en-US" sz="2400" b="1" dirty="0"/>
              <a:t>Julius:</a:t>
            </a:r>
            <a:r>
              <a:rPr lang="en-US" sz="2400" dirty="0"/>
              <a:t> </a:t>
            </a:r>
            <a:r>
              <a:rPr lang="en-US" sz="2400" i="1" dirty="0">
                <a:latin typeface="Cambria" panose="02040503050406030204" pitchFamily="18" charset="0"/>
                <a:ea typeface="Cambria" panose="02040503050406030204" pitchFamily="18" charset="0"/>
              </a:rPr>
              <a:t>[Arriving at the gate of heaven] What the devil’s going on here? Doors won’t open, eh? Looks as if the lock’s been changed, or at least tampered with. </a:t>
            </a:r>
          </a:p>
          <a:p>
            <a:pPr lvl="0"/>
            <a:r>
              <a:rPr lang="en-US" sz="2400" b="1" dirty="0"/>
              <a:t>Julius’s guardian spirit: </a:t>
            </a:r>
            <a:r>
              <a:rPr lang="en-US" sz="2400" i="1" dirty="0">
                <a:latin typeface="Cambria" panose="02040503050406030204" pitchFamily="18" charset="0"/>
                <a:ea typeface="Cambria" panose="02040503050406030204" pitchFamily="18" charset="0"/>
              </a:rPr>
              <a:t>You’d better check and see that you didn’t bring the wrong key with you. You don’t open this door, you know, with the same key that opens your money-box! </a:t>
            </a:r>
          </a:p>
          <a:p>
            <a:pPr lvl="0"/>
            <a:r>
              <a:rPr lang="en-US" sz="2400" b="1" dirty="0"/>
              <a:t>Julius: </a:t>
            </a:r>
            <a:r>
              <a:rPr lang="en-US" sz="2400" i="1" dirty="0">
                <a:latin typeface="Cambria" panose="02040503050406030204" pitchFamily="18" charset="0"/>
                <a:ea typeface="Cambria" panose="02040503050406030204" pitchFamily="18" charset="0"/>
              </a:rPr>
              <a:t>I’m getting fed up. I’ll pound on the door. Hey! Hey! Someone open this door at once! What’s wrong? Isn’t anyone there? What’s keeping that doorman? I suppose he’s drunk and sleeping it off. </a:t>
            </a:r>
          </a:p>
          <a:p>
            <a:pPr lvl="0"/>
            <a:r>
              <a:rPr lang="en-US" sz="2400" b="1" dirty="0"/>
              <a:t>Julius’s spirit: </a:t>
            </a:r>
            <a:r>
              <a:rPr lang="en-US" sz="2400" i="1" dirty="0">
                <a:latin typeface="Cambria" panose="02040503050406030204" pitchFamily="18" charset="0"/>
                <a:ea typeface="Cambria" panose="02040503050406030204" pitchFamily="18" charset="0"/>
              </a:rPr>
              <a:t>He judges everyone by his own standard. </a:t>
            </a:r>
          </a:p>
          <a:p>
            <a:pPr lvl="0"/>
            <a:r>
              <a:rPr lang="en-US" sz="2400" b="1" dirty="0"/>
              <a:t>Peter: </a:t>
            </a:r>
            <a:r>
              <a:rPr lang="en-US" sz="2400" i="1" dirty="0">
                <a:latin typeface="Cambria" panose="02040503050406030204" pitchFamily="18" charset="0"/>
                <a:ea typeface="Cambria" panose="02040503050406030204" pitchFamily="18" charset="0"/>
              </a:rPr>
              <a:t>Well, it’s a good thing we have a gate like iron! Otherwise this fellow (whoever he is) would have broken the doors down. Some giant or tyrant, a wrecker of cities, must have arrived. But eternal God, what a sewer I smell here! I won’t open the door directly; I’ll just peep through the bars of the window and see what monster this is. Who are you? What do you want?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1973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3200" b="1" dirty="0"/>
              <a:t>Excerpt from Erasmus’s </a:t>
            </a:r>
            <a:r>
              <a:rPr lang="en-US" sz="3200" b="1" i="1" dirty="0"/>
              <a:t>Julius Excluded from Heaven </a:t>
            </a:r>
            <a:endParaRPr lang="en-US" sz="20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pPr lvl="0"/>
            <a:r>
              <a:rPr lang="en-US" sz="2400" b="1" dirty="0"/>
              <a:t>Julius: </a:t>
            </a:r>
            <a:r>
              <a:rPr lang="en-US" sz="2400" i="1" dirty="0">
                <a:latin typeface="Cambria" panose="02040503050406030204" pitchFamily="18" charset="0"/>
                <a:ea typeface="Cambria" panose="02040503050406030204" pitchFamily="18" charset="0"/>
              </a:rPr>
              <a:t>Unless you’re just plain blind, I trust you recognize this key? That’s if you don’t know the golden oak [Julius’s family symbol]. Can’t you see my triple crown, and my robe shining all over with jewels and gold? </a:t>
            </a:r>
          </a:p>
          <a:p>
            <a:pPr lvl="0"/>
            <a:r>
              <a:rPr lang="en-US" sz="2400" b="1" dirty="0"/>
              <a:t>Peter:</a:t>
            </a:r>
            <a:r>
              <a:rPr lang="en-US" sz="2400" dirty="0"/>
              <a:t> </a:t>
            </a:r>
            <a:r>
              <a:rPr lang="en-US" sz="2400" i="1" dirty="0">
                <a:latin typeface="Cambria" panose="02040503050406030204" pitchFamily="18" charset="0"/>
                <a:ea typeface="Cambria" panose="02040503050406030204" pitchFamily="18" charset="0"/>
              </a:rPr>
              <a:t>I vaguely recognize the silver key – although it’s the only one you have, and it’s quite unlike the keys the true Shepherd of the Church, Christ, once entrusted to me. But that arrogant crown you’re wearing – how am I supposed to recognize that? No barbarian tyrant, even, has ever dared to flaunt such a thing, let alone anyone who expects to be allowed in here! As for the robe, that doesn’t impress me in the slightest. I have always trampled on and despised jewels and gold like so much rubbish. But what’s this? I notice that all your equipment – key, crown, and robe – bear the signs of that vile conman and imposter who had my name but not my nature, Simon [Magus, cf. Acts 8:18-19], whom I humbled long ago with Christ’s help. </a:t>
            </a:r>
          </a:p>
          <a:p>
            <a:pPr lvl="0"/>
            <a:r>
              <a:rPr lang="en-US" sz="2400" b="1" dirty="0"/>
              <a:t>Julius:</a:t>
            </a:r>
            <a:r>
              <a:rPr lang="en-US" sz="2400" dirty="0"/>
              <a:t> </a:t>
            </a:r>
            <a:r>
              <a:rPr lang="en-US" sz="2400" i="1" dirty="0">
                <a:latin typeface="Cambria" panose="02040503050406030204" pitchFamily="18" charset="0"/>
                <a:ea typeface="Cambria" panose="02040503050406030204" pitchFamily="18" charset="0"/>
              </a:rPr>
              <a:t>Cut out the nonsense and open the door. Unless, that is, you’d rather have it battered down! In a word, do you see what a body of followers I have?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1776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3200" b="1" dirty="0"/>
              <a:t>Excerpt from Erasmus’s </a:t>
            </a:r>
            <a:r>
              <a:rPr lang="en-US" sz="3200" b="1" i="1" dirty="0"/>
              <a:t>Julius Excluded from Heaven </a:t>
            </a:r>
            <a:endParaRPr lang="en-US" sz="20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pPr lvl="0"/>
            <a:r>
              <a:rPr lang="en-US" sz="2600" b="1" dirty="0"/>
              <a:t>Peter: </a:t>
            </a:r>
            <a:r>
              <a:rPr lang="en-US" sz="2600" i="1" dirty="0">
                <a:latin typeface="Cambria" panose="02040503050406030204" pitchFamily="18" charset="0"/>
                <a:ea typeface="Cambria" panose="02040503050406030204" pitchFamily="18" charset="0"/>
              </a:rPr>
              <a:t>Well, I can see a lot of hardened bandits. But in case you didn’t realize, these doors have to be stormed with different weapons. </a:t>
            </a:r>
          </a:p>
          <a:p>
            <a:pPr lvl="0"/>
            <a:r>
              <a:rPr lang="en-US" sz="2600" b="1" dirty="0"/>
              <a:t>Julius: </a:t>
            </a:r>
            <a:r>
              <a:rPr lang="en-US" sz="2600" i="1" dirty="0">
                <a:latin typeface="Cambria" panose="02040503050406030204" pitchFamily="18" charset="0"/>
                <a:ea typeface="Cambria" panose="02040503050406030204" pitchFamily="18" charset="0"/>
              </a:rPr>
              <a:t>I’ve had enough of all this talk. Unless you obey me right this minute, I will hurl even against you the thunderbolt of excommunication, with which I once terrified the mightiest kings and entire kingdoms! Behold the Bull I’ve already drawn up for the purpose. </a:t>
            </a:r>
          </a:p>
          <a:p>
            <a:pPr lvl="0"/>
            <a:r>
              <a:rPr lang="en-US" sz="2600" b="1" dirty="0"/>
              <a:t>Peter:</a:t>
            </a:r>
            <a:r>
              <a:rPr lang="en-US" sz="2600" dirty="0"/>
              <a:t> </a:t>
            </a:r>
            <a:r>
              <a:rPr lang="en-US" sz="2600" i="1" dirty="0">
                <a:latin typeface="Cambria" panose="02040503050406030204" pitchFamily="18" charset="0"/>
                <a:ea typeface="Cambria" panose="02040503050406030204" pitchFamily="18" charset="0"/>
              </a:rPr>
              <a:t>What is this wretched thunderbolt, this thunder, these Bulls? What high-sounding drivel are you prating to me about, for goodness’ sake? We never heard about any of these things from Christ! </a:t>
            </a:r>
          </a:p>
          <a:p>
            <a:pPr lvl="0"/>
            <a:r>
              <a:rPr lang="en-US" sz="2600" b="1" dirty="0"/>
              <a:t>Julius:</a:t>
            </a:r>
            <a:r>
              <a:rPr lang="en-US" sz="2600" dirty="0"/>
              <a:t> </a:t>
            </a:r>
            <a:r>
              <a:rPr lang="en-US" sz="2600" i="1" dirty="0">
                <a:latin typeface="Cambria" panose="02040503050406030204" pitchFamily="18" charset="0"/>
                <a:ea typeface="Cambria" panose="02040503050406030204" pitchFamily="18" charset="0"/>
              </a:rPr>
              <a:t>Well, you’ll feel them if you don’t obey. </a:t>
            </a:r>
          </a:p>
          <a:p>
            <a:pPr lvl="0"/>
            <a:r>
              <a:rPr lang="en-US" sz="2600" b="1" dirty="0"/>
              <a:t>Peter: </a:t>
            </a:r>
            <a:r>
              <a:rPr lang="en-US" sz="2600" i="1" dirty="0">
                <a:latin typeface="Cambria" panose="02040503050406030204" pitchFamily="18" charset="0"/>
                <a:ea typeface="Cambria" panose="02040503050406030204" pitchFamily="18" charset="0"/>
              </a:rPr>
              <a:t>Perhaps you did once terrify some people with this hot air, but up here it doesn’t mean a thing. Here you have to operate with truth.</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93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Erasmus’ Suggested Remedies</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pPr lvl="0"/>
            <a:r>
              <a:rPr lang="en-US" dirty="0"/>
              <a:t>To remedy these corruptions, Erasmus proposed a threefold programmed of reform: </a:t>
            </a:r>
          </a:p>
          <a:p>
            <a:pPr lvl="1"/>
            <a:r>
              <a:rPr lang="en-US" dirty="0"/>
              <a:t>Moral reform</a:t>
            </a:r>
          </a:p>
          <a:p>
            <a:pPr lvl="1"/>
            <a:r>
              <a:rPr lang="en-US" dirty="0"/>
              <a:t>Cultural reform</a:t>
            </a:r>
          </a:p>
          <a:p>
            <a:pPr lvl="1"/>
            <a:r>
              <a:rPr lang="en-US" dirty="0"/>
              <a:t>Scriptural reform</a:t>
            </a:r>
          </a:p>
          <a:p>
            <a:pPr lvl="1"/>
            <a:endParaRPr lang="en-US" dirty="0"/>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468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Erasmus on Moral Reform</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pPr lvl="0"/>
            <a:r>
              <a:rPr lang="en-US" dirty="0"/>
              <a:t>To Erasmus, the essence of Christianity was the Sermon on the Mount and living a pure Christlike life. </a:t>
            </a:r>
          </a:p>
          <a:p>
            <a:pPr lvl="0"/>
            <a:r>
              <a:rPr lang="en-US" dirty="0"/>
              <a:t>Erasmus had a great longing for innocence, simplicity, and peace, and a hatred of complicated theology and ceremonial religion. </a:t>
            </a:r>
          </a:p>
          <a:p>
            <a:pPr lvl="0"/>
            <a:r>
              <a:rPr lang="en-US" dirty="0"/>
              <a:t>He always took a very minimal attitude to doctrine, stressing the humanity of Christ as teacher and role-model. </a:t>
            </a:r>
          </a:p>
          <a:p>
            <a:pPr lvl="0"/>
            <a:r>
              <a:rPr lang="en-US" dirty="0"/>
              <a:t>Perhaps Erasmus offered his view of the true Christian life most effectively in his </a:t>
            </a:r>
            <a:r>
              <a:rPr lang="en-US" i="1" dirty="0"/>
              <a:t>Dagger of the Christian Soldier </a:t>
            </a:r>
            <a:r>
              <a:rPr lang="en-US" dirty="0"/>
              <a:t>(1503), where he presented Christianity not as theology or ritual, but as a practical lifestyle, based on the imitation of Christ and the movement of the soul away from visible material things to unseen spiritual realities.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020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What does the word Renaissance mean?</a:t>
            </a:r>
          </a:p>
          <a:p>
            <a:pPr lvl="1"/>
            <a:r>
              <a:rPr lang="en-US" dirty="0"/>
              <a:t>“rebirth”</a:t>
            </a:r>
          </a:p>
          <a:p>
            <a:r>
              <a:rPr lang="en-US" dirty="0"/>
              <a:t>Give a brief description of the Renaissance period.</a:t>
            </a:r>
          </a:p>
          <a:p>
            <a:pPr lvl="1"/>
            <a:r>
              <a:rPr lang="en-US" dirty="0"/>
              <a:t>The Renaissance was a fervent period of European cultural, artistic, political and economic “rebirth” taking place from the 14th century to the 17th century; the Renaissance promoted the rediscovery of classical philosophy, literature and art. </a:t>
            </a:r>
          </a:p>
          <a:p>
            <a:r>
              <a:rPr lang="en-US" dirty="0"/>
              <a:t>What did the term “humanism” mean as it was used in the late Middle Ages?</a:t>
            </a:r>
          </a:p>
          <a:p>
            <a:pPr lvl="1"/>
            <a:r>
              <a:rPr lang="en-US" dirty="0"/>
              <a:t>It was a literary movement that sought to return to the sources of classical literature, and to imitate its style; this study of classical antiquity produced in its adherents a sense of awe for human creativity.</a:t>
            </a:r>
          </a:p>
          <a:p>
            <a:r>
              <a:rPr lang="en-US" dirty="0"/>
              <a:t>During the Renaissance there was a renewed interest in ancient manuscripts. How did the fall of Constantinople give a “shot in the arm” to this pursuit?</a:t>
            </a:r>
          </a:p>
          <a:p>
            <a:pPr lvl="1"/>
            <a:r>
              <a:rPr lang="en-US" dirty="0"/>
              <a:t>When Constantinople fell to the Turks in 1453, Byzantine exiles </a:t>
            </a:r>
            <a:r>
              <a:rPr lang="en-US" b="1" i="1" dirty="0"/>
              <a:t>flooded</a:t>
            </a:r>
            <a:r>
              <a:rPr lang="en-US" dirty="0"/>
              <a:t> Italy with their knowledge of classical Greek literature. </a:t>
            </a:r>
          </a:p>
        </p:txBody>
      </p:sp>
    </p:spTree>
    <p:extLst>
      <p:ext uri="{BB962C8B-B14F-4D97-AF65-F5344CB8AC3E}">
        <p14:creationId xmlns:p14="http://schemas.microsoft.com/office/powerpoint/2010/main" val="1443984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Erasmus on Cultural Reform</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Erasmus believed that education was the royal route to solving mankind’s problems. </a:t>
            </a:r>
          </a:p>
          <a:p>
            <a:r>
              <a:rPr lang="en-US" dirty="0"/>
              <a:t>Indeed, Erasmus created the impression that the school and the teacher, not the church and the clergyman, were the real agents for fashioning people to live excellent lives. </a:t>
            </a:r>
          </a:p>
          <a:p>
            <a:r>
              <a:rPr lang="en-US" dirty="0"/>
              <a:t>He wanted children to be given a good humanist education in Greek, Latin, the Pagan classics, and the New Testament. </a:t>
            </a:r>
          </a:p>
          <a:p>
            <a:r>
              <a:rPr lang="en-US" dirty="0"/>
              <a:t>They would then, he hoped, grow up as enlightened Christian citizens, and the whole of society would be leavened, renewed, and Christianized by their influence.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371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Erasmus on Scriptural Reform</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Erasmus saw Scripture as the supreme source of divine wisdom for human living. </a:t>
            </a:r>
          </a:p>
          <a:p>
            <a:r>
              <a:rPr lang="en-US" dirty="0"/>
              <a:t>If people were to understand the true message of Scripture, however, they had to study it in its original languages, not the Latin of the Vulgate. So Erasmus placed a strong emphasis on learning Greek.</a:t>
            </a:r>
          </a:p>
          <a:p>
            <a:r>
              <a:rPr lang="en-US" dirty="0"/>
              <a:t>Erasmus did not stress Hebrew because he was not very interested in the Old Testament; he found it a rather crude and violent sort of book. </a:t>
            </a:r>
          </a:p>
          <a:p>
            <a:r>
              <a:rPr lang="en-US" dirty="0"/>
              <a:t>In 1516, Erasmus published his own scholarly edition of the Greek New Testament (known as the </a:t>
            </a:r>
            <a:r>
              <a:rPr lang="en-US" i="1" dirty="0"/>
              <a:t>Novum </a:t>
            </a:r>
            <a:r>
              <a:rPr lang="en-US" i="1" dirty="0" err="1"/>
              <a:t>Istrumentum</a:t>
            </a:r>
            <a:r>
              <a:rPr lang="en-US" dirty="0"/>
              <a:t>) – the first ever printed edition – accompanied by a Latin translation and his own notes.</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0095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Erasmus’ Influence on the Reformation</a:t>
            </a:r>
            <a:endParaRPr lang="en-US" sz="28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Christian humanism in general, and Erasmus in particular, have gained a special importance they might not otherwise have had in Church history, because in so many ways they sowed the seeds of the Protestant Reformation. </a:t>
            </a:r>
          </a:p>
          <a:p>
            <a:r>
              <a:rPr lang="en-US" dirty="0"/>
              <a:t>People in the 16th century used to say, “Erasmus laid the egg and Luther hatched it.” </a:t>
            </a:r>
          </a:p>
          <a:p>
            <a:r>
              <a:rPr lang="en-US" dirty="0"/>
              <a:t>By demanding that the Bible be studied in Greek and Hebrew, through the grammatical-historical method, free from the control of scholastic theology, and by exalting the early Church fathers above the schoolmen as interpreters of the gospel, the Christian humanists prepared people’s minds to accept that the Catholic Church of the Middle Ages had gone disastrously wrong, and needed the drastic remedy of the Reformation.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414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Erasmus’ Influence on the Reformation</a:t>
            </a:r>
            <a:endParaRPr lang="en-US" sz="28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But in 1524 a significant conflict between Luther and Erasmus erupted. </a:t>
            </a:r>
          </a:p>
          <a:p>
            <a:r>
              <a:rPr lang="en-US" dirty="0"/>
              <a:t>In that year Erasmus wrote the </a:t>
            </a:r>
            <a:r>
              <a:rPr lang="en-US" i="1" dirty="0"/>
              <a:t>Diatribe on Free Will</a:t>
            </a:r>
            <a:r>
              <a:rPr lang="en-US" dirty="0"/>
              <a:t> which made clear the cardinal differences between the two men. </a:t>
            </a:r>
          </a:p>
          <a:p>
            <a:r>
              <a:rPr lang="en-US" dirty="0"/>
              <a:t>Luther believed that the human will was enslaved, totally unable, apart from an enabling grace, to love or serve God. </a:t>
            </a:r>
          </a:p>
          <a:p>
            <a:r>
              <a:rPr lang="en-US" dirty="0"/>
              <a:t>But Erasmus considered this a dangerous doctrine since it threatened to relieve man of his moral responsibility. </a:t>
            </a:r>
          </a:p>
          <a:p>
            <a:r>
              <a:rPr lang="en-US" dirty="0"/>
              <a:t>The Reformers preached the original sin of man and looked upon the world as </a:t>
            </a:r>
            <a:r>
              <a:rPr lang="en-US" b="1" i="1" dirty="0"/>
              <a:t>fallen</a:t>
            </a:r>
            <a:r>
              <a:rPr lang="en-US" dirty="0"/>
              <a:t> from God’s intended place. </a:t>
            </a:r>
          </a:p>
          <a:p>
            <a:r>
              <a:rPr lang="en-US" dirty="0"/>
              <a:t>The Renaissance, on the other hand, had a </a:t>
            </a:r>
            <a:r>
              <a:rPr lang="en-US" b="1" i="1" dirty="0"/>
              <a:t>positive</a:t>
            </a:r>
            <a:r>
              <a:rPr lang="en-US" dirty="0"/>
              <a:t> estimate of human nature and the universe itself.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325)</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51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https://www.tyndalesploughboy.org/novum-instrumentum/</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Tree>
    <p:extLst>
      <p:ext uri="{BB962C8B-B14F-4D97-AF65-F5344CB8AC3E}">
        <p14:creationId xmlns:p14="http://schemas.microsoft.com/office/powerpoint/2010/main" val="1949834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https://www.hopehelps.org/volunteer-appreciation-week-2018/</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039646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001024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a:t>We saw where Erasmus’ way of attacking the false beliefs and practices in his day was </a:t>
            </a:r>
            <a:r>
              <a:rPr lang="en-US" b="1" i="1" dirty="0"/>
              <a:t>not righteous anger</a:t>
            </a:r>
            <a:r>
              <a:rPr lang="en-US" dirty="0"/>
              <a:t>, </a:t>
            </a:r>
            <a:r>
              <a:rPr lang="en-US" b="1" i="1" dirty="0"/>
              <a:t>but</a:t>
            </a:r>
            <a:r>
              <a:rPr lang="en-US" dirty="0"/>
              <a:t> </a:t>
            </a:r>
            <a:r>
              <a:rPr lang="en-US" b="1" i="1" dirty="0"/>
              <a:t>humor</a:t>
            </a:r>
            <a:r>
              <a:rPr lang="en-US" dirty="0"/>
              <a:t>: he held up corrupt Church leaders to </a:t>
            </a:r>
            <a:r>
              <a:rPr lang="en-US" b="1" i="1" dirty="0"/>
              <a:t>ridicule</a:t>
            </a:r>
            <a:r>
              <a:rPr lang="en-US" dirty="0"/>
              <a:t>, </a:t>
            </a:r>
            <a:r>
              <a:rPr lang="en-US" b="1" i="1" dirty="0"/>
              <a:t>mocked</a:t>
            </a:r>
            <a:r>
              <a:rPr lang="en-US" dirty="0"/>
              <a:t> them, and set all Western Europe laughing at them. Christians in our day sometimes object to those who mock and ridicule their opponents. Can mockery and ridicule be a legitimate way of countering our opponents? Explain your view.</a:t>
            </a:r>
          </a:p>
          <a:p>
            <a:r>
              <a:rPr lang="en-US" dirty="0"/>
              <a:t> Erasmus believed that </a:t>
            </a:r>
            <a:r>
              <a:rPr lang="en-US" b="1" i="1" dirty="0"/>
              <a:t>education</a:t>
            </a:r>
            <a:r>
              <a:rPr lang="en-US" dirty="0"/>
              <a:t> was the royal route to solving mankind’s problems. Do you agree? What do you see as the value of education? What are the limits to </a:t>
            </a:r>
            <a:r>
              <a:rPr lang="en-US"/>
              <a:t>what education can do?</a:t>
            </a:r>
            <a:endParaRPr lang="en-US" dirty="0"/>
          </a:p>
          <a:p>
            <a:pPr lvl="0"/>
            <a:r>
              <a:rPr lang="en-US" dirty="0"/>
              <a:t>Do </a:t>
            </a:r>
            <a:r>
              <a:rPr lang="en-US" b="1" i="1" dirty="0"/>
              <a:t>you</a:t>
            </a:r>
            <a:r>
              <a:rPr lang="en-US" dirty="0"/>
              <a:t> have a topic or question that </a:t>
            </a:r>
            <a:r>
              <a:rPr lang="en-US" b="1" i="1" dirty="0"/>
              <a:t>you</a:t>
            </a:r>
            <a:r>
              <a:rPr lang="en-US" dirty="0"/>
              <a:t> would like to see us to discuss?</a:t>
            </a:r>
          </a:p>
          <a:p>
            <a:pPr lvl="0"/>
            <a:endParaRPr lang="en-US" dirty="0"/>
          </a:p>
        </p:txBody>
      </p:sp>
    </p:spTree>
    <p:extLst>
      <p:ext uri="{BB962C8B-B14F-4D97-AF65-F5344CB8AC3E}">
        <p14:creationId xmlns:p14="http://schemas.microsoft.com/office/powerpoint/2010/main" val="3913273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At first, Johan Gutenberg did not publicize his invention of the printing press. What purpose did he originally have for his new invention?</a:t>
            </a:r>
          </a:p>
          <a:p>
            <a:pPr lvl="1"/>
            <a:r>
              <a:rPr lang="en-US" dirty="0"/>
              <a:t>To produce a large numbers of books that he could then sell as expensive manuscripts.</a:t>
            </a:r>
          </a:p>
          <a:p>
            <a:r>
              <a:rPr lang="en-US" dirty="0"/>
              <a:t>The printing press made scholars increasingly aware of the degree to which various manuscripts of the same work differed, which then caused them to question other aspects of manuscript authenticity. </a:t>
            </a:r>
          </a:p>
          <a:p>
            <a:r>
              <a:rPr lang="en-US" dirty="0"/>
              <a:t>Name at least one of the false claims that that Lorenzo Valla exposed concerning certain ancient documents in his day.</a:t>
            </a:r>
          </a:p>
          <a:p>
            <a:pPr lvl="1"/>
            <a:r>
              <a:rPr lang="en-US" dirty="0"/>
              <a:t>The </a:t>
            </a:r>
            <a:r>
              <a:rPr lang="en-US" i="1" dirty="0"/>
              <a:t>Donation of Constantine </a:t>
            </a:r>
            <a:r>
              <a:rPr lang="en-US" dirty="0"/>
              <a:t>(part of the </a:t>
            </a:r>
            <a:r>
              <a:rPr lang="en-US" i="1" dirty="0"/>
              <a:t>Pseudo-</a:t>
            </a:r>
            <a:r>
              <a:rPr lang="en-US" i="1" dirty="0" err="1"/>
              <a:t>Isidorean</a:t>
            </a:r>
            <a:r>
              <a:rPr lang="en-US" i="1" dirty="0"/>
              <a:t> Decretals</a:t>
            </a:r>
            <a:r>
              <a:rPr lang="en-US" dirty="0"/>
              <a:t>), claimed that Constantine had given the popes jurisdiction over the West</a:t>
            </a:r>
          </a:p>
          <a:p>
            <a:pPr lvl="1"/>
            <a:r>
              <a:rPr lang="en-US" dirty="0"/>
              <a:t>There was a legend claiming that the </a:t>
            </a:r>
            <a:r>
              <a:rPr lang="en-US" i="1" dirty="0"/>
              <a:t>Apostles’ Creed </a:t>
            </a:r>
            <a:r>
              <a:rPr lang="en-US" dirty="0"/>
              <a:t>was composed by the apostles, each contributing a clause.</a:t>
            </a:r>
          </a:p>
          <a:p>
            <a:pPr lvl="1"/>
            <a:endParaRPr lang="en-US" dirty="0"/>
          </a:p>
        </p:txBody>
      </p:sp>
    </p:spTree>
    <p:extLst>
      <p:ext uri="{BB962C8B-B14F-4D97-AF65-F5344CB8AC3E}">
        <p14:creationId xmlns:p14="http://schemas.microsoft.com/office/powerpoint/2010/main" val="1724270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476992"/>
            <a:ext cx="90329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http://www.redlightdawn.com/</a:t>
            </a:r>
            <a:r>
              <a:rPr kumimoji="0" lang="en-US" sz="18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0" y="0"/>
            <a:ext cx="9164678" cy="2133600"/>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The Dawn of the Reformation</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164304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12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https://quotes.thefamouspeople.com/desiderius-erasmus-3781.php</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8382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Desiderius Erasmus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630660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Desiderius Erasmus</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pPr lvl="0"/>
            <a:r>
              <a:rPr lang="en-US" dirty="0"/>
              <a:t>By far the most famous, gifted, and influential of all the Christian humanists was Desiderius Erasmus (1466-1536). </a:t>
            </a:r>
          </a:p>
          <a:p>
            <a:pPr lvl="0"/>
            <a:r>
              <a:rPr lang="en-US" dirty="0"/>
              <a:t>He was born in Rotterdam, the Netherlands, and more than any other Renaissance figure he shaped humanism into a positive program for the reform of society. </a:t>
            </a:r>
          </a:p>
          <a:p>
            <a:pPr lvl="0"/>
            <a:r>
              <a:rPr lang="en-US" dirty="0"/>
              <a:t>Brilliant at communicating his views in writing, he was the first thinker in history to see his own ideas become internationally famous in his own lifetime. </a:t>
            </a:r>
          </a:p>
          <a:p>
            <a:pPr lvl="0"/>
            <a:r>
              <a:rPr lang="en-US" dirty="0"/>
              <a:t>He wrote some 226 works; two and a half million copies of them were circulated. </a:t>
            </a:r>
          </a:p>
          <a:p>
            <a:pPr lvl="0"/>
            <a:r>
              <a:rPr lang="en-US" dirty="0"/>
              <a:t>He was called “the schoolmaster of Europe”. </a:t>
            </a:r>
          </a:p>
          <a:p>
            <a:pPr lvl="0"/>
            <a:r>
              <a:rPr lang="en-US" dirty="0"/>
              <a:t>Almost single-handedly, Erasmus created a new atmosphere in Western culture.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738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Desiderius Erasmus</a:t>
            </a:r>
            <a:endParaRPr lang="en-US" sz="3200" dirty="0">
              <a:latin typeface="+mn-lt"/>
            </a:endParaRPr>
          </a:p>
        </p:txBody>
      </p:sp>
      <p:sp>
        <p:nvSpPr>
          <p:cNvPr id="8" name="Content Placeholder 7"/>
          <p:cNvSpPr>
            <a:spLocks noGrp="1"/>
          </p:cNvSpPr>
          <p:nvPr>
            <p:ph idx="1"/>
          </p:nvPr>
        </p:nvSpPr>
        <p:spPr>
          <a:xfrm>
            <a:off x="381000" y="685800"/>
            <a:ext cx="8229600" cy="5715000"/>
          </a:xfrm>
        </p:spPr>
        <p:txBody>
          <a:bodyPr>
            <a:normAutofit fontScale="92500" lnSpcReduction="10000"/>
          </a:bodyPr>
          <a:lstStyle/>
          <a:p>
            <a:pPr lvl="0"/>
            <a:r>
              <a:rPr lang="en-US" dirty="0"/>
              <a:t>The illegitimate son of a Dutch priest, Erasmus was educated in the Netherlands at a school run by a religious community, known as the </a:t>
            </a:r>
            <a:r>
              <a:rPr lang="en-US" b="1" i="1" dirty="0"/>
              <a:t>Brothers of the Common Life.</a:t>
            </a:r>
            <a:r>
              <a:rPr lang="en-US" baseline="30000" dirty="0"/>
              <a:t> 1</a:t>
            </a:r>
            <a:endParaRPr lang="en-US" b="1" i="1" dirty="0"/>
          </a:p>
          <a:p>
            <a:pPr lvl="0"/>
            <a:r>
              <a:rPr lang="en-US" dirty="0"/>
              <a:t>The </a:t>
            </a:r>
            <a:r>
              <a:rPr lang="en-US" b="1" i="1" dirty="0"/>
              <a:t>Brothers</a:t>
            </a:r>
            <a:r>
              <a:rPr lang="en-US" dirty="0"/>
              <a:t> stressed a return to Bible reading, meditation, and the pursuit of holiness.</a:t>
            </a:r>
            <a:r>
              <a:rPr lang="en-US" baseline="30000" dirty="0"/>
              <a:t> </a:t>
            </a:r>
            <a:r>
              <a:rPr lang="en-US" dirty="0"/>
              <a:t>Members adopted a simple, self-supporting lifestyle, living from a common fund, and often earned their livelihood through copying manuscripts.</a:t>
            </a:r>
            <a:r>
              <a:rPr lang="en-US" baseline="30000" dirty="0"/>
              <a:t> 2</a:t>
            </a:r>
            <a:endParaRPr lang="en-US" dirty="0"/>
          </a:p>
          <a:p>
            <a:r>
              <a:rPr lang="en-US" dirty="0"/>
              <a:t>This early contact with the Brothers gave Erasmus a lifelong concern for a simple Christ-centered faith and a practical religion.</a:t>
            </a:r>
            <a:r>
              <a:rPr lang="en-US" baseline="30000" dirty="0"/>
              <a:t> 1</a:t>
            </a:r>
            <a:endParaRPr lang="en-US" dirty="0"/>
          </a:p>
          <a:p>
            <a:r>
              <a:rPr lang="en-US" dirty="0"/>
              <a:t>He then spent some time in a monastery, but found it highly disagreeable; in fact, Erasmus came to detest everything that monasticism stood for.</a:t>
            </a:r>
            <a:r>
              <a:rPr lang="en-US" baseline="30000" dirty="0"/>
              <a:t> 1</a:t>
            </a:r>
            <a:endParaRPr lang="en-US" dirty="0"/>
          </a:p>
          <a:p>
            <a:pPr marL="0" lvl="0" indent="0">
              <a:buNone/>
            </a:pPr>
            <a:endParaRPr lang="en-US" dirty="0"/>
          </a:p>
        </p:txBody>
      </p:sp>
      <p:sp>
        <p:nvSpPr>
          <p:cNvPr id="5" name="TextBox 4"/>
          <p:cNvSpPr txBox="1"/>
          <p:nvPr/>
        </p:nvSpPr>
        <p:spPr>
          <a:xfrm>
            <a:off x="457200" y="6400800"/>
            <a:ext cx="8610600" cy="523220"/>
          </a:xfrm>
          <a:prstGeom prst="rect">
            <a:avLst/>
          </a:prstGeom>
          <a:noFill/>
        </p:spPr>
        <p:txBody>
          <a:bodyPr wrap="square" rtlCol="0">
            <a:spAutoFit/>
          </a:bodyPr>
          <a:lstStyle/>
          <a:p>
            <a:pPr>
              <a:defRPr/>
            </a:pPr>
            <a:r>
              <a:rPr lang="en-US" sz="1400" baseline="30000" dirty="0"/>
              <a:t>1 </a:t>
            </a:r>
            <a:r>
              <a:rPr lang="en-US" sz="1400" dirty="0"/>
              <a:t>Needham, Nick. 2,000 Years of Christ's Power Vol. 3: Renaissance and Reformation</a:t>
            </a:r>
            <a:endParaRPr lang="en-US" sz="1400" dirty="0">
              <a:solidFill>
                <a:prstClr val="black"/>
              </a:solidFill>
            </a:endParaRPr>
          </a:p>
          <a:p>
            <a:pPr lvl="0">
              <a:defRPr/>
            </a:pPr>
            <a:r>
              <a:rPr lang="en-US" sz="1400" baseline="30000" dirty="0"/>
              <a:t>2 </a:t>
            </a:r>
            <a:r>
              <a:rPr lang="en-US" sz="1400" dirty="0"/>
              <a:t>Ferguson, Sinclair B.. Church History 101: The Highlights of Twenty Centuries</a:t>
            </a:r>
          </a:p>
        </p:txBody>
      </p:sp>
    </p:spTree>
    <p:extLst>
      <p:ext uri="{BB962C8B-B14F-4D97-AF65-F5344CB8AC3E}">
        <p14:creationId xmlns:p14="http://schemas.microsoft.com/office/powerpoint/2010/main" val="1879082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Desiderius Erasmus</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The great turning point in Erasmus’s life was his visit to England in 1499, where he became a close friend of the leading English humanists, John Colet and Sir Thomas More. </a:t>
            </a:r>
          </a:p>
          <a:p>
            <a:pPr lvl="0"/>
            <a:r>
              <a:rPr lang="en-US" dirty="0"/>
              <a:t>Inspired by their Christian humanist vision, Erasmus published many new editions of the writings of the church fathers, helping to renew people’s interest in them. </a:t>
            </a:r>
          </a:p>
          <a:p>
            <a:pPr lvl="0"/>
            <a:r>
              <a:rPr lang="en-US" dirty="0"/>
              <a:t>Erasmus’s own favorite among the fathers was Jerome, whom in many ways Erasmus took as a model for his own life – the celibate scholar, devoted to acquiring knowledge and spreading it in the cause of Christianity and reforming the lives of believers. </a:t>
            </a:r>
          </a:p>
          <a:p>
            <a:pPr lvl="0"/>
            <a:r>
              <a:rPr lang="en-US" dirty="0"/>
              <a:t>Erasmus wanted to use humanism as an instrument for reforming the whole of Western society. </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3470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Erasmus’ Criticisms of Catholic Europe</a:t>
            </a:r>
            <a:endParaRPr lang="en-US" sz="3200"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pPr lvl="0"/>
            <a:r>
              <a:rPr lang="en-US" sz="3200" dirty="0"/>
              <a:t>Erasmus believed that a number of things had gone seriously wrong with the religious life of Catholic Europe:</a:t>
            </a:r>
          </a:p>
          <a:p>
            <a:pPr lvl="1"/>
            <a:r>
              <a:rPr lang="en-US" sz="2800" dirty="0"/>
              <a:t>Scholastic theology</a:t>
            </a:r>
          </a:p>
          <a:p>
            <a:pPr lvl="1"/>
            <a:r>
              <a:rPr lang="en-US" sz="2800" dirty="0"/>
              <a:t>External religion</a:t>
            </a:r>
          </a:p>
          <a:p>
            <a:pPr lvl="1"/>
            <a:r>
              <a:rPr lang="en-US" sz="2800" dirty="0"/>
              <a:t>The clergy, the monks, and the papacy</a:t>
            </a:r>
          </a:p>
        </p:txBody>
      </p:sp>
      <p:sp>
        <p:nvSpPr>
          <p:cNvPr id="5" name="TextBox 4"/>
          <p:cNvSpPr txBox="1"/>
          <p:nvPr/>
        </p:nvSpPr>
        <p:spPr>
          <a:xfrm>
            <a:off x="14468" y="6550223"/>
            <a:ext cx="9144000"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496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315562</TotalTime>
  <Words>3054</Words>
  <Application>Microsoft Office PowerPoint</Application>
  <PresentationFormat>On-screen Show (4:3)</PresentationFormat>
  <Paragraphs>140</Paragraphs>
  <Slides>27</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Cambria</vt:lpstr>
      <vt:lpstr>Office Theme</vt:lpstr>
      <vt:lpstr>140_Office Theme</vt:lpstr>
      <vt:lpstr>PowerPoint Presentation</vt:lpstr>
      <vt:lpstr>Review</vt:lpstr>
      <vt:lpstr>Review</vt:lpstr>
      <vt:lpstr>The Dawn of the Reformation</vt:lpstr>
      <vt:lpstr>Desiderius Erasmus</vt:lpstr>
      <vt:lpstr>Desiderius Erasmus</vt:lpstr>
      <vt:lpstr>Desiderius Erasmus</vt:lpstr>
      <vt:lpstr>Desiderius Erasmus</vt:lpstr>
      <vt:lpstr>Erasmus’ Criticisms of Catholic Europe</vt:lpstr>
      <vt:lpstr>Erasmus on Scholastic Theology</vt:lpstr>
      <vt:lpstr>Erasmus on External Religion</vt:lpstr>
      <vt:lpstr>Erasmus on External Religion</vt:lpstr>
      <vt:lpstr>Erasmus on the Clergy, Monks, and the Papacy</vt:lpstr>
      <vt:lpstr>Erasmus on the Clergy, Monks, and the Papacy</vt:lpstr>
      <vt:lpstr>Excerpt from Erasmus’s Julius Excluded from Heaven </vt:lpstr>
      <vt:lpstr>Excerpt from Erasmus’s Julius Excluded from Heaven </vt:lpstr>
      <vt:lpstr>Excerpt from Erasmus’s Julius Excluded from Heaven </vt:lpstr>
      <vt:lpstr>Erasmus’ Suggested Remedies</vt:lpstr>
      <vt:lpstr>Erasmus on Moral Reform</vt:lpstr>
      <vt:lpstr>Erasmus on Cultural Reform</vt:lpstr>
      <vt:lpstr>Erasmus on Scriptural Reform</vt:lpstr>
      <vt:lpstr>Erasmus’ Influence on the Reformation</vt:lpstr>
      <vt:lpstr>Erasmus’ Influence on the Reformation</vt:lpstr>
      <vt:lpstr>PowerPoint Presentation</vt:lpstr>
      <vt:lpstr>PowerPoint Presentation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5516</cp:revision>
  <cp:lastPrinted>2020-06-07T13:25:05Z</cp:lastPrinted>
  <dcterms:created xsi:type="dcterms:W3CDTF">2018-06-08T00:19:32Z</dcterms:created>
  <dcterms:modified xsi:type="dcterms:W3CDTF">2020-06-07T21:19:36Z</dcterms:modified>
</cp:coreProperties>
</file>