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2.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notesSlides/notesSlide3.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4.xml" ContentType="application/vnd.openxmlformats-officedocument.presentationml.notesSl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notesSlides/notesSlide5.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31"/>
  </p:notesMasterIdLst>
  <p:handoutMasterIdLst>
    <p:handoutMasterId r:id="rId32"/>
  </p:handoutMasterIdLst>
  <p:sldIdLst>
    <p:sldId id="3111" r:id="rId3"/>
    <p:sldId id="3118" r:id="rId4"/>
    <p:sldId id="3119" r:id="rId5"/>
    <p:sldId id="3116" r:id="rId6"/>
    <p:sldId id="3120" r:id="rId7"/>
    <p:sldId id="3122" r:id="rId8"/>
    <p:sldId id="3123" r:id="rId9"/>
    <p:sldId id="3124" r:id="rId10"/>
    <p:sldId id="3125" r:id="rId11"/>
    <p:sldId id="3126" r:id="rId12"/>
    <p:sldId id="3127" r:id="rId13"/>
    <p:sldId id="3128" r:id="rId14"/>
    <p:sldId id="3129" r:id="rId15"/>
    <p:sldId id="3130" r:id="rId16"/>
    <p:sldId id="3110" r:id="rId17"/>
    <p:sldId id="3132" r:id="rId18"/>
    <p:sldId id="3141" r:id="rId19"/>
    <p:sldId id="3133" r:id="rId20"/>
    <p:sldId id="3134" r:id="rId21"/>
    <p:sldId id="3135" r:id="rId22"/>
    <p:sldId id="3131" r:id="rId23"/>
    <p:sldId id="3137" r:id="rId24"/>
    <p:sldId id="3138" r:id="rId25"/>
    <p:sldId id="3139" r:id="rId26"/>
    <p:sldId id="3140" r:id="rId27"/>
    <p:sldId id="3113" r:id="rId28"/>
    <p:sldId id="3114" r:id="rId29"/>
    <p:sldId id="3115" r:id="rId3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8" autoAdjust="0"/>
    <p:restoredTop sz="94660"/>
  </p:normalViewPr>
  <p:slideViewPr>
    <p:cSldViewPr>
      <p:cViewPr varScale="1">
        <p:scale>
          <a:sx n="165" d="100"/>
          <a:sy n="165" d="100"/>
        </p:scale>
        <p:origin x="728" y="100"/>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6/14/2020</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6/14/2020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653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750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5670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3883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7238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6/14/2020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6/14/2020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6/14/2020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6/14/2020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6/14/2020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6/14/2020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6/14/2020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6/14/2020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6/14/2020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6/14/2020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6/14/2020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6/14/2020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6/14/2020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6/14/2020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6/14/2020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6/14/2020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6/14/2020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6/14/2020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6/14/2020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hyperlink" Target="https://www.wikiwand.com/en/Novum_Instrumentum_omn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8.xml"/><Relationship Id="rId4" Type="http://schemas.openxmlformats.org/officeDocument/2006/relationships/hyperlink" Target="https://www.wikiwand.com/en/Novum_Instrumentum_omn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hyperlink" Target="https://www.wikiwand.com/en/Novum_Instrumentum_omn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0.xml"/><Relationship Id="rId4" Type="http://schemas.openxmlformats.org/officeDocument/2006/relationships/hyperlink" Target="https://www.wikiwand.com/en/Novum_Instrumentum_omn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hyperlink" Target="https://www.wikiwand.com/en/Novum_Instrumentum_omne"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12.xml"/><Relationship Id="rId5" Type="http://schemas.openxmlformats.org/officeDocument/2006/relationships/hyperlink" Target="https://www.history.com/topics/reformation/reformation" TargetMode="Externa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4.xml"/><Relationship Id="rId5" Type="http://schemas.openxmlformats.org/officeDocument/2006/relationships/hyperlink" Target="https://www.thedailymeal.com/drink/italy-s-chianti-vineyards-are-currently-under-attack-wild-boars/030816" TargetMode="Externa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18.xml"/><Relationship Id="rId5" Type="http://schemas.openxmlformats.org/officeDocument/2006/relationships/hyperlink" Target="https://www.vision.org/biography-martin-luther-fearful-philosopher-394" TargetMode="Externa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hemeOverride" Target="../theme/themeOverride22.xml"/><Relationship Id="rId5" Type="http://schemas.openxmlformats.org/officeDocument/2006/relationships/hyperlink" Target="https://store.faithink.com/collections/luther-resources" TargetMode="Externa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8.xml"/><Relationship Id="rId1" Type="http://schemas.openxmlformats.org/officeDocument/2006/relationships/themeOverride" Target="../theme/themeOverride23.xml"/><Relationship Id="rId4" Type="http://schemas.openxmlformats.org/officeDocument/2006/relationships/hyperlink" Target="https://www.hopehelps.org/volunteer-appreciation-week-201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6.xml"/><Relationship Id="rId1" Type="http://schemas.openxmlformats.org/officeDocument/2006/relationships/themeOverride" Target="../theme/themeOverride24.xml"/><Relationship Id="rId4" Type="http://schemas.openxmlformats.org/officeDocument/2006/relationships/hyperlink" Target="https://www.weareteachers.com/moving-beyond-classroom-discussion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www.tyndalesploughboy.org/novum-instrumentum/"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xml"/><Relationship Id="rId5" Type="http://schemas.openxmlformats.org/officeDocument/2006/relationships/hyperlink" Target="https://en.wikipedia.org/wiki/Complutensian_Polyglot_Bible" TargetMode="External"/><Relationship Id="rId4" Type="http://schemas.openxmlformats.org/officeDocument/2006/relationships/hyperlink" Target="https://www.wikiwand.com/en/Novum_Instrumentum_omn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hyperlink" Target="https://www.wikiwand.com/en/Novum_Instrumentum_omn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hyperlink" Target="https://www.wikiwand.com/en/Novum_Instrumentum_omn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5.xml"/><Relationship Id="rId4" Type="http://schemas.openxmlformats.org/officeDocument/2006/relationships/hyperlink" Target="https://www.wikiwand.com/en/Novum_Instrumentum_omn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wikiwand.com/en/Novum_Instrumentum_omne" TargetMode="External"/><Relationship Id="rId2" Type="http://schemas.openxmlformats.org/officeDocument/2006/relationships/slideLayout" Target="../slideLayouts/slideLayout6.xml"/><Relationship Id="rId1" Type="http://schemas.openxmlformats.org/officeDocument/2006/relationships/themeOverride" Target="../theme/themeOverride6.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1148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The Second Edition (1519)</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20000"/>
          </a:bodyPr>
          <a:lstStyle/>
          <a:p>
            <a:r>
              <a:rPr lang="en-US" dirty="0"/>
              <a:t>In the second edition Erasmus also used an </a:t>
            </a:r>
            <a:r>
              <a:rPr lang="en-US" b="1" i="1" dirty="0"/>
              <a:t>additional</a:t>
            </a:r>
            <a:r>
              <a:rPr lang="en-US" dirty="0"/>
              <a:t> manuscript: Minuscule 3 (a 12th century manuscript which contained the entire NT except Revelation). </a:t>
            </a:r>
          </a:p>
          <a:p>
            <a:r>
              <a:rPr lang="en-US" dirty="0"/>
              <a:t>The text was changed in about 400 places, with most—though not all—of the typographical errors corrected. </a:t>
            </a:r>
          </a:p>
          <a:p>
            <a:r>
              <a:rPr lang="en-US" dirty="0"/>
              <a:t>One of the editors of </a:t>
            </a:r>
            <a:r>
              <a:rPr lang="en-US" i="1" dirty="0"/>
              <a:t>Complutensian Polyglot</a:t>
            </a:r>
            <a:r>
              <a:rPr lang="en-US" dirty="0"/>
              <a:t>, </a:t>
            </a:r>
            <a:r>
              <a:rPr lang="en-US" b="1" i="1" dirty="0"/>
              <a:t>criticized</a:t>
            </a:r>
            <a:r>
              <a:rPr lang="en-US" dirty="0"/>
              <a:t> Erasmus because his Greek text did not include part of 1 John 5:7-8 (also known as the </a:t>
            </a:r>
            <a:r>
              <a:rPr lang="en-US" i="1" dirty="0"/>
              <a:t>Comma Johanneum</a:t>
            </a:r>
            <a:r>
              <a:rPr lang="en-US" dirty="0"/>
              <a:t>):</a:t>
            </a:r>
          </a:p>
          <a:p>
            <a:pPr lvl="1"/>
            <a:r>
              <a:rPr lang="en-US" i="1" baseline="30000" dirty="0">
                <a:solidFill>
                  <a:srgbClr val="344BF6"/>
                </a:solidFill>
                <a:latin typeface="Cambria" panose="02040503050406030204" pitchFamily="18" charset="0"/>
                <a:ea typeface="Cambria" panose="02040503050406030204" pitchFamily="18" charset="0"/>
              </a:rPr>
              <a:t>7 </a:t>
            </a:r>
            <a:r>
              <a:rPr lang="en-US" b="1" i="1" dirty="0">
                <a:solidFill>
                  <a:srgbClr val="344BF6"/>
                </a:solidFill>
                <a:latin typeface="Cambria" panose="02040503050406030204" pitchFamily="18" charset="0"/>
                <a:ea typeface="Cambria" panose="02040503050406030204" pitchFamily="18" charset="0"/>
              </a:rPr>
              <a:t>For there are three that bear record in heaven, the Father, the Word, and the Holy Ghost: and these three are one. </a:t>
            </a:r>
            <a:r>
              <a:rPr lang="en-US" i="1" baseline="30000" dirty="0">
                <a:solidFill>
                  <a:srgbClr val="344BF6"/>
                </a:solidFill>
                <a:latin typeface="Cambria" panose="02040503050406030204" pitchFamily="18" charset="0"/>
                <a:ea typeface="Cambria" panose="02040503050406030204" pitchFamily="18" charset="0"/>
              </a:rPr>
              <a:t>8</a:t>
            </a:r>
            <a:r>
              <a:rPr lang="en-US" i="1" dirty="0">
                <a:solidFill>
                  <a:srgbClr val="344BF6"/>
                </a:solidFill>
                <a:latin typeface="Cambria" panose="02040503050406030204" pitchFamily="18" charset="0"/>
                <a:ea typeface="Cambria" panose="02040503050406030204" pitchFamily="18" charset="0"/>
              </a:rPr>
              <a:t> And there are three that bear witness in earth, the Spirit, and the water, and the blood: and these three agree in one. </a:t>
            </a:r>
            <a:r>
              <a:rPr lang="en-US" dirty="0"/>
              <a:t>(1 John 5:7-8 KJV) </a:t>
            </a:r>
          </a:p>
          <a:p>
            <a:r>
              <a:rPr lang="en-US" dirty="0"/>
              <a:t>Erasmus replied that he had not found it in any Greek manuscript. But the editor countered that (in his view) </a:t>
            </a:r>
            <a:r>
              <a:rPr lang="en-US" b="1" i="1" dirty="0"/>
              <a:t>Latin</a:t>
            </a:r>
            <a:r>
              <a:rPr lang="en-US" dirty="0"/>
              <a:t> manuscripts are </a:t>
            </a:r>
            <a:r>
              <a:rPr lang="en-US" b="1" i="1" dirty="0"/>
              <a:t>more reliable </a:t>
            </a:r>
            <a:r>
              <a:rPr lang="en-US" dirty="0"/>
              <a:t>than </a:t>
            </a:r>
            <a:r>
              <a:rPr lang="en-US" b="1" i="1" dirty="0"/>
              <a:t>Greek</a:t>
            </a:r>
            <a:r>
              <a:rPr lang="en-US" dirty="0"/>
              <a:t>. </a:t>
            </a:r>
          </a:p>
          <a:p>
            <a:endParaRPr lang="en-US" dirty="0"/>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https://www.wikiwand.com/en/Novum_Instrumentum_omne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6427299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The Second Edition (1519)</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dirty="0"/>
              <a:t>In 1520, Edward Lee (who would later become archbishop of York) complained to Erasmus that leaving out the </a:t>
            </a:r>
            <a:r>
              <a:rPr lang="en-US" i="1" dirty="0"/>
              <a:t>Comma Johanneum, </a:t>
            </a:r>
            <a:r>
              <a:rPr lang="en-US" dirty="0"/>
              <a:t>would lead to</a:t>
            </a:r>
            <a:r>
              <a:rPr lang="en-US" i="1" dirty="0"/>
              <a:t> </a:t>
            </a:r>
            <a:r>
              <a:rPr lang="en-US" dirty="0"/>
              <a:t>Arianism.</a:t>
            </a:r>
          </a:p>
          <a:p>
            <a:r>
              <a:rPr lang="en-US" dirty="0"/>
              <a:t>Erasmus again replied that he had not found any Greek manuscript that contained these words, therefore this was </a:t>
            </a:r>
            <a:r>
              <a:rPr lang="en-US" b="1" i="1" dirty="0"/>
              <a:t>not</a:t>
            </a:r>
            <a:r>
              <a:rPr lang="en-US" dirty="0"/>
              <a:t> a case of </a:t>
            </a:r>
            <a:r>
              <a:rPr lang="en-US" b="1" i="1" dirty="0"/>
              <a:t>omission</a:t>
            </a:r>
            <a:r>
              <a:rPr lang="en-US" dirty="0"/>
              <a:t>, but simply of </a:t>
            </a:r>
            <a:r>
              <a:rPr lang="en-US" b="1" i="1" dirty="0"/>
              <a:t>non-addition</a:t>
            </a:r>
            <a:r>
              <a:rPr lang="en-US" dirty="0"/>
              <a:t>. </a:t>
            </a:r>
          </a:p>
          <a:p>
            <a:r>
              <a:rPr lang="en-US" dirty="0"/>
              <a:t>Erasmus went on to show that even some </a:t>
            </a:r>
            <a:r>
              <a:rPr lang="en-US" b="1" i="1" dirty="0"/>
              <a:t>Latin</a:t>
            </a:r>
            <a:r>
              <a:rPr lang="en-US" dirty="0"/>
              <a:t> manuscripts did not contain these words.</a:t>
            </a:r>
          </a:p>
          <a:p>
            <a:r>
              <a:rPr lang="en-US" dirty="0"/>
              <a:t>Another attack was made in 1521 by the prefect of the Vatican Library, because Erasmus’ Greek text had departed from some of the common readings of the Vulgate. </a:t>
            </a:r>
          </a:p>
          <a:p>
            <a:r>
              <a:rPr lang="en-US" dirty="0"/>
              <a:t>Erasmus’ second edition became the basis for Luther's German translation.</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https://www.wikiwand.com/en/Novum_Instrumentum_omne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9005979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The Third Edition (1522)</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20000"/>
          </a:bodyPr>
          <a:lstStyle/>
          <a:p>
            <a:r>
              <a:rPr lang="en-US" dirty="0"/>
              <a:t>With the third edition of Erasmus's Greek text, the Comma Johanneum was </a:t>
            </a:r>
            <a:r>
              <a:rPr lang="en-US" b="1" i="1" dirty="0"/>
              <a:t>included</a:t>
            </a:r>
            <a:r>
              <a:rPr lang="en-US" dirty="0"/>
              <a:t>. </a:t>
            </a:r>
          </a:p>
          <a:p>
            <a:r>
              <a:rPr lang="en-US" dirty="0"/>
              <a:t>An often repeated story is that Erasmus included it, because he felt bound by a promise to include it if a manuscript was found that contained it. When a single 16th-century Greek manuscript subsequently had been found to contain it (</a:t>
            </a:r>
            <a:r>
              <a:rPr lang="en-US" i="1" dirty="0"/>
              <a:t>Codex Montfortianus</a:t>
            </a:r>
            <a:r>
              <a:rPr lang="en-US" dirty="0"/>
              <a:t>), Erasmus included it, though he expressed doubt as to the authenticity of the passage in his Annotations.</a:t>
            </a:r>
          </a:p>
          <a:p>
            <a:r>
              <a:rPr lang="en-US" dirty="0"/>
              <a:t>The third edition differed in 118 places from the second.</a:t>
            </a:r>
          </a:p>
          <a:p>
            <a:r>
              <a:rPr lang="en-US" dirty="0"/>
              <a:t>This edition was used by: </a:t>
            </a:r>
          </a:p>
          <a:p>
            <a:pPr lvl="1"/>
            <a:r>
              <a:rPr lang="en-US" dirty="0"/>
              <a:t>William Tyndale for the first English New Testament (1526), </a:t>
            </a:r>
          </a:p>
          <a:p>
            <a:pPr lvl="1"/>
            <a:r>
              <a:rPr lang="en-US" dirty="0"/>
              <a:t>Robert Estienne (aka. Stephanus) as a base for his editions of the Greek New Testament (1546 and 1549)</a:t>
            </a:r>
          </a:p>
          <a:p>
            <a:pPr lvl="1"/>
            <a:r>
              <a:rPr lang="en-US" dirty="0"/>
              <a:t>The translators of </a:t>
            </a:r>
            <a:r>
              <a:rPr lang="en-US" b="1" i="1" dirty="0"/>
              <a:t>Geneva Bible </a:t>
            </a:r>
            <a:r>
              <a:rPr lang="en-US" dirty="0"/>
              <a:t>(1560)</a:t>
            </a:r>
          </a:p>
          <a:p>
            <a:pPr lvl="1"/>
            <a:r>
              <a:rPr lang="en-US" dirty="0"/>
              <a:t> The translators of </a:t>
            </a:r>
            <a:r>
              <a:rPr lang="en-US" b="1" i="1" dirty="0"/>
              <a:t>King James Version </a:t>
            </a:r>
            <a:r>
              <a:rPr lang="en-US" dirty="0"/>
              <a:t>(1611)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https://www.wikiwand.com/en/Novum_Instrumentum_omne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610878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p:cTn id="4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 calcmode="lin" valueType="num">
                                      <p:cBhvr>
                                        <p:cTn id="49"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8">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8">
                                            <p:txEl>
                                              <p:pRg st="7" end="7"/>
                                            </p:txEl>
                                          </p:spTgt>
                                        </p:tgtEl>
                                        <p:attrNameLst>
                                          <p:attrName>style.visibility</p:attrName>
                                        </p:attrNameLst>
                                      </p:cBhvr>
                                      <p:to>
                                        <p:strVal val="visible"/>
                                      </p:to>
                                    </p:set>
                                    <p:anim calcmode="lin" valueType="num">
                                      <p:cBhvr>
                                        <p:cTn id="56"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The Fourth Edition (1527)</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dirty="0"/>
              <a:t>Shortly after the publication of his third edition, Erasmus had opportunity to study the Complutensian Polyglot, and used its text for improvement of his own text. </a:t>
            </a:r>
          </a:p>
          <a:p>
            <a:r>
              <a:rPr lang="en-US" dirty="0"/>
              <a:t>In the Book of Revelation, he altered his fourth edition in about 90 passages on the basis of the Complutensian text.</a:t>
            </a:r>
          </a:p>
          <a:p>
            <a:r>
              <a:rPr lang="en-US" dirty="0"/>
              <a:t>Unfortunately Erasmus had forgotten what places of the Apocalypse he translated from Latin and he did </a:t>
            </a:r>
            <a:r>
              <a:rPr lang="en-US" b="1" i="1" dirty="0"/>
              <a:t>not</a:t>
            </a:r>
            <a:r>
              <a:rPr lang="en-US" dirty="0"/>
              <a:t> correct </a:t>
            </a:r>
            <a:r>
              <a:rPr lang="en-US" b="1" i="1" dirty="0"/>
              <a:t>all</a:t>
            </a:r>
            <a:r>
              <a:rPr lang="en-US" dirty="0"/>
              <a:t> of them!</a:t>
            </a:r>
          </a:p>
          <a:p>
            <a:r>
              <a:rPr lang="en-US" dirty="0"/>
              <a:t>Except for Revelation, the fourth edition differed only in about 20 places from his third. </a:t>
            </a:r>
          </a:p>
          <a:p>
            <a:r>
              <a:rPr lang="en-US" dirty="0"/>
              <a:t>The fourth edition was printed in three parallel columns, they contain the Greek, Erasmus' own Latin version, and the Vulgate.</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https://www.wikiwand.com/en/Novum_Instrumentum_omne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7233885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The Final Edition (1535)</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The fifth edition of Erasmus, published in 1535, the year before his death, discarded the Vulgate. </a:t>
            </a:r>
          </a:p>
          <a:p>
            <a:r>
              <a:rPr lang="en-US" dirty="0"/>
              <a:t>The fifth edition differed only in four places from the fourth.</a:t>
            </a:r>
          </a:p>
          <a:p>
            <a:r>
              <a:rPr lang="en-US" dirty="0"/>
              <a:t>Popular demand for Greek New Testaments led to a flurry of further authorized and unauthorized editions in the early sixteenth century; almost all of which were based on Erasmus's work and incorporated his particular readings, although typically also making a number of minor changes of their own.</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https://www.wikiwand.com/en/Novum_Instrumentum_omne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6271983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lvl="0">
              <a:defRPr/>
            </a:pPr>
            <a:r>
              <a:rPr lang="en-US" sz="1600" dirty="0">
                <a:solidFill>
                  <a:prstClr val="black"/>
                </a:solidFill>
                <a:effectLst>
                  <a:glow rad="228600">
                    <a:prstClr val="white">
                      <a:alpha val="40000"/>
                    </a:prstClr>
                  </a:glow>
                </a:effectLst>
                <a:hlinkClick r:id="rId5"/>
              </a:rPr>
              <a:t>https://www.history.com/topics/reformation/reformation</a:t>
            </a:r>
            <a:r>
              <a:rPr lang="en-US" sz="1600" dirty="0">
                <a:solidFill>
                  <a:prstClr val="black"/>
                </a:solidFill>
                <a:effectLst>
                  <a:glow rad="228600">
                    <a:prstClr val="white">
                      <a:alpha val="40000"/>
                    </a:prstClr>
                  </a:glow>
                </a:effectLst>
              </a:rPr>
              <a:t> </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76200" y="12094"/>
            <a:ext cx="9067800" cy="1740505"/>
          </a:xfrm>
        </p:spPr>
        <p:txBody>
          <a:bodyPr>
            <a:noAutofit/>
          </a:bodyPr>
          <a:lstStyle/>
          <a:p>
            <a:r>
              <a:rPr lang="en-US" sz="7200" b="1" dirty="0">
                <a:solidFill>
                  <a:schemeClr val="bg1"/>
                </a:solidFill>
                <a:effectLst>
                  <a:glow rad="228600">
                    <a:schemeClr val="accent2">
                      <a:satMod val="175000"/>
                      <a:alpha val="40000"/>
                    </a:schemeClr>
                  </a:glow>
                  <a:outerShdw blurRad="114300" dist="38100" dir="13500000" algn="br" rotWithShape="0">
                    <a:prstClr val="black"/>
                  </a:outerShdw>
                </a:effectLst>
              </a:rPr>
              <a:t>The Reformation</a:t>
            </a:r>
            <a:br>
              <a:rPr lang="en-US" sz="7200" b="1" dirty="0">
                <a:solidFill>
                  <a:schemeClr val="bg1"/>
                </a:solidFill>
                <a:effectLst>
                  <a:glow rad="228600">
                    <a:schemeClr val="accent2">
                      <a:satMod val="175000"/>
                      <a:alpha val="40000"/>
                    </a:schemeClr>
                  </a:glow>
                  <a:outerShdw blurRad="114300" dist="38100" dir="13500000" algn="br" rotWithShape="0">
                    <a:prstClr val="black"/>
                  </a:outerShdw>
                </a:effectLst>
              </a:rPr>
            </a:br>
            <a:r>
              <a:rPr lang="en-US" b="1" dirty="0">
                <a:solidFill>
                  <a:schemeClr val="bg1"/>
                </a:solidFill>
                <a:effectLst>
                  <a:glow rad="228600">
                    <a:schemeClr val="accent2">
                      <a:satMod val="175000"/>
                      <a:alpha val="40000"/>
                    </a:schemeClr>
                  </a:glow>
                  <a:outerShdw blurRad="114300" dist="38100" dir="13500000" algn="br" rotWithShape="0">
                    <a:prstClr val="black"/>
                  </a:outerShdw>
                </a:effectLst>
              </a:rPr>
              <a:t>1517-1648</a:t>
            </a:r>
            <a:endParaRPr lang="en-US" sz="72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11031746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The Reformation</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20000"/>
          </a:bodyPr>
          <a:lstStyle/>
          <a:p>
            <a:r>
              <a:rPr lang="en-US" dirty="0"/>
              <a:t>The Reformation broke out with surprising intensity in the sixteenth century, giving birth to Protestantism and shattering the papal leadership of western Christendom. </a:t>
            </a:r>
          </a:p>
          <a:p>
            <a:r>
              <a:rPr lang="en-US" dirty="0"/>
              <a:t>Four major traditions marked early Protestantism: </a:t>
            </a:r>
          </a:p>
          <a:p>
            <a:pPr lvl="1"/>
            <a:r>
              <a:rPr lang="en-US" dirty="0"/>
              <a:t>Lutheran</a:t>
            </a:r>
          </a:p>
          <a:p>
            <a:pPr lvl="1"/>
            <a:r>
              <a:rPr lang="en-US" dirty="0"/>
              <a:t>Reformed</a:t>
            </a:r>
          </a:p>
          <a:p>
            <a:pPr lvl="1"/>
            <a:r>
              <a:rPr lang="en-US" dirty="0"/>
              <a:t>Anabaptist</a:t>
            </a:r>
          </a:p>
          <a:p>
            <a:pPr lvl="1"/>
            <a:r>
              <a:rPr lang="en-US" dirty="0"/>
              <a:t>Anglican</a:t>
            </a:r>
          </a:p>
          <a:p>
            <a:r>
              <a:rPr lang="en-US" dirty="0"/>
              <a:t>After a generation, the Church of Rome itself, led by the Jesuits, recovered its moral fervor. </a:t>
            </a:r>
          </a:p>
          <a:p>
            <a:r>
              <a:rPr lang="en-US" dirty="0"/>
              <a:t>Bloody struggles between Catholics and Protestants followed, and Europe was ravaged by war before it became obvious that western Christendom was permanently divided and a few pioneers pointed toward a new way: the denominational concept of the church.</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Shelley, Dr. Bruce L.. Church History in Plain Language: Fourth Edition (p. 245).</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63350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07777"/>
          </a:xfrm>
          <a:prstGeom prst="rect">
            <a:avLst/>
          </a:prstGeom>
        </p:spPr>
        <p:txBody>
          <a:bodyPr wrap="square">
            <a:spAutoFit/>
          </a:bodyPr>
          <a:lstStyle/>
          <a:p>
            <a:pPr lvl="0">
              <a:defRPr/>
            </a:pPr>
            <a:r>
              <a:rPr lang="en-US" sz="1400" dirty="0">
                <a:solidFill>
                  <a:prstClr val="black"/>
                </a:solidFill>
                <a:effectLst>
                  <a:glow rad="228600">
                    <a:prstClr val="white">
                      <a:alpha val="40000"/>
                    </a:prstClr>
                  </a:glow>
                </a:effectLst>
                <a:hlinkClick r:id="rId5"/>
              </a:rPr>
              <a:t>https://www.thedailymeal.com/drink/italy-s-chianti-vineyards-are-currently-under-attack-wild-boars/030816</a:t>
            </a:r>
            <a:r>
              <a:rPr lang="en-US" sz="1400" dirty="0">
                <a:solidFill>
                  <a:prstClr val="black"/>
                </a:solidFill>
                <a:effectLst>
                  <a:glow rad="228600">
                    <a:prstClr val="white">
                      <a:alpha val="40000"/>
                    </a:prstClr>
                  </a:glow>
                </a:effectLst>
              </a:rPr>
              <a:t> </a:t>
            </a:r>
            <a:endParaRPr kumimoji="0" lang="en-US" sz="14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76200" y="12095"/>
            <a:ext cx="9067800" cy="902306"/>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A Wild Boar in the Vineyard</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114974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8000" r="-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A Wild Boar in the Vineyard</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lnSpcReduction="10000"/>
          </a:bodyPr>
          <a:lstStyle/>
          <a:p>
            <a:r>
              <a:rPr lang="en-US" dirty="0"/>
              <a:t>In the Summer of 1520 a document bearing an impressive seal circulated throughout Germany in search of a remote figure. “</a:t>
            </a:r>
            <a:r>
              <a:rPr lang="en-US" i="1" dirty="0">
                <a:latin typeface="Cambria" panose="02040503050406030204" pitchFamily="18" charset="0"/>
                <a:ea typeface="Cambria" panose="02040503050406030204" pitchFamily="18" charset="0"/>
              </a:rPr>
              <a:t>Arise, O Lord</a:t>
            </a:r>
            <a:r>
              <a:rPr lang="en-US" dirty="0"/>
              <a:t>,” the writing began, “</a:t>
            </a:r>
            <a:r>
              <a:rPr lang="en-US" i="1" dirty="0">
                <a:latin typeface="Cambria" panose="02040503050406030204" pitchFamily="18" charset="0"/>
                <a:ea typeface="Cambria" panose="02040503050406030204" pitchFamily="18" charset="0"/>
              </a:rPr>
              <a:t>and judge Thy cause. A </a:t>
            </a:r>
            <a:r>
              <a:rPr lang="en-US" b="1" i="1" dirty="0">
                <a:latin typeface="Cambria" panose="02040503050406030204" pitchFamily="18" charset="0"/>
                <a:ea typeface="Cambria" panose="02040503050406030204" pitchFamily="18" charset="0"/>
              </a:rPr>
              <a:t>wild boar </a:t>
            </a:r>
            <a:r>
              <a:rPr lang="en-US" i="1" dirty="0">
                <a:latin typeface="Cambria" panose="02040503050406030204" pitchFamily="18" charset="0"/>
                <a:ea typeface="Cambria" panose="02040503050406030204" pitchFamily="18" charset="0"/>
              </a:rPr>
              <a:t>has invaded Thy vineyard</a:t>
            </a:r>
            <a:r>
              <a:rPr lang="en-US" dirty="0"/>
              <a:t>.” </a:t>
            </a:r>
          </a:p>
          <a:p>
            <a:r>
              <a:rPr lang="en-US" dirty="0"/>
              <a:t>The document, a papal bull, took three months to reach Martin Luther, the “wild boar”. </a:t>
            </a:r>
          </a:p>
          <a:p>
            <a:r>
              <a:rPr lang="en-US" dirty="0"/>
              <a:t>Long before it arrived in Wittenberg where Luther was teaching, he knew its contents. </a:t>
            </a:r>
          </a:p>
          <a:p>
            <a:r>
              <a:rPr lang="en-US" dirty="0"/>
              <a:t>Forty-one of his beliefs were condemned as “heretical, or scandalous, or false, or offensive to pious ears, or seductive of simple minds, or repugnant to Catholic truth.”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Shelley, Dr. Bruce L.. Church History in Plain Language: Fourth Edition (p. 247).</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949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8000" r="-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A Wild Boar in the Vineyard</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lnSpcReduction="10000"/>
          </a:bodyPr>
          <a:lstStyle/>
          <a:p>
            <a:r>
              <a:rPr lang="en-US" dirty="0"/>
              <a:t>The bull called on Luther to repent and repudiate his errors or face the dreadful consequences. </a:t>
            </a:r>
          </a:p>
          <a:p>
            <a:r>
              <a:rPr lang="en-US" dirty="0"/>
              <a:t>Luther received his copy on the tenth of October. </a:t>
            </a:r>
          </a:p>
          <a:p>
            <a:r>
              <a:rPr lang="en-US" dirty="0"/>
              <a:t>At the end of his sixty-day period of grace, he led a throng of eager students outside Wittenberg and burned copies of the Canon Law and the works of some medieval theologians. </a:t>
            </a:r>
          </a:p>
          <a:p>
            <a:r>
              <a:rPr lang="en-US" dirty="0"/>
              <a:t>Perhaps as an afterthought Luther added a copy of the bull condemning him. That was his answer. “They have burned my books,” he said; “I burn theirs.” </a:t>
            </a:r>
          </a:p>
          <a:p>
            <a:r>
              <a:rPr lang="en-US" dirty="0"/>
              <a:t>Those flames in early December 1520 were a fit symbol of the defiance of the pope raging throughout Germany.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Shelley, Dr. Bruce L.. Church History in Plain Language: Fourth Edition (p. 247).</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21168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a:t>In his formative years, Erasmus was influenced by a religious group known as the </a:t>
            </a:r>
            <a:r>
              <a:rPr lang="en-US" b="1" i="1" dirty="0"/>
              <a:t>Brothers of the Common Life</a:t>
            </a:r>
            <a:r>
              <a:rPr lang="en-US" dirty="0"/>
              <a:t>. Describe the basic values of this group.</a:t>
            </a:r>
          </a:p>
          <a:p>
            <a:pPr lvl="1"/>
            <a:r>
              <a:rPr lang="en-US" dirty="0"/>
              <a:t>The </a:t>
            </a:r>
            <a:r>
              <a:rPr lang="en-US" b="1" i="1" dirty="0"/>
              <a:t>Brothers</a:t>
            </a:r>
            <a:r>
              <a:rPr lang="en-US" dirty="0"/>
              <a:t> stressed a return to Bible reading, meditation, and the pursuit of holiness.</a:t>
            </a:r>
            <a:r>
              <a:rPr lang="en-US" baseline="30000" dirty="0"/>
              <a:t> </a:t>
            </a:r>
            <a:r>
              <a:rPr lang="en-US" dirty="0"/>
              <a:t>Members adopted a simple, self-supporting lifestyle, living from a common fund, and often earned their livelihood through copying manuscripts.</a:t>
            </a:r>
          </a:p>
          <a:p>
            <a:r>
              <a:rPr lang="en-US" dirty="0"/>
              <a:t>The great turning point in Erasmus’s life was his visit to England in 1499, where he became a close friend of the leading English humanists, John Colet and …?</a:t>
            </a:r>
          </a:p>
          <a:p>
            <a:pPr lvl="1"/>
            <a:r>
              <a:rPr lang="en-US" dirty="0"/>
              <a:t>Sir Thomas More</a:t>
            </a:r>
          </a:p>
          <a:p>
            <a:r>
              <a:rPr lang="en-US" dirty="0"/>
              <a:t>Erasmus thought scholasticism had corrupted the Christian message by marrying it to the philosophy of Aristotle. What was the question he asked to illustrate the absurdity of marrying Christianity with Greek philosophy? </a:t>
            </a:r>
          </a:p>
          <a:p>
            <a:pPr lvl="1"/>
            <a:r>
              <a:rPr lang="en-US" dirty="0"/>
              <a:t>“What has Christ to do with Aristotle?”</a:t>
            </a:r>
          </a:p>
          <a:p>
            <a:endParaRPr lang="en-US" dirty="0"/>
          </a:p>
        </p:txBody>
      </p:sp>
    </p:spTree>
    <p:extLst>
      <p:ext uri="{BB962C8B-B14F-4D97-AF65-F5344CB8AC3E}">
        <p14:creationId xmlns:p14="http://schemas.microsoft.com/office/powerpoint/2010/main" val="7536060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8000" r="-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A Wild Boar in the Vineyard</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The Church of the popes no longer hurls anathemas at Protestants, and Lutherans no longer burn Catholic books, but the divisions of Christians in Western Christianity remain. </a:t>
            </a:r>
          </a:p>
          <a:p>
            <a:r>
              <a:rPr lang="en-US" dirty="0"/>
              <a:t>Behind today’s differences between Catholics and Protestants lie the events of the age of Luther, a period of church history we call the Reformation (1517– 1648).</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Shelley, Dr. Bruce L.. Church History in Plain Language: Fourth Edition (p. 247).</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08551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lvl="0">
              <a:defRPr/>
            </a:pPr>
            <a:r>
              <a:rPr lang="en-US" sz="1600" dirty="0">
                <a:solidFill>
                  <a:prstClr val="black"/>
                </a:solidFill>
                <a:effectLst>
                  <a:glow rad="228600">
                    <a:prstClr val="white">
                      <a:alpha val="40000"/>
                    </a:prstClr>
                  </a:glow>
                </a:effectLst>
                <a:hlinkClick r:id="rId5"/>
              </a:rPr>
              <a:t>https://www.vision.org/biography-martin-luther-fearful-philosopher-394</a:t>
            </a:r>
            <a:r>
              <a:rPr lang="en-US" sz="1600" dirty="0">
                <a:solidFill>
                  <a:prstClr val="black"/>
                </a:solidFill>
                <a:effectLst>
                  <a:glow rad="228600">
                    <a:prstClr val="white">
                      <a:alpha val="40000"/>
                    </a:prstClr>
                  </a:glow>
                </a:effectLst>
              </a:rPr>
              <a:t> </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76200" y="12095"/>
            <a:ext cx="9067800" cy="838200"/>
          </a:xfrm>
        </p:spPr>
        <p:txBody>
          <a:bodyPr>
            <a:noAutofit/>
          </a:bodyPr>
          <a:lstStyle/>
          <a:p>
            <a:r>
              <a:rPr lang="en-US" sz="7200" b="1" dirty="0">
                <a:solidFill>
                  <a:schemeClr val="bg1"/>
                </a:solidFill>
                <a:effectLst>
                  <a:glow rad="228600">
                    <a:schemeClr val="accent2">
                      <a:satMod val="175000"/>
                      <a:alpha val="40000"/>
                    </a:schemeClr>
                  </a:glow>
                  <a:outerShdw blurRad="114300" dist="38100" dir="13500000" algn="br" rotWithShape="0">
                    <a:prstClr val="black"/>
                  </a:outerShdw>
                </a:effectLst>
              </a:rPr>
              <a:t>Martin Luther</a:t>
            </a:r>
            <a:endParaRPr lang="en-US" sz="72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9753387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Young Luther</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lnSpcReduction="10000"/>
          </a:bodyPr>
          <a:lstStyle/>
          <a:p>
            <a:r>
              <a:rPr lang="en-US" dirty="0"/>
              <a:t>Martin Luther (1483-1546) was the son of a copper miner from Eisleben in Saxony. </a:t>
            </a:r>
          </a:p>
          <a:p>
            <a:r>
              <a:rPr lang="en-US" dirty="0"/>
              <a:t>Luther later described himself as a “tough Saxon” of peasant blood. </a:t>
            </a:r>
          </a:p>
          <a:p>
            <a:r>
              <a:rPr lang="en-US" dirty="0"/>
              <a:t>Soon after his birth the family moved to Mansfeld, the center of Germany’s mining industry, where Luther’s father, Hans, eventually became joint-owner of six mining shafts and two smelting furnaces, which raised the family’s quality of life to new heights of prosperity. </a:t>
            </a:r>
          </a:p>
          <a:p>
            <a:r>
              <a:rPr lang="en-US" dirty="0"/>
              <a:t>It was a large family, by modern Western standards: by 1505, Hans had </a:t>
            </a:r>
            <a:r>
              <a:rPr lang="en-US" b="1" i="1" dirty="0"/>
              <a:t>four sons </a:t>
            </a:r>
            <a:r>
              <a:rPr lang="en-US" dirty="0"/>
              <a:t>and </a:t>
            </a:r>
            <a:r>
              <a:rPr lang="en-US" b="1" i="1" dirty="0"/>
              <a:t>four daughters</a:t>
            </a:r>
            <a:r>
              <a:rPr lang="en-US" dirty="0"/>
              <a:t>, Martin being the </a:t>
            </a:r>
            <a:r>
              <a:rPr lang="en-US" b="1" i="1" dirty="0"/>
              <a:t>second</a:t>
            </a:r>
            <a:r>
              <a:rPr lang="en-US" dirty="0"/>
              <a:t> son.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4826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Young Luther</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Events that educated people today think of as “natural” were routinely ascribed to evil spirits in that day: for example thunder and lightning. </a:t>
            </a:r>
          </a:p>
          <a:p>
            <a:r>
              <a:rPr lang="en-US" dirty="0"/>
              <a:t>It was common to think that certain places were the home of dark powers. Luther shared this outlook and never outgrew it.</a:t>
            </a:r>
          </a:p>
          <a:p>
            <a:r>
              <a:rPr lang="en-US" dirty="0"/>
              <a:t>Luther’s struggles with Satan were intensified by his demon-haunted view of the world. </a:t>
            </a:r>
          </a:p>
          <a:p>
            <a:r>
              <a:rPr lang="en-US" dirty="0"/>
              <a:t>It was offset, though, by a belief in supernatural forces of good – saints and angels – and the power of God channeled through the Church.</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5054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Young Luther</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20000"/>
          </a:bodyPr>
          <a:lstStyle/>
          <a:p>
            <a:r>
              <a:rPr lang="en-US" dirty="0"/>
              <a:t>Luther was educated at the town school in Mansfeld, and was then sent at the age of twelve to a boarding school.</a:t>
            </a:r>
          </a:p>
          <a:p>
            <a:r>
              <a:rPr lang="en-US" dirty="0"/>
              <a:t>In 1501, aged eighteen, he went to the University of Erfurt (central Germany), intending to become a lawyer in obedience to his father’s wishes. </a:t>
            </a:r>
          </a:p>
          <a:p>
            <a:r>
              <a:rPr lang="en-US" dirty="0"/>
              <a:t>There he studied the trivium (grammar, rhetoric, and logic), then the quadrivium (arithmetic, geometry, music, and astronomy): the traditional form of medieval education. </a:t>
            </a:r>
          </a:p>
          <a:p>
            <a:r>
              <a:rPr lang="en-US" dirty="0"/>
              <a:t>We know little of Luther’s university life, but we do know he was a good student: he graduated early in 1505, coming second in a class of seventeen. </a:t>
            </a:r>
          </a:p>
          <a:p>
            <a:r>
              <a:rPr lang="en-US" dirty="0"/>
              <a:t>The plan was that he should then study for a further two years at Erfurt in order to qualify as a lawyer.</a:t>
            </a:r>
          </a:p>
          <a:p>
            <a:r>
              <a:rPr lang="en-US" dirty="0"/>
              <a:t>But God had other plans…</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1465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9000" r="-29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lvl="0">
              <a:defRPr/>
            </a:pPr>
            <a:r>
              <a:rPr lang="en-US" sz="1600" dirty="0">
                <a:solidFill>
                  <a:prstClr val="black"/>
                </a:solidFill>
                <a:effectLst>
                  <a:glow rad="228600">
                    <a:prstClr val="white">
                      <a:alpha val="40000"/>
                    </a:prstClr>
                  </a:glow>
                </a:effectLst>
                <a:hlinkClick r:id="rId5"/>
              </a:rPr>
              <a:t>https://store.faithink.com/collections/luther-resources</a:t>
            </a:r>
            <a:r>
              <a:rPr lang="en-US" sz="1600" dirty="0">
                <a:solidFill>
                  <a:prstClr val="black"/>
                </a:solidFill>
                <a:effectLst>
                  <a:glow rad="228600">
                    <a:prstClr val="white">
                      <a:alpha val="40000"/>
                    </a:prstClr>
                  </a:glow>
                </a:effectLst>
              </a:rPr>
              <a:t> </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76200" y="12095"/>
            <a:ext cx="9067800" cy="838200"/>
          </a:xfrm>
        </p:spPr>
        <p:txBody>
          <a:bodyPr>
            <a:noAutofit/>
          </a:bodyPr>
          <a:lstStyle/>
          <a:p>
            <a:r>
              <a:rPr lang="en-US" sz="6600" b="1" dirty="0">
                <a:solidFill>
                  <a:schemeClr val="bg1"/>
                </a:solidFill>
                <a:effectLst>
                  <a:glow rad="228600">
                    <a:schemeClr val="accent2">
                      <a:satMod val="175000"/>
                      <a:alpha val="40000"/>
                    </a:schemeClr>
                  </a:glow>
                  <a:outerShdw blurRad="114300" dist="38100" dir="13500000" algn="br" rotWithShape="0">
                    <a:prstClr val="black"/>
                  </a:outerShdw>
                </a:effectLst>
              </a:rPr>
              <a:t>Luther Becomes a Monk</a:t>
            </a:r>
            <a:endParaRPr lang="en-US" sz="66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0735116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https://www.hopehelps.org/volunteer-appreciation-week-2018/</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0396467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001024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92500" lnSpcReduction="10000"/>
          </a:bodyPr>
          <a:lstStyle/>
          <a:p>
            <a:r>
              <a:rPr lang="en-US" dirty="0"/>
              <a:t>King James Only advocates in our day, disdain the use of new manuscript evidence to make corrections to the Greek text, which sometimes result in minor translation changes. In light of how Erasmus’ Greek text (which is the basis for the King James NT) was prepared, Do you see an irony in their complaint ?</a:t>
            </a:r>
          </a:p>
          <a:p>
            <a:r>
              <a:rPr lang="en-US" dirty="0"/>
              <a:t>The Reformation ultimately resulted in the Christian Church breaking into a number of denominations. Is this a good thing or a bad thing? Explain you view.</a:t>
            </a:r>
          </a:p>
          <a:p>
            <a:r>
              <a:rPr lang="en-US" dirty="0"/>
              <a:t>Events that educated people today think of as “natural” were routinely ascribed to evil spirits in Luther’s day: for example thunder and lightning. Luther himself subscribed to this view. Was Luther naive for doing so, or is it educated people in our day who get it wrong? Explain your view.</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pPr lvl="0"/>
            <a:endParaRPr lang="en-US" dirty="0"/>
          </a:p>
        </p:txBody>
      </p:sp>
    </p:spTree>
    <p:extLst>
      <p:ext uri="{BB962C8B-B14F-4D97-AF65-F5344CB8AC3E}">
        <p14:creationId xmlns:p14="http://schemas.microsoft.com/office/powerpoint/2010/main" val="39132736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a:t>Briefly describe what we saw depicted in the excerpt that we read last week from Erasmus’s </a:t>
            </a:r>
            <a:r>
              <a:rPr lang="en-US" i="1" dirty="0"/>
              <a:t>Julius Excluded from Heaven.</a:t>
            </a:r>
          </a:p>
          <a:p>
            <a:pPr lvl="1"/>
            <a:r>
              <a:rPr lang="en-US" dirty="0"/>
              <a:t>Julius tries to bully his way into heaven by his display of riches and threats of violence and condemnation – but Peter will have none of it and denies Julius entrance.</a:t>
            </a:r>
          </a:p>
          <a:p>
            <a:r>
              <a:rPr lang="en-US" dirty="0"/>
              <a:t>What did Erasmus believe was the royal route to solving mankind’s (cultural) problems? </a:t>
            </a:r>
          </a:p>
          <a:p>
            <a:pPr lvl="1"/>
            <a:r>
              <a:rPr lang="en-US" dirty="0"/>
              <a:t>Education</a:t>
            </a:r>
          </a:p>
          <a:p>
            <a:r>
              <a:rPr lang="en-US" dirty="0"/>
              <a:t>Because in so many ways Erasmus sowed the seeds of the Protestant Reformation, the people in the 16th century had a saying about Erasmus and Luther. What was it?</a:t>
            </a:r>
          </a:p>
          <a:p>
            <a:pPr lvl="1"/>
            <a:r>
              <a:rPr lang="en-US" dirty="0"/>
              <a:t>“Erasmus laid the egg and Luther hatched it.” </a:t>
            </a:r>
          </a:p>
          <a:p>
            <a:r>
              <a:rPr lang="en-US" dirty="0"/>
              <a:t>What was the issue that Erasmus and Luther debated through a series of books?</a:t>
            </a:r>
          </a:p>
          <a:p>
            <a:pPr lvl="1"/>
            <a:r>
              <a:rPr lang="en-US" dirty="0"/>
              <a:t>The </a:t>
            </a:r>
            <a:r>
              <a:rPr lang="en-US" b="1" i="1" dirty="0"/>
              <a:t>freedom</a:t>
            </a:r>
            <a:r>
              <a:rPr lang="en-US" dirty="0"/>
              <a:t> of man’s will (Erasmus) versus the total </a:t>
            </a:r>
            <a:r>
              <a:rPr lang="en-US" b="1" i="1" dirty="0"/>
              <a:t>bondage</a:t>
            </a:r>
            <a:r>
              <a:rPr lang="en-US" dirty="0"/>
              <a:t> of man’s will to sin (Luther)</a:t>
            </a:r>
          </a:p>
          <a:p>
            <a:endParaRPr lang="en-US" dirty="0"/>
          </a:p>
          <a:p>
            <a:endParaRPr lang="en-US" dirty="0"/>
          </a:p>
          <a:p>
            <a:endParaRPr lang="en-US" dirty="0"/>
          </a:p>
        </p:txBody>
      </p:sp>
    </p:spTree>
    <p:extLst>
      <p:ext uri="{BB962C8B-B14F-4D97-AF65-F5344CB8AC3E}">
        <p14:creationId xmlns:p14="http://schemas.microsoft.com/office/powerpoint/2010/main" val="38889077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https://www.tyndalesploughboy.org/novum-instrumentum/</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Tree>
    <p:extLst>
      <p:ext uri="{BB962C8B-B14F-4D97-AF65-F5344CB8AC3E}">
        <p14:creationId xmlns:p14="http://schemas.microsoft.com/office/powerpoint/2010/main" val="37128539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Erasmus’ </a:t>
            </a:r>
            <a:r>
              <a:rPr lang="en-US" sz="4000" b="1" i="1" dirty="0"/>
              <a:t>Novum Instrumentum</a:t>
            </a:r>
            <a:endParaRPr lang="en-US" sz="2800" i="1" dirty="0">
              <a:latin typeface="+mn-lt"/>
            </a:endParaRPr>
          </a:p>
        </p:txBody>
      </p:sp>
      <p:sp>
        <p:nvSpPr>
          <p:cNvPr id="8" name="Content Placeholder 7"/>
          <p:cNvSpPr>
            <a:spLocks noGrp="1"/>
          </p:cNvSpPr>
          <p:nvPr>
            <p:ph idx="1"/>
          </p:nvPr>
        </p:nvSpPr>
        <p:spPr>
          <a:xfrm>
            <a:off x="448519" y="762000"/>
            <a:ext cx="8458200" cy="5562600"/>
          </a:xfrm>
        </p:spPr>
        <p:txBody>
          <a:bodyPr>
            <a:normAutofit fontScale="92500" lnSpcReduction="20000"/>
          </a:bodyPr>
          <a:lstStyle/>
          <a:p>
            <a:r>
              <a:rPr lang="en-US" b="1" i="1" dirty="0"/>
              <a:t>Novum Instrumentum </a:t>
            </a:r>
            <a:r>
              <a:rPr lang="en-US" dirty="0"/>
              <a:t>was the first </a:t>
            </a:r>
            <a:r>
              <a:rPr lang="en-US" b="1" dirty="0"/>
              <a:t>published</a:t>
            </a:r>
            <a:r>
              <a:rPr lang="en-US" dirty="0"/>
              <a:t> Greek New Testament. Published in 1516, it was prepared by Desiderius Erasmus and printed by Johann Froben of Basel. </a:t>
            </a:r>
          </a:p>
          <a:p>
            <a:r>
              <a:rPr lang="en-US" dirty="0"/>
              <a:t>There was </a:t>
            </a:r>
            <a:r>
              <a:rPr lang="en-US" b="1" i="1" dirty="0"/>
              <a:t>another</a:t>
            </a:r>
            <a:r>
              <a:rPr lang="en-US" dirty="0"/>
              <a:t> Greek New Testament that existed at that time, it was part of a publication known as the </a:t>
            </a:r>
            <a:r>
              <a:rPr lang="en-US" b="1" i="1" dirty="0"/>
              <a:t>Complutensian Polyglot. </a:t>
            </a:r>
          </a:p>
          <a:p>
            <a:r>
              <a:rPr lang="en-US" dirty="0"/>
              <a:t>The </a:t>
            </a:r>
            <a:r>
              <a:rPr lang="en-US" b="1" i="1" dirty="0"/>
              <a:t>Polyglot</a:t>
            </a:r>
            <a:r>
              <a:rPr lang="en-US" dirty="0"/>
              <a:t>, which included </a:t>
            </a:r>
            <a:r>
              <a:rPr lang="en-US" b="1" i="1" dirty="0"/>
              <a:t>both</a:t>
            </a:r>
            <a:r>
              <a:rPr lang="en-US" dirty="0"/>
              <a:t> New and Old Testament, was initiated and financed by Cardinal Francisco Jiménez de Cisneros. It was not published until 1520.</a:t>
            </a:r>
          </a:p>
          <a:p>
            <a:r>
              <a:rPr lang="en-US" dirty="0"/>
              <a:t>Five editions of </a:t>
            </a:r>
            <a:r>
              <a:rPr lang="en-US" b="1" i="1" dirty="0"/>
              <a:t>Novum Instrumentum </a:t>
            </a:r>
            <a:r>
              <a:rPr lang="en-US" dirty="0"/>
              <a:t>were published from 1516-1535, though, with the second edition, its title was changed to </a:t>
            </a:r>
            <a:r>
              <a:rPr lang="en-US" b="1" i="1" dirty="0"/>
              <a:t>Novum Testamentum.</a:t>
            </a:r>
            <a:endParaRPr lang="en-US" dirty="0"/>
          </a:p>
          <a:p>
            <a:r>
              <a:rPr lang="en-US" dirty="0"/>
              <a:t>The Erasmian Greek texts went on to become the basis for the majority of translations of the New Testament in the 16–19th centuries. </a:t>
            </a:r>
          </a:p>
        </p:txBody>
      </p:sp>
      <p:sp>
        <p:nvSpPr>
          <p:cNvPr id="5" name="TextBox 4"/>
          <p:cNvSpPr txBox="1"/>
          <p:nvPr/>
        </p:nvSpPr>
        <p:spPr>
          <a:xfrm>
            <a:off x="442732" y="6334780"/>
            <a:ext cx="8701268" cy="523220"/>
          </a:xfrm>
          <a:prstGeom prst="rect">
            <a:avLst/>
          </a:prstGeom>
          <a:noFill/>
        </p:spPr>
        <p:txBody>
          <a:bodyPr wrap="square" rtlCol="0">
            <a:spAutoFit/>
          </a:bodyPr>
          <a:lstStyle/>
          <a:p>
            <a:pPr lvl="0">
              <a:defRPr/>
            </a:pPr>
            <a:r>
              <a:rPr lang="en-US" sz="1400" dirty="0">
                <a:solidFill>
                  <a:prstClr val="black"/>
                </a:solidFill>
                <a:hlinkClick r:id="rId4"/>
              </a:rPr>
              <a:t>https://www.wikiwand.com/en/Novum_Instrumentum_omne</a:t>
            </a:r>
            <a:r>
              <a:rPr lang="en-US" sz="1400" dirty="0">
                <a:solidFill>
                  <a:prstClr val="black"/>
                </a:solidFill>
              </a:rPr>
              <a:t> </a:t>
            </a:r>
          </a:p>
          <a:p>
            <a:pPr lvl="0">
              <a:defRPr/>
            </a:pPr>
            <a:r>
              <a:rPr lang="en-US" sz="1400" dirty="0">
                <a:solidFill>
                  <a:prstClr val="black"/>
                </a:solidFill>
                <a:hlinkClick r:id="rId5"/>
              </a:rPr>
              <a:t>https://en.wikipedia.org/wiki/Complutensian_Polyglot_Bible</a:t>
            </a:r>
            <a:r>
              <a:rPr lang="en-US" sz="1400" dirty="0">
                <a:solidFill>
                  <a:prstClr val="black"/>
                </a:solidFill>
              </a:rPr>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86230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The First Edition (1516)</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Erasmus traveled to Basel (located today in Switzerland) and began work on his first edition of the Greek New Testament in July of 1515.</a:t>
            </a:r>
          </a:p>
          <a:p>
            <a:r>
              <a:rPr lang="en-US" dirty="0"/>
              <a:t>Erasmus did not take any Greek manuscripts to Basel, hoping instead to find what he needed there.</a:t>
            </a:r>
          </a:p>
          <a:p>
            <a:pPr marL="285750" indent="-285750"/>
            <a:r>
              <a:rPr lang="en-US" dirty="0"/>
              <a:t> Erasmus ended up using </a:t>
            </a:r>
            <a:r>
              <a:rPr lang="en-US" b="1" i="1" dirty="0"/>
              <a:t>seven</a:t>
            </a:r>
            <a:r>
              <a:rPr lang="en-US" dirty="0"/>
              <a:t> manuscripts in his first edition.</a:t>
            </a:r>
          </a:p>
          <a:p>
            <a:pPr marL="285750" indent="-285750"/>
            <a:r>
              <a:rPr lang="en-US" dirty="0"/>
              <a:t>Erasmus borrowed two manuscripts from Johannes Reuchlin, a German-born Catholic humanist and a scholar of Greek and Hebrew. </a:t>
            </a:r>
          </a:p>
          <a:p>
            <a:pPr marL="285750" indent="-285750"/>
            <a:r>
              <a:rPr lang="en-US" dirty="0"/>
              <a:t>The rest of the manuscripts he borrowed from Dominicans.</a:t>
            </a:r>
          </a:p>
          <a:p>
            <a:pPr marL="0" indent="0">
              <a:buNone/>
            </a:pPr>
            <a:endParaRPr lang="en-US" dirty="0"/>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solidFill>
                  <a:prstClr val="black"/>
                </a:solidFill>
                <a:hlinkClick r:id="rId4"/>
              </a:rPr>
              <a:t>https://www.wikiwand.com/en/Novum_Instrumentum_omne</a:t>
            </a:r>
            <a:r>
              <a:rPr lang="en-US" sz="1400" dirty="0">
                <a:solidFill>
                  <a:prstClr val="black"/>
                </a:solidFill>
              </a:rPr>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79128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81000" y="37684"/>
            <a:ext cx="8229600" cy="571916"/>
          </a:xfrm>
        </p:spPr>
        <p:txBody>
          <a:bodyPr>
            <a:noAutofit/>
          </a:bodyPr>
          <a:lstStyle/>
          <a:p>
            <a:pPr fontAlgn="base"/>
            <a:r>
              <a:rPr lang="en-US" sz="4000" b="1" dirty="0"/>
              <a:t>The First Edition (1516)</a:t>
            </a:r>
            <a:endParaRPr lang="en-US" sz="2800" i="1" dirty="0">
              <a:latin typeface="+mn-lt"/>
            </a:endParaRPr>
          </a:p>
        </p:txBody>
      </p:sp>
      <p:graphicFrame>
        <p:nvGraphicFramePr>
          <p:cNvPr id="10" name="Table 10">
            <a:extLst>
              <a:ext uri="{FF2B5EF4-FFF2-40B4-BE49-F238E27FC236}">
                <a16:creationId xmlns:a16="http://schemas.microsoft.com/office/drawing/2014/main" id="{B14BC7DF-CD4F-453E-B6E5-09592927FD62}"/>
              </a:ext>
            </a:extLst>
          </p:cNvPr>
          <p:cNvGraphicFramePr>
            <a:graphicFrameLocks noGrp="1"/>
          </p:cNvGraphicFramePr>
          <p:nvPr>
            <p:ph idx="1"/>
            <p:extLst>
              <p:ext uri="{D42A27DB-BD31-4B8C-83A1-F6EECF244321}">
                <p14:modId xmlns:p14="http://schemas.microsoft.com/office/powerpoint/2010/main" val="2737287261"/>
              </p:ext>
            </p:extLst>
          </p:nvPr>
        </p:nvGraphicFramePr>
        <p:xfrm>
          <a:off x="370390" y="1600200"/>
          <a:ext cx="8229600" cy="296799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237570128"/>
                    </a:ext>
                  </a:extLst>
                </a:gridCol>
                <a:gridCol w="3048000">
                  <a:extLst>
                    <a:ext uri="{9D8B030D-6E8A-4147-A177-3AD203B41FA5}">
                      <a16:colId xmlns:a16="http://schemas.microsoft.com/office/drawing/2014/main" val="2375058084"/>
                    </a:ext>
                  </a:extLst>
                </a:gridCol>
                <a:gridCol w="2743200">
                  <a:extLst>
                    <a:ext uri="{9D8B030D-6E8A-4147-A177-3AD203B41FA5}">
                      <a16:colId xmlns:a16="http://schemas.microsoft.com/office/drawing/2014/main" val="3776506499"/>
                    </a:ext>
                  </a:extLst>
                </a:gridCol>
              </a:tblGrid>
              <a:tr h="370840">
                <a:tc>
                  <a:txBody>
                    <a:bodyPr/>
                    <a:lstStyle/>
                    <a:p>
                      <a:pPr algn="ctr" fontAlgn="b"/>
                      <a:r>
                        <a:rPr lang="en-US" sz="2400" b="1" i="0" u="none" strike="noStrike" dirty="0">
                          <a:solidFill>
                            <a:srgbClr val="000000"/>
                          </a:solidFill>
                          <a:effectLst/>
                          <a:latin typeface="Calibri" panose="020F0502020204030204" pitchFamily="34" charset="0"/>
                        </a:rPr>
                        <a:t>Manuscript</a:t>
                      </a:r>
                    </a:p>
                  </a:txBody>
                  <a:tcPr marL="6350" marR="6350" marT="6350" marB="0" anchor="b"/>
                </a:tc>
                <a:tc>
                  <a:txBody>
                    <a:bodyPr/>
                    <a:lstStyle/>
                    <a:p>
                      <a:pPr algn="ctr" fontAlgn="b"/>
                      <a:r>
                        <a:rPr lang="en-US" sz="2400" b="1" i="0" u="none" strike="noStrike" dirty="0">
                          <a:solidFill>
                            <a:srgbClr val="000000"/>
                          </a:solidFill>
                          <a:effectLst/>
                          <a:latin typeface="Calibri" panose="020F0502020204030204" pitchFamily="34" charset="0"/>
                        </a:rPr>
                        <a:t>Content</a:t>
                      </a:r>
                    </a:p>
                  </a:txBody>
                  <a:tcPr marL="6350" marR="6350" marT="6350" marB="0" anchor="b"/>
                </a:tc>
                <a:tc>
                  <a:txBody>
                    <a:bodyPr/>
                    <a:lstStyle/>
                    <a:p>
                      <a:pPr algn="ctr" fontAlgn="b"/>
                      <a:r>
                        <a:rPr lang="en-US" sz="2400" b="1" i="0" u="none" strike="noStrike" dirty="0">
                          <a:solidFill>
                            <a:srgbClr val="000000"/>
                          </a:solidFill>
                          <a:effectLst/>
                          <a:latin typeface="Calibri" panose="020F0502020204030204" pitchFamily="34" charset="0"/>
                        </a:rPr>
                        <a:t>Date</a:t>
                      </a:r>
                    </a:p>
                  </a:txBody>
                  <a:tcPr marL="6350" marR="6350" marT="6350" marB="0" anchor="b"/>
                </a:tc>
                <a:extLst>
                  <a:ext uri="{0D108BD9-81ED-4DB2-BD59-A6C34878D82A}">
                    <a16:rowId xmlns:a16="http://schemas.microsoft.com/office/drawing/2014/main" val="3859716091"/>
                  </a:ext>
                </a:extLst>
              </a:tr>
              <a:tr h="370840">
                <a:tc>
                  <a:txBody>
                    <a:bodyPr/>
                    <a:lstStyle/>
                    <a:p>
                      <a:pPr algn="l" fontAlgn="b"/>
                      <a:r>
                        <a:rPr lang="en-US" sz="1800" b="0" i="0" u="none" strike="noStrike" dirty="0">
                          <a:solidFill>
                            <a:srgbClr val="000000"/>
                          </a:solidFill>
                          <a:effectLst/>
                          <a:latin typeface="Calibri" panose="020F0502020204030204" pitchFamily="34" charset="0"/>
                        </a:rPr>
                        <a:t>Minuscule 1</a:t>
                      </a:r>
                      <a:r>
                        <a:rPr lang="en-US" sz="1800" b="0" i="0" u="none" strike="noStrike" baseline="30000" dirty="0">
                          <a:solidFill>
                            <a:srgbClr val="000000"/>
                          </a:solidFill>
                          <a:effectLst/>
                          <a:latin typeface="Calibri" panose="020F0502020204030204" pitchFamily="34" charset="0"/>
                        </a:rPr>
                        <a:t>eap</a:t>
                      </a:r>
                    </a:p>
                  </a:txBody>
                  <a:tcPr marL="6350" marR="6350" marT="6350" marB="0" anchor="b"/>
                </a:tc>
                <a:tc>
                  <a:txBody>
                    <a:bodyPr/>
                    <a:lstStyle/>
                    <a:p>
                      <a:pPr algn="l" fontAlgn="b"/>
                      <a:r>
                        <a:rPr lang="en-US" sz="1800" b="0" i="0" u="none" strike="noStrike" dirty="0">
                          <a:solidFill>
                            <a:srgbClr val="000000"/>
                          </a:solidFill>
                          <a:effectLst/>
                          <a:latin typeface="Calibri" panose="020F0502020204030204" pitchFamily="34" charset="0"/>
                        </a:rPr>
                        <a:t>the entire NT except Revelation</a:t>
                      </a:r>
                    </a:p>
                  </a:txBody>
                  <a:tcPr marL="6350" marR="6350" marT="6350" marB="0" anchor="b"/>
                </a:tc>
                <a:tc>
                  <a:txBody>
                    <a:bodyPr/>
                    <a:lstStyle/>
                    <a:p>
                      <a:pPr algn="l" fontAlgn="b"/>
                      <a:r>
                        <a:rPr lang="en-US" sz="1800" b="0" i="0" u="none" strike="noStrike" dirty="0">
                          <a:solidFill>
                            <a:srgbClr val="000000"/>
                          </a:solidFill>
                          <a:effectLst/>
                          <a:latin typeface="Calibri" panose="020F0502020204030204" pitchFamily="34" charset="0"/>
                        </a:rPr>
                        <a:t>12th century</a:t>
                      </a:r>
                    </a:p>
                  </a:txBody>
                  <a:tcPr marL="6350" marR="6350" marT="6350" marB="0" anchor="b"/>
                </a:tc>
                <a:extLst>
                  <a:ext uri="{0D108BD9-81ED-4DB2-BD59-A6C34878D82A}">
                    <a16:rowId xmlns:a16="http://schemas.microsoft.com/office/drawing/2014/main" val="3955566291"/>
                  </a:ext>
                </a:extLst>
              </a:tr>
              <a:tr h="370840">
                <a:tc>
                  <a:txBody>
                    <a:bodyPr/>
                    <a:lstStyle/>
                    <a:p>
                      <a:pPr algn="l" fontAlgn="b"/>
                      <a:r>
                        <a:rPr lang="en-US" sz="1800" b="0" i="0" u="none" strike="noStrike" dirty="0">
                          <a:solidFill>
                            <a:srgbClr val="000000"/>
                          </a:solidFill>
                          <a:effectLst/>
                          <a:latin typeface="Calibri" panose="020F0502020204030204" pitchFamily="34" charset="0"/>
                        </a:rPr>
                        <a:t>Minuscule1</a:t>
                      </a:r>
                      <a:r>
                        <a:rPr lang="en-US" sz="1800" b="0" i="0" u="none" strike="noStrike" baseline="30000" dirty="0">
                          <a:solidFill>
                            <a:srgbClr val="000000"/>
                          </a:solidFill>
                          <a:effectLst/>
                          <a:latin typeface="Calibri" panose="020F0502020204030204" pitchFamily="34" charset="0"/>
                        </a:rPr>
                        <a:t>rK</a:t>
                      </a:r>
                    </a:p>
                  </a:txBody>
                  <a:tcPr marL="6350" marR="6350" marT="6350" marB="0" anchor="b"/>
                </a:tc>
                <a:tc>
                  <a:txBody>
                    <a:bodyPr/>
                    <a:lstStyle/>
                    <a:p>
                      <a:pPr algn="l" fontAlgn="b"/>
                      <a:r>
                        <a:rPr lang="en-US" sz="1800" b="0" i="0" u="none" strike="noStrike" dirty="0">
                          <a:solidFill>
                            <a:srgbClr val="000000"/>
                          </a:solidFill>
                          <a:effectLst/>
                          <a:latin typeface="Calibri" panose="020F0502020204030204" pitchFamily="34" charset="0"/>
                        </a:rPr>
                        <a:t>Book of Revelation</a:t>
                      </a:r>
                    </a:p>
                  </a:txBody>
                  <a:tcPr marL="6350" marR="6350" marT="6350" marB="0" anchor="b"/>
                </a:tc>
                <a:tc>
                  <a:txBody>
                    <a:bodyPr/>
                    <a:lstStyle/>
                    <a:p>
                      <a:pPr algn="l" fontAlgn="b"/>
                      <a:r>
                        <a:rPr lang="en-US" sz="1800" b="0" i="0" u="none" strike="noStrike" dirty="0">
                          <a:solidFill>
                            <a:srgbClr val="000000"/>
                          </a:solidFill>
                          <a:effectLst/>
                          <a:latin typeface="Calibri" panose="020F0502020204030204" pitchFamily="34" charset="0"/>
                        </a:rPr>
                        <a:t>12th century</a:t>
                      </a:r>
                    </a:p>
                  </a:txBody>
                  <a:tcPr marL="6350" marR="6350" marT="6350" marB="0" anchor="b"/>
                </a:tc>
                <a:extLst>
                  <a:ext uri="{0D108BD9-81ED-4DB2-BD59-A6C34878D82A}">
                    <a16:rowId xmlns:a16="http://schemas.microsoft.com/office/drawing/2014/main" val="2578422931"/>
                  </a:ext>
                </a:extLst>
              </a:tr>
              <a:tr h="370840">
                <a:tc>
                  <a:txBody>
                    <a:bodyPr/>
                    <a:lstStyle/>
                    <a:p>
                      <a:pPr algn="l" fontAlgn="b"/>
                      <a:r>
                        <a:rPr lang="en-US" sz="1800" b="0" i="0" u="none" strike="noStrike" dirty="0">
                          <a:solidFill>
                            <a:srgbClr val="000000"/>
                          </a:solidFill>
                          <a:effectLst/>
                          <a:latin typeface="Calibri" panose="020F0502020204030204" pitchFamily="34" charset="0"/>
                        </a:rPr>
                        <a:t>Minuscule 2</a:t>
                      </a:r>
                      <a:r>
                        <a:rPr lang="en-US" sz="1800" b="0" i="0" u="none" strike="noStrike" kern="1200" baseline="30000" dirty="0">
                          <a:solidFill>
                            <a:srgbClr val="000000"/>
                          </a:solidFill>
                          <a:effectLst/>
                          <a:latin typeface="Calibri" panose="020F0502020204030204" pitchFamily="34" charset="0"/>
                          <a:ea typeface="+mn-ea"/>
                          <a:cs typeface="+mn-cs"/>
                        </a:rPr>
                        <a:t>e</a:t>
                      </a:r>
                    </a:p>
                  </a:txBody>
                  <a:tcPr marL="6350" marR="6350" marT="6350" marB="0" anchor="b"/>
                </a:tc>
                <a:tc>
                  <a:txBody>
                    <a:bodyPr/>
                    <a:lstStyle/>
                    <a:p>
                      <a:pPr algn="l" fontAlgn="b"/>
                      <a:r>
                        <a:rPr lang="en-US" sz="1800" b="0" i="0" u="none" strike="noStrike" dirty="0">
                          <a:solidFill>
                            <a:srgbClr val="000000"/>
                          </a:solidFill>
                          <a:effectLst/>
                          <a:latin typeface="Calibri" panose="020F0502020204030204" pitchFamily="34" charset="0"/>
                        </a:rPr>
                        <a:t>Gospels</a:t>
                      </a:r>
                    </a:p>
                  </a:txBody>
                  <a:tcPr marL="6350" marR="6350" marT="6350" marB="0" anchor="b"/>
                </a:tc>
                <a:tc>
                  <a:txBody>
                    <a:bodyPr/>
                    <a:lstStyle/>
                    <a:p>
                      <a:pPr algn="l" fontAlgn="b"/>
                      <a:r>
                        <a:rPr lang="en-US" sz="1800" b="0" i="0" u="none" strike="noStrike" dirty="0">
                          <a:solidFill>
                            <a:srgbClr val="000000"/>
                          </a:solidFill>
                          <a:effectLst/>
                          <a:latin typeface="Calibri" panose="020F0502020204030204" pitchFamily="34" charset="0"/>
                        </a:rPr>
                        <a:t>12th century</a:t>
                      </a:r>
                    </a:p>
                  </a:txBody>
                  <a:tcPr marL="6350" marR="6350" marT="6350" marB="0" anchor="b"/>
                </a:tc>
                <a:extLst>
                  <a:ext uri="{0D108BD9-81ED-4DB2-BD59-A6C34878D82A}">
                    <a16:rowId xmlns:a16="http://schemas.microsoft.com/office/drawing/2014/main" val="4197994253"/>
                  </a:ext>
                </a:extLst>
              </a:tr>
              <a:tr h="370840">
                <a:tc>
                  <a:txBody>
                    <a:bodyPr/>
                    <a:lstStyle/>
                    <a:p>
                      <a:pPr algn="l" fontAlgn="b"/>
                      <a:r>
                        <a:rPr lang="en-US" sz="1800" b="0" i="0" u="none" strike="noStrike" dirty="0">
                          <a:solidFill>
                            <a:srgbClr val="000000"/>
                          </a:solidFill>
                          <a:effectLst/>
                          <a:latin typeface="Calibri" panose="020F0502020204030204" pitchFamily="34" charset="0"/>
                        </a:rPr>
                        <a:t>Minuscule 2</a:t>
                      </a:r>
                      <a:r>
                        <a:rPr lang="en-US" sz="1800" b="0" i="0" u="none" strike="noStrike" kern="1200" baseline="30000" dirty="0">
                          <a:solidFill>
                            <a:srgbClr val="000000"/>
                          </a:solidFill>
                          <a:effectLst/>
                          <a:latin typeface="Calibri" panose="020F0502020204030204" pitchFamily="34" charset="0"/>
                          <a:ea typeface="+mn-ea"/>
                          <a:cs typeface="+mn-cs"/>
                        </a:rPr>
                        <a:t>ap</a:t>
                      </a:r>
                    </a:p>
                  </a:txBody>
                  <a:tcPr marL="6350" marR="6350" marT="6350" marB="0" anchor="b"/>
                </a:tc>
                <a:tc>
                  <a:txBody>
                    <a:bodyPr/>
                    <a:lstStyle/>
                    <a:p>
                      <a:pPr algn="l" fontAlgn="b"/>
                      <a:r>
                        <a:rPr lang="en-US" sz="1800" b="0" i="0" u="none" strike="noStrike" dirty="0">
                          <a:solidFill>
                            <a:srgbClr val="000000"/>
                          </a:solidFill>
                          <a:effectLst/>
                          <a:latin typeface="Calibri" panose="020F0502020204030204" pitchFamily="34" charset="0"/>
                        </a:rPr>
                        <a:t>Acts and Epistles</a:t>
                      </a:r>
                    </a:p>
                  </a:txBody>
                  <a:tcPr marL="6350" marR="6350" marT="6350" marB="0" anchor="b"/>
                </a:tc>
                <a:tc>
                  <a:txBody>
                    <a:bodyPr/>
                    <a:lstStyle/>
                    <a:p>
                      <a:pPr algn="l" fontAlgn="b"/>
                      <a:r>
                        <a:rPr lang="en-US" sz="1800" b="0" i="0" u="none" strike="noStrike" dirty="0">
                          <a:solidFill>
                            <a:srgbClr val="000000"/>
                          </a:solidFill>
                          <a:effectLst/>
                          <a:latin typeface="Calibri" panose="020F0502020204030204" pitchFamily="34" charset="0"/>
                        </a:rPr>
                        <a:t>12th century</a:t>
                      </a:r>
                    </a:p>
                  </a:txBody>
                  <a:tcPr marL="6350" marR="6350" marT="6350" marB="0" anchor="b"/>
                </a:tc>
                <a:extLst>
                  <a:ext uri="{0D108BD9-81ED-4DB2-BD59-A6C34878D82A}">
                    <a16:rowId xmlns:a16="http://schemas.microsoft.com/office/drawing/2014/main" val="2053020864"/>
                  </a:ext>
                </a:extLst>
              </a:tr>
              <a:tr h="370840">
                <a:tc>
                  <a:txBody>
                    <a:bodyPr/>
                    <a:lstStyle/>
                    <a:p>
                      <a:pPr algn="l" fontAlgn="b"/>
                      <a:r>
                        <a:rPr lang="en-US" sz="1800" b="0" i="0" u="none" strike="noStrike" dirty="0">
                          <a:solidFill>
                            <a:srgbClr val="000000"/>
                          </a:solidFill>
                          <a:effectLst/>
                          <a:latin typeface="Calibri" panose="020F0502020204030204" pitchFamily="34" charset="0"/>
                        </a:rPr>
                        <a:t>Minuscule 4</a:t>
                      </a:r>
                      <a:r>
                        <a:rPr lang="en-US" sz="1800" b="0" i="0" u="none" strike="noStrike" kern="1200" baseline="30000" dirty="0">
                          <a:solidFill>
                            <a:srgbClr val="000000"/>
                          </a:solidFill>
                          <a:effectLst/>
                          <a:latin typeface="Calibri" panose="020F0502020204030204" pitchFamily="34" charset="0"/>
                          <a:ea typeface="+mn-ea"/>
                          <a:cs typeface="+mn-cs"/>
                        </a:rPr>
                        <a:t>ap</a:t>
                      </a:r>
                    </a:p>
                  </a:txBody>
                  <a:tcPr marL="6350" marR="6350" marT="6350" marB="0" anchor="b"/>
                </a:tc>
                <a:tc>
                  <a:txBody>
                    <a:bodyPr/>
                    <a:lstStyle/>
                    <a:p>
                      <a:pPr algn="l" fontAlgn="b"/>
                      <a:r>
                        <a:rPr lang="en-US" sz="1800" b="0" i="0" u="none" strike="noStrike">
                          <a:solidFill>
                            <a:srgbClr val="000000"/>
                          </a:solidFill>
                          <a:effectLst/>
                          <a:latin typeface="Calibri" panose="020F0502020204030204" pitchFamily="34" charset="0"/>
                        </a:rPr>
                        <a:t>Pauline epistles</a:t>
                      </a:r>
                    </a:p>
                  </a:txBody>
                  <a:tcPr marL="6350" marR="6350" marT="6350" marB="0" anchor="b"/>
                </a:tc>
                <a:tc>
                  <a:txBody>
                    <a:bodyPr/>
                    <a:lstStyle/>
                    <a:p>
                      <a:pPr algn="l" fontAlgn="b"/>
                      <a:r>
                        <a:rPr lang="en-US" sz="1800" b="0" i="0" u="none" strike="noStrike" dirty="0">
                          <a:solidFill>
                            <a:srgbClr val="000000"/>
                          </a:solidFill>
                          <a:effectLst/>
                          <a:latin typeface="Calibri" panose="020F0502020204030204" pitchFamily="34" charset="0"/>
                        </a:rPr>
                        <a:t>15th century</a:t>
                      </a:r>
                    </a:p>
                  </a:txBody>
                  <a:tcPr marL="6350" marR="6350" marT="6350" marB="0" anchor="b"/>
                </a:tc>
                <a:extLst>
                  <a:ext uri="{0D108BD9-81ED-4DB2-BD59-A6C34878D82A}">
                    <a16:rowId xmlns:a16="http://schemas.microsoft.com/office/drawing/2014/main" val="159358333"/>
                  </a:ext>
                </a:extLst>
              </a:tr>
              <a:tr h="370840">
                <a:tc>
                  <a:txBody>
                    <a:bodyPr/>
                    <a:lstStyle/>
                    <a:p>
                      <a:pPr algn="l" fontAlgn="b"/>
                      <a:r>
                        <a:rPr lang="en-US" sz="1800" b="0" i="0" u="none" strike="noStrike" dirty="0">
                          <a:solidFill>
                            <a:srgbClr val="000000"/>
                          </a:solidFill>
                          <a:effectLst/>
                          <a:latin typeface="Calibri" panose="020F0502020204030204" pitchFamily="34" charset="0"/>
                        </a:rPr>
                        <a:t>Minuscule 7</a:t>
                      </a:r>
                      <a:r>
                        <a:rPr lang="en-US" sz="1800" b="0" i="0" u="none" strike="noStrike" kern="1200" baseline="30000" dirty="0">
                          <a:solidFill>
                            <a:srgbClr val="000000"/>
                          </a:solidFill>
                          <a:effectLst/>
                          <a:latin typeface="Calibri" panose="020F0502020204030204" pitchFamily="34" charset="0"/>
                          <a:ea typeface="+mn-ea"/>
                          <a:cs typeface="+mn-cs"/>
                        </a:rPr>
                        <a:t>p</a:t>
                      </a:r>
                    </a:p>
                  </a:txBody>
                  <a:tcPr marL="6350" marR="6350" marT="6350" marB="0" anchor="b"/>
                </a:tc>
                <a:tc>
                  <a:txBody>
                    <a:bodyPr/>
                    <a:lstStyle/>
                    <a:p>
                      <a:pPr algn="l" fontAlgn="b"/>
                      <a:r>
                        <a:rPr lang="en-US" sz="1800" b="0" i="0" u="none" strike="noStrike">
                          <a:solidFill>
                            <a:srgbClr val="000000"/>
                          </a:solidFill>
                          <a:effectLst/>
                          <a:latin typeface="Calibri" panose="020F0502020204030204" pitchFamily="34" charset="0"/>
                        </a:rPr>
                        <a:t>Pauline epistles</a:t>
                      </a:r>
                    </a:p>
                  </a:txBody>
                  <a:tcPr marL="6350" marR="6350" marT="6350" marB="0" anchor="b"/>
                </a:tc>
                <a:tc>
                  <a:txBody>
                    <a:bodyPr/>
                    <a:lstStyle/>
                    <a:p>
                      <a:pPr algn="l" fontAlgn="b"/>
                      <a:r>
                        <a:rPr lang="en-US" sz="1800" b="0" i="0" u="none" strike="noStrike" dirty="0">
                          <a:solidFill>
                            <a:srgbClr val="000000"/>
                          </a:solidFill>
                          <a:effectLst/>
                          <a:latin typeface="Calibri" panose="020F0502020204030204" pitchFamily="34" charset="0"/>
                        </a:rPr>
                        <a:t>12th century</a:t>
                      </a:r>
                    </a:p>
                  </a:txBody>
                  <a:tcPr marL="6350" marR="6350" marT="6350" marB="0" anchor="b"/>
                </a:tc>
                <a:extLst>
                  <a:ext uri="{0D108BD9-81ED-4DB2-BD59-A6C34878D82A}">
                    <a16:rowId xmlns:a16="http://schemas.microsoft.com/office/drawing/2014/main" val="1926979461"/>
                  </a:ext>
                </a:extLst>
              </a:tr>
              <a:tr h="370840">
                <a:tc>
                  <a:txBody>
                    <a:bodyPr/>
                    <a:lstStyle/>
                    <a:p>
                      <a:pPr algn="l" fontAlgn="b"/>
                      <a:r>
                        <a:rPr lang="en-US" sz="1800" b="0" i="0" u="none" strike="noStrike">
                          <a:solidFill>
                            <a:srgbClr val="000000"/>
                          </a:solidFill>
                          <a:effectLst/>
                          <a:latin typeface="Calibri" panose="020F0502020204030204" pitchFamily="34" charset="0"/>
                        </a:rPr>
                        <a:t>Minuscule 817</a:t>
                      </a:r>
                    </a:p>
                  </a:txBody>
                  <a:tcPr marL="6350" marR="6350" marT="6350" marB="0" anchor="b"/>
                </a:tc>
                <a:tc>
                  <a:txBody>
                    <a:bodyPr/>
                    <a:lstStyle/>
                    <a:p>
                      <a:pPr algn="l" fontAlgn="b"/>
                      <a:r>
                        <a:rPr lang="en-US" sz="1800" b="0" i="0" u="none" strike="noStrike">
                          <a:solidFill>
                            <a:srgbClr val="000000"/>
                          </a:solidFill>
                          <a:effectLst/>
                          <a:latin typeface="Calibri" panose="020F0502020204030204" pitchFamily="34" charset="0"/>
                        </a:rPr>
                        <a:t>Gospels</a:t>
                      </a:r>
                    </a:p>
                  </a:txBody>
                  <a:tcPr marL="6350" marR="6350" marT="6350" marB="0" anchor="b"/>
                </a:tc>
                <a:tc>
                  <a:txBody>
                    <a:bodyPr/>
                    <a:lstStyle/>
                    <a:p>
                      <a:pPr algn="l" fontAlgn="b"/>
                      <a:r>
                        <a:rPr lang="en-US" sz="1800" b="0" i="0" u="none" strike="noStrike" dirty="0">
                          <a:solidFill>
                            <a:srgbClr val="000000"/>
                          </a:solidFill>
                          <a:effectLst/>
                          <a:latin typeface="Calibri" panose="020F0502020204030204" pitchFamily="34" charset="0"/>
                        </a:rPr>
                        <a:t>15th century</a:t>
                      </a:r>
                    </a:p>
                  </a:txBody>
                  <a:tcPr marL="6350" marR="6350" marT="6350" marB="0" anchor="b"/>
                </a:tc>
                <a:extLst>
                  <a:ext uri="{0D108BD9-81ED-4DB2-BD59-A6C34878D82A}">
                    <a16:rowId xmlns:a16="http://schemas.microsoft.com/office/drawing/2014/main" val="4146709444"/>
                  </a:ext>
                </a:extLst>
              </a:tr>
            </a:tbl>
          </a:graphicData>
        </a:graphic>
      </p:graphicFrame>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solidFill>
                  <a:prstClr val="black"/>
                </a:solidFill>
                <a:hlinkClick r:id="rId4"/>
              </a:rPr>
              <a:t>https://www.wikiwand.com/en/Novum_Instrumentum_omne</a:t>
            </a:r>
            <a:r>
              <a:rPr lang="en-US" sz="1400" dirty="0">
                <a:solidFill>
                  <a:prstClr val="black"/>
                </a:solidFill>
              </a:rPr>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41276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The First Edition (1516)</a:t>
            </a:r>
            <a:endParaRPr lang="en-US" sz="2800" i="1" dirty="0">
              <a:latin typeface="+mn-lt"/>
            </a:endParaRPr>
          </a:p>
        </p:txBody>
      </p:sp>
      <p:sp>
        <p:nvSpPr>
          <p:cNvPr id="8" name="Content Placeholder 7"/>
          <p:cNvSpPr>
            <a:spLocks noGrp="1"/>
          </p:cNvSpPr>
          <p:nvPr>
            <p:ph idx="1"/>
          </p:nvPr>
        </p:nvSpPr>
        <p:spPr>
          <a:xfrm>
            <a:off x="266700" y="684312"/>
            <a:ext cx="8610600" cy="5943600"/>
          </a:xfrm>
        </p:spPr>
        <p:txBody>
          <a:bodyPr>
            <a:normAutofit fontScale="92500" lnSpcReduction="20000"/>
          </a:bodyPr>
          <a:lstStyle/>
          <a:p>
            <a:r>
              <a:rPr lang="en-US" dirty="0"/>
              <a:t>Erasmus had three manuscripts of the Gospels and Acts, four manuscripts of the Pauline epistles, but only one manuscript with the Book of Revelation. </a:t>
            </a:r>
          </a:p>
          <a:p>
            <a:r>
              <a:rPr lang="en-US" dirty="0"/>
              <a:t>So for every book of the New Testament he was able to compare three or four manuscripts, </a:t>
            </a:r>
            <a:r>
              <a:rPr lang="en-US" b="1" i="1" dirty="0"/>
              <a:t>except</a:t>
            </a:r>
            <a:r>
              <a:rPr lang="en-US" dirty="0"/>
              <a:t> for the Book of Revelation. </a:t>
            </a:r>
          </a:p>
          <a:p>
            <a:r>
              <a:rPr lang="en-US" dirty="0"/>
              <a:t>On top of that, the manuscript for Revelation was </a:t>
            </a:r>
            <a:r>
              <a:rPr lang="en-US" b="1" i="1" dirty="0"/>
              <a:t>not complete</a:t>
            </a:r>
            <a:r>
              <a:rPr lang="en-US" dirty="0"/>
              <a:t> – it lacked the final leaf, which contained the last six verses of the book. </a:t>
            </a:r>
          </a:p>
          <a:p>
            <a:r>
              <a:rPr lang="en-US" dirty="0"/>
              <a:t>Instead of delaying the publication, on account of the search for another manuscript, he decided to translate the missing verses from the Latin Vulgate into Greek. </a:t>
            </a:r>
          </a:p>
          <a:p>
            <a:r>
              <a:rPr lang="en-US" dirty="0"/>
              <a:t>Erasmus’ first edition was a </a:t>
            </a:r>
            <a:r>
              <a:rPr lang="en-US" b="1" i="1" dirty="0"/>
              <a:t>bilingual </a:t>
            </a:r>
            <a:r>
              <a:rPr lang="en-US" dirty="0"/>
              <a:t>edition: the Greek text was in a left column, Latin in a right column</a:t>
            </a:r>
          </a:p>
          <a:p>
            <a:r>
              <a:rPr lang="en-US" dirty="0"/>
              <a:t>It is clear, the </a:t>
            </a:r>
            <a:r>
              <a:rPr lang="en-US" b="1" i="1" dirty="0"/>
              <a:t>main purpose </a:t>
            </a:r>
            <a:r>
              <a:rPr lang="en-US" dirty="0"/>
              <a:t>of the first edition was the </a:t>
            </a:r>
            <a:r>
              <a:rPr lang="en-US" b="1" i="1" dirty="0"/>
              <a:t>correction</a:t>
            </a:r>
            <a:r>
              <a:rPr lang="en-US" dirty="0"/>
              <a:t> the Latin Vulgate – not the publication of a Greek text.</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https://www.wikiwand.com/en/Novum_Instrumentum_omne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6964978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pPr lvl="0"/>
            <a:r>
              <a:rPr lang="en-US" sz="1400" dirty="0">
                <a:solidFill>
                  <a:prstClr val="black"/>
                </a:solidFill>
                <a:hlinkClick r:id="rId3"/>
              </a:rPr>
              <a:t>https://www.wikiwand.com/en/Novum_Instrumentum_omne</a:t>
            </a:r>
            <a:r>
              <a:rPr lang="en-US" sz="1400" dirty="0">
                <a:solidFill>
                  <a:prstClr val="black"/>
                </a:solidFill>
              </a:rPr>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2895600" y="1120542"/>
            <a:ext cx="3529399" cy="5314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1066800"/>
          </a:xfrm>
        </p:spPr>
        <p:txBody>
          <a:bodyPr>
            <a:noAutofit/>
          </a:bodyPr>
          <a:lstStyle/>
          <a:p>
            <a:r>
              <a:rPr lang="en-US" sz="3600" b="1" dirty="0"/>
              <a:t>The last page of the Erasmian New Testament (Rev 22:8-21) </a:t>
            </a:r>
          </a:p>
        </p:txBody>
      </p:sp>
    </p:spTree>
    <p:extLst>
      <p:ext uri="{BB962C8B-B14F-4D97-AF65-F5344CB8AC3E}">
        <p14:creationId xmlns:p14="http://schemas.microsoft.com/office/powerpoint/2010/main" val="3950091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319563</TotalTime>
  <Words>2744</Words>
  <Application>Microsoft Office PowerPoint</Application>
  <PresentationFormat>On-screen Show (4:3)</PresentationFormat>
  <Paragraphs>173</Paragraphs>
  <Slides>28</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Cambria</vt:lpstr>
      <vt:lpstr>Office Theme</vt:lpstr>
      <vt:lpstr>140_Office Theme</vt:lpstr>
      <vt:lpstr>PowerPoint Presentation</vt:lpstr>
      <vt:lpstr>Review</vt:lpstr>
      <vt:lpstr>Review</vt:lpstr>
      <vt:lpstr>PowerPoint Presentation</vt:lpstr>
      <vt:lpstr>Erasmus’ Novum Instrumentum</vt:lpstr>
      <vt:lpstr>The First Edition (1516)</vt:lpstr>
      <vt:lpstr>The First Edition (1516)</vt:lpstr>
      <vt:lpstr>The First Edition (1516)</vt:lpstr>
      <vt:lpstr>The last page of the Erasmian New Testament (Rev 22:8-21) </vt:lpstr>
      <vt:lpstr>The Second Edition (1519)</vt:lpstr>
      <vt:lpstr>The Second Edition (1519)</vt:lpstr>
      <vt:lpstr>The Third Edition (1522)</vt:lpstr>
      <vt:lpstr>The Fourth Edition (1527)</vt:lpstr>
      <vt:lpstr>The Final Edition (1535)</vt:lpstr>
      <vt:lpstr>The Reformation 1517-1648</vt:lpstr>
      <vt:lpstr>The Reformation</vt:lpstr>
      <vt:lpstr>A Wild Boar in the Vineyard</vt:lpstr>
      <vt:lpstr>A Wild Boar in the Vineyard</vt:lpstr>
      <vt:lpstr>A Wild Boar in the Vineyard</vt:lpstr>
      <vt:lpstr>A Wild Boar in the Vineyard</vt:lpstr>
      <vt:lpstr>Martin Luther</vt:lpstr>
      <vt:lpstr>Young Luther</vt:lpstr>
      <vt:lpstr>Young Luther</vt:lpstr>
      <vt:lpstr>Young Luther</vt:lpstr>
      <vt:lpstr>Luther Becomes a Monk</vt:lpstr>
      <vt:lpstr>PowerPoint Presentation</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5599</cp:revision>
  <cp:lastPrinted>2020-06-14T14:01:42Z</cp:lastPrinted>
  <dcterms:created xsi:type="dcterms:W3CDTF">2018-06-08T00:19:32Z</dcterms:created>
  <dcterms:modified xsi:type="dcterms:W3CDTF">2020-06-14T17:40:26Z</dcterms:modified>
</cp:coreProperties>
</file>