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2.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136" r:id="rId3"/>
    <p:sldId id="3142" r:id="rId4"/>
    <p:sldId id="3144" r:id="rId5"/>
    <p:sldId id="3143" r:id="rId6"/>
    <p:sldId id="3146" r:id="rId7"/>
    <p:sldId id="3153" r:id="rId8"/>
    <p:sldId id="3154" r:id="rId9"/>
    <p:sldId id="3155" r:id="rId10"/>
    <p:sldId id="3156" r:id="rId11"/>
    <p:sldId id="3157" r:id="rId12"/>
    <p:sldId id="3147" r:id="rId13"/>
    <p:sldId id="3148" r:id="rId14"/>
    <p:sldId id="3149" r:id="rId15"/>
    <p:sldId id="3151" r:id="rId16"/>
    <p:sldId id="3150" r:id="rId17"/>
    <p:sldId id="3152" r:id="rId18"/>
    <p:sldId id="3158" r:id="rId19"/>
    <p:sldId id="3160" r:id="rId20"/>
    <p:sldId id="3162" r:id="rId21"/>
    <p:sldId id="3161" r:id="rId22"/>
    <p:sldId id="3164" r:id="rId23"/>
    <p:sldId id="3163" r:id="rId24"/>
    <p:sldId id="3165" r:id="rId25"/>
    <p:sldId id="3166"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10" d="100"/>
          <a:sy n="110" d="100"/>
        </p:scale>
        <p:origin x="990" y="114"/>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6/23/2020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6/23/2020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88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87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13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4.xml"/><Relationship Id="rId5" Type="http://schemas.openxmlformats.org/officeDocument/2006/relationships/hyperlink" Target="https://www.insightoftheking.com/martin-luther-and-philip-melanchthon.html" TargetMode="Externa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9.xml"/><Relationship Id="rId5" Type="http://schemas.openxmlformats.org/officeDocument/2006/relationships/hyperlink" Target="https://www.intellectualtakeout.org/article/5-causes-protestant-reformation-besides-indulgences/" TargetMode="Externa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store.faithink.com/collections/luther-resource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632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152400" y="685800"/>
            <a:ext cx="8839200" cy="5833645"/>
          </a:xfrm>
        </p:spPr>
        <p:txBody>
          <a:bodyPr>
            <a:normAutofit fontScale="92500" lnSpcReduction="20000"/>
          </a:bodyPr>
          <a:lstStyle/>
          <a:p>
            <a:r>
              <a:rPr lang="en-US" dirty="0"/>
              <a:t>Among the humanists who influenced Luther were: </a:t>
            </a:r>
          </a:p>
          <a:p>
            <a:pPr lvl="1"/>
            <a:r>
              <a:rPr lang="en-US" dirty="0"/>
              <a:t>Jacques Lefevre </a:t>
            </a:r>
            <a:r>
              <a:rPr lang="en-US" dirty="0" err="1"/>
              <a:t>d’Étaples</a:t>
            </a:r>
            <a:r>
              <a:rPr lang="en-US" dirty="0"/>
              <a:t>, whose commentary on the Psalms dazzled the German professor</a:t>
            </a:r>
          </a:p>
          <a:p>
            <a:pPr lvl="1"/>
            <a:r>
              <a:rPr lang="en-US" dirty="0"/>
              <a:t>Reuchlin, from whose </a:t>
            </a:r>
            <a:r>
              <a:rPr lang="en-US" i="1" dirty="0"/>
              <a:t>Rudiments of Hebrew </a:t>
            </a:r>
            <a:r>
              <a:rPr lang="en-US" dirty="0"/>
              <a:t>Luther learned the language of the Old Testament.</a:t>
            </a:r>
          </a:p>
          <a:p>
            <a:r>
              <a:rPr lang="en-US" dirty="0"/>
              <a:t>Through this humanist influence along with his biblical studies, Luther eventually came to </a:t>
            </a:r>
            <a:r>
              <a:rPr lang="en-US" b="1" i="1" dirty="0"/>
              <a:t>detest</a:t>
            </a:r>
            <a:r>
              <a:rPr lang="en-US" dirty="0"/>
              <a:t> scholasticism as a </a:t>
            </a:r>
            <a:r>
              <a:rPr lang="en-US" b="1" i="1" dirty="0"/>
              <a:t>betrayal</a:t>
            </a:r>
            <a:r>
              <a:rPr lang="en-US" dirty="0"/>
              <a:t> of the biblical message. </a:t>
            </a:r>
          </a:p>
          <a:p>
            <a:r>
              <a:rPr lang="en-US" dirty="0"/>
              <a:t>He violently opposed the way that the schoolmen had blended Christianity with the philosophy of Aristotle. </a:t>
            </a:r>
          </a:p>
          <a:p>
            <a:r>
              <a:rPr lang="en-US" dirty="0"/>
              <a:t>He had also, by this time, rejected the neo-Pelagian teachings of William of Ockham about salvation, and followed Staupitz in becoming a disciple of Augustine of Hippo</a:t>
            </a:r>
          </a:p>
          <a:p>
            <a:r>
              <a:rPr lang="en-US" dirty="0"/>
              <a:t>From now to the end of his life, Luther was to be a wholehearted believer in Augustine’s doctrine of the sovereign grace of God who chooses helpless sinners for salvation by His unmerited mercy.</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010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458200" cy="5681245"/>
          </a:xfrm>
        </p:spPr>
        <p:txBody>
          <a:bodyPr>
            <a:normAutofit/>
          </a:bodyPr>
          <a:lstStyle/>
          <a:p>
            <a:r>
              <a:rPr lang="en-US" dirty="0"/>
              <a:t>As he was teaching through the Psalms, Luther became fascinated with the words of Christ from the cross: </a:t>
            </a:r>
          </a:p>
          <a:p>
            <a:pPr lvl="1"/>
            <a:r>
              <a:rPr lang="en-US" i="1" dirty="0">
                <a:solidFill>
                  <a:srgbClr val="344BF6"/>
                </a:solidFill>
                <a:latin typeface="Cambria" panose="02040503050406030204" pitchFamily="18" charset="0"/>
                <a:ea typeface="Cambria" panose="02040503050406030204" pitchFamily="18" charset="0"/>
              </a:rPr>
              <a:t>My God, my God, why have you forsaken me? </a:t>
            </a:r>
            <a:r>
              <a:rPr lang="en-US" dirty="0"/>
              <a:t>(Psalm 22:1) </a:t>
            </a:r>
          </a:p>
          <a:p>
            <a:r>
              <a:rPr lang="en-US" dirty="0"/>
              <a:t>Christ forsaken! How could our Lord be forsaken? </a:t>
            </a:r>
          </a:p>
          <a:p>
            <a:r>
              <a:rPr lang="en-US" dirty="0"/>
              <a:t>Luther felt forsaken, but he was a </a:t>
            </a:r>
            <a:r>
              <a:rPr lang="en-US" b="1" i="1" dirty="0"/>
              <a:t>sinner</a:t>
            </a:r>
            <a:r>
              <a:rPr lang="en-US" dirty="0"/>
              <a:t>. Christ was </a:t>
            </a:r>
            <a:r>
              <a:rPr lang="en-US" b="1" i="1" dirty="0"/>
              <a:t>not</a:t>
            </a:r>
            <a:r>
              <a:rPr lang="en-US" dirty="0"/>
              <a:t>. The answer had to lie in Christ’s identity with sinful humanity. </a:t>
            </a:r>
          </a:p>
          <a:p>
            <a:r>
              <a:rPr lang="en-US" dirty="0"/>
              <a:t>Did Christ share mankind’s estrangement from God in order to assume the punishment required of sin?</a:t>
            </a:r>
          </a:p>
          <a:p>
            <a:r>
              <a:rPr lang="en-US" dirty="0"/>
              <a:t>A new and revolutionary picture of God began to develop in Luther’s restless soul. </a:t>
            </a:r>
          </a:p>
          <a:p>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853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Finally in 1515 while pondering Paul’s Letter to the Romans, Luther came upon the words, “</a:t>
            </a:r>
            <a:r>
              <a:rPr lang="en-US" i="1" dirty="0">
                <a:solidFill>
                  <a:srgbClr val="344BF6"/>
                </a:solidFill>
                <a:latin typeface="Cambria" panose="02040503050406030204" pitchFamily="18" charset="0"/>
                <a:ea typeface="Cambria" panose="02040503050406030204" pitchFamily="18" charset="0"/>
              </a:rPr>
              <a:t>For in the gospel a righteousness from God is revealed, a righteousness that is by faith from first to last, just as it is written: ‘The righteous will live by faith.’</a:t>
            </a:r>
            <a:r>
              <a:rPr lang="en-US" dirty="0"/>
              <a:t>” (Romans 1:17 NIV)</a:t>
            </a:r>
          </a:p>
          <a:p>
            <a:r>
              <a:rPr lang="en-US" dirty="0"/>
              <a:t>Here was his key to spiritual certainty. </a:t>
            </a:r>
          </a:p>
          <a:p>
            <a:pPr lvl="1"/>
            <a:r>
              <a:rPr lang="en-US" sz="2600" dirty="0"/>
              <a:t>Luther later recalled: “</a:t>
            </a:r>
            <a:r>
              <a:rPr lang="en-US" sz="2600" i="1" dirty="0">
                <a:latin typeface="Cambria" panose="02040503050406030204" pitchFamily="18" charset="0"/>
                <a:ea typeface="Cambria" panose="02040503050406030204" pitchFamily="18" charset="0"/>
              </a:rPr>
              <a:t>Night and day I pondered, until I saw the connection between the justice of God and the statement that ‘the just shall live by his faith.’ Then I grasped that the justice of God is that righteousness by which through grace and sheer mercy God justifies us through faith. Thereupon I felt myself to be reborn and to have gone through open doors into paradise.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30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Luther saw it clearly now. Man is saved only by his faith in the merit of Christ’s sacrifice. </a:t>
            </a:r>
          </a:p>
          <a:p>
            <a:r>
              <a:rPr lang="en-US" dirty="0"/>
              <a:t>The cross alone can remove man’s sin and save him from the grasp of the devil. </a:t>
            </a:r>
          </a:p>
          <a:p>
            <a:r>
              <a:rPr lang="en-US" dirty="0"/>
              <a:t>Luther had come to his famous doctrine of justification by faith alone. </a:t>
            </a:r>
          </a:p>
          <a:p>
            <a:r>
              <a:rPr lang="en-US" dirty="0"/>
              <a:t>He saw how sharply it clashed with the Roman church’s doctrine of justification by faith </a:t>
            </a:r>
            <a:r>
              <a:rPr lang="en-US" b="1" i="1" dirty="0"/>
              <a:t>and </a:t>
            </a:r>
            <a:r>
              <a:rPr lang="en-US" dirty="0"/>
              <a:t>good works: the demonstration of faith through virtuous acts, acceptance of church dogma, and participation in church ritual.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255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Later, in a hymn that reflects his vigorous style, Luther described his spiritual journey from anxiety to conviction: </a:t>
            </a:r>
          </a:p>
          <a:p>
            <a:pPr marL="800100" lvl="2" indent="0">
              <a:buNone/>
            </a:pPr>
            <a:r>
              <a:rPr lang="en-US" sz="2800" i="1" dirty="0">
                <a:latin typeface="Cambria" panose="02040503050406030204" pitchFamily="18" charset="0"/>
                <a:ea typeface="Cambria" panose="02040503050406030204" pitchFamily="18" charset="0"/>
              </a:rPr>
              <a:t>In devil’s dungeon chained I lay </a:t>
            </a:r>
          </a:p>
          <a:p>
            <a:pPr marL="800100" lvl="2" indent="0">
              <a:buNone/>
            </a:pPr>
            <a:r>
              <a:rPr lang="en-US" sz="2800" i="1" dirty="0">
                <a:latin typeface="Cambria" panose="02040503050406030204" pitchFamily="18" charset="0"/>
                <a:ea typeface="Cambria" panose="02040503050406030204" pitchFamily="18" charset="0"/>
              </a:rPr>
              <a:t>The pangs of death swept o’er me. </a:t>
            </a:r>
          </a:p>
          <a:p>
            <a:pPr marL="800100" lvl="2" indent="0">
              <a:buNone/>
            </a:pPr>
            <a:r>
              <a:rPr lang="en-US" sz="2800" i="1" dirty="0">
                <a:latin typeface="Cambria" panose="02040503050406030204" pitchFamily="18" charset="0"/>
                <a:ea typeface="Cambria" panose="02040503050406030204" pitchFamily="18" charset="0"/>
              </a:rPr>
              <a:t>My sin devoured me night and day </a:t>
            </a:r>
          </a:p>
          <a:p>
            <a:pPr marL="800100" lvl="2" indent="0">
              <a:buNone/>
            </a:pPr>
            <a:r>
              <a:rPr lang="en-US" sz="2800" i="1" dirty="0">
                <a:latin typeface="Cambria" panose="02040503050406030204" pitchFamily="18" charset="0"/>
                <a:ea typeface="Cambria" panose="02040503050406030204" pitchFamily="18" charset="0"/>
              </a:rPr>
              <a:t>In which my mother bore me. </a:t>
            </a:r>
          </a:p>
          <a:p>
            <a:pPr marL="800100" lvl="2" indent="0">
              <a:buNone/>
            </a:pPr>
            <a:r>
              <a:rPr lang="en-US" sz="2800" i="1" dirty="0">
                <a:latin typeface="Cambria" panose="02040503050406030204" pitchFamily="18" charset="0"/>
                <a:ea typeface="Cambria" panose="02040503050406030204" pitchFamily="18" charset="0"/>
              </a:rPr>
              <a:t>My anguish ever grew more rife, </a:t>
            </a:r>
          </a:p>
          <a:p>
            <a:pPr marL="800100" lvl="2" indent="0">
              <a:buNone/>
            </a:pPr>
            <a:r>
              <a:rPr lang="en-US" sz="2800" i="1" dirty="0">
                <a:latin typeface="Cambria" panose="02040503050406030204" pitchFamily="18" charset="0"/>
                <a:ea typeface="Cambria" panose="02040503050406030204" pitchFamily="18" charset="0"/>
              </a:rPr>
              <a:t>I took no pleasure in my life </a:t>
            </a:r>
          </a:p>
          <a:p>
            <a:pPr marL="800100" lvl="2" indent="0">
              <a:buNone/>
            </a:pPr>
            <a:r>
              <a:rPr lang="en-US" sz="2800" i="1" dirty="0">
                <a:latin typeface="Cambria" panose="02040503050406030204" pitchFamily="18" charset="0"/>
                <a:ea typeface="Cambria" panose="02040503050406030204" pitchFamily="18" charset="0"/>
              </a:rPr>
              <a:t>And sin had made me crazy.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086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p:cTn id="1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8">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8">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p:cTn id="2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8">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 calcmode="lin" valueType="num">
                                      <p:cBhvr>
                                        <p:cTn id="3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8">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p:cTn id="37"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Later, in a hymn that reflects his vigorous style, Luther described his spiritual journey from anxiety to conviction: </a:t>
            </a:r>
          </a:p>
          <a:p>
            <a:pPr marL="800100" lvl="2" indent="0">
              <a:buNone/>
            </a:pPr>
            <a:r>
              <a:rPr lang="en-US" sz="2800" i="1" dirty="0">
                <a:latin typeface="Cambria" panose="02040503050406030204" pitchFamily="18" charset="0"/>
                <a:ea typeface="Cambria" panose="02040503050406030204" pitchFamily="18" charset="0"/>
              </a:rPr>
              <a:t>Thus spoke the Son, “Hold thou to me, </a:t>
            </a:r>
          </a:p>
          <a:p>
            <a:pPr marL="800100" lvl="2" indent="0">
              <a:buNone/>
            </a:pPr>
            <a:r>
              <a:rPr lang="en-US" sz="2800" i="1" dirty="0">
                <a:latin typeface="Cambria" panose="02040503050406030204" pitchFamily="18" charset="0"/>
                <a:ea typeface="Cambria" panose="02040503050406030204" pitchFamily="18" charset="0"/>
              </a:rPr>
              <a:t>From now on thou wilt make it. </a:t>
            </a:r>
          </a:p>
          <a:p>
            <a:pPr marL="800100" lvl="2" indent="0">
              <a:buNone/>
            </a:pPr>
            <a:r>
              <a:rPr lang="en-US" sz="2800" i="1" dirty="0">
                <a:latin typeface="Cambria" panose="02040503050406030204" pitchFamily="18" charset="0"/>
                <a:ea typeface="Cambria" panose="02040503050406030204" pitchFamily="18" charset="0"/>
              </a:rPr>
              <a:t>I gave my very life for thee </a:t>
            </a:r>
          </a:p>
          <a:p>
            <a:pPr marL="800100" lvl="2" indent="0">
              <a:buNone/>
            </a:pPr>
            <a:r>
              <a:rPr lang="en-US" sz="2800" i="1" dirty="0">
                <a:latin typeface="Cambria" panose="02040503050406030204" pitchFamily="18" charset="0"/>
                <a:ea typeface="Cambria" panose="02040503050406030204" pitchFamily="18" charset="0"/>
              </a:rPr>
              <a:t>And for thee I will stake it. </a:t>
            </a:r>
          </a:p>
          <a:p>
            <a:pPr marL="800100" lvl="2" indent="0">
              <a:buNone/>
            </a:pPr>
            <a:r>
              <a:rPr lang="en-US" sz="2800" i="1" dirty="0">
                <a:latin typeface="Cambria" panose="02040503050406030204" pitchFamily="18" charset="0"/>
                <a:ea typeface="Cambria" panose="02040503050406030204" pitchFamily="18" charset="0"/>
              </a:rPr>
              <a:t>For I am thine and thou art mine, </a:t>
            </a:r>
          </a:p>
          <a:p>
            <a:pPr marL="800100" lvl="2" indent="0">
              <a:buNone/>
            </a:pPr>
            <a:r>
              <a:rPr lang="en-US" sz="2800" i="1" dirty="0">
                <a:latin typeface="Cambria" panose="02040503050406030204" pitchFamily="18" charset="0"/>
                <a:ea typeface="Cambria" panose="02040503050406030204" pitchFamily="18" charset="0"/>
              </a:rPr>
              <a:t>And where I am our lives entwine. </a:t>
            </a:r>
          </a:p>
          <a:p>
            <a:pPr marL="800100" lvl="2" indent="0">
              <a:buNone/>
            </a:pPr>
            <a:r>
              <a:rPr lang="en-US" sz="2800" i="1" dirty="0">
                <a:latin typeface="Cambria" panose="02040503050406030204" pitchFamily="18" charset="0"/>
                <a:ea typeface="Cambria" panose="02040503050406030204" pitchFamily="18" charset="0"/>
              </a:rPr>
              <a:t>The Old Fiend cannot shake it.”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323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The implications of Luther’s discovery were enormous. </a:t>
            </a:r>
          </a:p>
          <a:p>
            <a:r>
              <a:rPr lang="en-US" dirty="0"/>
              <a:t>If salvation comes through faith in Christ </a:t>
            </a:r>
            <a:r>
              <a:rPr lang="en-US" b="1" i="1" dirty="0"/>
              <a:t>alone</a:t>
            </a:r>
            <a:r>
              <a:rPr lang="en-US" dirty="0"/>
              <a:t>, the intercession of priests is superfluous. </a:t>
            </a:r>
          </a:p>
          <a:p>
            <a:r>
              <a:rPr lang="en-US" dirty="0"/>
              <a:t>Faith formed and nurtured by the Word of God, written and preached, requires no monks, no masses, and no prayers to the saints. </a:t>
            </a:r>
          </a:p>
          <a:p>
            <a:r>
              <a:rPr lang="en-US" dirty="0"/>
              <a:t>The mediation of the Church of Rome crumbles into insignificance.</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250).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1882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https://www.insightoftheking.com/martin-luther-and-philip-melanchthon.html</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19691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Luther’s Coworkers at Whittenburg</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061976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Coworkers at Whittenburg</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sz="3200" b="1" dirty="0"/>
              <a:t>Andreas </a:t>
            </a:r>
            <a:r>
              <a:rPr lang="en-US" sz="3200" b="1" dirty="0" err="1"/>
              <a:t>Bodenstein</a:t>
            </a:r>
            <a:r>
              <a:rPr lang="en-US" sz="3200" b="1" dirty="0"/>
              <a:t> von Carlstadt (1477-1541) </a:t>
            </a:r>
          </a:p>
          <a:p>
            <a:pPr lvl="1"/>
            <a:r>
              <a:rPr lang="en-US" sz="2800" dirty="0"/>
              <a:t>Carlstadt was Wittenberg University’s senior lecturer. </a:t>
            </a:r>
          </a:p>
          <a:p>
            <a:pPr lvl="1"/>
            <a:r>
              <a:rPr lang="en-US" sz="2800" dirty="0"/>
              <a:t>A high-minded idealist singularly lacking in common sense, he soon went far beyond Luther and became a leading “Radical” Reformer. </a:t>
            </a:r>
          </a:p>
          <a:p>
            <a:pPr lvl="1"/>
            <a:r>
              <a:rPr lang="en-US" sz="2800" dirty="0"/>
              <a:t>At this early stage, however, Carlstadt was completely in harmony with Luther. </a:t>
            </a:r>
          </a:p>
          <a:p>
            <a:r>
              <a:rPr lang="en-US" sz="3200" b="1" dirty="0"/>
              <a:t>Nicholas von </a:t>
            </a:r>
            <a:r>
              <a:rPr lang="en-US" sz="3200" b="1" dirty="0" err="1"/>
              <a:t>Amsdorf</a:t>
            </a:r>
            <a:r>
              <a:rPr lang="en-US" sz="3200" b="1" dirty="0"/>
              <a:t> (1483-1565)</a:t>
            </a:r>
          </a:p>
          <a:p>
            <a:pPr lvl="1"/>
            <a:r>
              <a:rPr lang="en-US" sz="2800" dirty="0" err="1"/>
              <a:t>Amsdorf</a:t>
            </a:r>
            <a:r>
              <a:rPr lang="en-US" sz="2800" dirty="0"/>
              <a:t> was a famous scholastic theologian whom Luther had won over to more Augustinian views. </a:t>
            </a:r>
          </a:p>
          <a:p>
            <a:pPr lvl="1"/>
            <a:r>
              <a:rPr lang="en-US" sz="2800" dirty="0"/>
              <a:t>In the wake of Luther’s break with Rome, </a:t>
            </a:r>
            <a:r>
              <a:rPr lang="en-US" sz="2800" dirty="0" err="1"/>
              <a:t>Amsdorf</a:t>
            </a:r>
            <a:r>
              <a:rPr lang="en-US" sz="2800" dirty="0"/>
              <a:t> became a vigorous, fearless, narrow-minded Protestant Reformer, more zealously Lutheran than Luther himself. </a:t>
            </a:r>
          </a:p>
          <a:p>
            <a:endParaRPr lang="en-US" sz="3200" dirty="0"/>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048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Coworkers at Whittenburg</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b="1" dirty="0"/>
              <a:t>George Spalatin (1482-1545)</a:t>
            </a:r>
          </a:p>
          <a:p>
            <a:pPr lvl="1"/>
            <a:r>
              <a:rPr lang="en-US" dirty="0"/>
              <a:t>Spalatin was not a university lecturer, but chaplain to Luther’s prince, Frederick the Wise, and a warm supporter of Luther. </a:t>
            </a:r>
          </a:p>
          <a:p>
            <a:pPr lvl="1"/>
            <a:r>
              <a:rPr lang="en-US" dirty="0"/>
              <a:t>All Luther’s dealings with Frederick were through Spalatin as intermediary. </a:t>
            </a:r>
          </a:p>
          <a:p>
            <a:pPr lvl="1"/>
            <a:r>
              <a:rPr lang="en-US" dirty="0"/>
              <a:t>Spalatin’s influence over Frederick was instrumental in persuading the Saxon prince to back Luther in his coming conflict with the papacy. </a:t>
            </a:r>
          </a:p>
          <a:p>
            <a:r>
              <a:rPr lang="en-US" b="1" dirty="0"/>
              <a:t>Philip Melanchthon (1497-1560)</a:t>
            </a:r>
          </a:p>
          <a:p>
            <a:pPr lvl="1"/>
            <a:r>
              <a:rPr lang="en-US" dirty="0"/>
              <a:t>Melanchthon, who arrived at Wittenberg in 1518 at the age of twenty-one, was the nephew of Johannes Reuchlin. </a:t>
            </a:r>
          </a:p>
          <a:p>
            <a:pPr lvl="1"/>
            <a:r>
              <a:rPr lang="en-US" dirty="0"/>
              <a:t>He was also a brilliant young Christian humanist in his own right; he had already published some thirty books by the time he went to Wittenberg.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477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Five editions of </a:t>
            </a:r>
            <a:r>
              <a:rPr lang="en-US" b="1" i="1" dirty="0"/>
              <a:t>Novum Instrumentum </a:t>
            </a:r>
            <a:r>
              <a:rPr lang="en-US" dirty="0"/>
              <a:t>were published from 1516-1535, but, starting with the second edition, its title was changed to what? </a:t>
            </a:r>
          </a:p>
          <a:p>
            <a:pPr lvl="1"/>
            <a:r>
              <a:rPr lang="en-US" b="1" i="1" dirty="0"/>
              <a:t>Novum Testamentum.</a:t>
            </a:r>
          </a:p>
          <a:p>
            <a:r>
              <a:rPr lang="en-US" dirty="0"/>
              <a:t>How many manuscripts did Erasmus use in compiling his first edition of his Greek text?</a:t>
            </a:r>
          </a:p>
          <a:p>
            <a:pPr lvl="1"/>
            <a:r>
              <a:rPr lang="en-US" dirty="0"/>
              <a:t>Seven</a:t>
            </a:r>
          </a:p>
          <a:p>
            <a:r>
              <a:rPr lang="en-US" dirty="0"/>
              <a:t>Erasmus’ only manuscript on the book of Revelation was missing the last page. How did he end up finishing the Greek text of Revelation?</a:t>
            </a:r>
          </a:p>
          <a:p>
            <a:pPr lvl="1"/>
            <a:r>
              <a:rPr lang="en-US" dirty="0"/>
              <a:t>Translated the Latin Vulgate into Greek</a:t>
            </a:r>
          </a:p>
          <a:p>
            <a:r>
              <a:rPr lang="en-US" dirty="0"/>
              <a:t>Name some well known early English translations of the Bible that were based on Erasmus’ Greek text.</a:t>
            </a:r>
          </a:p>
          <a:p>
            <a:pPr lvl="1"/>
            <a:r>
              <a:rPr lang="en-US" dirty="0"/>
              <a:t>Tyndale's English Translation (1526)</a:t>
            </a:r>
          </a:p>
          <a:p>
            <a:pPr lvl="1"/>
            <a:r>
              <a:rPr lang="en-US" dirty="0"/>
              <a:t>The Geneva Bible (1560)</a:t>
            </a:r>
          </a:p>
          <a:p>
            <a:pPr lvl="1"/>
            <a:r>
              <a:rPr lang="en-US" dirty="0"/>
              <a:t>The King James Version (1611)</a:t>
            </a:r>
          </a:p>
          <a:p>
            <a:endParaRPr lang="en-US" dirty="0"/>
          </a:p>
        </p:txBody>
      </p:sp>
    </p:spTree>
    <p:extLst>
      <p:ext uri="{BB962C8B-B14F-4D97-AF65-F5344CB8AC3E}">
        <p14:creationId xmlns:p14="http://schemas.microsoft.com/office/powerpoint/2010/main" val="4205441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Coworkers at Whittenburg</a:t>
            </a:r>
            <a:endParaRPr lang="en-US" sz="2800" i="1" dirty="0">
              <a:latin typeface="+mn-lt"/>
            </a:endParaRPr>
          </a:p>
        </p:txBody>
      </p:sp>
      <p:sp>
        <p:nvSpPr>
          <p:cNvPr id="8" name="Content Placeholder 7"/>
          <p:cNvSpPr>
            <a:spLocks noGrp="1"/>
          </p:cNvSpPr>
          <p:nvPr>
            <p:ph idx="1"/>
          </p:nvPr>
        </p:nvSpPr>
        <p:spPr>
          <a:xfrm>
            <a:off x="228600" y="685800"/>
            <a:ext cx="8458200" cy="5864423"/>
          </a:xfrm>
        </p:spPr>
        <p:txBody>
          <a:bodyPr>
            <a:normAutofit lnSpcReduction="10000"/>
          </a:bodyPr>
          <a:lstStyle/>
          <a:p>
            <a:r>
              <a:rPr lang="en-US" b="1" dirty="0"/>
              <a:t>Philip Melanchthon (continued) </a:t>
            </a:r>
          </a:p>
          <a:p>
            <a:pPr lvl="1"/>
            <a:r>
              <a:rPr lang="en-US" sz="2600" dirty="0"/>
              <a:t>Inspired by Erasmus’s ideals for the renewal of society, Melanchthon was praised to the skies by Erasmus himself: </a:t>
            </a:r>
          </a:p>
          <a:p>
            <a:pPr lvl="2"/>
            <a:r>
              <a:rPr lang="en-US" sz="2400" i="1" dirty="0">
                <a:latin typeface="Cambria" panose="02040503050406030204" pitchFamily="18" charset="0"/>
                <a:ea typeface="Cambria" panose="02040503050406030204" pitchFamily="18" charset="0"/>
              </a:rPr>
              <a:t>Great God! [Erasmus cried], what expectations arise within us when we consider the young Philip Melanchthon! He is only a youngster, yet he has already achieved such eminence in both the Greek and Latin languages! What ability he displays in argument! How pure and stylish his words! What rare learning! How many books the lad has read! What tenderness and refinement in his extraordinary genius! </a:t>
            </a:r>
          </a:p>
          <a:p>
            <a:pPr lvl="1"/>
            <a:r>
              <a:rPr lang="en-US" sz="2600" dirty="0"/>
              <a:t>Gentle, thoughtful, timid, and peace-loving, the young Melanchthon swiftly became Luther’s most beloved friend and most trusted colleague.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729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Coworkers at Whittenburg</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Under the guidance of Luther, Carlstadt, </a:t>
            </a:r>
            <a:r>
              <a:rPr lang="en-US" dirty="0" err="1"/>
              <a:t>Amsdorf</a:t>
            </a:r>
            <a:r>
              <a:rPr lang="en-US" dirty="0"/>
              <a:t>, and Melanchthon, and with Spalatin and Frederick as patrons, Wittenberg University became a flourishing center of Augustinian theology and preaching. </a:t>
            </a:r>
          </a:p>
          <a:p>
            <a:r>
              <a:rPr lang="en-US" dirty="0"/>
              <a:t>The Protestant Reformation, the greatest religious movement since the rise of Islam, was led by a group of university professors.</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957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https://www.intellectualtakeout.org/article/5-causes-protestant-reformation-besides-indulgences/</a:t>
            </a:r>
            <a:r>
              <a:rPr lang="en-US" sz="1600" dirty="0">
                <a:solidFill>
                  <a:prstClr val="black"/>
                </a:solidFill>
                <a:effectLst>
                  <a:glow rad="228600">
                    <a:prstClr val="white">
                      <a:alpha val="40000"/>
                    </a:prstClr>
                  </a:glow>
                </a:effectLst>
              </a:rPr>
              <a:t> </a:t>
            </a:r>
          </a:p>
        </p:txBody>
      </p:sp>
      <p:sp>
        <p:nvSpPr>
          <p:cNvPr id="3" name="Title 2"/>
          <p:cNvSpPr>
            <a:spLocks noGrp="1"/>
          </p:cNvSpPr>
          <p:nvPr>
            <p:ph type="title"/>
          </p:nvPr>
        </p:nvSpPr>
        <p:spPr>
          <a:xfrm>
            <a:off x="76200" y="12095"/>
            <a:ext cx="9067800" cy="826105"/>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Luther’s 95 Theses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23615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73820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Luther, in a moment of fear, made a vow to God, that radically altered the course of his life. Luther’s parents are said to have been dismayed that he kept this vow. And clearly, in Luther’s case, his keeping of this vow ultimately benefitted him and eventually the whole world. The scriptures speak of the importance of keeping a vow made to God (e.g. Num. 30:2). But is there ever a time when, in the heat of the moment a person makes a foolish vow to God, that it would be best for them to </a:t>
            </a:r>
            <a:r>
              <a:rPr lang="en-US" b="1" i="1" dirty="0"/>
              <a:t>not</a:t>
            </a:r>
            <a:r>
              <a:rPr lang="en-US" dirty="0"/>
              <a:t> keep the vow? </a:t>
            </a:r>
          </a:p>
          <a:p>
            <a:r>
              <a:rPr lang="en-US" dirty="0"/>
              <a:t>Have you ever made a vow to God in a moment of weakness and then later wished you hadn’t done so? If so did you end up keeping the vow? Why or why not?</a:t>
            </a:r>
          </a:p>
          <a:p>
            <a:r>
              <a:rPr lang="en-US" dirty="0"/>
              <a:t>Before coming to recognize God’s total and gracious provision in Christ for his salvation, Luther struggled to find right standing before God through good works, failing miserably in the process. How does this compare with </a:t>
            </a:r>
            <a:r>
              <a:rPr lang="en-US" b="1" i="1" dirty="0"/>
              <a:t>your</a:t>
            </a:r>
            <a:r>
              <a:rPr lang="en-US" dirty="0"/>
              <a:t> conversion experience? Are there ways in which you </a:t>
            </a:r>
            <a:r>
              <a:rPr lang="en-US" b="1" i="1" dirty="0"/>
              <a:t>relate</a:t>
            </a:r>
            <a:r>
              <a:rPr lang="en-US" dirty="0"/>
              <a:t> to the path Luther took in coming to understand the Gospel? Are there ways in which your coming to Christ </a:t>
            </a:r>
            <a:r>
              <a:rPr lang="en-US" b="1" i="1" dirty="0"/>
              <a:t>differs</a:t>
            </a:r>
            <a:r>
              <a:rPr lang="en-US" dirty="0"/>
              <a:t> from the path Luther took? If so, how?</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4059335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What is the </a:t>
            </a:r>
            <a:r>
              <a:rPr lang="en-US" i="1" dirty="0"/>
              <a:t>Comma Johann </a:t>
            </a:r>
            <a:r>
              <a:rPr lang="en-US" dirty="0"/>
              <a:t>and why did Erasmus </a:t>
            </a:r>
            <a:r>
              <a:rPr lang="en-US" b="1" i="1" dirty="0"/>
              <a:t>refuse</a:t>
            </a:r>
            <a:r>
              <a:rPr lang="en-US" dirty="0"/>
              <a:t> to include it in his Greek text at first? And why did he later </a:t>
            </a:r>
            <a:r>
              <a:rPr lang="en-US" b="1" i="1" dirty="0"/>
              <a:t>include</a:t>
            </a:r>
            <a:r>
              <a:rPr lang="en-US" dirty="0"/>
              <a:t> it?</a:t>
            </a:r>
          </a:p>
          <a:p>
            <a:pPr lvl="1"/>
            <a:r>
              <a:rPr lang="en-US" dirty="0"/>
              <a:t>He </a:t>
            </a:r>
            <a:r>
              <a:rPr lang="en-US" b="1" i="1" dirty="0"/>
              <a:t>refused</a:t>
            </a:r>
            <a:r>
              <a:rPr lang="en-US" dirty="0"/>
              <a:t> to include it because no Greek manuscripts were found that included it.</a:t>
            </a:r>
          </a:p>
          <a:p>
            <a:pPr lvl="1"/>
            <a:r>
              <a:rPr lang="en-US" dirty="0"/>
              <a:t>He later </a:t>
            </a:r>
            <a:r>
              <a:rPr lang="en-US" b="1" i="1" dirty="0"/>
              <a:t>included</a:t>
            </a:r>
            <a:r>
              <a:rPr lang="en-US" dirty="0"/>
              <a:t> it because someone came up with a dubious 16</a:t>
            </a:r>
            <a:r>
              <a:rPr lang="en-US" baseline="30000" dirty="0"/>
              <a:t>th</a:t>
            </a:r>
            <a:r>
              <a:rPr lang="en-US" dirty="0"/>
              <a:t> century manuscript that contained it.</a:t>
            </a:r>
          </a:p>
          <a:p>
            <a:r>
              <a:rPr lang="en-US" dirty="0"/>
              <a:t>Name the four major traditions that marked early Protestantism.</a:t>
            </a:r>
          </a:p>
          <a:p>
            <a:pPr lvl="1"/>
            <a:r>
              <a:rPr lang="en-US" dirty="0"/>
              <a:t>Lutheran</a:t>
            </a:r>
          </a:p>
          <a:p>
            <a:pPr lvl="1"/>
            <a:r>
              <a:rPr lang="en-US" dirty="0"/>
              <a:t>Reformed</a:t>
            </a:r>
          </a:p>
          <a:p>
            <a:pPr lvl="1"/>
            <a:r>
              <a:rPr lang="en-US" dirty="0"/>
              <a:t>Anabaptist</a:t>
            </a:r>
          </a:p>
          <a:p>
            <a:pPr lvl="1"/>
            <a:r>
              <a:rPr lang="en-US" dirty="0"/>
              <a:t>Anglican</a:t>
            </a:r>
          </a:p>
          <a:p>
            <a:r>
              <a:rPr lang="en-US" dirty="0"/>
              <a:t>A papal bull in the Summer of 1520 referred to a “wild boar in the vineyard”? Who was the “wild boar”?</a:t>
            </a:r>
          </a:p>
          <a:p>
            <a:pPr lvl="1"/>
            <a:r>
              <a:rPr lang="en-US" dirty="0"/>
              <a:t>Martin Luther</a:t>
            </a:r>
          </a:p>
        </p:txBody>
      </p:sp>
    </p:spTree>
    <p:extLst>
      <p:ext uri="{BB962C8B-B14F-4D97-AF65-F5344CB8AC3E}">
        <p14:creationId xmlns:p14="http://schemas.microsoft.com/office/powerpoint/2010/main" val="2657097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https://store.faithink.com/collections/luther-resources</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8382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Luther Becomes a Monk</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744783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Luther had every intention of becoming a lawyer until one day in 1505 he was caught in a thunderstorm while walking toward the village of </a:t>
            </a:r>
            <a:r>
              <a:rPr lang="en-US" dirty="0" err="1"/>
              <a:t>Stotternheim</a:t>
            </a:r>
            <a:r>
              <a:rPr lang="en-US" dirty="0"/>
              <a:t>. </a:t>
            </a:r>
          </a:p>
          <a:p>
            <a:r>
              <a:rPr lang="en-US" dirty="0"/>
              <a:t>A bolt of lightning knocked him to the ground, and Luther, terrified, called out to Catholicism’s patroness of miners, “</a:t>
            </a:r>
            <a:r>
              <a:rPr lang="en-US" i="1" dirty="0">
                <a:latin typeface="Cambria" panose="02040503050406030204" pitchFamily="18" charset="0"/>
                <a:ea typeface="Cambria" panose="02040503050406030204" pitchFamily="18" charset="0"/>
              </a:rPr>
              <a:t>St. Anne, save me! And I’ll become a mo</a:t>
            </a:r>
            <a:r>
              <a:rPr lang="en-US" dirty="0"/>
              <a:t>nk.” </a:t>
            </a:r>
          </a:p>
          <a:p>
            <a:r>
              <a:rPr lang="en-US" dirty="0"/>
              <a:t>Much to his parents’ dismay, Luther kept the vow. </a:t>
            </a:r>
          </a:p>
          <a:p>
            <a:r>
              <a:rPr lang="en-US" dirty="0"/>
              <a:t>Two weeks later, obsessed with guilt, he entered the Augustinian monastery at Erfurt and proved to be a dedicated monk. “</a:t>
            </a:r>
            <a:r>
              <a:rPr lang="en-US" i="1" dirty="0">
                <a:latin typeface="Cambria" panose="02040503050406030204" pitchFamily="18" charset="0"/>
                <a:ea typeface="Cambria" panose="02040503050406030204" pitchFamily="18" charset="0"/>
              </a:rPr>
              <a:t>I kept the rule so strictly</a:t>
            </a:r>
            <a:r>
              <a:rPr lang="en-US" dirty="0"/>
              <a:t>,” he recalled years later, “</a:t>
            </a:r>
            <a:r>
              <a:rPr lang="en-US" i="1" dirty="0">
                <a:latin typeface="Cambria" panose="02040503050406030204" pitchFamily="18" charset="0"/>
                <a:ea typeface="Cambria" panose="02040503050406030204" pitchFamily="18" charset="0"/>
              </a:rPr>
              <a:t>that I may say that if ever a monk got to heaven by his sheer monkery, it was I. If I had kept on any longer, I should have killed myself with vigils, prayers, reading, and other work</a:t>
            </a:r>
            <a:r>
              <a:rPr lang="en-US" dirty="0"/>
              <a: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292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The Augustinian order soon recognized young Luther as an outstanding scholar and preacher. </a:t>
            </a:r>
          </a:p>
          <a:p>
            <a:r>
              <a:rPr lang="en-US" dirty="0"/>
              <a:t>He was ordained to the priesthood in 1507, and in 1508 became a junior lecturer at the new University in Wittenberg, founded in 1502 by </a:t>
            </a:r>
            <a:r>
              <a:rPr lang="en-US" b="1" i="1" dirty="0"/>
              <a:t>Prince Frederick the Wise of Saxony</a:t>
            </a:r>
            <a:r>
              <a:rPr lang="en-US" dirty="0"/>
              <a:t>. </a:t>
            </a:r>
          </a:p>
          <a:p>
            <a:r>
              <a:rPr lang="en-US" dirty="0"/>
              <a:t>Here Luther gave lectures on the </a:t>
            </a:r>
            <a:r>
              <a:rPr lang="en-US" i="1" dirty="0"/>
              <a:t>Sentences</a:t>
            </a:r>
            <a:r>
              <a:rPr lang="en-US" dirty="0"/>
              <a:t> of Peter Lombard and the moral teaching of Aristotle. </a:t>
            </a:r>
          </a:p>
          <a:p>
            <a:r>
              <a:rPr lang="en-US" dirty="0"/>
              <a:t>At this stage, Luther’s spiritual guide was </a:t>
            </a:r>
            <a:r>
              <a:rPr lang="en-US" b="1" i="1" dirty="0"/>
              <a:t>Johannes von Staupitz</a:t>
            </a:r>
            <a:r>
              <a:rPr lang="en-US" dirty="0"/>
              <a:t>, vicar-general of the Augustinian friars in Saxony. </a:t>
            </a:r>
          </a:p>
          <a:p>
            <a:r>
              <a:rPr lang="en-US" dirty="0"/>
              <a:t>Staupitz was professor of biblical studies at Wittenberg University, and a fervent disciple of Augustine of Hippo and his theology of God’s sovereign, unconditional grace.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868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A sensitive and spiritually minded man with a clear, deep insight into other people’s souls, Staupitz took Luther under his wing. </a:t>
            </a:r>
          </a:p>
          <a:p>
            <a:r>
              <a:rPr lang="en-US" dirty="0"/>
              <a:t>Staupitz was Luther’s “confessor” – the one to whom Luther made his confessions of sin in order to receive absolution. </a:t>
            </a:r>
          </a:p>
          <a:p>
            <a:r>
              <a:rPr lang="en-US" dirty="0"/>
              <a:t>Luther spent so long confessing, sometimes up to six hours, that Staupitz occasionally became exasperated. “God is not angry with you,” Staupitz once exclaimed, “you are angry with God! Do you not know that God commands you to hope?” </a:t>
            </a:r>
          </a:p>
          <a:p>
            <a:r>
              <a:rPr lang="en-US" dirty="0"/>
              <a:t>This was an accurate perception: Luther was indeed angry with the God who demanded a perfection he could never give, and who condemned him for not giving it.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952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Staupitz tried to lead the tormented young friar to a self-abandoning trust in God’s free and undeserved mercy, a mercy made visible and tangible in the wounds of the suffering Jesus. </a:t>
            </a:r>
          </a:p>
          <a:p>
            <a:r>
              <a:rPr lang="en-US" dirty="0"/>
              <a:t>Luther testified of Staupitz, “</a:t>
            </a:r>
            <a:r>
              <a:rPr lang="en-US" i="1" dirty="0">
                <a:latin typeface="Cambria" panose="02040503050406030204" pitchFamily="18" charset="0"/>
                <a:ea typeface="Cambria" panose="02040503050406030204" pitchFamily="18" charset="0"/>
              </a:rPr>
              <a:t>He was my first father in this teaching, and he gave birth to me in Christ. If Staupitz had not helped me, I would have been swallowed up in hell and left there</a:t>
            </a:r>
            <a:r>
              <a:rPr lang="en-US" dirty="0"/>
              <a:t>.” </a:t>
            </a:r>
          </a:p>
          <a:p>
            <a:r>
              <a:rPr lang="en-US" dirty="0"/>
              <a:t>Staupitz who sent Luther off to Rome in 1511 with another friar, on important business for the Augustinian order.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532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Becomes a Monk</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pilgrimage to “holy Rome” was profoundly disenchanting for Luther . He never forgot the cynical attitude to religion that he found there, or the obsession with money. He was later fond of repeating the Italian proverb, “If there is a hell, Rome is built over it.”</a:t>
            </a:r>
          </a:p>
          <a:p>
            <a:r>
              <a:rPr lang="en-US" dirty="0"/>
              <a:t>It was Staupitz, too, who encouraged Luther to study for a doctorate in theology. </a:t>
            </a:r>
          </a:p>
          <a:p>
            <a:r>
              <a:rPr lang="en-US" dirty="0"/>
              <a:t>Luther received his degree in 1512, and then took over from Staupitz as professor of biblical studies in Wittenberg – Staupitz felt that in teaching others, Luther would find the answers to his own problems. </a:t>
            </a:r>
          </a:p>
          <a:p>
            <a:r>
              <a:rPr lang="en-US" dirty="0"/>
              <a:t>Lecturing on the Psalms, Romans, Galatians, and Hebrews, Luther used the “new learning” of Renaissance humanism to interpret the Bible by the grammatical-historical method, breaking free from the methods and concerns of traditional scholastic theology.</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601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320386</TotalTime>
  <Words>2620</Words>
  <Application>Microsoft Office PowerPoint</Application>
  <PresentationFormat>On-screen Show (4:3)</PresentationFormat>
  <Paragraphs>150</Paragraphs>
  <Slides>24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Review</vt:lpstr>
      <vt:lpstr>Review</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 Becomes a Monk</vt:lpstr>
      <vt:lpstr>Luther’s Coworkers at Whittenburg</vt:lpstr>
      <vt:lpstr>Luther’s Coworkers at Whittenburg</vt:lpstr>
      <vt:lpstr>Luther’s Coworkers at Whittenburg</vt:lpstr>
      <vt:lpstr>Luther’s Coworkers at Whittenburg</vt:lpstr>
      <vt:lpstr>Luther’s Coworkers at Whittenburg</vt:lpstr>
      <vt:lpstr>Luther’s 95 Theses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5643</cp:revision>
  <cp:lastPrinted>2020-06-21T12:07:13Z</cp:lastPrinted>
  <dcterms:created xsi:type="dcterms:W3CDTF">2018-06-08T00:19:32Z</dcterms:created>
  <dcterms:modified xsi:type="dcterms:W3CDTF">2020-06-23T12:19:25Z</dcterms:modified>
</cp:coreProperties>
</file>