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notesSlides/notesSlide2.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notesSlides/notesSlide3.xml" ContentType="application/vnd.openxmlformats-officedocument.presentationml.notesSl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notesSlides/notesSlide4.xml" ContentType="application/vnd.openxmlformats-officedocument.presentationml.notesSlide+xml"/>
  <Override PartName="/ppt/theme/themeOverride21.xml" ContentType="application/vnd.openxmlformats-officedocument.themeOverride+xml"/>
  <Override PartName="/ppt/theme/themeOverride2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28"/>
  </p:notesMasterIdLst>
  <p:handoutMasterIdLst>
    <p:handoutMasterId r:id="rId29"/>
  </p:handoutMasterIdLst>
  <p:sldIdLst>
    <p:sldId id="3203" r:id="rId3"/>
    <p:sldId id="3205" r:id="rId4"/>
    <p:sldId id="3206" r:id="rId5"/>
    <p:sldId id="3204" r:id="rId6"/>
    <p:sldId id="3190" r:id="rId7"/>
    <p:sldId id="3192" r:id="rId8"/>
    <p:sldId id="3194" r:id="rId9"/>
    <p:sldId id="3195" r:id="rId10"/>
    <p:sldId id="3196" r:id="rId11"/>
    <p:sldId id="3199" r:id="rId12"/>
    <p:sldId id="3197" r:id="rId13"/>
    <p:sldId id="3224" r:id="rId14"/>
    <p:sldId id="3198" r:id="rId15"/>
    <p:sldId id="3230" r:id="rId16"/>
    <p:sldId id="3207" r:id="rId17"/>
    <p:sldId id="3208" r:id="rId18"/>
    <p:sldId id="3209" r:id="rId19"/>
    <p:sldId id="3210" r:id="rId20"/>
    <p:sldId id="3211" r:id="rId21"/>
    <p:sldId id="3213" r:id="rId22"/>
    <p:sldId id="3212" r:id="rId23"/>
    <p:sldId id="3214" r:id="rId24"/>
    <p:sldId id="3215" r:id="rId25"/>
    <p:sldId id="3225" r:id="rId26"/>
    <p:sldId id="3226" r:id="rId27"/>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F6"/>
    <a:srgbClr val="5731F9"/>
    <a:srgbClr val="336600"/>
    <a:srgbClr val="009900"/>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88" autoAdjust="0"/>
    <p:restoredTop sz="94660"/>
  </p:normalViewPr>
  <p:slideViewPr>
    <p:cSldViewPr>
      <p:cViewPr varScale="1">
        <p:scale>
          <a:sx n="165" d="100"/>
          <a:sy n="165" d="100"/>
        </p:scale>
        <p:origin x="1604" y="100"/>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864"/>
          </a:xfrm>
          <a:prstGeom prst="rect">
            <a:avLst/>
          </a:prstGeom>
        </p:spPr>
        <p:txBody>
          <a:bodyPr vert="horz" lIns="93241" tIns="46621" rIns="93241" bIns="46621" rtlCol="0"/>
          <a:lstStyle>
            <a:lvl1pPr algn="r">
              <a:defRPr sz="1200"/>
            </a:lvl1pPr>
          </a:lstStyle>
          <a:p>
            <a:fld id="{23B20E6D-5301-4921-965A-4165F13FB2F9}" type="datetimeFigureOut">
              <a:rPr lang="en-US" smtClean="0"/>
              <a:t>7/5/2020</a:t>
            </a:fld>
            <a:endParaRPr lang="en-US"/>
          </a:p>
        </p:txBody>
      </p:sp>
      <p:sp>
        <p:nvSpPr>
          <p:cNvPr id="4" name="Footer Placeholder 3"/>
          <p:cNvSpPr>
            <a:spLocks noGrp="1"/>
          </p:cNvSpPr>
          <p:nvPr>
            <p:ph type="ftr" sz="quarter" idx="2"/>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68863"/>
          </a:xfrm>
          <a:prstGeom prst="rect">
            <a:avLst/>
          </a:prstGeom>
        </p:spPr>
        <p:txBody>
          <a:bodyPr vert="horz" lIns="93241" tIns="46621" rIns="93241" bIns="46621"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41" tIns="46621" rIns="93241" bIns="4662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241" tIns="46621" rIns="93241" bIns="46621" rtlCol="0"/>
          <a:lstStyle>
            <a:lvl1pPr algn="r">
              <a:defRPr sz="1200"/>
            </a:lvl1pPr>
          </a:lstStyle>
          <a:p>
            <a:fld id="{CD1EC55D-DF11-4B6E-B8E2-8ED8B7CB6743}" type="datetimeFigureOut">
              <a:rPr lang="en-US" smtClean="0"/>
              <a:t>7/5/2020</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dirty="0"/>
          </a:p>
        </p:txBody>
      </p:sp>
      <p:sp>
        <p:nvSpPr>
          <p:cNvPr id="5" name="Notes Placeholder 4"/>
          <p:cNvSpPr>
            <a:spLocks noGrp="1"/>
          </p:cNvSpPr>
          <p:nvPr>
            <p:ph type="body" sz="quarter" idx="3"/>
          </p:nvPr>
        </p:nvSpPr>
        <p:spPr>
          <a:xfrm>
            <a:off x="710248" y="4459526"/>
            <a:ext cx="5681980" cy="4224813"/>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241" tIns="46621" rIns="93241"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41" tIns="46621" rIns="93241" bIns="46621"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5995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0713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1187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5738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7/5/2020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7/5/2020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7/5/2020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7/5/2020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7/5/2020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7/5/2020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7/5/2020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7/5/2020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7/5/2020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7/5/2020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7/5/2020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7/5/2020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7/5/2020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7/5/2020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7/5/2020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7/5/2020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7/5/2020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7/5/2020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7/5/2020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7.xml"/><Relationship Id="rId5" Type="http://schemas.openxmlformats.org/officeDocument/2006/relationships/hyperlink" Target="https://en.wikipedia.org/wiki/Charles_V,_Holy_Roman_Emperor#/media/File:Barend_van_Orley_-_Portrait_of_Charles_V_-_Google_Art_Project.jpg" TargetMode="Externa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hyperlink" Target="https://fbbcts.instructure.com/courses/744/pages/political-leaders-of-the-reformation-era" TargetMode="External"/><Relationship Id="rId2" Type="http://schemas.openxmlformats.org/officeDocument/2006/relationships/slideLayout" Target="../slideLayouts/slideLayout6.xml"/><Relationship Id="rId1" Type="http://schemas.openxmlformats.org/officeDocument/2006/relationships/themeOverride" Target="../theme/themeOverride9.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hyperlink" Target="https://havegermanwilltravel.com/images/map-of-luthers-germany.jpg" TargetMode="External"/><Relationship Id="rId2" Type="http://schemas.openxmlformats.org/officeDocument/2006/relationships/slideLayout" Target="../slideLayouts/slideLayout6.xml"/><Relationship Id="rId1" Type="http://schemas.openxmlformats.org/officeDocument/2006/relationships/themeOverride" Target="../theme/themeOverride11.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hemeOverride" Target="../theme/themeOverride12.xml"/><Relationship Id="rId5" Type="http://schemas.openxmlformats.org/officeDocument/2006/relationships/hyperlink" Target="https://lutheranreformation.org/wp-content/uploads/2015/10/deitofworms.jpg" TargetMode="Externa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3.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3.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3.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3.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3.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hemeOverride" Target="../theme/themeOverride20.xml"/><Relationship Id="rId5" Type="http://schemas.openxmlformats.org/officeDocument/2006/relationships/hyperlink" Target="https://www.alamy.com/stock-photo/luther-kidnapped.html" TargetMode="External"/><Relationship Id="rId4" Type="http://schemas.openxmlformats.org/officeDocument/2006/relationships/image" Target="../media/image8.jpg"/></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6.xml"/><Relationship Id="rId1" Type="http://schemas.openxmlformats.org/officeDocument/2006/relationships/themeOverride" Target="../theme/themeOverride21.xml"/><Relationship Id="rId4" Type="http://schemas.openxmlformats.org/officeDocument/2006/relationships/hyperlink" Target="https://www.weareteachers.com/moving-beyond-classroom-discussion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hyperlink" Target="http://www.menwithchests.com/sola-scriptura/"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87429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b="-86000"/>
          </a:stretch>
        </a:blipFill>
        <a:effectLst/>
      </p:bgPr>
    </p:bg>
    <p:spTree>
      <p:nvGrpSpPr>
        <p:cNvPr id="1" name=""/>
        <p:cNvGrpSpPr/>
        <p:nvPr/>
      </p:nvGrpSpPr>
      <p:grpSpPr>
        <a:xfrm>
          <a:off x="0" y="0"/>
          <a:ext cx="0" cy="0"/>
          <a:chOff x="0" y="0"/>
          <a:chExt cx="0" cy="0"/>
        </a:xfrm>
      </p:grpSpPr>
      <p:sp>
        <p:nvSpPr>
          <p:cNvPr id="4" name="Rectangle 3"/>
          <p:cNvSpPr/>
          <p:nvPr/>
        </p:nvSpPr>
        <p:spPr>
          <a:xfrm>
            <a:off x="0" y="6273225"/>
            <a:ext cx="9032956" cy="584775"/>
          </a:xfrm>
          <a:prstGeom prst="rect">
            <a:avLst/>
          </a:prstGeom>
        </p:spPr>
        <p:txBody>
          <a:bodyPr wrap="square">
            <a:spAutoFit/>
          </a:bodyPr>
          <a:lstStyle/>
          <a:p>
            <a:pPr lvl="0">
              <a:defRPr/>
            </a:pPr>
            <a:r>
              <a:rPr lang="en-US" sz="1600" dirty="0">
                <a:solidFill>
                  <a:prstClr val="black"/>
                </a:solidFill>
                <a:effectLst>
                  <a:glow rad="228600">
                    <a:prstClr val="white">
                      <a:alpha val="40000"/>
                    </a:prstClr>
                  </a:glow>
                </a:effectLst>
                <a:hlinkClick r:id="rId5"/>
              </a:rPr>
              <a:t>https://en.wikipedia.org/wiki/Charles_V,_Holy_Roman_Emperor#/media/File:Barend_van_Orley_-_Portrait_of_Charles_V_-_Google_Art_Project.jpg</a:t>
            </a:r>
            <a:r>
              <a:rPr lang="en-US" sz="1600" dirty="0">
                <a:solidFill>
                  <a:prstClr val="black"/>
                </a:solidFill>
                <a:effectLst>
                  <a:glow rad="228600">
                    <a:prstClr val="white">
                      <a:alpha val="40000"/>
                    </a:prstClr>
                  </a:glow>
                </a:effectLst>
              </a:rPr>
              <a:t> </a:t>
            </a:r>
            <a:endPar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endParaRPr>
          </a:p>
        </p:txBody>
      </p:sp>
      <p:sp>
        <p:nvSpPr>
          <p:cNvPr id="3" name="Title 2"/>
          <p:cNvSpPr>
            <a:spLocks noGrp="1"/>
          </p:cNvSpPr>
          <p:nvPr>
            <p:ph type="title"/>
          </p:nvPr>
        </p:nvSpPr>
        <p:spPr>
          <a:xfrm>
            <a:off x="76200" y="12095"/>
            <a:ext cx="9067800" cy="1740505"/>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Charles V</a:t>
            </a:r>
            <a:b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br>
            <a:r>
              <a:rPr lang="en-US" sz="4800" b="1" dirty="0">
                <a:solidFill>
                  <a:schemeClr val="bg1"/>
                </a:solidFill>
                <a:effectLst>
                  <a:glow rad="228600">
                    <a:schemeClr val="accent2">
                      <a:satMod val="175000"/>
                      <a:alpha val="40000"/>
                    </a:schemeClr>
                  </a:glow>
                  <a:outerShdw blurRad="114300" dist="38100" dir="13500000" algn="br" rotWithShape="0">
                    <a:prstClr val="black"/>
                  </a:outerShdw>
                </a:effectLst>
              </a:rPr>
              <a:t>Holy Roman Emperor</a:t>
            </a:r>
            <a:endParaRPr lang="en-US" sz="60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5275500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5000" r="-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Charles V</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lnSpcReduction="10000"/>
          </a:bodyPr>
          <a:lstStyle/>
          <a:p>
            <a:r>
              <a:rPr lang="en-US" dirty="0"/>
              <a:t>In June 1519, halfway through the Leipzig disputation (where Luther debated Johann Eck), Charles V of Spain was elected Emperor of the Holy Roman Empire. </a:t>
            </a:r>
          </a:p>
          <a:p>
            <a:r>
              <a:rPr lang="en-US" dirty="0"/>
              <a:t>Charles belonged to the great German family of Habsburg, the most powerful family in Europe, which had in fact occupied the Holy Roman Empire’s throne since 1438.</a:t>
            </a:r>
          </a:p>
          <a:p>
            <a:r>
              <a:rPr lang="en-US" dirty="0"/>
              <a:t>With the far-flung lands of the Habsburgs in his possession, Charles V ruled the largest domain of any Western European king since Charlemagne – Spain, southern Italy, the Netherlands, Germany, and Bohemia. </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49211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488668"/>
            <a:ext cx="8915400" cy="307777"/>
          </a:xfrm>
          <a:prstGeom prst="rect">
            <a:avLst/>
          </a:prstGeom>
        </p:spPr>
        <p:txBody>
          <a:bodyPr wrap="square">
            <a:spAutoFit/>
          </a:bodyPr>
          <a:lstStyle/>
          <a:p>
            <a:pPr lvl="0"/>
            <a:r>
              <a:rPr lang="en-US" sz="1400" dirty="0">
                <a:solidFill>
                  <a:prstClr val="black"/>
                </a:solidFill>
                <a:hlinkClick r:id="rId3"/>
              </a:rPr>
              <a:t>https://fbbcts.instructure.com/courses/744/pages/political-leaders-of-the-reformation-era</a:t>
            </a:r>
            <a:r>
              <a:rPr lang="en-US" sz="1400" dirty="0">
                <a:solidFill>
                  <a:prstClr val="black"/>
                </a:solidFill>
              </a:rPr>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p:cNvSpPr>
            <a:spLocks noGrp="1"/>
          </p:cNvSpPr>
          <p:nvPr>
            <p:ph type="title"/>
          </p:nvPr>
        </p:nvSpPr>
        <p:spPr>
          <a:xfrm>
            <a:off x="0" y="0"/>
            <a:ext cx="9144000" cy="609600"/>
          </a:xfrm>
        </p:spPr>
        <p:txBody>
          <a:bodyPr>
            <a:noAutofit/>
          </a:bodyPr>
          <a:lstStyle/>
          <a:p>
            <a:r>
              <a:rPr lang="en-US" sz="3600" b="1" dirty="0"/>
              <a:t>The Empire of Charles V</a:t>
            </a:r>
          </a:p>
        </p:txBody>
      </p:sp>
      <p:pic>
        <p:nvPicPr>
          <p:cNvPr id="5" name="Picture 4">
            <a:extLst>
              <a:ext uri="{FF2B5EF4-FFF2-40B4-BE49-F238E27FC236}">
                <a16:creationId xmlns:a16="http://schemas.microsoft.com/office/drawing/2014/main" id="{FEA62422-F6B5-4165-A9DE-E72E797B9A7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38446" y="762000"/>
            <a:ext cx="4334046" cy="5500905"/>
          </a:xfrm>
          <a:prstGeom prst="rect">
            <a:avLst/>
          </a:prstGeom>
        </p:spPr>
      </p:pic>
    </p:spTree>
    <p:extLst>
      <p:ext uri="{BB962C8B-B14F-4D97-AF65-F5344CB8AC3E}">
        <p14:creationId xmlns:p14="http://schemas.microsoft.com/office/powerpoint/2010/main" val="13843077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5000" r="-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Charles V</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r>
              <a:rPr lang="en-US" dirty="0"/>
              <a:t>Charles V was in many ways a just and honorable ruler, but in matters of religion he remained firmly (though not fiercely) loyal to Rome. </a:t>
            </a:r>
          </a:p>
          <a:p>
            <a:r>
              <a:rPr lang="en-US" dirty="0"/>
              <a:t>Both sides in the Luther controversy appealed to the new Emperor.</a:t>
            </a:r>
          </a:p>
          <a:p>
            <a:r>
              <a:rPr lang="en-US" dirty="0"/>
              <a:t>Charles summoned an formal deliberative assembly or “diet” to meet at Worms (a city in western Germany) in January 1521, where among other things, Luther’s case would be heard.</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02646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488668"/>
            <a:ext cx="8915400" cy="307777"/>
          </a:xfrm>
          <a:prstGeom prst="rect">
            <a:avLst/>
          </a:prstGeom>
        </p:spPr>
        <p:txBody>
          <a:bodyPr wrap="square">
            <a:spAutoFit/>
          </a:bodyPr>
          <a:lstStyle/>
          <a:p>
            <a:pPr lvl="0"/>
            <a:r>
              <a:rPr lang="en-US" sz="1400" dirty="0">
                <a:solidFill>
                  <a:prstClr val="black"/>
                </a:solidFill>
                <a:hlinkClick r:id="rId3"/>
              </a:rPr>
              <a:t>https://havegermanwilltravel.com/images/map-of-luthers-germany.jpg</a:t>
            </a:r>
            <a:r>
              <a:rPr lang="en-US" sz="1400" dirty="0">
                <a:solidFill>
                  <a:prstClr val="black"/>
                </a:solidFill>
              </a:rPr>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p:cNvSpPr>
            <a:spLocks noGrp="1"/>
          </p:cNvSpPr>
          <p:nvPr>
            <p:ph type="title"/>
          </p:nvPr>
        </p:nvSpPr>
        <p:spPr>
          <a:xfrm>
            <a:off x="0" y="0"/>
            <a:ext cx="9144000" cy="609600"/>
          </a:xfrm>
        </p:spPr>
        <p:txBody>
          <a:bodyPr>
            <a:noAutofit/>
          </a:bodyPr>
          <a:lstStyle/>
          <a:p>
            <a:r>
              <a:rPr lang="en-US" sz="3600" b="1" dirty="0"/>
              <a:t>Map of Luther’s Germany</a:t>
            </a:r>
          </a:p>
        </p:txBody>
      </p:sp>
      <p:pic>
        <p:nvPicPr>
          <p:cNvPr id="5" name="Picture 4">
            <a:extLst>
              <a:ext uri="{FF2B5EF4-FFF2-40B4-BE49-F238E27FC236}">
                <a16:creationId xmlns:a16="http://schemas.microsoft.com/office/drawing/2014/main" id="{FEA62422-F6B5-4165-A9DE-E72E797B9A7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71600" y="685800"/>
            <a:ext cx="5715000" cy="5726723"/>
          </a:xfrm>
          <a:prstGeom prst="rect">
            <a:avLst/>
          </a:prstGeom>
        </p:spPr>
      </p:pic>
    </p:spTree>
    <p:extLst>
      <p:ext uri="{BB962C8B-B14F-4D97-AF65-F5344CB8AC3E}">
        <p14:creationId xmlns:p14="http://schemas.microsoft.com/office/powerpoint/2010/main" val="37523911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2000" r="-22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338554"/>
          </a:xfrm>
          <a:prstGeom prst="rect">
            <a:avLst/>
          </a:prstGeom>
        </p:spPr>
        <p:txBody>
          <a:bodyPr wrap="square">
            <a:spAutoFit/>
          </a:bodyPr>
          <a:lstStyle/>
          <a:p>
            <a:pPr lvl="0">
              <a:defRPr/>
            </a:pPr>
            <a:r>
              <a:rPr lang="en-US" sz="1600" dirty="0">
                <a:solidFill>
                  <a:prstClr val="black"/>
                </a:solidFill>
                <a:effectLst>
                  <a:glow rad="228600">
                    <a:prstClr val="white">
                      <a:alpha val="40000"/>
                    </a:prstClr>
                  </a:glow>
                </a:effectLst>
                <a:hlinkClick r:id="rId5"/>
              </a:rPr>
              <a:t>https://lutheranreformation.org/wp-content/uploads/2015/10/deitofworms.jpg</a:t>
            </a:r>
            <a:r>
              <a:rPr lang="en-US" sz="1600" dirty="0">
                <a:solidFill>
                  <a:prstClr val="black"/>
                </a:solidFill>
                <a:effectLst>
                  <a:glow rad="228600">
                    <a:prstClr val="white">
                      <a:alpha val="40000"/>
                    </a:prstClr>
                  </a:glow>
                </a:effectLst>
              </a:rPr>
              <a:t> </a:t>
            </a:r>
            <a:endPar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endParaRPr>
          </a:p>
        </p:txBody>
      </p:sp>
      <p:sp>
        <p:nvSpPr>
          <p:cNvPr id="3" name="Title 2"/>
          <p:cNvSpPr>
            <a:spLocks noGrp="1"/>
          </p:cNvSpPr>
          <p:nvPr>
            <p:ph type="title"/>
          </p:nvPr>
        </p:nvSpPr>
        <p:spPr>
          <a:xfrm>
            <a:off x="76200" y="12095"/>
            <a:ext cx="9067800" cy="902305"/>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Diet of Worms</a:t>
            </a:r>
            <a:endParaRPr lang="en-US" sz="60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31293004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2000" r="-2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Diet of Worms</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10000"/>
          </a:bodyPr>
          <a:lstStyle/>
          <a:p>
            <a:r>
              <a:rPr lang="en-US" dirty="0"/>
              <a:t>Luther and the papacy had finally come to a decisive break with each other. </a:t>
            </a:r>
          </a:p>
          <a:p>
            <a:r>
              <a:rPr lang="en-US" dirty="0"/>
              <a:t>Luther had studied some of John Huss’s writings and concluded that the Hussites had been in the right in their conflict with Rome. </a:t>
            </a:r>
          </a:p>
          <a:p>
            <a:r>
              <a:rPr lang="en-US" dirty="0"/>
              <a:t>“</a:t>
            </a:r>
            <a:r>
              <a:rPr lang="en-US" i="1" dirty="0">
                <a:latin typeface="Cambria" panose="02040503050406030204" pitchFamily="18" charset="0"/>
                <a:ea typeface="Cambria" panose="02040503050406030204" pitchFamily="18" charset="0"/>
              </a:rPr>
              <a:t>We are all Hussites without knowing it</a:t>
            </a:r>
            <a:r>
              <a:rPr lang="en-US" dirty="0"/>
              <a:t>,” Luther declared. “</a:t>
            </a:r>
            <a:r>
              <a:rPr lang="en-US" i="1" dirty="0">
                <a:latin typeface="Cambria" panose="02040503050406030204" pitchFamily="18" charset="0"/>
                <a:ea typeface="Cambria" panose="02040503050406030204" pitchFamily="18" charset="0"/>
              </a:rPr>
              <a:t>Saint Paul and saint Augustine are Hussites!” </a:t>
            </a:r>
          </a:p>
          <a:p>
            <a:r>
              <a:rPr lang="en-US" dirty="0"/>
              <a:t>Luther also came across Lorenzo Valla’s treatise which proved that the “</a:t>
            </a:r>
            <a:r>
              <a:rPr lang="en-US" i="1" dirty="0"/>
              <a:t>Donation of Constantine</a:t>
            </a:r>
            <a:r>
              <a:rPr lang="en-US" dirty="0"/>
              <a:t>” – a document that claimed the great emperor had given the popes jurisdiction over the West – was a fake.</a:t>
            </a:r>
          </a:p>
          <a:p>
            <a:r>
              <a:rPr lang="en-US" dirty="0"/>
              <a:t>A terrible certainty now gripped Luther that the papacy was indeed the Antichrist, the Man of Sin prophesied by the apostle Paul (2 Thess. 2).</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14276665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2000" r="-2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Diet of Worms</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10000"/>
          </a:bodyPr>
          <a:lstStyle/>
          <a:p>
            <a:r>
              <a:rPr lang="en-US" dirty="0"/>
              <a:t>For his part, Pope Leo was now convinced that Luther was a dangerous heretic to whom patience and tolerance could no longer be shown. </a:t>
            </a:r>
          </a:p>
          <a:p>
            <a:r>
              <a:rPr lang="en-US" dirty="0"/>
              <a:t>On June 15, 1520, Leo issued a papal bull ordering Luther to submit within sixty days or be excommunicated and burnt as a heretic. </a:t>
            </a:r>
          </a:p>
          <a:p>
            <a:r>
              <a:rPr lang="en-US" dirty="0"/>
              <a:t>The bull listed forty-one of Luther’s errors; these included</a:t>
            </a:r>
          </a:p>
          <a:p>
            <a:pPr lvl="1"/>
            <a:r>
              <a:rPr lang="en-US" dirty="0"/>
              <a:t>Rejection of papal supremacy</a:t>
            </a:r>
          </a:p>
          <a:p>
            <a:pPr lvl="1"/>
            <a:r>
              <a:rPr lang="en-US" dirty="0"/>
              <a:t>Denial of the pope’s power to excommunicate from the true spiritual Church of believers</a:t>
            </a:r>
          </a:p>
          <a:p>
            <a:pPr lvl="1"/>
            <a:r>
              <a:rPr lang="en-US" dirty="0"/>
              <a:t>Demand that the wine be given to the laity in communion</a:t>
            </a:r>
          </a:p>
          <a:p>
            <a:pPr lvl="1"/>
            <a:r>
              <a:rPr lang="en-US" dirty="0"/>
              <a:t>Teaching that the fall of Adam had destroyed human free will in spiritual matters</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29969826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 calcmode="lin" valueType="num">
                                      <p:cBhvr>
                                        <p:cTn id="42"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2000" r="-2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Diet of Worms</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a:bodyPr>
          <a:lstStyle/>
          <a:p>
            <a:r>
              <a:rPr lang="en-US" dirty="0"/>
              <a:t>When the bull arrived in Wittenberg, Luther announced that he would burn it in public, which he did on December 10, 1520 in the presence of a large crowd of students and citizens of Wittenberg who cheered him on. </a:t>
            </a:r>
          </a:p>
          <a:p>
            <a:r>
              <a:rPr lang="en-US" dirty="0"/>
              <a:t>Popes and ecumenical councils, Luther declared, had failed to reform the Church. Therefore it was the duty of the </a:t>
            </a:r>
            <a:r>
              <a:rPr lang="en-US" b="1" i="1" dirty="0"/>
              <a:t>secular rulers </a:t>
            </a:r>
            <a:r>
              <a:rPr lang="en-US" dirty="0"/>
              <a:t>to step in.</a:t>
            </a:r>
          </a:p>
          <a:p>
            <a:r>
              <a:rPr lang="en-US" dirty="0"/>
              <a:t>Luther’s fate now depended on the new Holy Roman Emperor, Charles V. </a:t>
            </a:r>
          </a:p>
          <a:p>
            <a:r>
              <a:rPr lang="en-US" dirty="0"/>
              <a:t>Charles was a faithful adherent of the papacy who had no sympathy for Luther’s “heresies”. </a:t>
            </a:r>
          </a:p>
          <a:p>
            <a:r>
              <a:rPr lang="en-US" dirty="0"/>
              <a:t>But he was also a good politician, and knew that Luther had the backing of most of Germany. </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14646419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2000" r="-2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Diet of Worms</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10000"/>
          </a:bodyPr>
          <a:lstStyle/>
          <a:p>
            <a:r>
              <a:rPr lang="en-US" dirty="0"/>
              <a:t>When the imperial diet met at Worms in January 1521, the pope’s ambassador argued that the Church had </a:t>
            </a:r>
            <a:r>
              <a:rPr lang="en-US" b="1" i="1" dirty="0"/>
              <a:t>already</a:t>
            </a:r>
            <a:r>
              <a:rPr lang="en-US" dirty="0"/>
              <a:t> excommunicated Luther, so there was nothing for the diet to discuss. </a:t>
            </a:r>
          </a:p>
          <a:p>
            <a:r>
              <a:rPr lang="en-US" dirty="0"/>
              <a:t>They must simply condemn Luther and have him burnt as a heretic. </a:t>
            </a:r>
          </a:p>
          <a:p>
            <a:r>
              <a:rPr lang="en-US" dirty="0"/>
              <a:t>However, Luther’s prince, Frederick the Wise, demanded that Luther be given a free and fair hearing by the diet. </a:t>
            </a:r>
          </a:p>
          <a:p>
            <a:r>
              <a:rPr lang="en-US" dirty="0"/>
              <a:t>Charles V finally agreed and summoned Luther to Worms with a guarantee of safe-conduct. </a:t>
            </a:r>
          </a:p>
          <a:p>
            <a:r>
              <a:rPr lang="en-US" dirty="0"/>
              <a:t>People remembered that John Huss had gone to the Council of Constance in 1415 under a promise of “safe-conduct” from the Emperor Sigismund, but Sigismund had still burnt Huss at the stake. </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22970375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a:t>Review</a:t>
            </a:r>
          </a:p>
        </p:txBody>
      </p:sp>
      <p:sp>
        <p:nvSpPr>
          <p:cNvPr id="4" name="Content Placeholder 3"/>
          <p:cNvSpPr>
            <a:spLocks noGrp="1"/>
          </p:cNvSpPr>
          <p:nvPr>
            <p:ph idx="1"/>
          </p:nvPr>
        </p:nvSpPr>
        <p:spPr>
          <a:xfrm>
            <a:off x="304800" y="757687"/>
            <a:ext cx="8458200" cy="5947913"/>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10000"/>
          </a:bodyPr>
          <a:lstStyle/>
          <a:p>
            <a:r>
              <a:rPr lang="en-US" dirty="0"/>
              <a:t>Several months before Luther nailed his famous 95 theses to the door of the Wittenberg castle church, he produced 97 theses. What subject did the 97 theses pertain to and how widespread and popular did they become?</a:t>
            </a:r>
          </a:p>
          <a:p>
            <a:pPr lvl="1"/>
            <a:r>
              <a:rPr lang="en-US" dirty="0"/>
              <a:t>They were attacking Scholasticism and their integration of Aristotelian philosophy with their theology.</a:t>
            </a:r>
          </a:p>
          <a:p>
            <a:pPr lvl="1"/>
            <a:r>
              <a:rPr lang="en-US" dirty="0"/>
              <a:t>The 97 theses had very little impact. No one seemed to even care about them.</a:t>
            </a:r>
          </a:p>
          <a:p>
            <a:r>
              <a:rPr lang="en-US" dirty="0"/>
              <a:t>What subject did the 95 theses pertain to and how widespread and popular did they become?</a:t>
            </a:r>
          </a:p>
          <a:p>
            <a:pPr lvl="1"/>
            <a:r>
              <a:rPr lang="en-US" dirty="0"/>
              <a:t>They were attacking indulgences as preached by Johann Tetzel.</a:t>
            </a:r>
          </a:p>
          <a:p>
            <a:pPr lvl="1"/>
            <a:r>
              <a:rPr lang="en-US" dirty="0"/>
              <a:t>They became immensely popular.</a:t>
            </a:r>
          </a:p>
          <a:p>
            <a:r>
              <a:rPr lang="en-US" dirty="0"/>
              <a:t>Pope Leo X had sent Johann Tetzel out at that time to sell indulgences to be used for what purpose?</a:t>
            </a:r>
          </a:p>
          <a:p>
            <a:pPr lvl="1"/>
            <a:r>
              <a:rPr lang="en-US" dirty="0"/>
              <a:t>Building St. Peter’s Basilica.</a:t>
            </a:r>
          </a:p>
          <a:p>
            <a:pPr lvl="1"/>
            <a:endParaRPr lang="en-US" dirty="0"/>
          </a:p>
        </p:txBody>
      </p:sp>
    </p:spTree>
    <p:extLst>
      <p:ext uri="{BB962C8B-B14F-4D97-AF65-F5344CB8AC3E}">
        <p14:creationId xmlns:p14="http://schemas.microsoft.com/office/powerpoint/2010/main" val="35985038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2000" r="-2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Diet of Worms</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10000"/>
          </a:bodyPr>
          <a:lstStyle/>
          <a:p>
            <a:r>
              <a:rPr lang="en-US" dirty="0"/>
              <a:t>Luther was cheered all the way on his journey from Wittenberg to Worms, a popular national hero. </a:t>
            </a:r>
          </a:p>
          <a:p>
            <a:r>
              <a:rPr lang="en-US" dirty="0"/>
              <a:t>The pope’s ambassador, Aleander, reported back to Rome that:</a:t>
            </a:r>
          </a:p>
          <a:p>
            <a:pPr lvl="1"/>
            <a:r>
              <a:rPr lang="en-US" i="1" dirty="0">
                <a:latin typeface="Cambria" panose="02040503050406030204" pitchFamily="18" charset="0"/>
                <a:ea typeface="Cambria" panose="02040503050406030204" pitchFamily="18" charset="0"/>
              </a:rPr>
              <a:t>The whole of Germany is in full revolt. Nine-tenths raise the battle-cry, “Luther!,” while the other tenth care nothing for Luther but cry out, “Death to the court of Rome!” </a:t>
            </a:r>
          </a:p>
          <a:p>
            <a:r>
              <a:rPr lang="en-US" dirty="0"/>
              <a:t>The great German nationalist knight, Ulrich von Hutten, was also writing very violent pamphlets and poems in favor of Luther, and threatening to wash his hands in the blood of the pope and his cardinals. </a:t>
            </a:r>
          </a:p>
          <a:p>
            <a:r>
              <a:rPr lang="en-US" dirty="0"/>
              <a:t>Luther arrived at Worms on April 16, 1521. The next day he appeared before the diet. </a:t>
            </a:r>
          </a:p>
          <a:p>
            <a:r>
              <a:rPr lang="en-US" dirty="0"/>
              <a:t>On a table before him lay a collection of his writings. </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7392204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2000" r="-2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Diet of Worms</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a:bodyPr>
          <a:lstStyle/>
          <a:p>
            <a:r>
              <a:rPr lang="en-US" dirty="0"/>
              <a:t>An official of the archbishop of Trier, surnamed Eck (but no relation of the Eck who had debated with Luther at Leipzig), asked the German friar if the writings were his. </a:t>
            </a:r>
          </a:p>
          <a:p>
            <a:r>
              <a:rPr lang="en-US" dirty="0"/>
              <a:t>Yes, Luther said. Eck asked him if he still defended them, or if he would give up his heresies. </a:t>
            </a:r>
          </a:p>
          <a:p>
            <a:r>
              <a:rPr lang="en-US" dirty="0"/>
              <a:t>Luther asked for time to think about it. He was granted one day. </a:t>
            </a:r>
          </a:p>
          <a:p>
            <a:r>
              <a:rPr lang="en-US" dirty="0"/>
              <a:t>The following afternoon he appeared before the diet again. </a:t>
            </a:r>
          </a:p>
          <a:p>
            <a:r>
              <a:rPr lang="en-US" dirty="0"/>
              <a:t>Luther made a speech in German, justifying what he had written, and promised that if his opponents could prove he was mistaken from the Scriptures, he would be the first to throw his books into the fire. </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9741821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2000" r="-2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Diet of Worms</a:t>
            </a:r>
            <a:endParaRPr lang="en-US" sz="2800" i="1" dirty="0">
              <a:latin typeface="+mn-lt"/>
            </a:endParaRPr>
          </a:p>
        </p:txBody>
      </p:sp>
      <p:sp>
        <p:nvSpPr>
          <p:cNvPr id="8" name="Content Placeholder 7"/>
          <p:cNvSpPr>
            <a:spLocks noGrp="1"/>
          </p:cNvSpPr>
          <p:nvPr>
            <p:ph idx="1"/>
          </p:nvPr>
        </p:nvSpPr>
        <p:spPr>
          <a:xfrm>
            <a:off x="76200" y="685800"/>
            <a:ext cx="8915400" cy="5867400"/>
          </a:xfrm>
        </p:spPr>
        <p:txBody>
          <a:bodyPr>
            <a:normAutofit fontScale="92500" lnSpcReduction="10000"/>
          </a:bodyPr>
          <a:lstStyle/>
          <a:p>
            <a:r>
              <a:rPr lang="en-US" dirty="0"/>
              <a:t>Eck commanded Luther to give a straightforward answer to a simple question: would he abandon his heretical views, which were nothing but the long-condemned errors of Wyclif and Huss? </a:t>
            </a:r>
          </a:p>
          <a:p>
            <a:r>
              <a:rPr lang="en-US" dirty="0"/>
              <a:t>Luther replied with the most famous words in the history of Western Christianity: </a:t>
            </a:r>
          </a:p>
          <a:p>
            <a:pPr lvl="1"/>
            <a:r>
              <a:rPr lang="en-US" i="1" dirty="0">
                <a:latin typeface="Cambria" panose="02040503050406030204" pitchFamily="18" charset="0"/>
                <a:ea typeface="Cambria" panose="02040503050406030204" pitchFamily="18" charset="0"/>
              </a:rPr>
              <a:t>Unless I am refuted and convicted by testimonies of Scripture or by clear reason – since I believe neither the popes nor the councils by themselves, for it is clear that they have often erred and contradicted themselves – I am conquered by the holy Scriptures I have quoted, and my conscience is captive to the Word of God. I cannot and will not withdraw anything, since it is neither safe nor right to do anything against one’s conscience. Here I stand. God help me. Amen.</a:t>
            </a:r>
          </a:p>
          <a:p>
            <a:r>
              <a:rPr lang="en-US" dirty="0"/>
              <a:t>Then Luther left, hissed by his enemies but greeted outside by a crowd of admirers, and Charles V broke up the Diet amid general confusion.</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12528498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338554"/>
          </a:xfrm>
          <a:prstGeom prst="rect">
            <a:avLst/>
          </a:prstGeom>
        </p:spPr>
        <p:txBody>
          <a:bodyPr wrap="square">
            <a:spAutoFit/>
          </a:bodyPr>
          <a:lstStyle/>
          <a:p>
            <a:pPr lvl="0">
              <a:defRPr/>
            </a:pPr>
            <a:r>
              <a:rPr lang="en-US" sz="1600" dirty="0">
                <a:solidFill>
                  <a:prstClr val="black"/>
                </a:solidFill>
                <a:effectLst>
                  <a:glow rad="228600">
                    <a:prstClr val="white">
                      <a:alpha val="40000"/>
                    </a:prstClr>
                  </a:glow>
                </a:effectLst>
                <a:hlinkClick r:id="rId5"/>
              </a:rPr>
              <a:t>https://www.alamy.com/stock-photo/luther-kidnapped.html</a:t>
            </a:r>
            <a:r>
              <a:rPr lang="en-US" sz="1600" dirty="0">
                <a:solidFill>
                  <a:prstClr val="black"/>
                </a:solidFill>
                <a:effectLst>
                  <a:glow rad="228600">
                    <a:prstClr val="white">
                      <a:alpha val="40000"/>
                    </a:prstClr>
                  </a:glow>
                </a:effectLst>
              </a:rPr>
              <a:t> </a:t>
            </a:r>
            <a:endPar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endParaRPr>
          </a:p>
        </p:txBody>
      </p:sp>
      <p:sp>
        <p:nvSpPr>
          <p:cNvPr id="3" name="Title 2"/>
          <p:cNvSpPr>
            <a:spLocks noGrp="1"/>
          </p:cNvSpPr>
          <p:nvPr>
            <p:ph type="title"/>
          </p:nvPr>
        </p:nvSpPr>
        <p:spPr>
          <a:xfrm>
            <a:off x="76200" y="12095"/>
            <a:ext cx="9067800" cy="902305"/>
          </a:xfrm>
        </p:spPr>
        <p:txBody>
          <a:bodyPr>
            <a:noAutofit/>
          </a:bodyPr>
          <a:lstStyle/>
          <a:p>
            <a:r>
              <a:rPr lang="en-US" sz="5400" b="1" dirty="0">
                <a:solidFill>
                  <a:schemeClr val="bg1"/>
                </a:solidFill>
                <a:effectLst>
                  <a:glow rad="228600">
                    <a:schemeClr val="accent2">
                      <a:satMod val="175000"/>
                      <a:alpha val="40000"/>
                    </a:schemeClr>
                  </a:glow>
                  <a:outerShdw blurRad="114300" dist="38100" dir="13500000" algn="br" rotWithShape="0">
                    <a:prstClr val="black"/>
                  </a:outerShdw>
                </a:effectLst>
              </a:rPr>
              <a:t>Luther as Heretic and Outlaw</a:t>
            </a:r>
            <a:endParaRPr lang="en-US" sz="54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31061156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2735938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lnSpcReduction="10000"/>
          </a:bodyPr>
          <a:lstStyle/>
          <a:p>
            <a:r>
              <a:rPr lang="en-US" dirty="0"/>
              <a:t>Sola Scriptura states that </a:t>
            </a:r>
            <a:r>
              <a:rPr lang="en-US" b="1" i="1" dirty="0"/>
              <a:t>only</a:t>
            </a:r>
            <a:r>
              <a:rPr lang="en-US" dirty="0"/>
              <a:t> the canonical Scriptures possess infallible authority as a source of Christian teaching – all other religious sources and authorities are </a:t>
            </a:r>
            <a:r>
              <a:rPr lang="en-US" b="1" i="1" dirty="0"/>
              <a:t>subordinate</a:t>
            </a:r>
            <a:r>
              <a:rPr lang="en-US" dirty="0"/>
              <a:t> to Scripture. </a:t>
            </a:r>
          </a:p>
          <a:p>
            <a:r>
              <a:rPr lang="en-US" dirty="0"/>
              <a:t>While accepting the above as a given, which view comes closest to your view of all other non-scriptural sources and authorities:</a:t>
            </a:r>
          </a:p>
          <a:p>
            <a:pPr lvl="1"/>
            <a:r>
              <a:rPr lang="en-US" b="1" dirty="0"/>
              <a:t>The view of the Reformers </a:t>
            </a:r>
            <a:r>
              <a:rPr lang="en-US" dirty="0"/>
              <a:t>that they are not to be despised or ignored as they can be useful and even indispensable in helping Christians to understand Scripture.</a:t>
            </a:r>
          </a:p>
          <a:p>
            <a:pPr lvl="1"/>
            <a:r>
              <a:rPr lang="en-US" b="1" dirty="0"/>
              <a:t>The view of the Radical Reformers </a:t>
            </a:r>
            <a:r>
              <a:rPr lang="en-US" dirty="0"/>
              <a:t>who had little or no respect for the Church’s history or traditions, believing that a Christian must read the Bible with fresh eyes, as if no one else had ever read it before.</a:t>
            </a:r>
          </a:p>
          <a:p>
            <a:r>
              <a:rPr lang="en-US" dirty="0"/>
              <a:t> Do </a:t>
            </a:r>
            <a:r>
              <a:rPr lang="en-US" b="1" i="1" dirty="0"/>
              <a:t>you</a:t>
            </a:r>
            <a:r>
              <a:rPr lang="en-US" dirty="0"/>
              <a:t> have a topic or question that </a:t>
            </a:r>
            <a:r>
              <a:rPr lang="en-US" b="1" i="1" dirty="0"/>
              <a:t>you</a:t>
            </a:r>
            <a:r>
              <a:rPr lang="en-US" dirty="0"/>
              <a:t> would like to see us to discuss?</a:t>
            </a:r>
          </a:p>
          <a:p>
            <a:endParaRPr lang="en-US" dirty="0"/>
          </a:p>
          <a:p>
            <a:pPr lvl="0"/>
            <a:endParaRPr lang="en-US" dirty="0"/>
          </a:p>
        </p:txBody>
      </p:sp>
    </p:spTree>
    <p:extLst>
      <p:ext uri="{BB962C8B-B14F-4D97-AF65-F5344CB8AC3E}">
        <p14:creationId xmlns:p14="http://schemas.microsoft.com/office/powerpoint/2010/main" val="42130843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a:t>Review</a:t>
            </a:r>
          </a:p>
        </p:txBody>
      </p:sp>
      <p:sp>
        <p:nvSpPr>
          <p:cNvPr id="4" name="Content Placeholder 3"/>
          <p:cNvSpPr>
            <a:spLocks noGrp="1"/>
          </p:cNvSpPr>
          <p:nvPr>
            <p:ph idx="1"/>
          </p:nvPr>
        </p:nvSpPr>
        <p:spPr>
          <a:xfrm>
            <a:off x="304800" y="757687"/>
            <a:ext cx="8458200" cy="5947913"/>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10000"/>
          </a:bodyPr>
          <a:lstStyle/>
          <a:p>
            <a:r>
              <a:rPr lang="en-US" dirty="0"/>
              <a:t>Luther’s theology and it’s gradual departure from cardinal Roman Catholic doctrines occurred slowly over a period of time. He started off just criticizing indulgences as preached by Johann Tetzel.  What other Roman Catholic doctrines did Luther gradually end up rejecting?</a:t>
            </a:r>
          </a:p>
          <a:p>
            <a:pPr lvl="1"/>
            <a:r>
              <a:rPr lang="en-US" dirty="0"/>
              <a:t>The Roman Catholic teaching on indulgences</a:t>
            </a:r>
          </a:p>
          <a:p>
            <a:pPr lvl="1"/>
            <a:r>
              <a:rPr lang="en-US" dirty="0"/>
              <a:t>The belief that someone excommunicated from the Roman Catholic Church was eternally damned</a:t>
            </a:r>
          </a:p>
          <a:p>
            <a:pPr lvl="1"/>
            <a:r>
              <a:rPr lang="en-US" dirty="0"/>
              <a:t>The infallibility of the pope. Luther </a:t>
            </a:r>
            <a:r>
              <a:rPr lang="en-US" b="1" i="1" dirty="0"/>
              <a:t>eventually </a:t>
            </a:r>
            <a:r>
              <a:rPr lang="en-US" dirty="0"/>
              <a:t>came to suspect  that the pope </a:t>
            </a:r>
            <a:r>
              <a:rPr lang="en-US" b="1" i="1" dirty="0"/>
              <a:t>might</a:t>
            </a:r>
            <a:r>
              <a:rPr lang="en-US" dirty="0"/>
              <a:t> be the Antichrist!</a:t>
            </a:r>
          </a:p>
          <a:p>
            <a:pPr lvl="1"/>
            <a:r>
              <a:rPr lang="en-US" dirty="0"/>
              <a:t>The belief that ecumenical councils were infallible</a:t>
            </a:r>
          </a:p>
          <a:p>
            <a:r>
              <a:rPr lang="en-US" dirty="0"/>
              <a:t>What previous historical figure was Luther often compared to that led many to the conclusion the he too should be burned at the stake?</a:t>
            </a:r>
          </a:p>
          <a:p>
            <a:pPr lvl="1"/>
            <a:r>
              <a:rPr lang="en-US" dirty="0"/>
              <a:t>Johann Huss</a:t>
            </a:r>
          </a:p>
          <a:p>
            <a:pPr lvl="1"/>
            <a:endParaRPr lang="en-US" dirty="0"/>
          </a:p>
        </p:txBody>
      </p:sp>
    </p:spTree>
    <p:extLst>
      <p:ext uri="{BB962C8B-B14F-4D97-AF65-F5344CB8AC3E}">
        <p14:creationId xmlns:p14="http://schemas.microsoft.com/office/powerpoint/2010/main" val="31865154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903295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hlinkClick r:id="rId5"/>
              </a:rPr>
              <a:t>http://www.menwithchests.com/sola-scriptura/</a:t>
            </a: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 </a:t>
            </a:r>
          </a:p>
        </p:txBody>
      </p:sp>
    </p:spTree>
    <p:extLst>
      <p:ext uri="{BB962C8B-B14F-4D97-AF65-F5344CB8AC3E}">
        <p14:creationId xmlns:p14="http://schemas.microsoft.com/office/powerpoint/2010/main" val="38611851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5000" r="-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Sola Scriptura</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r>
              <a:rPr lang="en-US" dirty="0"/>
              <a:t>At this point it is crucial to understand what the Protestant Reformers did and did not mean by “Scripture alone”. </a:t>
            </a:r>
          </a:p>
          <a:p>
            <a:r>
              <a:rPr lang="en-US" dirty="0"/>
              <a:t>They </a:t>
            </a:r>
            <a:r>
              <a:rPr lang="en-US" b="1" i="1" dirty="0"/>
              <a:t>did</a:t>
            </a:r>
            <a:r>
              <a:rPr lang="en-US" dirty="0"/>
              <a:t> mean that </a:t>
            </a:r>
            <a:r>
              <a:rPr lang="en-US" b="1" i="1" dirty="0"/>
              <a:t>only</a:t>
            </a:r>
            <a:r>
              <a:rPr lang="en-US" dirty="0"/>
              <a:t> the canonical Scriptures possess </a:t>
            </a:r>
            <a:r>
              <a:rPr lang="en-US" b="1" i="1" dirty="0"/>
              <a:t>infallible authority </a:t>
            </a:r>
            <a:r>
              <a:rPr lang="en-US" dirty="0"/>
              <a:t>as a source of Christian teaching. </a:t>
            </a:r>
          </a:p>
          <a:p>
            <a:r>
              <a:rPr lang="en-US" dirty="0"/>
              <a:t>All other sources, however useful or even indispensable they may be in helping Christians to understand Scripture, are </a:t>
            </a:r>
            <a:r>
              <a:rPr lang="en-US" b="1" i="1" dirty="0"/>
              <a:t>subordinate</a:t>
            </a:r>
            <a:r>
              <a:rPr lang="en-US" dirty="0"/>
              <a:t> to Scripture. </a:t>
            </a:r>
          </a:p>
          <a:p>
            <a:r>
              <a:rPr lang="en-US" dirty="0"/>
              <a:t>However, they did </a:t>
            </a:r>
            <a:r>
              <a:rPr lang="en-US" b="1" i="1" dirty="0"/>
              <a:t>not</a:t>
            </a:r>
            <a:r>
              <a:rPr lang="en-US" dirty="0"/>
              <a:t> mean that a Christian could ignore or despise all other sources and authorities. </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41074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5000" r="-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Sola Scriptura</a:t>
            </a:r>
            <a:endParaRPr lang="en-US" sz="2800" i="1" dirty="0">
              <a:latin typeface="+mn-lt"/>
            </a:endParaRPr>
          </a:p>
        </p:txBody>
      </p:sp>
      <p:sp>
        <p:nvSpPr>
          <p:cNvPr id="8" name="Content Placeholder 7"/>
          <p:cNvSpPr>
            <a:spLocks noGrp="1"/>
          </p:cNvSpPr>
          <p:nvPr>
            <p:ph idx="1"/>
          </p:nvPr>
        </p:nvSpPr>
        <p:spPr>
          <a:xfrm>
            <a:off x="152400" y="838200"/>
            <a:ext cx="8839200" cy="5681245"/>
          </a:xfrm>
        </p:spPr>
        <p:txBody>
          <a:bodyPr>
            <a:normAutofit lnSpcReduction="10000"/>
          </a:bodyPr>
          <a:lstStyle/>
          <a:p>
            <a:r>
              <a:rPr lang="en-US" dirty="0"/>
              <a:t>For example, most of the Protestant Reformers had high regard for what we in the West know as “the Apostles’ Creed”. </a:t>
            </a:r>
          </a:p>
          <a:p>
            <a:r>
              <a:rPr lang="en-US" dirty="0"/>
              <a:t>Although they would not have ascribed divine inspiration or infallibility to the Creed, they still saw it as a true and </a:t>
            </a:r>
            <a:r>
              <a:rPr lang="en-US" b="1" i="1" dirty="0"/>
              <a:t>indispensable</a:t>
            </a:r>
            <a:r>
              <a:rPr lang="en-US" dirty="0"/>
              <a:t> summary of the basic contents of Scripture. </a:t>
            </a:r>
          </a:p>
          <a:p>
            <a:r>
              <a:rPr lang="en-US" dirty="0"/>
              <a:t>The Protestant Reformers also granted a subordinate authority to the creeds of the ecumenical Councils, </a:t>
            </a:r>
            <a:r>
              <a:rPr lang="en-US" b="1" i="1" dirty="0"/>
              <a:t>especially</a:t>
            </a:r>
            <a:r>
              <a:rPr lang="en-US" dirty="0"/>
              <a:t> the </a:t>
            </a:r>
            <a:r>
              <a:rPr lang="en-US" b="1" i="1" dirty="0"/>
              <a:t>Nicene Creed </a:t>
            </a:r>
            <a:r>
              <a:rPr lang="en-US" dirty="0"/>
              <a:t>and the </a:t>
            </a:r>
            <a:r>
              <a:rPr lang="en-US" b="1" i="1" dirty="0"/>
              <a:t>Creed of Chalcedon</a:t>
            </a:r>
            <a:r>
              <a:rPr lang="en-US" dirty="0"/>
              <a:t>.</a:t>
            </a:r>
          </a:p>
          <a:p>
            <a:r>
              <a:rPr lang="en-US" dirty="0"/>
              <a:t>These, they maintained, were providential landmarks in the history of God’s people, that proclaimed biblical truths which Christians had always received. </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8073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5000" r="-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Sola Scriptura</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lnSpcReduction="10000"/>
          </a:bodyPr>
          <a:lstStyle/>
          <a:p>
            <a:r>
              <a:rPr lang="en-US" dirty="0"/>
              <a:t>The position taken by the Protestant Reformers has been described as “</a:t>
            </a:r>
            <a:r>
              <a:rPr lang="en-US" b="1" i="1" dirty="0"/>
              <a:t>Tradition 1</a:t>
            </a:r>
            <a:r>
              <a:rPr lang="en-US" dirty="0"/>
              <a:t>” – a critical reverence for the history and traditions of the Church. </a:t>
            </a:r>
          </a:p>
          <a:p>
            <a:r>
              <a:rPr lang="en-US" dirty="0"/>
              <a:t>The Reformers treated Christian theological tradition with deep care and respect, although they did not give it a blind or uncritical allegiance. </a:t>
            </a:r>
          </a:p>
          <a:p>
            <a:r>
              <a:rPr lang="en-US" dirty="0"/>
              <a:t>This has been contrasted with “</a:t>
            </a:r>
            <a:r>
              <a:rPr lang="en-US" b="1" i="1" dirty="0"/>
              <a:t>Tradition 2</a:t>
            </a:r>
            <a:r>
              <a:rPr lang="en-US" dirty="0"/>
              <a:t>”, the view held by the hardline defenders of Roman Catholicism – who held an </a:t>
            </a:r>
            <a:r>
              <a:rPr lang="en-US" b="1" i="1" dirty="0"/>
              <a:t>authoritarian</a:t>
            </a:r>
            <a:r>
              <a:rPr lang="en-US" dirty="0"/>
              <a:t> reverence for the history and traditions of the Church. </a:t>
            </a:r>
          </a:p>
          <a:p>
            <a:r>
              <a:rPr lang="en-US" dirty="0"/>
              <a:t>These Roman Catholics elevated theological tradition (or, as the Reformers claimed, a biased reading of it) into an </a:t>
            </a:r>
            <a:r>
              <a:rPr lang="en-US" b="1" i="1" dirty="0"/>
              <a:t>untouchable</a:t>
            </a:r>
            <a:r>
              <a:rPr lang="en-US" dirty="0"/>
              <a:t> status. </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98803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5000" r="-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Sola Scriptura</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r>
              <a:rPr lang="en-US" dirty="0"/>
              <a:t>“Tradition 2” was a kind of “all or nothing” approach. </a:t>
            </a:r>
          </a:p>
          <a:p>
            <a:r>
              <a:rPr lang="en-US" dirty="0"/>
              <a:t>It permitted no one to subject any development of doctrine to critical scrutiny, and therefore nothing could be corrected. </a:t>
            </a:r>
          </a:p>
          <a:p>
            <a:r>
              <a:rPr lang="en-US" dirty="0"/>
              <a:t>Reformation on this model of course became impossible: one simply had to accept everything, no matter how far it may have drifted from Scripture or the early Church fathers. </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36698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5000" r="-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Sola Scriptura</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r>
              <a:rPr lang="en-US" dirty="0"/>
              <a:t>Alongside </a:t>
            </a:r>
            <a:r>
              <a:rPr lang="en-US" b="1" dirty="0"/>
              <a:t>Tradition 1</a:t>
            </a:r>
            <a:r>
              <a:rPr lang="en-US" dirty="0"/>
              <a:t> and </a:t>
            </a:r>
            <a:r>
              <a:rPr lang="en-US" b="1" dirty="0"/>
              <a:t>Tradition 2</a:t>
            </a:r>
            <a:r>
              <a:rPr lang="en-US" dirty="0"/>
              <a:t>, the 16th century also offered a </a:t>
            </a:r>
            <a:r>
              <a:rPr lang="en-US" b="1" i="1" dirty="0"/>
              <a:t>third </a:t>
            </a:r>
            <a:r>
              <a:rPr lang="en-US" dirty="0"/>
              <a:t>option: “</a:t>
            </a:r>
            <a:r>
              <a:rPr lang="en-US" b="1" i="1" dirty="0"/>
              <a:t>Tradition 0</a:t>
            </a:r>
            <a:r>
              <a:rPr lang="en-US" dirty="0"/>
              <a:t>”.</a:t>
            </a:r>
          </a:p>
          <a:p>
            <a:r>
              <a:rPr lang="en-US" dirty="0"/>
              <a:t>This tradition is associated with the </a:t>
            </a:r>
            <a:r>
              <a:rPr lang="en-US" b="1" i="1" dirty="0"/>
              <a:t>Radical Reformation</a:t>
            </a:r>
            <a:r>
              <a:rPr lang="en-US" dirty="0"/>
              <a:t>, which had little or no respect for the Church’s history or traditions: a Christian must read the Bible with fresh eyes, as if no one else had ever read it before.</a:t>
            </a:r>
          </a:p>
          <a:p>
            <a:r>
              <a:rPr lang="en-US" dirty="0"/>
              <a:t>Modern evangelicalism often interprets “Scripture alone” in this </a:t>
            </a:r>
            <a:r>
              <a:rPr lang="en-US" b="1" dirty="0"/>
              <a:t>Tradition 0</a:t>
            </a:r>
            <a:r>
              <a:rPr lang="en-US" dirty="0"/>
              <a:t> sense, but we must recognize that this was not what the Protestant Reformers believed. </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27758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324875</TotalTime>
  <Words>2338</Words>
  <Application>Microsoft Office PowerPoint</Application>
  <PresentationFormat>On-screen Show (4:3)</PresentationFormat>
  <Paragraphs>129</Paragraphs>
  <Slides>25</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Cambria</vt:lpstr>
      <vt:lpstr>Office Theme</vt:lpstr>
      <vt:lpstr>140_Office Theme</vt:lpstr>
      <vt:lpstr>PowerPoint Presentation</vt:lpstr>
      <vt:lpstr>Review</vt:lpstr>
      <vt:lpstr>Review</vt:lpstr>
      <vt:lpstr>PowerPoint Presentation</vt:lpstr>
      <vt:lpstr>Sola Scriptura</vt:lpstr>
      <vt:lpstr>Sola Scriptura</vt:lpstr>
      <vt:lpstr>Sola Scriptura</vt:lpstr>
      <vt:lpstr>Sola Scriptura</vt:lpstr>
      <vt:lpstr>Sola Scriptura</vt:lpstr>
      <vt:lpstr>Charles V Holy Roman Emperor</vt:lpstr>
      <vt:lpstr>Charles V</vt:lpstr>
      <vt:lpstr>The Empire of Charles V</vt:lpstr>
      <vt:lpstr>Charles V</vt:lpstr>
      <vt:lpstr>Map of Luther’s Germany</vt:lpstr>
      <vt:lpstr>Diet of Worms</vt:lpstr>
      <vt:lpstr>Diet of Worms</vt:lpstr>
      <vt:lpstr>Diet of Worms</vt:lpstr>
      <vt:lpstr>Diet of Worms</vt:lpstr>
      <vt:lpstr>Diet of Worms</vt:lpstr>
      <vt:lpstr>Diet of Worms</vt:lpstr>
      <vt:lpstr>Diet of Worms</vt:lpstr>
      <vt:lpstr>Diet of Worms</vt:lpstr>
      <vt:lpstr>Luther as Heretic and Outlaw</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5754</cp:revision>
  <cp:lastPrinted>2020-07-05T13:40:11Z</cp:lastPrinted>
  <dcterms:created xsi:type="dcterms:W3CDTF">2018-06-08T00:19:32Z</dcterms:created>
  <dcterms:modified xsi:type="dcterms:W3CDTF">2020-07-06T00:54:47Z</dcterms:modified>
</cp:coreProperties>
</file>