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3.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4.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227" r:id="rId3"/>
    <p:sldId id="3228" r:id="rId4"/>
    <p:sldId id="3235" r:id="rId5"/>
    <p:sldId id="3229" r:id="rId6"/>
    <p:sldId id="3216" r:id="rId7"/>
    <p:sldId id="3218" r:id="rId8"/>
    <p:sldId id="3220" r:id="rId9"/>
    <p:sldId id="3248" r:id="rId10"/>
    <p:sldId id="3222" r:id="rId11"/>
    <p:sldId id="3223" r:id="rId12"/>
    <p:sldId id="3221" r:id="rId13"/>
    <p:sldId id="3231" r:id="rId14"/>
    <p:sldId id="3236" r:id="rId15"/>
    <p:sldId id="3237" r:id="rId16"/>
    <p:sldId id="3238" r:id="rId17"/>
    <p:sldId id="3239" r:id="rId18"/>
    <p:sldId id="3240" r:id="rId19"/>
    <p:sldId id="3242" r:id="rId20"/>
    <p:sldId id="3243" r:id="rId21"/>
    <p:sldId id="3244" r:id="rId22"/>
    <p:sldId id="3245" r:id="rId23"/>
    <p:sldId id="3246" r:id="rId24"/>
    <p:sldId id="3255" r:id="rId25"/>
    <p:sldId id="3247" r:id="rId26"/>
    <p:sldId id="3249" r:id="rId27"/>
    <p:sldId id="3250"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728"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7/12/2020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7/12/2020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45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62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18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84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illpetro.com/history-of-martin-luther-part-5" TargetMode="External"/><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hyperlink" Target="https://fineartamerica.com/featured/luther-challenging-carlstadt-to-write-against-him-english-school.html"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6.xml"/><Relationship Id="rId5" Type="http://schemas.openxmlformats.org/officeDocument/2006/relationships/hyperlink" Target="https://www.akg-images.com/archive/The-Peasants%E2%80%99-War-2UMDHURG8COF.html" TargetMode="Externa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leben.us/katie-luther-part-ii/" TargetMode="Externa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alamy.com/stock-photo/luther-kidnapped.html"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hyperlink" Target="https://havegermanwilltravel.com/images/map-of-luthers-germany.jpg" TargetMode="Externa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s://billpetro.com/history-of-martin-luther-part-5" TargetMode="Externa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384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https://billpetro.com/history-of-martin-luther-part-5</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0" y="0"/>
            <a:ext cx="9144000" cy="609600"/>
          </a:xfrm>
        </p:spPr>
        <p:txBody>
          <a:bodyPr>
            <a:noAutofit/>
          </a:bodyPr>
          <a:lstStyle/>
          <a:p>
            <a:r>
              <a:rPr lang="en-US" sz="3600" b="1" dirty="0"/>
              <a:t>Luther as “Sir George”</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811467"/>
            <a:ext cx="5630835" cy="5677201"/>
          </a:xfrm>
          <a:prstGeom prst="rect">
            <a:avLst/>
          </a:prstGeom>
        </p:spPr>
      </p:pic>
    </p:spTree>
    <p:extLst>
      <p:ext uri="{BB962C8B-B14F-4D97-AF65-F5344CB8AC3E}">
        <p14:creationId xmlns:p14="http://schemas.microsoft.com/office/powerpoint/2010/main" val="1919292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as Heretic and Outlaw</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10000"/>
          </a:bodyPr>
          <a:lstStyle/>
          <a:p>
            <a:r>
              <a:rPr lang="en-US" dirty="0"/>
              <a:t>Luther’s stay at the Wartburg was the most </a:t>
            </a:r>
            <a:r>
              <a:rPr lang="en-US" b="1" i="1" dirty="0"/>
              <a:t>creative</a:t>
            </a:r>
            <a:r>
              <a:rPr lang="en-US" dirty="0"/>
              <a:t> year of his life. </a:t>
            </a:r>
          </a:p>
          <a:p>
            <a:r>
              <a:rPr lang="en-US" dirty="0"/>
              <a:t>He translated the </a:t>
            </a:r>
            <a:r>
              <a:rPr lang="en-US" b="1" i="1" dirty="0"/>
              <a:t>entire New Testament </a:t>
            </a:r>
            <a:r>
              <a:rPr lang="en-US" dirty="0"/>
              <a:t>into German, finishing in February 1522 (it was published in September). </a:t>
            </a:r>
          </a:p>
          <a:p>
            <a:r>
              <a:rPr lang="en-US" dirty="0"/>
              <a:t>Working from Erasmus’s Greek New Testament, Luther produced a translation which was and still is a masterpiece of the German language. </a:t>
            </a:r>
          </a:p>
          <a:p>
            <a:r>
              <a:rPr lang="en-US" dirty="0"/>
              <a:t>There had been other German Bibles before Luther’s, but they were translated from the Latin Vulgate, and used an awkward and difficult style of German. </a:t>
            </a:r>
          </a:p>
          <a:p>
            <a:r>
              <a:rPr lang="en-US" dirty="0"/>
              <a:t>Luther’s New Testament, translated directly from the Greek, was in a lively popular style that every German could understand. </a:t>
            </a:r>
          </a:p>
          <a:p>
            <a:r>
              <a:rPr lang="en-US" dirty="0"/>
              <a:t>Its impact transformed the religious life of Germany, and even shaped the future development of the German language.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7274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as Heretic and Outlaw</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In 1534 the </a:t>
            </a:r>
            <a:r>
              <a:rPr lang="en-US" b="1" i="1" dirty="0"/>
              <a:t>whole Bible </a:t>
            </a:r>
            <a:r>
              <a:rPr lang="en-US" dirty="0"/>
              <a:t>(both Old and New Testament) was published in German, translated by Luther and his colleagues at Wittenberg University. </a:t>
            </a:r>
          </a:p>
          <a:p>
            <a:r>
              <a:rPr lang="en-US" dirty="0"/>
              <a:t>Meanwhile, a host of popular writers throughout Germany took up Luther’s cause, writing countless tracts condemning the papacy and supporting Luther. </a:t>
            </a:r>
          </a:p>
          <a:p>
            <a:r>
              <a:rPr lang="en-US" dirty="0"/>
              <a:t>All the chief agents of communication in Germany propagated “Lutheranism”: printers, artists, students, preachers, lawyers, teachers in city schools, and merchants who could travel about spreading Lutheran ideas and books. </a:t>
            </a:r>
          </a:p>
          <a:p>
            <a:r>
              <a:rPr lang="en-US" dirty="0"/>
              <a:t>Most of Germany was now in open revolt against the papacy, and the papacy seemed powerless to stop it.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753620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https://fineartamerica.com/featured/luther-challenging-carlstadt-to-write-against-him-english-school.html</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12095"/>
            <a:ext cx="4953000" cy="1359505"/>
          </a:xfrm>
        </p:spPr>
        <p:txBody>
          <a:bodyPr>
            <a:noAutofit/>
          </a:bodyPr>
          <a:lstStyle/>
          <a:p>
            <a:r>
              <a:rPr lang="en-US" b="1" dirty="0">
                <a:solidFill>
                  <a:schemeClr val="bg1"/>
                </a:solidFill>
                <a:effectLst>
                  <a:glow rad="228600">
                    <a:schemeClr val="accent2">
                      <a:satMod val="175000"/>
                      <a:alpha val="40000"/>
                    </a:schemeClr>
                  </a:glow>
                  <a:outerShdw blurRad="114300" dist="38100" dir="13500000" algn="br" rotWithShape="0">
                    <a:prstClr val="black"/>
                  </a:outerShdw>
                </a:effectLst>
              </a:rPr>
              <a:t>The Dawn of the Radical Reformation</a:t>
            </a:r>
            <a:endParaRPr lang="en-US"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670294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Dawn of the Radical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In Wittenberg, Luther’s home town, his followers undertook the task of reforming the church locally while Luther was still in hiding in the Wartburg castle. </a:t>
            </a:r>
          </a:p>
          <a:p>
            <a:r>
              <a:rPr lang="en-US" dirty="0"/>
              <a:t>Carlstadt and Zwilling spearheaded the Wittenberg Reformation, attacking images of Christ and the saints, condemning instrumental music in worship, offering the wine as well as the bread to the laity in communion, and trying to force laypeople to touch and handle the bread because Christ had said “Take, eat”. (In the medieval Catholic mass, the laity did not touch the wafer; the priest inserted it into their mouths.) </a:t>
            </a:r>
          </a:p>
          <a:p>
            <a:r>
              <a:rPr lang="en-US" dirty="0"/>
              <a:t>They exhorted priests and monks to abandon their vows of celibacy and get married; Carlstadt took a wife and wanted to </a:t>
            </a:r>
            <a:r>
              <a:rPr lang="en-US" b="1" i="1" dirty="0"/>
              <a:t>compel</a:t>
            </a:r>
            <a:r>
              <a:rPr lang="en-US" dirty="0"/>
              <a:t> all the clergy to follow his example, denouncing celibacy as an evil practice.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816588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Dawn of the Radical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Events spun completely out of control when three preachers from Zwickau (a town south of Wittenberg) arrived in the city in December. </a:t>
            </a:r>
          </a:p>
          <a:p>
            <a:r>
              <a:rPr lang="en-US" dirty="0"/>
              <a:t>They claimed to be in </a:t>
            </a:r>
            <a:r>
              <a:rPr lang="en-US" b="1" i="1" dirty="0"/>
              <a:t>direct contact</a:t>
            </a:r>
            <a:r>
              <a:rPr lang="en-US" dirty="0"/>
              <a:t> with God who, they said, spoke to them in </a:t>
            </a:r>
            <a:r>
              <a:rPr lang="en-US" b="1" i="1" dirty="0"/>
              <a:t>private revelations</a:t>
            </a:r>
            <a:r>
              <a:rPr lang="en-US" dirty="0"/>
              <a:t>. </a:t>
            </a:r>
          </a:p>
          <a:p>
            <a:r>
              <a:rPr lang="en-US" dirty="0"/>
              <a:t>Luther called them the “Zwickau prophets”. </a:t>
            </a:r>
          </a:p>
          <a:p>
            <a:r>
              <a:rPr lang="en-US" dirty="0"/>
              <a:t>They opposed infant baptism (and perhaps all water baptism), and proclaimed that the end of the world would shortly take place. </a:t>
            </a:r>
          </a:p>
          <a:p>
            <a:r>
              <a:rPr lang="en-US" dirty="0"/>
              <a:t>Carlstadt and Zwilling sided with them. </a:t>
            </a:r>
          </a:p>
          <a:p>
            <a:r>
              <a:rPr lang="en-US" dirty="0"/>
              <a:t>Carlstadt, Zwilling, and the Zwickau prophets were the first of the </a:t>
            </a:r>
            <a:r>
              <a:rPr lang="en-US" b="1" i="1" dirty="0"/>
              <a:t>Radical Reformers</a:t>
            </a:r>
            <a:r>
              <a:rPr lang="en-US" dirty="0"/>
              <a:t>.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110442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Dawn of the Radical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Under the influence of Carlstadt, Zwilling, and the Zwickau prophets, the religious life of Wittenberg became chaotic. </a:t>
            </a:r>
          </a:p>
          <a:p>
            <a:r>
              <a:rPr lang="en-US" dirty="0"/>
              <a:t>Violence erupted. Mobs went round smashing altars, shrines, and images – chiefly statues and stained-glass windows depicting Christ and the saints, which often adorned the tombs of the upper classes. </a:t>
            </a:r>
          </a:p>
          <a:p>
            <a:r>
              <a:rPr lang="en-US" dirty="0"/>
              <a:t>They insulted and intimidated those who stayed loyal to Rome. </a:t>
            </a:r>
          </a:p>
          <a:p>
            <a:r>
              <a:rPr lang="en-US" dirty="0"/>
              <a:t>The town magistrates, incapable of controlling the situation themselves, and fearing a descent into anarchy, could think of only one thing to do: they appealed to Luther to return from his secret refuge in the Wartburg castle and re-establish order.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561938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Dawn of the Radical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Despite the fact that he was under the ban of the Empire and his life was in danger, Luther heeded their plea and boldly journeyed back to Wittenberg, arriving in March of 1522, thus ending his eleven months of hiding. </a:t>
            </a:r>
          </a:p>
          <a:p>
            <a:r>
              <a:rPr lang="en-US" dirty="0"/>
              <a:t>Then, in a series of potent sermons preached over eight days, he managed to restore peace and calm to the disturbed city. </a:t>
            </a:r>
          </a:p>
          <a:p>
            <a:r>
              <a:rPr lang="en-US" dirty="0"/>
              <a:t>It deeply troubled Luther that many ordinary people, instead of finding peace with God through the gospel, were just becoming inflamed with a hate-filled hostility towards the Roman Catholic Church.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30193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Dawn of the Radical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This, he bluntly told the people of Wittenberg, was not the fruit of the Spirit. He counselled </a:t>
            </a:r>
            <a:r>
              <a:rPr lang="en-US" b="1" i="1" dirty="0"/>
              <a:t>patience</a:t>
            </a:r>
            <a:r>
              <a:rPr lang="en-US" dirty="0"/>
              <a:t> to the reforming hot-heads: </a:t>
            </a:r>
          </a:p>
          <a:p>
            <a:pPr lvl="1"/>
            <a:r>
              <a:rPr lang="en-US" i="1" dirty="0">
                <a:latin typeface="Cambria" panose="02040503050406030204" pitchFamily="18" charset="0"/>
                <a:ea typeface="Cambria" panose="02040503050406030204" pitchFamily="18" charset="0"/>
              </a:rPr>
              <a:t>Give people time! It took me </a:t>
            </a:r>
            <a:r>
              <a:rPr lang="en-US" b="1" i="1" dirty="0">
                <a:latin typeface="Cambria" panose="02040503050406030204" pitchFamily="18" charset="0"/>
                <a:ea typeface="Cambria" panose="02040503050406030204" pitchFamily="18" charset="0"/>
              </a:rPr>
              <a:t>three years </a:t>
            </a:r>
            <a:r>
              <a:rPr lang="en-US" i="1" dirty="0">
                <a:latin typeface="Cambria" panose="02040503050406030204" pitchFamily="18" charset="0"/>
                <a:ea typeface="Cambria" panose="02040503050406030204" pitchFamily="18" charset="0"/>
              </a:rPr>
              <a:t>of constant study, reflection, and discussion to arrive where I am now. Can the ordinary man, who has no education in such matters, be expected to move the same distance in </a:t>
            </a:r>
            <a:r>
              <a:rPr lang="en-US" b="1" i="1" dirty="0">
                <a:latin typeface="Cambria" panose="02040503050406030204" pitchFamily="18" charset="0"/>
                <a:ea typeface="Cambria" panose="02040503050406030204" pitchFamily="18" charset="0"/>
              </a:rPr>
              <a:t>three months</a:t>
            </a:r>
            <a:r>
              <a:rPr lang="en-US" i="1" dirty="0">
                <a:latin typeface="Cambria" panose="02040503050406030204" pitchFamily="18" charset="0"/>
                <a:ea typeface="Cambria" panose="02040503050406030204" pitchFamily="18" charset="0"/>
              </a:rPr>
              <a:t>? You are wrong to think that you get rid of an abuse by destroying the object which is misused. Men can go astray with wine and women. Shall we outlaw wine and abolish women? Sun, moon, and stars have been worshipped. Shall we pluck them out of the sky? Your haste and violence reveal a lack of trust in God. See how much He has accomplished through me. I did nothing more than pray and preach. The Word did it all. If I had wished, I could have started a riot at Worms. But while I sat still and drank beer with Melanchthon and </a:t>
            </a:r>
            <a:r>
              <a:rPr lang="en-US" i="1" dirty="0" err="1">
                <a:latin typeface="Cambria" panose="02040503050406030204" pitchFamily="18" charset="0"/>
                <a:ea typeface="Cambria" panose="02040503050406030204" pitchFamily="18" charset="0"/>
              </a:rPr>
              <a:t>Amsdorf</a:t>
            </a:r>
            <a:r>
              <a:rPr lang="en-US" i="1" dirty="0">
                <a:latin typeface="Cambria" panose="02040503050406030204" pitchFamily="18" charset="0"/>
                <a:ea typeface="Cambria" panose="02040503050406030204" pitchFamily="18" charset="0"/>
              </a:rPr>
              <a:t>, God dealt the papacy a mighty blow!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45032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https://www.akg-images.com/archive/The-Peasants%E2%80%99-War-2UMDHURG8COF.html</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12095"/>
            <a:ext cx="9144000" cy="902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Peasant’s Revolt of 1525</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291424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Sola Scriptura says that the </a:t>
            </a:r>
            <a:r>
              <a:rPr lang="en-US" b="1" i="1" dirty="0"/>
              <a:t>only</a:t>
            </a:r>
            <a:r>
              <a:rPr lang="en-US" dirty="0"/>
              <a:t> thing that possesses </a:t>
            </a:r>
            <a:r>
              <a:rPr lang="en-US" b="1" i="1" dirty="0"/>
              <a:t>infallible authority </a:t>
            </a:r>
            <a:r>
              <a:rPr lang="en-US" dirty="0"/>
              <a:t>as a source of Christian teaching is…</a:t>
            </a:r>
          </a:p>
          <a:p>
            <a:pPr lvl="1"/>
            <a:r>
              <a:rPr lang="en-US" dirty="0"/>
              <a:t>The canonical scriptures</a:t>
            </a:r>
          </a:p>
          <a:p>
            <a:r>
              <a:rPr lang="en-US" dirty="0"/>
              <a:t>The </a:t>
            </a:r>
            <a:r>
              <a:rPr lang="en-US" b="1" i="1" dirty="0"/>
              <a:t>Reformers</a:t>
            </a:r>
            <a:r>
              <a:rPr lang="en-US" dirty="0"/>
              <a:t> believed that all </a:t>
            </a:r>
            <a:r>
              <a:rPr lang="en-US" b="1" i="1" dirty="0"/>
              <a:t>other</a:t>
            </a:r>
            <a:r>
              <a:rPr lang="en-US" dirty="0"/>
              <a:t> religious sources and authorities are </a:t>
            </a:r>
            <a:r>
              <a:rPr lang="en-US" b="1" i="1" dirty="0"/>
              <a:t>subordinate</a:t>
            </a:r>
            <a:r>
              <a:rPr lang="en-US" dirty="0"/>
              <a:t> to Scripture, but that they are not to be despised or ignored as they can be useful and even indispensable in helping Christians to understand Scripture. What did the </a:t>
            </a:r>
            <a:r>
              <a:rPr lang="en-US" b="1" i="1" dirty="0"/>
              <a:t>Radical Reformers </a:t>
            </a:r>
            <a:r>
              <a:rPr lang="en-US" dirty="0"/>
              <a:t>believe in this regard?</a:t>
            </a:r>
          </a:p>
          <a:p>
            <a:pPr lvl="1"/>
            <a:r>
              <a:rPr lang="en-US" dirty="0"/>
              <a:t>They had little or no respect for the Church’s history or traditions, believing that a Christian must read the Bible with fresh eyes, as if no one else had ever read it before.</a:t>
            </a:r>
          </a:p>
          <a:p>
            <a:pPr lvl="1"/>
            <a:endParaRPr lang="en-US" dirty="0"/>
          </a:p>
          <a:p>
            <a:endParaRPr lang="en-US" dirty="0"/>
          </a:p>
          <a:p>
            <a:pPr lvl="1"/>
            <a:endParaRPr lang="en-US" dirty="0"/>
          </a:p>
        </p:txBody>
      </p:sp>
    </p:spTree>
    <p:extLst>
      <p:ext uri="{BB962C8B-B14F-4D97-AF65-F5344CB8AC3E}">
        <p14:creationId xmlns:p14="http://schemas.microsoft.com/office/powerpoint/2010/main" val="4117819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Peasant’s Revolt of 1525</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For decades the conditions of the German peasantry had been worsening. As a result, there had been rebellions in 1476, 1491, 1498, 1503, and 1514. </a:t>
            </a:r>
          </a:p>
          <a:p>
            <a:r>
              <a:rPr lang="en-US" dirty="0"/>
              <a:t>But none of these was as widespread or as devastating as the uprisings of 1524 and 1525. </a:t>
            </a:r>
          </a:p>
          <a:p>
            <a:r>
              <a:rPr lang="en-US" dirty="0"/>
              <a:t>One of the elements making these rebellions particularly severe was that they took on </a:t>
            </a:r>
            <a:r>
              <a:rPr lang="en-US" b="1" i="1" dirty="0"/>
              <a:t>religious</a:t>
            </a:r>
            <a:r>
              <a:rPr lang="en-US" dirty="0"/>
              <a:t> overtones, for many among the peasantry believed that the teachings of the reformers supported their economic demands. </a:t>
            </a:r>
          </a:p>
          <a:p>
            <a:r>
              <a:rPr lang="en-US" dirty="0"/>
              <a:t>Although Luther himself refused to extend the application of his teachings to the political realm in terms of revolution, there were others who disagreed with him on that point.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41-42)</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87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Peasant’s Revolt of 1525</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Foremost among these was Thomas Müntzer, a native of Zwickau, whose early teachings were similar to those of the “prophets” from his village who had earlier created such a stir in Wittenberg. </a:t>
            </a:r>
          </a:p>
          <a:p>
            <a:r>
              <a:rPr lang="en-US" dirty="0"/>
              <a:t>Müntzer claimed that what was most important was </a:t>
            </a:r>
            <a:r>
              <a:rPr lang="en-US" b="1" i="1" dirty="0"/>
              <a:t>not </a:t>
            </a:r>
            <a:r>
              <a:rPr lang="en-US" dirty="0"/>
              <a:t>the </a:t>
            </a:r>
            <a:r>
              <a:rPr lang="en-US" b="1" i="1" dirty="0"/>
              <a:t>written word of Scripture </a:t>
            </a:r>
            <a:r>
              <a:rPr lang="en-US" dirty="0"/>
              <a:t>but the </a:t>
            </a:r>
            <a:r>
              <a:rPr lang="en-US" b="1" i="1" dirty="0"/>
              <a:t>present revelation of the Spirit</a:t>
            </a:r>
            <a:r>
              <a:rPr lang="en-US" dirty="0"/>
              <a:t>. </a:t>
            </a:r>
          </a:p>
          <a:p>
            <a:r>
              <a:rPr lang="en-US" dirty="0"/>
              <a:t>Even apart from Müntzer’s participation, this uprising had a measure of religious inspiration. </a:t>
            </a:r>
          </a:p>
          <a:p>
            <a:r>
              <a:rPr lang="en-US" dirty="0"/>
              <a:t>In their Twelve Articles, the peasants made both economic and religious demands. </a:t>
            </a:r>
          </a:p>
          <a:p>
            <a:r>
              <a:rPr lang="en-US" dirty="0"/>
              <a:t>They sought to base their claims on the authority of Scripture, and concluded by declaring that, if any of their demands was shown to be contrary to Scripture, it would be withdrawn.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41-42)</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018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Peasant’s Revolt of 1525</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20000"/>
          </a:bodyPr>
          <a:lstStyle/>
          <a:p>
            <a:r>
              <a:rPr lang="en-US" dirty="0"/>
              <a:t>Luther was at a loss as to what his attitude should be. When he first read the Twelve Articles, he addressed the princes, telling them that what was demanded of them in the articles was just, for the peasants were sorely oppressed. </a:t>
            </a:r>
          </a:p>
          <a:p>
            <a:r>
              <a:rPr lang="en-US" dirty="0"/>
              <a:t>But when the </a:t>
            </a:r>
            <a:r>
              <a:rPr lang="en-US" b="1" i="1" dirty="0"/>
              <a:t>uprising </a:t>
            </a:r>
            <a:r>
              <a:rPr lang="en-US" dirty="0"/>
              <a:t>broke out, and the peasants </a:t>
            </a:r>
            <a:r>
              <a:rPr lang="en-US" b="1" i="1" dirty="0"/>
              <a:t>took up arms</a:t>
            </a:r>
            <a:r>
              <a:rPr lang="en-US" dirty="0"/>
              <a:t>, Luther tried to persuade them to follow a more </a:t>
            </a:r>
            <a:r>
              <a:rPr lang="en-US" b="1" i="1" dirty="0"/>
              <a:t>peaceful </a:t>
            </a:r>
            <a:r>
              <a:rPr lang="en-US" dirty="0"/>
              <a:t>course, and finally called on the princes to </a:t>
            </a:r>
            <a:r>
              <a:rPr lang="en-US" b="1" i="1" dirty="0"/>
              <a:t>suppress</a:t>
            </a:r>
            <a:r>
              <a:rPr lang="en-US" dirty="0"/>
              <a:t> the movement. </a:t>
            </a:r>
          </a:p>
          <a:p>
            <a:r>
              <a:rPr lang="en-US" dirty="0"/>
              <a:t>Later, when the rebellion was drowned in blood, he urged the victorious princes to be </a:t>
            </a:r>
            <a:r>
              <a:rPr lang="en-US" b="1" i="1" dirty="0"/>
              <a:t>merciful</a:t>
            </a:r>
            <a:r>
              <a:rPr lang="en-US" dirty="0"/>
              <a:t>. But his words were not heeded, and it is said that more than a hundred thousand peasants were killed. </a:t>
            </a:r>
          </a:p>
          <a:p>
            <a:r>
              <a:rPr lang="en-US" dirty="0"/>
              <a:t>These events had fateful consequences for the Reformation. Catholic princes blamed Lutheranism for the rebellion. </a:t>
            </a:r>
          </a:p>
          <a:p>
            <a:r>
              <a:rPr lang="en-US" dirty="0"/>
              <a:t>Vast numbers of peasants, convinced that Luther had betrayed them, either returned to the old faith (Catholicism) or became Anabaptists.</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42-43)</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8676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Peasant’s Revolt of 1525</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 Lutheran princes became determined that they must </a:t>
            </a:r>
            <a:r>
              <a:rPr lang="en-US" b="1" i="1" dirty="0"/>
              <a:t>strictly control </a:t>
            </a:r>
            <a:r>
              <a:rPr lang="en-US" dirty="0"/>
              <a:t>the Reformation in order to stop it from turning into a popular social movement which could challenge their authority. </a:t>
            </a:r>
          </a:p>
          <a:p>
            <a:r>
              <a:rPr lang="en-US" dirty="0"/>
              <a:t>Luther himself </a:t>
            </a:r>
            <a:r>
              <a:rPr lang="en-US" b="1" i="1" dirty="0"/>
              <a:t>encouraged</a:t>
            </a:r>
            <a:r>
              <a:rPr lang="en-US" dirty="0"/>
              <a:t> the princes in this policy. The Peasants’ Revolt had destroyed his trust in the ordinary German people; he felt that too many of them had diabolically perverted his gospel message of spiritual freedom through Christ into a worldly message of political freedom through armed revolution. </a:t>
            </a:r>
          </a:p>
          <a:p>
            <a:r>
              <a:rPr lang="en-US" dirty="0"/>
              <a:t>In the period 1517-21, when Luther had stood up against the papacy at the peril of his own life, he had defended religious liberty and toleration, arguing that the state should not execute people for heresy. </a:t>
            </a:r>
          </a:p>
          <a:p>
            <a:r>
              <a:rPr lang="en-US" dirty="0"/>
              <a:t>However, after the Peasants’ Revolt, Luther accepted that the state should silence and banish Radicals.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998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https://leben.us/katie-luther-part-ii/</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12095"/>
            <a:ext cx="9144000" cy="902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Luther Gets Married</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003630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091786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The town of Wittenberg was in chaos when Luther was called in to bring order. Through a series of </a:t>
            </a:r>
            <a:r>
              <a:rPr lang="en-US" b="1" i="1" dirty="0"/>
              <a:t>potent sermons</a:t>
            </a:r>
            <a:r>
              <a:rPr lang="en-US" dirty="0"/>
              <a:t> preached over </a:t>
            </a:r>
            <a:r>
              <a:rPr lang="en-US" b="1" i="1" dirty="0"/>
              <a:t>eight days</a:t>
            </a:r>
            <a:r>
              <a:rPr lang="en-US" dirty="0"/>
              <a:t>, Luther managed to restore peace and calm to the disturbed city. Is there a lesson here for preachers about the potential power of a series of well delivered sermons?</a:t>
            </a:r>
          </a:p>
          <a:p>
            <a:r>
              <a:rPr lang="en-US" dirty="0"/>
              <a:t>Luther counselled </a:t>
            </a:r>
            <a:r>
              <a:rPr lang="en-US" b="1" i="1" dirty="0"/>
              <a:t>patience</a:t>
            </a:r>
            <a:r>
              <a:rPr lang="en-US" dirty="0"/>
              <a:t> to the reforming hot-heads of Wittenberg, pointing out that even he, with years of study under his belt, took three years to come to the understanding that he did. Is there a lesson for us in Luther’s advice as we minister to people in our present day?</a:t>
            </a:r>
          </a:p>
          <a:p>
            <a:r>
              <a:rPr lang="en-US" dirty="0"/>
              <a:t>As a result of the Peasant’s Revolt, Luther went from defending </a:t>
            </a:r>
            <a:r>
              <a:rPr lang="en-US" b="1" i="1" dirty="0"/>
              <a:t>toleration and religious liberty </a:t>
            </a:r>
            <a:r>
              <a:rPr lang="en-US" dirty="0"/>
              <a:t>to believing that the </a:t>
            </a:r>
            <a:r>
              <a:rPr lang="en-US" b="1" i="1" dirty="0"/>
              <a:t>state needed to silence and banish Radicals</a:t>
            </a:r>
            <a:r>
              <a:rPr lang="en-US" dirty="0"/>
              <a:t>. Was this change in Luther’s outlook a good thing or a bad thing? Why or why not?</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2799680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a:t>What made the newly chosen Holy Roman Emperor, Charles V hesitant to simply burn Luther at the stake?</a:t>
            </a:r>
          </a:p>
          <a:p>
            <a:pPr lvl="1"/>
            <a:r>
              <a:rPr lang="en-US" dirty="0"/>
              <a:t>He knew that Luther had the backing of most of Germany and Luther’s prince, Frederick the Wise, demanded that Luther be given a free and fair hearing.</a:t>
            </a:r>
          </a:p>
          <a:p>
            <a:r>
              <a:rPr lang="en-US" dirty="0"/>
              <a:t>In his famous statement given at Wittenberg, defending his writings, what reason did Luther give as to why we cannot trust popes or counsels?</a:t>
            </a:r>
          </a:p>
          <a:p>
            <a:pPr lvl="1"/>
            <a:r>
              <a:rPr lang="en-US" i="1" dirty="0">
                <a:latin typeface="Cambria" panose="02040503050406030204" pitchFamily="18" charset="0"/>
                <a:ea typeface="Cambria" panose="02040503050406030204" pitchFamily="18" charset="0"/>
              </a:rPr>
              <a:t>It is clear that they have often erred and contradicted themselves…</a:t>
            </a:r>
            <a:endParaRPr lang="en-US" dirty="0"/>
          </a:p>
          <a:p>
            <a:endParaRPr lang="en-US" dirty="0"/>
          </a:p>
          <a:p>
            <a:pPr lvl="1"/>
            <a:endParaRPr lang="en-US" dirty="0"/>
          </a:p>
        </p:txBody>
      </p:sp>
    </p:spTree>
    <p:extLst>
      <p:ext uri="{BB962C8B-B14F-4D97-AF65-F5344CB8AC3E}">
        <p14:creationId xmlns:p14="http://schemas.microsoft.com/office/powerpoint/2010/main" val="999437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https://www.alamy.com/stock-photo/luther-kidnapped.html</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902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Luther as Heretic and Outlaw</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600986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as Heretic and Outlaw</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Luther had made a bad impression on the Emperor and the bishops, especially by his assertion that even ecumenical councils could make mistakes. </a:t>
            </a:r>
          </a:p>
          <a:p>
            <a:r>
              <a:rPr lang="en-US" dirty="0"/>
              <a:t>Luther seemed to be saying that he, a single university professor, was right, and the rest of the Church was wrong. (In his darkest moments, Luther wondered whether he was guilty of this.) </a:t>
            </a:r>
          </a:p>
          <a:p>
            <a:r>
              <a:rPr lang="en-US" dirty="0"/>
              <a:t>Some zealous traditionalists urged Emperor Charles V to break his promise of safe-conduct and have Luther burnt as a heretic, but Charles had a high sense of personal honor, and refused to go back on his word. </a:t>
            </a:r>
          </a:p>
          <a:p>
            <a:r>
              <a:rPr lang="en-US" dirty="0"/>
              <a:t>After several days of fruitless discussions between Luther and a committee of the diet, the Emperor allowed the Reformer to leave Worms on April 26, 1521.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4273528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as Heretic and Outlaw</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On May 26, the diet officially condemned him as a heretic and outlaw (only a minority of delegates were left, most of Luther’s supporters having gone home), and placed him under the ban of the Empire. </a:t>
            </a:r>
          </a:p>
          <a:p>
            <a:r>
              <a:rPr lang="en-US" dirty="0"/>
              <a:t>This meant that anyone giving shelter or hospitality to Luther would be committing a crime. However, </a:t>
            </a:r>
            <a:r>
              <a:rPr lang="en-US" b="1" i="1" dirty="0"/>
              <a:t>issuing</a:t>
            </a:r>
            <a:r>
              <a:rPr lang="en-US" dirty="0"/>
              <a:t> the ban was one thing; </a:t>
            </a:r>
            <a:r>
              <a:rPr lang="en-US" b="1" i="1" dirty="0"/>
              <a:t>enforcing</a:t>
            </a:r>
            <a:r>
              <a:rPr lang="en-US" dirty="0"/>
              <a:t> it was another. </a:t>
            </a:r>
          </a:p>
          <a:p>
            <a:r>
              <a:rPr lang="en-US" dirty="0"/>
              <a:t>The Holy Roman Empire was not a centralized monarchy, but a loose federation of several hundred German states, including large domains like Luther’s Saxony, the imperial cities like Strasbourg, and many small territories controlled by lesser nobles. </a:t>
            </a:r>
          </a:p>
          <a:p>
            <a:r>
              <a:rPr lang="en-US" dirty="0"/>
              <a:t>If local German authorities chose to protect Luther, there was little Charles V could do to stop them. </a:t>
            </a:r>
          </a:p>
          <a:p>
            <a:r>
              <a:rPr lang="en-US" dirty="0"/>
              <a:t>And Luther’s own prince, Frederick the Wise, was determined to protect the popular hero.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375529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as Heretic and Outlaw</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As Luther journeyed home from Worms to Wittenberg, Frederick sent a party of knights to intercept him. </a:t>
            </a:r>
          </a:p>
          <a:p>
            <a:r>
              <a:rPr lang="en-US" dirty="0"/>
              <a:t>They carried him off to the </a:t>
            </a:r>
            <a:r>
              <a:rPr lang="en-US" b="1" i="1" dirty="0"/>
              <a:t>Wartburg castle</a:t>
            </a:r>
            <a:r>
              <a:rPr lang="en-US" dirty="0"/>
              <a:t> in </a:t>
            </a:r>
            <a:r>
              <a:rPr lang="en-US" b="1" i="1" dirty="0"/>
              <a:t>Eisenach</a:t>
            </a:r>
            <a:r>
              <a:rPr lang="en-US" dirty="0"/>
              <a:t>, where he was kept in secrecy and safety for eleven months. </a:t>
            </a:r>
          </a:p>
          <a:p>
            <a:r>
              <a:rPr lang="en-US" dirty="0"/>
              <a:t>To disguise himself, Luther got rid of his friar’s gown, dressed like a gentleman, grew long hair and a beard, and assumed the name “Sir George”. </a:t>
            </a:r>
          </a:p>
          <a:p>
            <a:r>
              <a:rPr lang="en-US" dirty="0"/>
              <a:t>When he went out of the castle for fresh air and exercise, he engaged people in conversation and asked them whether anyone had discovered Luther’s whereabouts yet!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414552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https://havegermanwilltravel.com/images/map-of-luthers-germany.jpg</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609600"/>
          </a:xfrm>
        </p:spPr>
        <p:txBody>
          <a:bodyPr>
            <a:noAutofit/>
          </a:bodyPr>
          <a:lstStyle/>
          <a:p>
            <a:r>
              <a:rPr lang="en-US" sz="3600" b="1" dirty="0"/>
              <a:t>Map of Luther’s Germany</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71600" y="685800"/>
            <a:ext cx="5715000" cy="5726723"/>
          </a:xfrm>
          <a:prstGeom prst="rect">
            <a:avLst/>
          </a:prstGeom>
        </p:spPr>
      </p:pic>
    </p:spTree>
    <p:extLst>
      <p:ext uri="{BB962C8B-B14F-4D97-AF65-F5344CB8AC3E}">
        <p14:creationId xmlns:p14="http://schemas.microsoft.com/office/powerpoint/2010/main" val="125348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https://billpetro.com/history-of-martin-luther-part-5</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0" y="0"/>
            <a:ext cx="9144000" cy="609600"/>
          </a:xfrm>
        </p:spPr>
        <p:txBody>
          <a:bodyPr>
            <a:noAutofit/>
          </a:bodyPr>
          <a:lstStyle/>
          <a:p>
            <a:r>
              <a:rPr lang="en-US" sz="3600" b="1" dirty="0"/>
              <a:t>Wartburg Castle</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8200" y="762000"/>
            <a:ext cx="7334538" cy="5500905"/>
          </a:xfrm>
          <a:prstGeom prst="rect">
            <a:avLst/>
          </a:prstGeom>
        </p:spPr>
      </p:pic>
    </p:spTree>
    <p:extLst>
      <p:ext uri="{BB962C8B-B14F-4D97-AF65-F5344CB8AC3E}">
        <p14:creationId xmlns:p14="http://schemas.microsoft.com/office/powerpoint/2010/main" val="2784945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327908</TotalTime>
  <Words>2658</Words>
  <Application>Microsoft Office PowerPoint</Application>
  <PresentationFormat>On-screen Show (4:3)</PresentationFormat>
  <Paragraphs>123</Paragraphs>
  <Slides>26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Review</vt:lpstr>
      <vt:lpstr>Luther as Heretic and Outlaw</vt:lpstr>
      <vt:lpstr>Luther as Heretic and Outlaw</vt:lpstr>
      <vt:lpstr>Luther as Heretic and Outlaw</vt:lpstr>
      <vt:lpstr>Luther as Heretic and Outlaw</vt:lpstr>
      <vt:lpstr>Map of Luther’s Germany</vt:lpstr>
      <vt:lpstr>Wartburg Castle</vt:lpstr>
      <vt:lpstr>Luther as “Sir George”</vt:lpstr>
      <vt:lpstr>Luther as Heretic and Outlaw</vt:lpstr>
      <vt:lpstr>Luther as Heretic and Outlaw</vt:lpstr>
      <vt:lpstr>The Dawn of the Radical Reformation</vt:lpstr>
      <vt:lpstr>The Dawn of the Radical Reformation</vt:lpstr>
      <vt:lpstr>The Dawn of the Radical Reformation</vt:lpstr>
      <vt:lpstr>The Dawn of the Radical Reformation</vt:lpstr>
      <vt:lpstr>The Dawn of the Radical Reformation</vt:lpstr>
      <vt:lpstr>The Dawn of the Radical Reformation</vt:lpstr>
      <vt:lpstr>The Peasant’s Revolt of 1525</vt:lpstr>
      <vt:lpstr>The Peasant’s Revolt of 1525</vt:lpstr>
      <vt:lpstr>The Peasant’s Revolt of 1525</vt:lpstr>
      <vt:lpstr>The Peasant’s Revolt of 1525</vt:lpstr>
      <vt:lpstr>The Peasant’s Revolt of 1525</vt:lpstr>
      <vt:lpstr>Luther Gets Married</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5813</cp:revision>
  <cp:lastPrinted>2020-07-12T13:34:50Z</cp:lastPrinted>
  <dcterms:created xsi:type="dcterms:W3CDTF">2018-06-08T00:19:32Z</dcterms:created>
  <dcterms:modified xsi:type="dcterms:W3CDTF">2020-07-13T01:12:20Z</dcterms:modified>
</cp:coreProperties>
</file>