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2.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3.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notesSlides/notesSlide4.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5.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9"/>
  </p:notesMasterIdLst>
  <p:handoutMasterIdLst>
    <p:handoutMasterId r:id="rId30"/>
  </p:handoutMasterIdLst>
  <p:sldIdLst>
    <p:sldId id="3251" r:id="rId3"/>
    <p:sldId id="3252" r:id="rId4"/>
    <p:sldId id="3276" r:id="rId5"/>
    <p:sldId id="3253" r:id="rId6"/>
    <p:sldId id="3254" r:id="rId7"/>
    <p:sldId id="3256" r:id="rId8"/>
    <p:sldId id="3257" r:id="rId9"/>
    <p:sldId id="3299" r:id="rId10"/>
    <p:sldId id="3258" r:id="rId11"/>
    <p:sldId id="3259" r:id="rId12"/>
    <p:sldId id="3292" r:id="rId13"/>
    <p:sldId id="3293" r:id="rId14"/>
    <p:sldId id="3294" r:id="rId15"/>
    <p:sldId id="3296" r:id="rId16"/>
    <p:sldId id="3263" r:id="rId17"/>
    <p:sldId id="3264" r:id="rId18"/>
    <p:sldId id="3265" r:id="rId19"/>
    <p:sldId id="3266" r:id="rId20"/>
    <p:sldId id="3267" r:id="rId21"/>
    <p:sldId id="3268" r:id="rId22"/>
    <p:sldId id="3277" r:id="rId23"/>
    <p:sldId id="3279" r:id="rId24"/>
    <p:sldId id="3272" r:id="rId25"/>
    <p:sldId id="3286" r:id="rId26"/>
    <p:sldId id="3287" r:id="rId27"/>
    <p:sldId id="3288" r:id="rId2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8" autoAdjust="0"/>
    <p:restoredTop sz="94660"/>
  </p:normalViewPr>
  <p:slideViewPr>
    <p:cSldViewPr>
      <p:cViewPr varScale="1">
        <p:scale>
          <a:sx n="165" d="100"/>
          <a:sy n="165" d="100"/>
        </p:scale>
        <p:origin x="1604" y="100"/>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7/19/2020</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7/19/2020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986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6412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4456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408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8638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7/19/2020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7/19/2020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7/19/2020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7/19/2020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7/19/2020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7/19/2020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7/19/2020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7/19/2020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7/19/2020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2.xml"/><Relationship Id="rId5" Type="http://schemas.openxmlformats.org/officeDocument/2006/relationships/hyperlink" Target="https://www.canadianlutheran.ca/history-of-the-reformation-the-augsburg-confession/" TargetMode="Externa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17.xml"/><Relationship Id="rId5" Type="http://schemas.openxmlformats.org/officeDocument/2006/relationships/hyperlink" Target="https://lutheranreformation.org/wp-content/uploads/2015/10/ref-luthertours.jpg" TargetMode="Externa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hemeOverride" Target="../theme/themeOverride21.xml"/><Relationship Id="rId5" Type="http://schemas.openxmlformats.org/officeDocument/2006/relationships/hyperlink" Target="https://lutheranreformation.org/wp-content/uploads/2015/10/ref-luthertours.jpg" TargetMode="External"/><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22.xml"/><Relationship Id="rId4" Type="http://schemas.openxmlformats.org/officeDocument/2006/relationships/hyperlink" Target="https://www.weareteachers.com/moving-beyond-classroom-discussion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leben.us/katie-luther-part-ii/"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hyperlink" Target="https://www.akg-images.com/archive/Luther-Playing-the-Lute-to-his-Family-2UMEBM40UZ8M.html" TargetMode="External"/><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6.xml"/><Relationship Id="rId5" Type="http://schemas.openxmlformats.org/officeDocument/2006/relationships/hyperlink" Target="https://www.insightoftheking.com/store/p66/1733_Martin_Luther_De_Servo_Arbitrio_bound_with_Erasmus_De_libero_arbitrio.html" TargetMode="Externa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922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Erasmus versus Luther</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a:bodyPr>
          <a:lstStyle/>
          <a:p>
            <a:r>
              <a:rPr lang="en-US" dirty="0"/>
              <a:t>While Luther was learning how to be a husband and a father, Germany was undergoing ever greater turmoil, as Catholic moderates throughout Europe were forced to choose sides between Luther and his opponents. </a:t>
            </a:r>
          </a:p>
          <a:p>
            <a:r>
              <a:rPr lang="en-US" dirty="0"/>
              <a:t>The most famous of the humanists, Erasmus, had looked with favor on the </a:t>
            </a:r>
            <a:r>
              <a:rPr lang="en-US" b="1" i="1" dirty="0"/>
              <a:t>early</a:t>
            </a:r>
            <a:r>
              <a:rPr lang="en-US" dirty="0"/>
              <a:t> stages of the Lutheran movement but did not find the resultant discord much to his liking. </a:t>
            </a:r>
          </a:p>
          <a:p>
            <a:r>
              <a:rPr lang="en-US" dirty="0"/>
              <a:t>He found controversy and dissension most repugnant, and would have preferred to stay out of the debate. </a:t>
            </a:r>
          </a:p>
          <a:p>
            <a:r>
              <a:rPr lang="en-US" dirty="0"/>
              <a:t>But he was too famous to be allowed such a luxury and eventually was forced to take a stand.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 (p. 43)</a:t>
            </a:r>
          </a:p>
        </p:txBody>
      </p:sp>
    </p:spTree>
    <p:extLst>
      <p:ext uri="{BB962C8B-B14F-4D97-AF65-F5344CB8AC3E}">
        <p14:creationId xmlns:p14="http://schemas.microsoft.com/office/powerpoint/2010/main" val="23512351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Erasmus versus Luther</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Erasmus had given cautious support and encouragement to Luther when Luther had only been attacking indulgences. </a:t>
            </a:r>
          </a:p>
          <a:p>
            <a:r>
              <a:rPr lang="en-US" dirty="0"/>
              <a:t>However, Luther’s break with Rome, his violent language (e.g. denouncing the pope as Antichrist), and the popular disturbances that accompanied the Reformation, </a:t>
            </a:r>
            <a:r>
              <a:rPr lang="en-US" b="1" i="1" dirty="0"/>
              <a:t>repelled</a:t>
            </a:r>
            <a:r>
              <a:rPr lang="en-US" dirty="0"/>
              <a:t> Erasmus. </a:t>
            </a:r>
          </a:p>
          <a:p>
            <a:r>
              <a:rPr lang="en-US" dirty="0"/>
              <a:t>Erasmus wanted to reform the Catholic Church </a:t>
            </a:r>
            <a:r>
              <a:rPr lang="en-US" b="1" i="1" dirty="0"/>
              <a:t>peacefully</a:t>
            </a:r>
            <a:r>
              <a:rPr lang="en-US" dirty="0"/>
              <a:t> </a:t>
            </a:r>
            <a:r>
              <a:rPr lang="en-US" b="1" i="1" dirty="0"/>
              <a:t>from within</a:t>
            </a:r>
            <a:r>
              <a:rPr lang="en-US" dirty="0"/>
              <a:t>, </a:t>
            </a:r>
            <a:r>
              <a:rPr lang="en-US" b="1" i="1" dirty="0"/>
              <a:t>not</a:t>
            </a:r>
            <a:r>
              <a:rPr lang="en-US" dirty="0"/>
              <a:t> tear it apart. </a:t>
            </a:r>
          </a:p>
          <a:p>
            <a:r>
              <a:rPr lang="en-US" dirty="0"/>
              <a:t>In September 1524, with the encouragement of his Roman Catholic friends, Erasmus published a book against Luther called </a:t>
            </a:r>
            <a:r>
              <a:rPr lang="en-US" b="1" i="1" dirty="0"/>
              <a:t>The Freedom of the Will</a:t>
            </a:r>
            <a:r>
              <a:rPr lang="en-US" dirty="0"/>
              <a:t>. </a:t>
            </a:r>
          </a:p>
          <a:p>
            <a:r>
              <a:rPr lang="en-US" dirty="0"/>
              <a:t>The point at which Erasmus chose to attack the German Reformer was his Augustinian theology of sin and grace.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53253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Erasmus versus Luther</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a:bodyPr>
          <a:lstStyle/>
          <a:p>
            <a:r>
              <a:rPr lang="en-US" dirty="0"/>
              <a:t>Luther taught that the </a:t>
            </a:r>
            <a:r>
              <a:rPr lang="en-US" b="1" i="1" dirty="0"/>
              <a:t>fallen</a:t>
            </a:r>
            <a:r>
              <a:rPr lang="en-US" dirty="0"/>
              <a:t> human will was in </a:t>
            </a:r>
            <a:r>
              <a:rPr lang="en-US" b="1" i="1" dirty="0"/>
              <a:t>helpless bondage to sin</a:t>
            </a:r>
            <a:r>
              <a:rPr lang="en-US" dirty="0"/>
              <a:t>; only God by His sovereign grace could set the will free to embrace and follow Christ. </a:t>
            </a:r>
          </a:p>
          <a:p>
            <a:r>
              <a:rPr lang="en-US" dirty="0"/>
              <a:t>Those whom God liberated, Luther maintained, had been </a:t>
            </a:r>
            <a:r>
              <a:rPr lang="en-US" b="1" i="1" dirty="0"/>
              <a:t>eternally predestined </a:t>
            </a:r>
            <a:r>
              <a:rPr lang="en-US" dirty="0"/>
              <a:t>to receive this salvation by God’s </a:t>
            </a:r>
            <a:r>
              <a:rPr lang="en-US" b="1" i="1" dirty="0"/>
              <a:t>sheer mercy</a:t>
            </a:r>
            <a:r>
              <a:rPr lang="en-US" dirty="0"/>
              <a:t>, </a:t>
            </a:r>
            <a:r>
              <a:rPr lang="en-US" b="1" i="1" dirty="0"/>
              <a:t>not</a:t>
            </a:r>
            <a:r>
              <a:rPr lang="en-US" dirty="0"/>
              <a:t> as a result of anything in them. </a:t>
            </a:r>
          </a:p>
          <a:p>
            <a:r>
              <a:rPr lang="en-US" dirty="0"/>
              <a:t>Erasmus </a:t>
            </a:r>
            <a:r>
              <a:rPr lang="en-US" b="1" i="1" dirty="0"/>
              <a:t>rejected</a:t>
            </a:r>
            <a:r>
              <a:rPr lang="en-US" dirty="0"/>
              <a:t> these views in favor of a more Semi-Pelagian theology. </a:t>
            </a:r>
          </a:p>
          <a:p>
            <a:r>
              <a:rPr lang="en-US" dirty="0"/>
              <a:t>In </a:t>
            </a:r>
            <a:r>
              <a:rPr lang="en-US" i="1" dirty="0"/>
              <a:t>The Freedom of the Will</a:t>
            </a:r>
            <a:r>
              <a:rPr lang="en-US" dirty="0"/>
              <a:t>, he argued that conversion and salvation were a </a:t>
            </a:r>
            <a:r>
              <a:rPr lang="en-US" b="1" i="1" dirty="0"/>
              <a:t>shared</a:t>
            </a:r>
            <a:r>
              <a:rPr lang="en-US" dirty="0"/>
              <a:t> work of human free will and divine grace; grace was essential, but free will </a:t>
            </a:r>
            <a:r>
              <a:rPr lang="en-US" b="1" i="1" dirty="0"/>
              <a:t>must cooperate</a:t>
            </a:r>
            <a:r>
              <a:rPr lang="en-US" dirty="0"/>
              <a:t> with it and could always at any point reject it.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lang="en-US" sz="1400" dirty="0">
              <a:solidFill>
                <a:prstClr val="black"/>
              </a:solidFill>
            </a:endParaRPr>
          </a:p>
        </p:txBody>
      </p:sp>
    </p:spTree>
    <p:extLst>
      <p:ext uri="{BB962C8B-B14F-4D97-AF65-F5344CB8AC3E}">
        <p14:creationId xmlns:p14="http://schemas.microsoft.com/office/powerpoint/2010/main" val="691631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Erasmus versus Luther</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Luther replied to Erasmus in December 1525 with his </a:t>
            </a:r>
            <a:r>
              <a:rPr lang="en-US" b="1" i="1" dirty="0"/>
              <a:t>The Bondage of the Will</a:t>
            </a:r>
            <a:r>
              <a:rPr lang="en-US" dirty="0"/>
              <a:t>, in which he praised Erasmus for going to the heart of the matter and criticizing his views of sin, grace, and predestination, instead of going after him on </a:t>
            </a:r>
            <a:r>
              <a:rPr lang="en-US" b="1" i="1" dirty="0"/>
              <a:t>extraneous</a:t>
            </a:r>
            <a:r>
              <a:rPr lang="en-US" dirty="0"/>
              <a:t> issues like indulgences and the papacy. </a:t>
            </a:r>
          </a:p>
          <a:p>
            <a:r>
              <a:rPr lang="en-US" dirty="0"/>
              <a:t>Luther then restated his own Augustinian doctrines with vibrant energy and clarity, sometimes going well beyond Augustine.</a:t>
            </a:r>
          </a:p>
          <a:p>
            <a:r>
              <a:rPr lang="en-US" dirty="0"/>
              <a:t>The break between Erasmus and Luther was total.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lang="en-US" sz="1400" dirty="0">
              <a:solidFill>
                <a:prstClr val="black"/>
              </a:solidFill>
            </a:endParaRPr>
          </a:p>
        </p:txBody>
      </p:sp>
    </p:spTree>
    <p:extLst>
      <p:ext uri="{BB962C8B-B14F-4D97-AF65-F5344CB8AC3E}">
        <p14:creationId xmlns:p14="http://schemas.microsoft.com/office/powerpoint/2010/main" val="39969018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7000" r="-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Erasmus versus Luther</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20000"/>
          </a:bodyPr>
          <a:lstStyle/>
          <a:p>
            <a:r>
              <a:rPr lang="en-US" dirty="0"/>
              <a:t>The generation of humanist reformers whom Erasmus represented mostly remained </a:t>
            </a:r>
            <a:r>
              <a:rPr lang="en-US" b="1" i="1" dirty="0"/>
              <a:t>within</a:t>
            </a:r>
            <a:r>
              <a:rPr lang="en-US" dirty="0"/>
              <a:t> the Roman Church. </a:t>
            </a:r>
          </a:p>
          <a:p>
            <a:r>
              <a:rPr lang="en-US" dirty="0"/>
              <a:t>Luther said of Erasmus: </a:t>
            </a:r>
          </a:p>
          <a:p>
            <a:pPr lvl="1"/>
            <a:r>
              <a:rPr lang="en-US" i="1" dirty="0">
                <a:latin typeface="Cambria" panose="02040503050406030204" pitchFamily="18" charset="0"/>
                <a:ea typeface="Cambria" panose="02040503050406030204" pitchFamily="18" charset="0"/>
              </a:rPr>
              <a:t>He has done what he was destined to do; he has introduced the ancient languages in place of harmful scholastic studies. He will probably die like Moses in the land of Moab. He has done enough to uncover the evil; but to reveal the good, and lead people into the promised land, is in my opinion not his business. </a:t>
            </a:r>
          </a:p>
          <a:p>
            <a:r>
              <a:rPr lang="en-US" dirty="0"/>
              <a:t>Erasmus died in the Swiss Protestant city of Basel in 1536, a rather sad and lonely figure, shunned by </a:t>
            </a:r>
            <a:r>
              <a:rPr lang="en-US" b="1" i="1" dirty="0"/>
              <a:t>Roman Catholics</a:t>
            </a:r>
            <a:r>
              <a:rPr lang="en-US" dirty="0"/>
              <a:t> for “</a:t>
            </a:r>
            <a:r>
              <a:rPr lang="en-US" b="1" i="1" dirty="0"/>
              <a:t>hatching</a:t>
            </a:r>
            <a:r>
              <a:rPr lang="en-US" dirty="0"/>
              <a:t>” the Reformation and by </a:t>
            </a:r>
            <a:r>
              <a:rPr lang="en-US" b="1" i="1" dirty="0"/>
              <a:t>Protestants</a:t>
            </a:r>
            <a:r>
              <a:rPr lang="en-US" dirty="0"/>
              <a:t> for </a:t>
            </a:r>
            <a:r>
              <a:rPr lang="en-US" b="1" i="1" dirty="0"/>
              <a:t>not joining it</a:t>
            </a:r>
            <a:r>
              <a:rPr lang="en-US" dirty="0"/>
              <a:t>. </a:t>
            </a:r>
          </a:p>
          <a:p>
            <a:r>
              <a:rPr lang="en-US" dirty="0"/>
              <a:t>Despite Erasmus’s break with Luther, however, many of his younger disciples like Melanchthon in Germany and Zwingli in Switzerland were more daring than their master, and became leading Protestant Reformers.</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lang="en-US" sz="1400" dirty="0">
              <a:solidFill>
                <a:prstClr val="black"/>
              </a:solidFill>
            </a:endParaRPr>
          </a:p>
        </p:txBody>
      </p:sp>
    </p:spTree>
    <p:extLst>
      <p:ext uri="{BB962C8B-B14F-4D97-AF65-F5344CB8AC3E}">
        <p14:creationId xmlns:p14="http://schemas.microsoft.com/office/powerpoint/2010/main" val="1660877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38554"/>
          </a:xfrm>
          <a:prstGeom prst="rect">
            <a:avLst/>
          </a:prstGeom>
        </p:spPr>
        <p:txBody>
          <a:bodyPr wrap="square">
            <a:spAutoFit/>
          </a:bodyPr>
          <a:lstStyle/>
          <a:p>
            <a:pPr lvl="0">
              <a:defRPr/>
            </a:pPr>
            <a:r>
              <a:rPr lang="en-US" sz="1600" dirty="0">
                <a:solidFill>
                  <a:prstClr val="black"/>
                </a:solidFill>
                <a:effectLst>
                  <a:glow rad="228600">
                    <a:prstClr val="white">
                      <a:alpha val="40000"/>
                    </a:prstClr>
                  </a:glow>
                </a:effectLst>
                <a:hlinkClick r:id="rId5"/>
              </a:rPr>
              <a:t>https://www.canadianlutheran.ca/history-of-the-reformation-the-augsburg-confession/</a:t>
            </a:r>
            <a:r>
              <a:rPr lang="en-US" sz="1600" dirty="0">
                <a:solidFill>
                  <a:prstClr val="black"/>
                </a:solidFill>
                <a:effectLst>
                  <a:glow rad="228600">
                    <a:prstClr val="white">
                      <a:alpha val="40000"/>
                    </a:prstClr>
                  </a:glow>
                </a:effectLst>
              </a:rPr>
              <a:t> </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0" y="12095"/>
            <a:ext cx="9144000" cy="902305"/>
          </a:xfrm>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The Augsburg Confession</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1252498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The Augsburg Confession</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85000" lnSpcReduction="10000"/>
          </a:bodyPr>
          <a:lstStyle/>
          <a:p>
            <a:r>
              <a:rPr lang="en-US" dirty="0"/>
              <a:t>Since Charles V had left the country almost immediately after the Diet of Worms, nothing was done to enforce the emperor’s decree against the reformer. </a:t>
            </a:r>
          </a:p>
          <a:p>
            <a:r>
              <a:rPr lang="en-US" dirty="0"/>
              <a:t>In fact, </a:t>
            </a:r>
            <a:r>
              <a:rPr lang="en-US" b="1" i="1" dirty="0"/>
              <a:t>to the contrary</a:t>
            </a:r>
            <a:r>
              <a:rPr lang="en-US" dirty="0"/>
              <a:t>, an Imperial Diet met at Nuremberg in 1523 and adopted a policy of </a:t>
            </a:r>
            <a:r>
              <a:rPr lang="en-US" b="1" i="1" dirty="0"/>
              <a:t>tolerance</a:t>
            </a:r>
            <a:r>
              <a:rPr lang="en-US" dirty="0"/>
              <a:t> toward Lutheranism, </a:t>
            </a:r>
            <a:r>
              <a:rPr lang="en-US" b="1" i="1" dirty="0"/>
              <a:t>in spite of protests</a:t>
            </a:r>
            <a:r>
              <a:rPr lang="en-US" dirty="0"/>
              <a:t> from the representatives of both the pope and the emperor. </a:t>
            </a:r>
          </a:p>
          <a:p>
            <a:r>
              <a:rPr lang="en-US" dirty="0"/>
              <a:t>Charles V finally returned to Germany in 1530, in order to attend a diet held in Augsburg. </a:t>
            </a:r>
          </a:p>
          <a:p>
            <a:r>
              <a:rPr lang="en-US" dirty="0"/>
              <a:t>At </a:t>
            </a:r>
            <a:r>
              <a:rPr lang="en-US" b="1" i="1" dirty="0"/>
              <a:t>Worms</a:t>
            </a:r>
            <a:r>
              <a:rPr lang="en-US" dirty="0"/>
              <a:t>, the emperor had refused to even </a:t>
            </a:r>
            <a:r>
              <a:rPr lang="en-US" b="1" i="1" dirty="0"/>
              <a:t>listen</a:t>
            </a:r>
            <a:r>
              <a:rPr lang="en-US" dirty="0"/>
              <a:t> to Luther’s arguments. But at </a:t>
            </a:r>
            <a:r>
              <a:rPr lang="en-US" b="1" i="1" dirty="0"/>
              <a:t>Augsburg</a:t>
            </a:r>
            <a:r>
              <a:rPr lang="en-US" dirty="0"/>
              <a:t>, in view of the recent turn of events, the emperor requested that the Lutherans provide him with a written explanation of their religious convictions. </a:t>
            </a:r>
          </a:p>
          <a:p>
            <a:r>
              <a:rPr lang="en-US" dirty="0"/>
              <a:t>This document, whose main author was Philipp Melanchthon, is now known as the </a:t>
            </a:r>
            <a:r>
              <a:rPr lang="en-US" b="1" i="1" dirty="0"/>
              <a:t>Augsburg Confession</a:t>
            </a:r>
            <a:r>
              <a:rPr lang="en-US" dirty="0"/>
              <a:t>.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 (pp. 44-45)</a:t>
            </a:r>
          </a:p>
        </p:txBody>
      </p:sp>
    </p:spTree>
    <p:extLst>
      <p:ext uri="{BB962C8B-B14F-4D97-AF65-F5344CB8AC3E}">
        <p14:creationId xmlns:p14="http://schemas.microsoft.com/office/powerpoint/2010/main" val="26743041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The Augsburg Confession</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a:bodyPr>
          <a:lstStyle/>
          <a:p>
            <a:r>
              <a:rPr lang="en-US" dirty="0"/>
              <a:t>When first drawn up, it spoke only for the Protestants of Saxony. But other princes and leaders eventually signed it, and so it served as the instrument by which most Protestants presented a united front before the emperor. </a:t>
            </a:r>
          </a:p>
          <a:p>
            <a:r>
              <a:rPr lang="en-US" dirty="0"/>
              <a:t>When the signatories of the Augsburg Confession refused to abandon their faith, the emperor was </a:t>
            </a:r>
            <a:r>
              <a:rPr lang="en-US" b="1" i="1" dirty="0"/>
              <a:t>enraged </a:t>
            </a:r>
            <a:r>
              <a:rPr lang="en-US" dirty="0"/>
              <a:t>and ordered that they must </a:t>
            </a:r>
            <a:r>
              <a:rPr lang="en-US" b="1" i="1" dirty="0"/>
              <a:t>recant</a:t>
            </a:r>
            <a:r>
              <a:rPr lang="en-US" dirty="0"/>
              <a:t> by April of the following year, or suffer the consequences. </a:t>
            </a:r>
          </a:p>
          <a:p>
            <a:r>
              <a:rPr lang="en-US" dirty="0"/>
              <a:t>The survival of Protestantism was threatened. </a:t>
            </a:r>
          </a:p>
          <a:p>
            <a:r>
              <a:rPr lang="en-US" dirty="0"/>
              <a:t>If the emperor had rallied his resources from Austria, Spain, and the other </a:t>
            </a:r>
            <a:r>
              <a:rPr lang="en-US" b="1" i="1" dirty="0"/>
              <a:t>Catholic</a:t>
            </a:r>
            <a:r>
              <a:rPr lang="en-US" dirty="0"/>
              <a:t> German princes, he could easily have </a:t>
            </a:r>
            <a:r>
              <a:rPr lang="en-US" b="1" i="1" dirty="0"/>
              <a:t>crushed </a:t>
            </a:r>
            <a:r>
              <a:rPr lang="en-US" dirty="0"/>
              <a:t>any Protestant prince who refused to recant.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 (pp. 44-45)</a:t>
            </a:r>
          </a:p>
        </p:txBody>
      </p:sp>
    </p:spTree>
    <p:extLst>
      <p:ext uri="{BB962C8B-B14F-4D97-AF65-F5344CB8AC3E}">
        <p14:creationId xmlns:p14="http://schemas.microsoft.com/office/powerpoint/2010/main" val="9811728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The Augsburg Confession</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20000"/>
          </a:bodyPr>
          <a:lstStyle/>
          <a:p>
            <a:r>
              <a:rPr lang="en-US" dirty="0"/>
              <a:t>The Protestant princes decided that their only hope was to offer a common front. </a:t>
            </a:r>
          </a:p>
          <a:p>
            <a:r>
              <a:rPr lang="en-US" dirty="0"/>
              <a:t>After long hesitation, Luther agreed that it was lawful to take up arms in self-defense against the emperor. </a:t>
            </a:r>
          </a:p>
          <a:p>
            <a:r>
              <a:rPr lang="en-US" dirty="0"/>
              <a:t>The Protestant territories then joined together to resist the imperial edict if Charles sought to impose it by force of arms.</a:t>
            </a:r>
          </a:p>
          <a:p>
            <a:r>
              <a:rPr lang="en-US" dirty="0"/>
              <a:t>Both sides were making ready for a long and cruel war when international events once more forced Charles to postpone action. </a:t>
            </a:r>
          </a:p>
          <a:p>
            <a:r>
              <a:rPr lang="en-US" dirty="0"/>
              <a:t>Francis of France was again preparing for war, and the Turks were planning to avenge their earlier failure at the walls of Vienna. </a:t>
            </a:r>
          </a:p>
          <a:p>
            <a:r>
              <a:rPr lang="en-US" dirty="0"/>
              <a:t>To counteract such powerful enemies, Charles needed a united Germany.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 (pp. 45-46)</a:t>
            </a:r>
          </a:p>
        </p:txBody>
      </p:sp>
    </p:spTree>
    <p:extLst>
      <p:ext uri="{BB962C8B-B14F-4D97-AF65-F5344CB8AC3E}">
        <p14:creationId xmlns:p14="http://schemas.microsoft.com/office/powerpoint/2010/main" val="33872652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The Augsburg Confession</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These circumstances demanded </a:t>
            </a:r>
            <a:r>
              <a:rPr lang="en-US" b="1" i="1" dirty="0"/>
              <a:t>negotiation</a:t>
            </a:r>
            <a:r>
              <a:rPr lang="en-US" dirty="0"/>
              <a:t> rather than </a:t>
            </a:r>
            <a:r>
              <a:rPr lang="en-US" b="1" i="1" dirty="0"/>
              <a:t>war</a:t>
            </a:r>
            <a:r>
              <a:rPr lang="en-US" dirty="0"/>
              <a:t>, and so the Protestants and Catholics finally agreed to a </a:t>
            </a:r>
            <a:r>
              <a:rPr lang="en-US" b="1" i="1" dirty="0"/>
              <a:t>peace agreement </a:t>
            </a:r>
            <a:r>
              <a:rPr lang="en-US" dirty="0"/>
              <a:t>at Nuremberg in 1532.</a:t>
            </a:r>
          </a:p>
          <a:p>
            <a:r>
              <a:rPr lang="en-US" dirty="0"/>
              <a:t>This agreement stipulated that Protestants would be allowed to practice their faith, but could not seek to extend it to other territories. </a:t>
            </a:r>
          </a:p>
          <a:p>
            <a:r>
              <a:rPr lang="en-US" dirty="0"/>
              <a:t>The imperial Edict of Augsburg was </a:t>
            </a:r>
            <a:r>
              <a:rPr lang="en-US" b="1" i="1" dirty="0"/>
              <a:t>suspended</a:t>
            </a:r>
            <a:r>
              <a:rPr lang="en-US" dirty="0"/>
              <a:t> and, in return, the Protestants offered the emperor their support against the Turks. </a:t>
            </a:r>
          </a:p>
          <a:p>
            <a:r>
              <a:rPr lang="en-US" dirty="0"/>
              <a:t>They also promised not to go beyond what they had declared to be their faith in the Augsburg Confession.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 (pp. 45-46)</a:t>
            </a:r>
          </a:p>
        </p:txBody>
      </p:sp>
    </p:spTree>
    <p:extLst>
      <p:ext uri="{BB962C8B-B14F-4D97-AF65-F5344CB8AC3E}">
        <p14:creationId xmlns:p14="http://schemas.microsoft.com/office/powerpoint/2010/main" val="27878587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a:bodyPr>
          <a:lstStyle/>
          <a:p>
            <a:r>
              <a:rPr lang="en-US" dirty="0"/>
              <a:t>Although Charles V placed Luther under the ban of the empire at Worms, he had difficulty enforcing the ban. Why?</a:t>
            </a:r>
          </a:p>
          <a:p>
            <a:pPr lvl="1"/>
            <a:r>
              <a:rPr lang="en-US" dirty="0"/>
              <a:t>The Holy Roman Empire was a loose federation of several hundred German states. If local German authorities chose to protect Luther, there was little Charles V could do to stop them.</a:t>
            </a:r>
          </a:p>
          <a:p>
            <a:r>
              <a:rPr lang="en-US" dirty="0"/>
              <a:t>As Luther journeyed home from Worms to Wittenberg, what action did Frederick take to further protect Luther from those who would seek to do him harm?</a:t>
            </a:r>
          </a:p>
          <a:p>
            <a:pPr lvl="1"/>
            <a:r>
              <a:rPr lang="en-US" dirty="0"/>
              <a:t>He had Luther carried off to the </a:t>
            </a:r>
            <a:r>
              <a:rPr lang="en-US" b="1" i="1" dirty="0"/>
              <a:t>Wartburg castle</a:t>
            </a:r>
            <a:r>
              <a:rPr lang="en-US" dirty="0"/>
              <a:t> in </a:t>
            </a:r>
            <a:r>
              <a:rPr lang="en-US" b="1" i="1" dirty="0"/>
              <a:t>Eisenach</a:t>
            </a:r>
            <a:r>
              <a:rPr lang="en-US" dirty="0"/>
              <a:t>, where Luther was kept in secrecy and safety for eleven months. </a:t>
            </a:r>
          </a:p>
          <a:p>
            <a:r>
              <a:rPr lang="en-US" dirty="0"/>
              <a:t>What great accomplishment did Luther achieve while hiding out at </a:t>
            </a:r>
            <a:r>
              <a:rPr lang="en-US" b="1" i="1" dirty="0"/>
              <a:t>Wartburg castle</a:t>
            </a:r>
            <a:r>
              <a:rPr lang="en-US" dirty="0"/>
              <a:t> ?</a:t>
            </a:r>
          </a:p>
          <a:p>
            <a:pPr lvl="1"/>
            <a:r>
              <a:rPr lang="en-US" dirty="0"/>
              <a:t>Translated the Bible into German from the original languages.</a:t>
            </a:r>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9548244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38554"/>
          </a:xfrm>
          <a:prstGeom prst="rect">
            <a:avLst/>
          </a:prstGeom>
        </p:spPr>
        <p:txBody>
          <a:bodyPr wrap="square">
            <a:spAutoFit/>
          </a:bodyPr>
          <a:lstStyle/>
          <a:p>
            <a:pPr lvl="0">
              <a:defRPr/>
            </a:pPr>
            <a:r>
              <a:rPr lang="en-US" sz="1600" dirty="0">
                <a:solidFill>
                  <a:prstClr val="black"/>
                </a:solidFill>
                <a:effectLst>
                  <a:glow rad="228600">
                    <a:prstClr val="white">
                      <a:alpha val="40000"/>
                    </a:prstClr>
                  </a:glow>
                </a:effectLst>
                <a:hlinkClick r:id="rId5"/>
              </a:rPr>
              <a:t>https://lutheranreformation.org/wp-content/uploads/2015/10/ref-luthertours.jpg</a:t>
            </a:r>
            <a:r>
              <a:rPr lang="en-US" sz="1600" dirty="0">
                <a:solidFill>
                  <a:prstClr val="black"/>
                </a:solidFill>
                <a:effectLst>
                  <a:glow rad="228600">
                    <a:prstClr val="white">
                      <a:alpha val="40000"/>
                    </a:prstClr>
                  </a:glow>
                </a:effectLst>
              </a:rPr>
              <a:t> </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0" y="12095"/>
            <a:ext cx="9144000" cy="673705"/>
          </a:xfrm>
        </p:spPr>
        <p:txBody>
          <a:bodyPr>
            <a:noAutofit/>
          </a:bodyPr>
          <a:lstStyle/>
          <a:p>
            <a:r>
              <a:rPr lang="en-US" sz="6600" b="1" dirty="0">
                <a:solidFill>
                  <a:schemeClr val="bg1"/>
                </a:solidFill>
                <a:effectLst>
                  <a:glow rad="228600">
                    <a:schemeClr val="accent2">
                      <a:satMod val="175000"/>
                      <a:alpha val="40000"/>
                    </a:schemeClr>
                  </a:glow>
                  <a:outerShdw blurRad="114300" dist="38100" dir="13500000" algn="br" rotWithShape="0">
                    <a:prstClr val="black"/>
                  </a:outerShdw>
                </a:effectLst>
              </a:rPr>
              <a:t>Lutheran Worship</a:t>
            </a:r>
            <a:endParaRPr lang="en-US" sz="66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855839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Lutheran Worship</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a:bodyPr>
          <a:lstStyle/>
          <a:p>
            <a:r>
              <a:rPr lang="en-US" dirty="0"/>
              <a:t>Luther’s followers preached the gospel of justification by faith alone in Christ alone, and as people placed their religious confidence directly in Christ for salvation, the Virgin Mary and the saints soon ceased to have any place in worship as objects of religious invocation, or of veneration through images.</a:t>
            </a:r>
          </a:p>
          <a:p>
            <a:r>
              <a:rPr lang="en-US" dirty="0"/>
              <a:t>One of the most basic thrusts of the Reformation was to make worship an act of the </a:t>
            </a:r>
            <a:r>
              <a:rPr lang="en-US" b="1" i="1" dirty="0"/>
              <a:t>whole congregation</a:t>
            </a:r>
            <a:r>
              <a:rPr lang="en-US" dirty="0"/>
              <a:t>, which it clearly could not be if the worship was conducted in Latin, a language which the vast majority of ordinary Christians could not understand. </a:t>
            </a:r>
          </a:p>
          <a:p>
            <a:r>
              <a:rPr lang="en-US" dirty="0"/>
              <a:t>Therefore Latin was replaced, in one Protestant land after another, by the mother tongue of the people.</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31676555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Lutheran Worship</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The same concern for the congregational dimensions of worship inspired the Reformers to encourage </a:t>
            </a:r>
            <a:r>
              <a:rPr lang="en-US" b="1" i="1" dirty="0"/>
              <a:t>vocal participation</a:t>
            </a:r>
            <a:r>
              <a:rPr lang="en-US" dirty="0"/>
              <a:t> by the people. </a:t>
            </a:r>
          </a:p>
          <a:p>
            <a:r>
              <a:rPr lang="en-US" dirty="0"/>
              <a:t>In this regard we probably think immediately of the congregational singing of psalms and hymns, which was certainly an integral part of the new style of worship. </a:t>
            </a:r>
          </a:p>
          <a:p>
            <a:r>
              <a:rPr lang="en-US" dirty="0"/>
              <a:t>However, it also included congregational singing (or chanting, or reciting) of the Lord’s Prayer, the Apostles’ or Nicene Creed, the Ten Commandments, and perhaps a general confession of sin (the details varied from one Protestant region to another).</a:t>
            </a:r>
          </a:p>
          <a:p>
            <a:r>
              <a:rPr lang="en-US" dirty="0"/>
              <a:t>“Prayer books” were a radical new Protestant invention, to enable the people to take part collectively in a form of worship that was both corporate and vocal.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1203095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Lutheran Worship</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The Lutheran hymns, some of them (words and tunes) written by Luther himself, had the greatest impact of all in nourishing Lutheran belief and spirituality. </a:t>
            </a:r>
          </a:p>
          <a:p>
            <a:r>
              <a:rPr lang="en-US" dirty="0"/>
              <a:t>The first Lutheran hymn-book was published in 1524. </a:t>
            </a:r>
          </a:p>
          <a:p>
            <a:r>
              <a:rPr lang="en-US" dirty="0"/>
              <a:t>Luther replaced the medieval Catholic practice of a choir singing in Latin, by what became the normal Protestant practice of the whole congregation singing in its native tongue. </a:t>
            </a:r>
          </a:p>
          <a:p>
            <a:r>
              <a:rPr lang="en-US" dirty="0"/>
              <a:t>Popular melodies were used to make the singing easier, and the hymns were full of strong Lutheran doctrinal content. </a:t>
            </a:r>
          </a:p>
          <a:p>
            <a:r>
              <a:rPr lang="en-US" dirty="0"/>
              <a:t>More than any other Protestant Church, the Lutherans were marked out by their love of church music and hymn-singing.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39189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38554"/>
          </a:xfrm>
          <a:prstGeom prst="rect">
            <a:avLst/>
          </a:prstGeom>
        </p:spPr>
        <p:txBody>
          <a:bodyPr wrap="square">
            <a:spAutoFit/>
          </a:bodyPr>
          <a:lstStyle/>
          <a:p>
            <a:pPr lvl="0">
              <a:defRPr/>
            </a:pPr>
            <a:r>
              <a:rPr lang="en-US" sz="1600" dirty="0">
                <a:solidFill>
                  <a:prstClr val="black"/>
                </a:solidFill>
                <a:effectLst>
                  <a:glow rad="228600">
                    <a:prstClr val="white">
                      <a:alpha val="40000"/>
                    </a:prstClr>
                  </a:glow>
                </a:effectLst>
                <a:hlinkClick r:id="rId5"/>
              </a:rPr>
              <a:t>https://lutheranreformation.org/wp-content/uploads/2015/10/ref-luthertours.jpg</a:t>
            </a:r>
            <a:r>
              <a:rPr lang="en-US" sz="1600" dirty="0">
                <a:solidFill>
                  <a:prstClr val="black"/>
                </a:solidFill>
                <a:effectLst>
                  <a:glow rad="228600">
                    <a:prstClr val="white">
                      <a:alpha val="40000"/>
                    </a:prstClr>
                  </a:glow>
                </a:effectLst>
              </a:rPr>
              <a:t> </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0" y="12095"/>
            <a:ext cx="9144000" cy="3493105"/>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Lutheran Worship</a:t>
            </a:r>
            <a:b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br>
            <a:b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br>
            <a:b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br>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(to be continued…)</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16157719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3459587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92500" lnSpcReduction="20000"/>
          </a:bodyPr>
          <a:lstStyle/>
          <a:p>
            <a:r>
              <a:rPr lang="en-US" dirty="0"/>
              <a:t>Erasmus wanted to reform the Catholic Church peacefully from within, not tear it apart. Originally Luther had similar intentions, but at some point was forced to part ways with the Roman Church. Have you ever found yourself in a similar situation where you were attending a church that you believed to be in great need of reform and had to choose between trying to </a:t>
            </a:r>
            <a:r>
              <a:rPr lang="en-US" b="1" i="1" dirty="0"/>
              <a:t>reform</a:t>
            </a:r>
            <a:r>
              <a:rPr lang="en-US" dirty="0"/>
              <a:t> the church or </a:t>
            </a:r>
            <a:r>
              <a:rPr lang="en-US" b="1" i="1" dirty="0"/>
              <a:t>leaving</a:t>
            </a:r>
            <a:r>
              <a:rPr lang="en-US" dirty="0"/>
              <a:t> (and potentially taking people with you)? Which way did you choose and why? What are the issues to consider in such a situation?</a:t>
            </a:r>
          </a:p>
          <a:p>
            <a:r>
              <a:rPr lang="en-US" dirty="0"/>
              <a:t>What do you think about the idea of congregational chanting or reciting of things like </a:t>
            </a:r>
            <a:r>
              <a:rPr lang="en-US" i="1" dirty="0"/>
              <a:t>the Lord’s Prayer</a:t>
            </a:r>
            <a:r>
              <a:rPr lang="en-US" dirty="0"/>
              <a:t>, </a:t>
            </a:r>
            <a:r>
              <a:rPr lang="en-US" i="1" dirty="0"/>
              <a:t>the Apostles’ Creed</a:t>
            </a:r>
            <a:r>
              <a:rPr lang="en-US" dirty="0"/>
              <a:t>, </a:t>
            </a:r>
            <a:r>
              <a:rPr lang="en-US" i="1" dirty="0"/>
              <a:t>the Ten Commandments</a:t>
            </a:r>
            <a:r>
              <a:rPr lang="en-US" dirty="0"/>
              <a:t>, etc. during a church worship service?</a:t>
            </a:r>
          </a:p>
          <a:p>
            <a:r>
              <a:rPr lang="en-US" dirty="0"/>
              <a:t>What do you think about the idea of having “prayer books” with pre-written prayers that are read load during the church service?</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pPr lvl="0"/>
            <a:endParaRPr lang="en-US" dirty="0"/>
          </a:p>
        </p:txBody>
      </p:sp>
    </p:spTree>
    <p:extLst>
      <p:ext uri="{BB962C8B-B14F-4D97-AF65-F5344CB8AC3E}">
        <p14:creationId xmlns:p14="http://schemas.microsoft.com/office/powerpoint/2010/main" val="1324553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a:t>What chaotic event caused the town magistrates to appeal to Luther to return from his secret refuge in the Wartburg?</a:t>
            </a:r>
          </a:p>
          <a:p>
            <a:pPr lvl="1"/>
            <a:r>
              <a:rPr lang="en-US" dirty="0"/>
              <a:t>Under the influence of Carlstadt, Zwilling, and the Zwickau prophets, the religious life of Wittenberg had become chaotic. Mobs went round smashing altars, shrines, and images – chiefly statues and stained-glass windows depicting Christ and the saints, which often adorned the tombs of the upper classes.</a:t>
            </a:r>
          </a:p>
          <a:p>
            <a:r>
              <a:rPr lang="en-US" dirty="0"/>
              <a:t>What did Luther do to calm the city?</a:t>
            </a:r>
          </a:p>
          <a:p>
            <a:pPr lvl="1"/>
            <a:r>
              <a:rPr lang="en-US" dirty="0"/>
              <a:t>Gave a series of potent sermons preached over eight days.</a:t>
            </a:r>
          </a:p>
          <a:p>
            <a:r>
              <a:rPr lang="en-US" dirty="0"/>
              <a:t>What catastrophic event destroyed Luther’s trust in the ordinary German people and caused him to feel that too many of them had diabolically perverted his gospel message of spiritual freedom through Christ into a worldly message of political freedom through armed revolution?</a:t>
            </a:r>
          </a:p>
          <a:p>
            <a:pPr lvl="1"/>
            <a:r>
              <a:rPr lang="en-US" dirty="0"/>
              <a:t>The Peasant Revolt of 1525</a:t>
            </a:r>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5294618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https://leben.us/katie-luther-part-ii/</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0" y="12095"/>
            <a:ext cx="9144000" cy="902305"/>
          </a:xfrm>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Luther Gets Married</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3416650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7000" b="-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 Gets Married</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Although the peasant rebellion occupied much of his time, there was also turmoil in Luther’s </a:t>
            </a:r>
            <a:r>
              <a:rPr lang="en-US" b="1" i="1" dirty="0"/>
              <a:t>personal</a:t>
            </a:r>
            <a:r>
              <a:rPr lang="en-US" dirty="0"/>
              <a:t> life. </a:t>
            </a:r>
          </a:p>
          <a:p>
            <a:r>
              <a:rPr lang="en-US" dirty="0"/>
              <a:t>When a group of nuns in a nearby convent sent word that they had been convinced by Luther’s arguments, and sought his help in escaping from the convent, even though the law regarded such actions as a crime, Luther arranged for their escape. </a:t>
            </a:r>
          </a:p>
          <a:p>
            <a:r>
              <a:rPr lang="en-US" dirty="0"/>
              <a:t>He then had to provide for each of them by either finding a position in a household or arranging for marriage. </a:t>
            </a:r>
          </a:p>
          <a:p>
            <a:r>
              <a:rPr lang="en-US" dirty="0"/>
              <a:t>One of the nuns, Katharine von Bora, proved reluctant to marry any of her suitors.</a:t>
            </a:r>
          </a:p>
          <a:p>
            <a:r>
              <a:rPr lang="en-US" dirty="0"/>
              <a:t>Katharine made it clear that there were only two men she would consider as potential husbands—and one of them was Dr. Luther.</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 (pp. 42-43)</a:t>
            </a:r>
          </a:p>
        </p:txBody>
      </p:sp>
    </p:spTree>
    <p:extLst>
      <p:ext uri="{BB962C8B-B14F-4D97-AF65-F5344CB8AC3E}">
        <p14:creationId xmlns:p14="http://schemas.microsoft.com/office/powerpoint/2010/main" val="37398253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7000" b="-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 Gets Married</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a:bodyPr>
          <a:lstStyle/>
          <a:p>
            <a:r>
              <a:rPr lang="en-US" dirty="0"/>
              <a:t>Several of Luther’s friends suggested that he ought to marry. </a:t>
            </a:r>
          </a:p>
          <a:p>
            <a:r>
              <a:rPr lang="en-US" dirty="0"/>
              <a:t>At first Luther joked about it. He was also reluctant to marry because at that point he believed that it was quite possible that he would soon have to die as a martyr. </a:t>
            </a:r>
          </a:p>
          <a:p>
            <a:r>
              <a:rPr lang="en-US" dirty="0"/>
              <a:t>But eventually he agreed to marry Katharine. </a:t>
            </a:r>
          </a:p>
          <a:p>
            <a:r>
              <a:rPr lang="en-US" dirty="0"/>
              <a:t>Their marriage was quite happy and there are many hints at humor in their relationship—she complained that Luther was a slob; Luther, on the other hand, agreed that he owed much to “his lord” Katharine. </a:t>
            </a:r>
          </a:p>
          <a:p>
            <a:r>
              <a:rPr lang="en-US" dirty="0"/>
              <a:t>Luther also commented on the strangeness of waking up in the morning to find a pair of pigtails on his pillow.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 (pp. 42-43)</a:t>
            </a:r>
          </a:p>
        </p:txBody>
      </p:sp>
    </p:spTree>
    <p:extLst>
      <p:ext uri="{BB962C8B-B14F-4D97-AF65-F5344CB8AC3E}">
        <p14:creationId xmlns:p14="http://schemas.microsoft.com/office/powerpoint/2010/main" val="40172737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7000" b="-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 Gets Married</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a:bodyPr>
          <a:lstStyle/>
          <a:p>
            <a:r>
              <a:rPr lang="en-US" dirty="0"/>
              <a:t>Luther and Kathrine had six children, and they worked jointly at providing a home for them as well as for a number of orphans and students. </a:t>
            </a:r>
          </a:p>
          <a:p>
            <a:r>
              <a:rPr lang="en-US" dirty="0"/>
              <a:t>Luther would say that his family was like a “small church,” and would rejoice in being part of it. </a:t>
            </a:r>
          </a:p>
          <a:p>
            <a:r>
              <a:rPr lang="en-US" dirty="0"/>
              <a:t>Out of these experiences, and out of the life of the family, came the famous </a:t>
            </a:r>
            <a:r>
              <a:rPr lang="en-US" i="1" dirty="0"/>
              <a:t>Table Talks </a:t>
            </a:r>
            <a:r>
              <a:rPr lang="en-US" dirty="0"/>
              <a:t>that his students compiled and published and which are one of the best avenues for insight into him as a man. </a:t>
            </a:r>
          </a:p>
          <a:p>
            <a:r>
              <a:rPr lang="en-US" dirty="0"/>
              <a:t>His efforts to educate his children as well as others have been cited as a forerunner of public education. </a:t>
            </a:r>
          </a:p>
          <a:p>
            <a:r>
              <a:rPr lang="en-US" dirty="0"/>
              <a:t>Furthermore, Luther’s family life became the model that many devout Germans would follow for generations.</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 (pp. 42-43)</a:t>
            </a:r>
          </a:p>
        </p:txBody>
      </p:sp>
    </p:spTree>
    <p:extLst>
      <p:ext uri="{BB962C8B-B14F-4D97-AF65-F5344CB8AC3E}">
        <p14:creationId xmlns:p14="http://schemas.microsoft.com/office/powerpoint/2010/main" val="36673256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pPr lvl="0"/>
            <a:r>
              <a:rPr lang="en-US" sz="1400" dirty="0">
                <a:hlinkClick r:id="rId3"/>
              </a:rPr>
              <a:t>https://www.akg-images.com/archive/Luther-Playing-the-Lute-to-his-Family-2UMEBM40UZ8M.html</a:t>
            </a:r>
            <a:r>
              <a:rPr lang="en-US" sz="1400" dirty="0"/>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0" y="0"/>
            <a:ext cx="9144000" cy="838200"/>
          </a:xfrm>
        </p:spPr>
        <p:txBody>
          <a:bodyPr>
            <a:noAutofit/>
          </a:bodyPr>
          <a:lstStyle/>
          <a:p>
            <a:r>
              <a:rPr lang="en-US" b="1" dirty="0"/>
              <a:t>Luther Playing the Lute to his Family</a:t>
            </a:r>
            <a:endParaRPr lang="en-US" sz="4800" b="1" dirty="0"/>
          </a:p>
        </p:txBody>
      </p:sp>
      <p:pic>
        <p:nvPicPr>
          <p:cNvPr id="5" name="Picture 4">
            <a:extLst>
              <a:ext uri="{FF2B5EF4-FFF2-40B4-BE49-F238E27FC236}">
                <a16:creationId xmlns:a16="http://schemas.microsoft.com/office/drawing/2014/main" id="{FEA62422-F6B5-4165-A9DE-E72E797B9A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8448" y="914400"/>
            <a:ext cx="8229601" cy="5486400"/>
          </a:xfrm>
          <a:prstGeom prst="rect">
            <a:avLst/>
          </a:prstGeom>
        </p:spPr>
      </p:pic>
      <p:sp>
        <p:nvSpPr>
          <p:cNvPr id="3" name="TextBox 2">
            <a:extLst>
              <a:ext uri="{FF2B5EF4-FFF2-40B4-BE49-F238E27FC236}">
                <a16:creationId xmlns:a16="http://schemas.microsoft.com/office/drawing/2014/main" id="{F7242832-411C-4956-9D52-C8975C7712A7}"/>
              </a:ext>
            </a:extLst>
          </p:cNvPr>
          <p:cNvSpPr txBox="1"/>
          <p:nvPr/>
        </p:nvSpPr>
        <p:spPr>
          <a:xfrm>
            <a:off x="465951" y="5997796"/>
            <a:ext cx="8285025" cy="400110"/>
          </a:xfrm>
          <a:prstGeom prst="rect">
            <a:avLst/>
          </a:prstGeom>
          <a:noFill/>
        </p:spPr>
        <p:txBody>
          <a:bodyPr wrap="none" rtlCol="0">
            <a:spAutoFit/>
          </a:bodyPr>
          <a:lstStyle/>
          <a:p>
            <a:r>
              <a:rPr lang="en-US" sz="2000" b="1" dirty="0">
                <a:ln w="6600">
                  <a:solidFill>
                    <a:schemeClr val="accent2"/>
                  </a:solidFill>
                  <a:prstDash val="solid"/>
                </a:ln>
                <a:solidFill>
                  <a:srgbClr val="FFFFFF"/>
                </a:solidFill>
                <a:effectLst>
                  <a:outerShdw dist="38100" dir="2700000" algn="tl" rotWithShape="0">
                    <a:schemeClr val="accent2"/>
                  </a:outerShdw>
                </a:effectLst>
              </a:rPr>
              <a:t>Painting, 1866, by Gustav Adolph Spangenberg (1828-1891), German painter</a:t>
            </a:r>
          </a:p>
        </p:txBody>
      </p:sp>
    </p:spTree>
    <p:extLst>
      <p:ext uri="{BB962C8B-B14F-4D97-AF65-F5344CB8AC3E}">
        <p14:creationId xmlns:p14="http://schemas.microsoft.com/office/powerpoint/2010/main" val="10067945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76999"/>
          </a:xfrm>
          <a:prstGeom prst="rect">
            <a:avLst/>
          </a:prstGeom>
        </p:spPr>
        <p:txBody>
          <a:bodyPr wrap="square">
            <a:spAutoFit/>
          </a:bodyPr>
          <a:lstStyle/>
          <a:p>
            <a:pPr lvl="0">
              <a:defRPr/>
            </a:pPr>
            <a:r>
              <a:rPr lang="en-US" sz="1200" dirty="0">
                <a:solidFill>
                  <a:prstClr val="black"/>
                </a:solidFill>
                <a:effectLst>
                  <a:glow rad="228600">
                    <a:prstClr val="white">
                      <a:alpha val="40000"/>
                    </a:prstClr>
                  </a:glow>
                </a:effectLst>
                <a:hlinkClick r:id="rId5"/>
              </a:rPr>
              <a:t>https://www.insightoftheking.com/store/p66/1733_Martin_Luther_De_Servo_Arbitrio_bound_with_Erasmus_De_libero_arbitrio.html</a:t>
            </a:r>
            <a:r>
              <a:rPr lang="en-US" sz="1200" dirty="0">
                <a:solidFill>
                  <a:prstClr val="black"/>
                </a:solidFill>
                <a:effectLst>
                  <a:glow rad="228600">
                    <a:prstClr val="white">
                      <a:alpha val="40000"/>
                    </a:prstClr>
                  </a:glow>
                </a:effectLst>
              </a:rPr>
              <a:t> </a:t>
            </a:r>
            <a:endParaRPr kumimoji="0" lang="en-US" sz="12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0" y="12095"/>
            <a:ext cx="9144000" cy="673705"/>
          </a:xfrm>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Erasmus versus Luther</a:t>
            </a:r>
            <a:endParaRPr lang="en-US" sz="5400" dirty="0">
              <a:effectLst>
                <a:glow rad="228600">
                  <a:schemeClr val="accent2">
                    <a:satMod val="175000"/>
                    <a:alpha val="40000"/>
                  </a:schemeClr>
                </a:glow>
                <a:outerShdw blurRad="114300" dist="38100" dir="13500000" algn="br" rotWithShape="0">
                  <a:prstClr val="black"/>
                </a:outerShdw>
              </a:effectLst>
            </a:endParaRPr>
          </a:p>
        </p:txBody>
      </p:sp>
      <p:sp>
        <p:nvSpPr>
          <p:cNvPr id="5" name="TextBox 4">
            <a:extLst>
              <a:ext uri="{FF2B5EF4-FFF2-40B4-BE49-F238E27FC236}">
                <a16:creationId xmlns:a16="http://schemas.microsoft.com/office/drawing/2014/main" id="{FEB49186-5F60-4E76-877B-3155E5451487}"/>
              </a:ext>
            </a:extLst>
          </p:cNvPr>
          <p:cNvSpPr txBox="1"/>
          <p:nvPr/>
        </p:nvSpPr>
        <p:spPr>
          <a:xfrm>
            <a:off x="1447800" y="4552890"/>
            <a:ext cx="2469942" cy="400110"/>
          </a:xfrm>
          <a:prstGeom prst="rect">
            <a:avLst/>
          </a:prstGeom>
          <a:noFill/>
        </p:spPr>
        <p:txBody>
          <a:bodyPr wrap="square" rtlCol="0">
            <a:spAutoFit/>
          </a:bodyPr>
          <a:lstStyle/>
          <a:p>
            <a:pPr algn="ctr"/>
            <a:r>
              <a:rPr lang="en-US" sz="2000" dirty="0">
                <a:solidFill>
                  <a:schemeClr val="bg1"/>
                </a:solidFill>
                <a:effectLst>
                  <a:glow rad="101600">
                    <a:schemeClr val="accent2">
                      <a:satMod val="175000"/>
                      <a:alpha val="40000"/>
                    </a:schemeClr>
                  </a:glow>
                </a:effectLst>
              </a:rPr>
              <a:t>Freedom of the Will</a:t>
            </a:r>
          </a:p>
        </p:txBody>
      </p:sp>
      <p:sp>
        <p:nvSpPr>
          <p:cNvPr id="6" name="TextBox 5">
            <a:extLst>
              <a:ext uri="{FF2B5EF4-FFF2-40B4-BE49-F238E27FC236}">
                <a16:creationId xmlns:a16="http://schemas.microsoft.com/office/drawing/2014/main" id="{3A92E8F6-F58F-4E80-B4AD-6F7E01E94A76}"/>
              </a:ext>
            </a:extLst>
          </p:cNvPr>
          <p:cNvSpPr txBox="1"/>
          <p:nvPr/>
        </p:nvSpPr>
        <p:spPr>
          <a:xfrm rot="21391002">
            <a:off x="5648673" y="4875264"/>
            <a:ext cx="2469942" cy="400110"/>
          </a:xfrm>
          <a:prstGeom prst="rect">
            <a:avLst/>
          </a:prstGeom>
          <a:noFill/>
        </p:spPr>
        <p:txBody>
          <a:bodyPr wrap="square" rtlCol="0">
            <a:spAutoFit/>
          </a:bodyPr>
          <a:lstStyle/>
          <a:p>
            <a:pPr algn="ctr"/>
            <a:r>
              <a:rPr lang="en-US" sz="2000" dirty="0">
                <a:solidFill>
                  <a:schemeClr val="bg1"/>
                </a:solidFill>
                <a:effectLst>
                  <a:glow rad="101600">
                    <a:schemeClr val="accent2">
                      <a:satMod val="175000"/>
                      <a:alpha val="40000"/>
                    </a:schemeClr>
                  </a:glow>
                </a:effectLst>
              </a:rPr>
              <a:t>Bondage of the Will</a:t>
            </a:r>
          </a:p>
        </p:txBody>
      </p:sp>
    </p:spTree>
    <p:extLst>
      <p:ext uri="{BB962C8B-B14F-4D97-AF65-F5344CB8AC3E}">
        <p14:creationId xmlns:p14="http://schemas.microsoft.com/office/powerpoint/2010/main" val="35124593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327738</TotalTime>
  <Words>2762</Words>
  <Application>Microsoft Office PowerPoint</Application>
  <PresentationFormat>On-screen Show (4:3)</PresentationFormat>
  <Paragraphs>142</Paragraphs>
  <Slides>26</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Cambria</vt:lpstr>
      <vt:lpstr>Office Theme</vt:lpstr>
      <vt:lpstr>140_Office Theme</vt:lpstr>
      <vt:lpstr>PowerPoint Presentation</vt:lpstr>
      <vt:lpstr>Review</vt:lpstr>
      <vt:lpstr>Review</vt:lpstr>
      <vt:lpstr>Luther Gets Married</vt:lpstr>
      <vt:lpstr>Luther Gets Married</vt:lpstr>
      <vt:lpstr>Luther Gets Married</vt:lpstr>
      <vt:lpstr>Luther Gets Married</vt:lpstr>
      <vt:lpstr>Luther Playing the Lute to his Family</vt:lpstr>
      <vt:lpstr>Erasmus versus Luther</vt:lpstr>
      <vt:lpstr>Erasmus versus Luther</vt:lpstr>
      <vt:lpstr>Erasmus versus Luther</vt:lpstr>
      <vt:lpstr>Erasmus versus Luther</vt:lpstr>
      <vt:lpstr>Erasmus versus Luther</vt:lpstr>
      <vt:lpstr>Erasmus versus Luther</vt:lpstr>
      <vt:lpstr>The Augsburg Confession</vt:lpstr>
      <vt:lpstr>The Augsburg Confession</vt:lpstr>
      <vt:lpstr>The Augsburg Confession</vt:lpstr>
      <vt:lpstr>The Augsburg Confession</vt:lpstr>
      <vt:lpstr>The Augsburg Confession</vt:lpstr>
      <vt:lpstr>Lutheran Worship</vt:lpstr>
      <vt:lpstr>Lutheran Worship</vt:lpstr>
      <vt:lpstr>Lutheran Worship</vt:lpstr>
      <vt:lpstr>Lutheran Worship</vt:lpstr>
      <vt:lpstr>Lutheran Worship   (to be continued…)</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5876</cp:revision>
  <cp:lastPrinted>2020-07-19T22:02:52Z</cp:lastPrinted>
  <dcterms:created xsi:type="dcterms:W3CDTF">2018-06-08T00:19:32Z</dcterms:created>
  <dcterms:modified xsi:type="dcterms:W3CDTF">2020-07-19T22:11:09Z</dcterms:modified>
</cp:coreProperties>
</file>