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notesSlides/notesSlide2.xml" ContentType="application/vnd.openxmlformats-officedocument.presentationml.notesSl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notesSlides/notesSlide3.xml" ContentType="application/vnd.openxmlformats-officedocument.presentationml.notesSl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notesSlides/notesSlide4.xml" ContentType="application/vnd.openxmlformats-officedocument.presentationml.notesSl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notesSlides/notesSlide5.xml" ContentType="application/vnd.openxmlformats-officedocument.presentationml.notesSlide+xml"/>
  <Override PartName="/ppt/theme/themeOverride22.xml" ContentType="application/vnd.openxmlformats-officedocument.themeOverride+xml"/>
  <Override PartName="/ppt/theme/themeOverride2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568" r:id="rId2"/>
  </p:sldMasterIdLst>
  <p:notesMasterIdLst>
    <p:notesMasterId r:id="rId29"/>
  </p:notesMasterIdLst>
  <p:handoutMasterIdLst>
    <p:handoutMasterId r:id="rId30"/>
  </p:handoutMasterIdLst>
  <p:sldIdLst>
    <p:sldId id="3289" r:id="rId3"/>
    <p:sldId id="3290" r:id="rId4"/>
    <p:sldId id="3300" r:id="rId5"/>
    <p:sldId id="3298" r:id="rId6"/>
    <p:sldId id="3278" r:id="rId7"/>
    <p:sldId id="3280" r:id="rId8"/>
    <p:sldId id="3271" r:id="rId9"/>
    <p:sldId id="3281" r:id="rId10"/>
    <p:sldId id="3282" r:id="rId11"/>
    <p:sldId id="3283" r:id="rId12"/>
    <p:sldId id="3284" r:id="rId13"/>
    <p:sldId id="3285" r:id="rId14"/>
    <p:sldId id="3273" r:id="rId15"/>
    <p:sldId id="3274" r:id="rId16"/>
    <p:sldId id="3275" r:id="rId17"/>
    <p:sldId id="3301" r:id="rId18"/>
    <p:sldId id="3303" r:id="rId19"/>
    <p:sldId id="3302" r:id="rId20"/>
    <p:sldId id="3304" r:id="rId21"/>
    <p:sldId id="3305" r:id="rId22"/>
    <p:sldId id="3306" r:id="rId23"/>
    <p:sldId id="3307" r:id="rId24"/>
    <p:sldId id="3308" r:id="rId25"/>
    <p:sldId id="3309" r:id="rId26"/>
    <p:sldId id="3310" r:id="rId27"/>
    <p:sldId id="3311" r:id="rId28"/>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BF6"/>
    <a:srgbClr val="5731F9"/>
    <a:srgbClr val="336600"/>
    <a:srgbClr val="009900"/>
    <a:srgbClr val="008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88" autoAdjust="0"/>
    <p:restoredTop sz="94660"/>
  </p:normalViewPr>
  <p:slideViewPr>
    <p:cSldViewPr>
      <p:cViewPr varScale="1">
        <p:scale>
          <a:sx n="165" d="100"/>
          <a:sy n="165" d="100"/>
        </p:scale>
        <p:origin x="936" y="100"/>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864"/>
          </a:xfrm>
          <a:prstGeom prst="rect">
            <a:avLst/>
          </a:prstGeom>
        </p:spPr>
        <p:txBody>
          <a:bodyPr vert="horz" lIns="93241" tIns="46621" rIns="93241" bIns="46621"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8864"/>
          </a:xfrm>
          <a:prstGeom prst="rect">
            <a:avLst/>
          </a:prstGeom>
        </p:spPr>
        <p:txBody>
          <a:bodyPr vert="horz" lIns="93241" tIns="46621" rIns="93241" bIns="46621" rtlCol="0"/>
          <a:lstStyle>
            <a:lvl1pPr algn="r">
              <a:defRPr sz="1200"/>
            </a:lvl1pPr>
          </a:lstStyle>
          <a:p>
            <a:fld id="{23B20E6D-5301-4921-965A-4165F13FB2F9}" type="datetimeFigureOut">
              <a:rPr lang="en-US" smtClean="0"/>
              <a:t>7/26/2020</a:t>
            </a:fld>
            <a:endParaRPr lang="en-US"/>
          </a:p>
        </p:txBody>
      </p:sp>
      <p:sp>
        <p:nvSpPr>
          <p:cNvPr id="4" name="Footer Placeholder 3"/>
          <p:cNvSpPr>
            <a:spLocks noGrp="1"/>
          </p:cNvSpPr>
          <p:nvPr>
            <p:ph type="ftr" sz="quarter" idx="2"/>
          </p:nvPr>
        </p:nvSpPr>
        <p:spPr>
          <a:xfrm>
            <a:off x="0" y="8918012"/>
            <a:ext cx="3077739" cy="468863"/>
          </a:xfrm>
          <a:prstGeom prst="rect">
            <a:avLst/>
          </a:prstGeom>
        </p:spPr>
        <p:txBody>
          <a:bodyPr vert="horz" lIns="93241" tIns="46621" rIns="93241" bIns="46621"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8012"/>
            <a:ext cx="3077739" cy="468863"/>
          </a:xfrm>
          <a:prstGeom prst="rect">
            <a:avLst/>
          </a:prstGeom>
        </p:spPr>
        <p:txBody>
          <a:bodyPr vert="horz" lIns="93241" tIns="46621" rIns="93241" bIns="46621"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3241" tIns="46621" rIns="93241" bIns="46621"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3241" tIns="46621" rIns="93241" bIns="46621" rtlCol="0"/>
          <a:lstStyle>
            <a:lvl1pPr algn="r">
              <a:defRPr sz="1200"/>
            </a:lvl1pPr>
          </a:lstStyle>
          <a:p>
            <a:fld id="{CD1EC55D-DF11-4B6E-B8E2-8ED8B7CB6743}" type="datetimeFigureOut">
              <a:rPr lang="en-US" smtClean="0"/>
              <a:t>7/26/2020</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3241" tIns="46621" rIns="93241" bIns="46621" rtlCol="0" anchor="ctr"/>
          <a:lstStyle/>
          <a:p>
            <a:endParaRPr lang="en-US" dirty="0"/>
          </a:p>
        </p:txBody>
      </p:sp>
      <p:sp>
        <p:nvSpPr>
          <p:cNvPr id="5" name="Notes Placeholder 4"/>
          <p:cNvSpPr>
            <a:spLocks noGrp="1"/>
          </p:cNvSpPr>
          <p:nvPr>
            <p:ph type="body" sz="quarter" idx="3"/>
          </p:nvPr>
        </p:nvSpPr>
        <p:spPr>
          <a:xfrm>
            <a:off x="710248" y="4459526"/>
            <a:ext cx="5681980" cy="4224813"/>
          </a:xfrm>
          <a:prstGeom prst="rect">
            <a:avLst/>
          </a:prstGeom>
        </p:spPr>
        <p:txBody>
          <a:bodyPr vert="horz" lIns="93241" tIns="46621" rIns="93241" bIns="466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3241" tIns="46621" rIns="93241" bIns="4662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3241" tIns="46621" rIns="93241" bIns="46621"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0141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6743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1844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8711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819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7/26/2020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7/26/2020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7/26/2020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7/26/2020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6081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7/26/2020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8529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7/26/2020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4210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7/26/2020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6799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7/26/2020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2885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7/26/2020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9701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7/26/2020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3294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7/26/2020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806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7/26/2020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7/26/2020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9319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7/26/2020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8856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7/26/2020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8231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7/26/2020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7/26/2020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7/26/2020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7/26/2020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7/26/2020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7/26/2020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7/26/2020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7/26/2020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7/26/2020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6005581"/>
      </p:ext>
    </p:extLst>
  </p:cSld>
  <p:clrMap bg1="lt1" tx1="dk1" bg2="lt2" tx2="dk2" accent1="accent1" accent2="accent2" accent3="accent3" accent4="accent4" accent5="accent5" accent6="accent6" hlink="hlink" folHlink="folHlink"/>
  <p:sldLayoutIdLst>
    <p:sldLayoutId id="2147485569" r:id="rId1"/>
    <p:sldLayoutId id="2147485570" r:id="rId2"/>
    <p:sldLayoutId id="2147485571" r:id="rId3"/>
    <p:sldLayoutId id="2147485572" r:id="rId4"/>
    <p:sldLayoutId id="2147485573" r:id="rId5"/>
    <p:sldLayoutId id="2147485574" r:id="rId6"/>
    <p:sldLayoutId id="2147485575" r:id="rId7"/>
    <p:sldLayoutId id="2147485576" r:id="rId8"/>
    <p:sldLayoutId id="2147485577" r:id="rId9"/>
    <p:sldLayoutId id="2147485578" r:id="rId10"/>
    <p:sldLayoutId id="21474855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hemeOverride" Target="../theme/themeOverride10.xml"/><Relationship Id="rId5" Type="http://schemas.openxmlformats.org/officeDocument/2006/relationships/hyperlink" Target="https://theconversation.com/the-lasting-impact-of-luthers-reformation-4-essential-reads-105953" TargetMode="External"/><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7.xml"/><Relationship Id="rId1" Type="http://schemas.openxmlformats.org/officeDocument/2006/relationships/themeOverride" Target="../theme/themeOverride13.xml"/><Relationship Id="rId5" Type="http://schemas.openxmlformats.org/officeDocument/2006/relationships/hyperlink" Target="https://calvin.edu/centers-institutes/meeter-center/swiss-reformation-conference/" TargetMode="External"/><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3.xml"/><Relationship Id="rId1" Type="http://schemas.openxmlformats.org/officeDocument/2006/relationships/themeOverride" Target="../theme/themeOverr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3.xml"/><Relationship Id="rId1" Type="http://schemas.openxmlformats.org/officeDocument/2006/relationships/themeOverride" Target="../theme/themeOverr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3.xml"/><Relationship Id="rId1" Type="http://schemas.openxmlformats.org/officeDocument/2006/relationships/themeOverride" Target="../theme/themeOverride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3.xml"/><Relationship Id="rId1" Type="http://schemas.openxmlformats.org/officeDocument/2006/relationships/themeOverride" Target="../theme/themeOverr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3.xml"/><Relationship Id="rId1" Type="http://schemas.openxmlformats.org/officeDocument/2006/relationships/themeOverride" Target="../theme/themeOverr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3.xml"/><Relationship Id="rId1" Type="http://schemas.openxmlformats.org/officeDocument/2006/relationships/themeOverride" Target="../theme/themeOverr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3.xml"/><Relationship Id="rId1" Type="http://schemas.openxmlformats.org/officeDocument/2006/relationships/themeOverride" Target="../theme/themeOverride2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themeOverride" Target="../theme/themeOverride21.xml"/><Relationship Id="rId5" Type="http://schemas.openxmlformats.org/officeDocument/2006/relationships/hyperlink" Target="https://www.evensi.us/zwingli-sausage-supper-mission-orthodox-presbyterian-church-opc/293729967" TargetMode="External"/><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6.xml"/><Relationship Id="rId1" Type="http://schemas.openxmlformats.org/officeDocument/2006/relationships/themeOverride" Target="../theme/themeOverride22.xml"/><Relationship Id="rId4" Type="http://schemas.openxmlformats.org/officeDocument/2006/relationships/hyperlink" Target="https://www.weareteachers.com/moving-beyond-classroom-discussion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hemeOverride" Target="../theme/themeOverride1.xml"/><Relationship Id="rId5" Type="http://schemas.openxmlformats.org/officeDocument/2006/relationships/hyperlink" Target="https://lutheranreformation.org/wp-content/uploads/2015/10/ref-luthertours.jpg" TargetMode="Externa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hemeOverride" Target="../theme/themeOverride5.xml"/><Relationship Id="rId5" Type="http://schemas.openxmlformats.org/officeDocument/2006/relationships/hyperlink" Target="https://worldlysaints.wordpress.com/2017/01/03/martin-luther-life-in-the-monastery-a-d-1505-1509/erfurt/" TargetMode="Externa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4847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3000" r="-3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Luther's View on Monasteries</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lnSpcReduction="10000"/>
          </a:bodyPr>
          <a:lstStyle/>
          <a:p>
            <a:r>
              <a:rPr lang="en-US" dirty="0"/>
              <a:t>Luther argued that when people lived their lives to the glory of God, </a:t>
            </a:r>
            <a:r>
              <a:rPr lang="en-US" b="1" i="1" dirty="0"/>
              <a:t>all</a:t>
            </a:r>
            <a:r>
              <a:rPr lang="en-US" dirty="0"/>
              <a:t> vocations were “religious” – whether they be farmers, shopkeepers, teachers, housewives, etc.</a:t>
            </a:r>
          </a:p>
          <a:p>
            <a:r>
              <a:rPr lang="en-US" dirty="0"/>
              <a:t>Christians were to exist “in the world” as salt and light (Matt. 5:13-14), serving their neighbor sacrificially in Christlike love, not hidden away from the world in the hope of keeping their own souls pure. </a:t>
            </a:r>
          </a:p>
          <a:p>
            <a:r>
              <a:rPr lang="en-US" dirty="0"/>
              <a:t>Besides, the lifelong oath of celibacy which every monk and nun had to swear was, Luther now maintained, a dangerous violation of God’s will. </a:t>
            </a:r>
          </a:p>
          <a:p>
            <a:r>
              <a:rPr lang="en-US" dirty="0"/>
              <a:t>Celibacy was a spiritual gift from God. If people </a:t>
            </a:r>
            <a:r>
              <a:rPr lang="en-US" b="1" i="1" dirty="0"/>
              <a:t>had</a:t>
            </a:r>
            <a:r>
              <a:rPr lang="en-US" dirty="0"/>
              <a:t> the gift, they did not need to swear an oath; and if they did </a:t>
            </a:r>
            <a:r>
              <a:rPr lang="en-US" b="1" i="1" dirty="0"/>
              <a:t>not</a:t>
            </a:r>
            <a:r>
              <a:rPr lang="en-US" dirty="0"/>
              <a:t> have the gift, their oath was sinful – they must marry to safeguard their chastity. (Monks and nuns were not famed for chastity at that period.) </a:t>
            </a:r>
          </a:p>
        </p:txBody>
      </p:sp>
      <p:sp>
        <p:nvSpPr>
          <p:cNvPr id="5" name="TextBox 4"/>
          <p:cNvSpPr txBox="1"/>
          <p:nvPr/>
        </p:nvSpPr>
        <p:spPr>
          <a:xfrm>
            <a:off x="457200" y="655022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p>
        </p:txBody>
      </p:sp>
    </p:spTree>
    <p:extLst>
      <p:ext uri="{BB962C8B-B14F-4D97-AF65-F5344CB8AC3E}">
        <p14:creationId xmlns:p14="http://schemas.microsoft.com/office/powerpoint/2010/main" val="39139382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3000" r="-3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Luther's View on Monasteries</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lnSpcReduction="10000"/>
          </a:bodyPr>
          <a:lstStyle/>
          <a:p>
            <a:r>
              <a:rPr lang="en-US" dirty="0"/>
              <a:t>However, the Lutheran Reformation did not abolish </a:t>
            </a:r>
            <a:r>
              <a:rPr lang="en-US" b="1" i="1" dirty="0"/>
              <a:t>all </a:t>
            </a:r>
            <a:r>
              <a:rPr lang="en-US" dirty="0"/>
              <a:t>monasteries; monasticism did not completely die out in Lutheranism until the age of Pietism and Rationalism in the 18th century.</a:t>
            </a:r>
          </a:p>
          <a:p>
            <a:r>
              <a:rPr lang="en-US" dirty="0"/>
              <a:t>What Luther vociferously opposed was the common idea of his time that there was something intrinsically holier about monastic life than ordinary life in the world, or that through monastic life a person could become holier before God. </a:t>
            </a:r>
          </a:p>
          <a:p>
            <a:r>
              <a:rPr lang="en-US" dirty="0"/>
              <a:t>In fact, Luther believed that </a:t>
            </a:r>
            <a:r>
              <a:rPr lang="en-US" b="1" i="1" dirty="0"/>
              <a:t>ordinary life </a:t>
            </a:r>
            <a:r>
              <a:rPr lang="en-US" dirty="0"/>
              <a:t>as a husband, wife, father or mother was </a:t>
            </a:r>
            <a:r>
              <a:rPr lang="en-US" b="1" i="1" dirty="0"/>
              <a:t>holier</a:t>
            </a:r>
            <a:r>
              <a:rPr lang="en-US" dirty="0"/>
              <a:t> than </a:t>
            </a:r>
            <a:r>
              <a:rPr lang="en-US" b="1" i="1" dirty="0"/>
              <a:t>monastic life</a:t>
            </a:r>
            <a:r>
              <a:rPr lang="en-US" dirty="0"/>
              <a:t>, since the former (husband, wife, father or mother) were </a:t>
            </a:r>
            <a:r>
              <a:rPr lang="en-US" b="1" i="1" dirty="0"/>
              <a:t>directly instituted </a:t>
            </a:r>
            <a:r>
              <a:rPr lang="en-US" dirty="0"/>
              <a:t>by God and had His blessing upon them, while the latter (monasticism) had </a:t>
            </a:r>
            <a:r>
              <a:rPr lang="en-US" b="1" i="1" dirty="0"/>
              <a:t>no</a:t>
            </a:r>
            <a:r>
              <a:rPr lang="en-US" dirty="0"/>
              <a:t> divine institution. </a:t>
            </a:r>
          </a:p>
        </p:txBody>
      </p:sp>
      <p:sp>
        <p:nvSpPr>
          <p:cNvPr id="5" name="TextBox 4"/>
          <p:cNvSpPr txBox="1"/>
          <p:nvPr/>
        </p:nvSpPr>
        <p:spPr>
          <a:xfrm>
            <a:off x="457200" y="655022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p>
        </p:txBody>
      </p:sp>
    </p:spTree>
    <p:extLst>
      <p:ext uri="{BB962C8B-B14F-4D97-AF65-F5344CB8AC3E}">
        <p14:creationId xmlns:p14="http://schemas.microsoft.com/office/powerpoint/2010/main" val="30412840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3000" r="-3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Luther's View on Monasteries</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a:bodyPr>
          <a:lstStyle/>
          <a:p>
            <a:r>
              <a:rPr lang="en-US" dirty="0"/>
              <a:t>Nevertheless, Luther believed monasteries could be permitted, even encouraged, when they served to educate people for the normal vocations of the world which God had instituted. </a:t>
            </a:r>
          </a:p>
          <a:p>
            <a:r>
              <a:rPr lang="en-US" dirty="0"/>
              <a:t>Luther wrote that “</a:t>
            </a:r>
            <a:r>
              <a:rPr lang="en-US" i="1" dirty="0">
                <a:latin typeface="Cambria" panose="02040503050406030204" pitchFamily="18" charset="0"/>
                <a:ea typeface="Cambria" panose="02040503050406030204" pitchFamily="18" charset="0"/>
              </a:rPr>
              <a:t>if monasteries are unwilling to serve this purpose, it would be better to abandon them or tear them down rather than preserve them.</a:t>
            </a:r>
            <a:r>
              <a:rPr lang="en-US" dirty="0"/>
              <a:t>”</a:t>
            </a:r>
          </a:p>
        </p:txBody>
      </p:sp>
      <p:sp>
        <p:nvSpPr>
          <p:cNvPr id="5" name="TextBox 4"/>
          <p:cNvSpPr txBox="1"/>
          <p:nvPr/>
        </p:nvSpPr>
        <p:spPr>
          <a:xfrm>
            <a:off x="457200" y="655022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p>
        </p:txBody>
      </p:sp>
    </p:spTree>
    <p:extLst>
      <p:ext uri="{BB962C8B-B14F-4D97-AF65-F5344CB8AC3E}">
        <p14:creationId xmlns:p14="http://schemas.microsoft.com/office/powerpoint/2010/main" val="5481996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p:nvPr/>
        </p:nvSpPr>
        <p:spPr>
          <a:xfrm>
            <a:off x="-34844" y="6519446"/>
            <a:ext cx="9032956" cy="338554"/>
          </a:xfrm>
          <a:prstGeom prst="rect">
            <a:avLst/>
          </a:prstGeom>
        </p:spPr>
        <p:txBody>
          <a:bodyPr wrap="square">
            <a:spAutoFit/>
          </a:bodyPr>
          <a:lstStyle/>
          <a:p>
            <a:pPr lvl="0">
              <a:defRPr/>
            </a:pPr>
            <a:r>
              <a:rPr lang="en-US" sz="1600" dirty="0">
                <a:solidFill>
                  <a:prstClr val="black"/>
                </a:solidFill>
                <a:effectLst>
                  <a:glow rad="228600">
                    <a:prstClr val="white">
                      <a:alpha val="40000"/>
                    </a:prstClr>
                  </a:glow>
                </a:effectLst>
                <a:hlinkClick r:id="rId5"/>
              </a:rPr>
              <a:t>https://theconversation.com/the-lasting-impact-of-luthers-reformation-4-essential-reads-105953</a:t>
            </a:r>
            <a:r>
              <a:rPr lang="en-US" sz="1600" dirty="0">
                <a:solidFill>
                  <a:prstClr val="black"/>
                </a:solidFill>
                <a:effectLst>
                  <a:glow rad="228600">
                    <a:prstClr val="white">
                      <a:alpha val="40000"/>
                    </a:prstClr>
                  </a:glow>
                </a:effectLst>
              </a:rPr>
              <a:t> </a:t>
            </a:r>
            <a:endPar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endParaRPr>
          </a:p>
        </p:txBody>
      </p:sp>
      <p:sp>
        <p:nvSpPr>
          <p:cNvPr id="3" name="Title 2"/>
          <p:cNvSpPr>
            <a:spLocks noGrp="1"/>
          </p:cNvSpPr>
          <p:nvPr>
            <p:ph type="title"/>
          </p:nvPr>
        </p:nvSpPr>
        <p:spPr>
          <a:xfrm>
            <a:off x="4191000" y="12095"/>
            <a:ext cx="4953000" cy="2045305"/>
          </a:xfrm>
        </p:spPr>
        <p:txBody>
          <a:bodyPr>
            <a:noAutofit/>
          </a:bodyPr>
          <a:lstStyle/>
          <a:p>
            <a:r>
              <a:rPr lang="en-US" sz="5400" b="1" dirty="0">
                <a:solidFill>
                  <a:schemeClr val="bg1"/>
                </a:solidFill>
                <a:effectLst>
                  <a:glow rad="228600">
                    <a:schemeClr val="accent2">
                      <a:satMod val="175000"/>
                      <a:alpha val="40000"/>
                    </a:schemeClr>
                  </a:glow>
                  <a:outerShdw blurRad="114300" dist="38100" dir="13500000" algn="br" rotWithShape="0">
                    <a:prstClr val="black"/>
                  </a:outerShdw>
                </a:effectLst>
              </a:rPr>
              <a:t>Luther’s Lasting Influence</a:t>
            </a:r>
            <a:endParaRPr lang="en-US" sz="54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33822957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9000" r="-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Luther’s Lasting Influence</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lnSpcReduction="20000"/>
          </a:bodyPr>
          <a:lstStyle/>
          <a:p>
            <a:r>
              <a:rPr lang="en-US" dirty="0"/>
              <a:t>After Augsburg (1530), Luther continued to preach and teach the Bible in Wittenberg, but even sympathetic biographers have found it hard to justify some of the actions of his declining years. </a:t>
            </a:r>
          </a:p>
          <a:p>
            <a:r>
              <a:rPr lang="en-US" dirty="0"/>
              <a:t>Luther denounced reformers who disagreed with him in terms that he had once reserved for the papacy. </a:t>
            </a:r>
          </a:p>
          <a:p>
            <a:r>
              <a:rPr lang="en-US" dirty="0"/>
              <a:t>His statements about the Jews would sound excessive on the tongue of Hitler. </a:t>
            </a:r>
          </a:p>
          <a:p>
            <a:r>
              <a:rPr lang="en-US" dirty="0"/>
              <a:t>By the time of his death in 1546, Luther was “an irascible old man, petulant, peevish, unrestrained, and at times positively coarse.” </a:t>
            </a:r>
          </a:p>
          <a:p>
            <a:r>
              <a:rPr lang="en-US" dirty="0"/>
              <a:t>Fortunately, the personal defects of an aging rebel do not in any way detract from the grandeur of his achievement, which ultimately transformed not only Christianity but all of Western civilization. </a:t>
            </a:r>
          </a:p>
        </p:txBody>
      </p:sp>
      <p:sp>
        <p:nvSpPr>
          <p:cNvPr id="5" name="TextBox 4"/>
          <p:cNvSpPr txBox="1"/>
          <p:nvPr/>
        </p:nvSpPr>
        <p:spPr>
          <a:xfrm>
            <a:off x="457200" y="6550223"/>
            <a:ext cx="8701268" cy="307777"/>
          </a:xfrm>
          <a:prstGeom prst="rect">
            <a:avLst/>
          </a:prstGeom>
          <a:noFill/>
        </p:spPr>
        <p:txBody>
          <a:bodyPr wrap="square" rtlCol="0">
            <a:spAutoFit/>
          </a:bodyPr>
          <a:lstStyle/>
          <a:p>
            <a:pPr lvl="0">
              <a:defRPr/>
            </a:pPr>
            <a:r>
              <a:rPr lang="en-US" sz="1400" dirty="0"/>
              <a:t>Shelley, Dr. Bruce L.. Church History in Plain Language: Fourth Edition (pp. 256-257)</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73435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9000" r="-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Luther’s Lasting Influence</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85000" lnSpcReduction="20000"/>
          </a:bodyPr>
          <a:lstStyle/>
          <a:p>
            <a:r>
              <a:rPr lang="en-US" sz="3100" dirty="0"/>
              <a:t>Lutheranism became a state religion in large portions of the empire. From Germany it spread to Scandinavia. </a:t>
            </a:r>
          </a:p>
          <a:p>
            <a:r>
              <a:rPr lang="en-US" sz="3100" dirty="0"/>
              <a:t>Luther’s greatest contribution to history, however, was </a:t>
            </a:r>
            <a:r>
              <a:rPr lang="en-US" sz="3100" b="1" i="1" dirty="0"/>
              <a:t>not political</a:t>
            </a:r>
            <a:r>
              <a:rPr lang="en-US" sz="3100" dirty="0"/>
              <a:t> – it was </a:t>
            </a:r>
            <a:r>
              <a:rPr lang="en-US" sz="3100" b="1" i="1" dirty="0"/>
              <a:t>theological</a:t>
            </a:r>
            <a:r>
              <a:rPr lang="en-US" sz="3100" dirty="0"/>
              <a:t>. </a:t>
            </a:r>
          </a:p>
          <a:p>
            <a:r>
              <a:rPr lang="en-US" sz="3100" dirty="0"/>
              <a:t>He took four basic Catholic concerns and offered invigorating new answers: </a:t>
            </a:r>
          </a:p>
          <a:p>
            <a:pPr lvl="1"/>
            <a:r>
              <a:rPr lang="en-US" dirty="0"/>
              <a:t>To the question, </a:t>
            </a:r>
            <a:r>
              <a:rPr lang="en-US" b="1" i="1" dirty="0"/>
              <a:t>how is a person saved</a:t>
            </a:r>
            <a:r>
              <a:rPr lang="en-US" dirty="0"/>
              <a:t>? Luther replied, “not by works but by faith alone.” </a:t>
            </a:r>
          </a:p>
          <a:p>
            <a:pPr lvl="1"/>
            <a:r>
              <a:rPr lang="en-US" dirty="0"/>
              <a:t>To the question, </a:t>
            </a:r>
            <a:r>
              <a:rPr lang="en-US" b="1" i="1" dirty="0"/>
              <a:t>where does religious authority lie</a:t>
            </a:r>
            <a:r>
              <a:rPr lang="en-US" dirty="0"/>
              <a:t>? he answered, “not in the visible institution called the Roman church but in the Word of God found in the Bible.” </a:t>
            </a:r>
          </a:p>
          <a:p>
            <a:pPr lvl="1"/>
            <a:r>
              <a:rPr lang="en-US" dirty="0"/>
              <a:t>To the question, </a:t>
            </a:r>
            <a:r>
              <a:rPr lang="en-US" b="1" i="1" dirty="0"/>
              <a:t>what is the church</a:t>
            </a:r>
            <a:r>
              <a:rPr lang="en-US" dirty="0"/>
              <a:t>? he responded, “the whole community of Christian believers, since all are priests before God.” </a:t>
            </a:r>
          </a:p>
          <a:p>
            <a:pPr lvl="1"/>
            <a:r>
              <a:rPr lang="en-US" dirty="0"/>
              <a:t>And to the question, </a:t>
            </a:r>
            <a:r>
              <a:rPr lang="en-US" b="1" i="1" dirty="0"/>
              <a:t>what is the essence of Christian living</a:t>
            </a:r>
            <a:r>
              <a:rPr lang="en-US" dirty="0"/>
              <a:t>? he replied, “serving God in any useful calling, whether ordained or lay.” </a:t>
            </a:r>
          </a:p>
          <a:p>
            <a:r>
              <a:rPr lang="en-US" sz="3100" dirty="0"/>
              <a:t>To this day any classical description of Protestantism must echo those central truths.</a:t>
            </a:r>
          </a:p>
        </p:txBody>
      </p:sp>
      <p:sp>
        <p:nvSpPr>
          <p:cNvPr id="5" name="TextBox 4"/>
          <p:cNvSpPr txBox="1"/>
          <p:nvPr/>
        </p:nvSpPr>
        <p:spPr>
          <a:xfrm>
            <a:off x="457200" y="6550223"/>
            <a:ext cx="8701268" cy="307777"/>
          </a:xfrm>
          <a:prstGeom prst="rect">
            <a:avLst/>
          </a:prstGeom>
          <a:noFill/>
        </p:spPr>
        <p:txBody>
          <a:bodyPr wrap="square" rtlCol="0">
            <a:spAutoFit/>
          </a:bodyPr>
          <a:lstStyle/>
          <a:p>
            <a:pPr lvl="0">
              <a:defRPr/>
            </a:pPr>
            <a:r>
              <a:rPr lang="en-US" sz="1400" dirty="0"/>
              <a:t>Shelley, Dr. Bruce L.. Church History in Plain Language: Fourth Edition (pp. 256-257)</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8995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 calcmode="lin" valueType="num">
                                      <p:cBhvr>
                                        <p:cTn id="42"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8">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 calcmode="lin" valueType="num">
                                      <p:cBhvr>
                                        <p:cTn id="49" dur="500" fill="hold"/>
                                        <p:tgtEl>
                                          <p:spTgt spid="8">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8">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34844" y="6519446"/>
            <a:ext cx="9032956" cy="338554"/>
          </a:xfrm>
          <a:prstGeom prst="rect">
            <a:avLst/>
          </a:prstGeom>
        </p:spPr>
        <p:txBody>
          <a:bodyPr wrap="square">
            <a:spAutoFit/>
          </a:bodyPr>
          <a:lstStyle/>
          <a:p>
            <a:pPr lvl="0">
              <a:defRPr/>
            </a:pPr>
            <a:r>
              <a:rPr lang="en-US" sz="1600" dirty="0">
                <a:solidFill>
                  <a:prstClr val="black"/>
                </a:solidFill>
                <a:effectLst>
                  <a:glow rad="228600">
                    <a:prstClr val="white">
                      <a:alpha val="40000"/>
                    </a:prstClr>
                  </a:glow>
                </a:effectLst>
                <a:hlinkClick r:id="rId5"/>
              </a:rPr>
              <a:t>https://calvin.edu/centers-institutes/meeter-center/swiss-reformation-conference/</a:t>
            </a:r>
            <a:r>
              <a:rPr lang="en-US" sz="1600" dirty="0">
                <a:solidFill>
                  <a:prstClr val="black"/>
                </a:solidFill>
                <a:effectLst>
                  <a:glow rad="228600">
                    <a:prstClr val="white">
                      <a:alpha val="40000"/>
                    </a:prstClr>
                  </a:glow>
                </a:effectLst>
              </a:rPr>
              <a:t> </a:t>
            </a:r>
            <a:endPar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endParaRPr>
          </a:p>
        </p:txBody>
      </p:sp>
      <p:sp>
        <p:nvSpPr>
          <p:cNvPr id="3" name="Title 2"/>
          <p:cNvSpPr>
            <a:spLocks noGrp="1"/>
          </p:cNvSpPr>
          <p:nvPr>
            <p:ph type="title"/>
          </p:nvPr>
        </p:nvSpPr>
        <p:spPr>
          <a:xfrm>
            <a:off x="-34844" y="12095"/>
            <a:ext cx="9178844" cy="902305"/>
          </a:xfrm>
          <a:noFill/>
        </p:spPr>
        <p:txBody>
          <a:bodyPr>
            <a:noAutofit/>
          </a:bodyPr>
          <a:lstStyle/>
          <a:p>
            <a:r>
              <a:rPr lang="en-US" sz="4800" b="1" dirty="0">
                <a:solidFill>
                  <a:schemeClr val="bg1"/>
                </a:solidFill>
                <a:effectLst>
                  <a:glow rad="228600">
                    <a:schemeClr val="accent2">
                      <a:satMod val="175000"/>
                      <a:alpha val="40000"/>
                    </a:schemeClr>
                  </a:glow>
                  <a:outerShdw blurRad="114300" dist="38100" dir="13500000" algn="br" rotWithShape="0">
                    <a:prstClr val="black"/>
                  </a:outerShdw>
                </a:effectLst>
              </a:rPr>
              <a:t>Zwingli and the Swiss Reformation</a:t>
            </a:r>
            <a:endParaRPr lang="en-US" sz="48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27657892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Zwingli and the Swiss Reformation</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a:bodyPr>
          <a:lstStyle/>
          <a:p>
            <a:r>
              <a:rPr lang="en-US" sz="3200" dirty="0"/>
              <a:t>Ulrich Zwingli was born in a small Swiss village in January 1484, less than two months after Luther. </a:t>
            </a:r>
          </a:p>
          <a:p>
            <a:r>
              <a:rPr lang="en-US" sz="3200" dirty="0"/>
              <a:t>After learning his first letters from an uncle, he studied in Basel and Bern, where humanism was thriving. </a:t>
            </a:r>
          </a:p>
          <a:p>
            <a:r>
              <a:rPr lang="en-US" sz="3200" dirty="0"/>
              <a:t>He then went to the University of Vienna, and again studied in Basel. </a:t>
            </a:r>
          </a:p>
          <a:p>
            <a:r>
              <a:rPr lang="en-US" sz="3200" dirty="0"/>
              <a:t>After receiving a Master of Arts degree in 1506, he became a priest in the Swiss village of Glarus. </a:t>
            </a:r>
          </a:p>
          <a:p>
            <a:r>
              <a:rPr lang="en-US" sz="3200" dirty="0"/>
              <a:t>There he continued his humanistic studies, and became proficient in Greek. </a:t>
            </a:r>
          </a:p>
        </p:txBody>
      </p:sp>
      <p:sp>
        <p:nvSpPr>
          <p:cNvPr id="5" name="TextBox 4"/>
          <p:cNvSpPr txBox="1"/>
          <p:nvPr/>
        </p:nvSpPr>
        <p:spPr>
          <a:xfrm>
            <a:off x="457200" y="6550223"/>
            <a:ext cx="8701268" cy="307777"/>
          </a:xfrm>
          <a:prstGeom prst="rect">
            <a:avLst/>
          </a:prstGeom>
          <a:noFill/>
        </p:spPr>
        <p:txBody>
          <a:bodyPr wrap="square" rtlCol="0">
            <a:spAutoFit/>
          </a:bodyPr>
          <a:lstStyle/>
          <a:p>
            <a:pPr lvl="0">
              <a:defRPr/>
            </a:pPr>
            <a:r>
              <a:rPr lang="en-US" sz="1400" dirty="0"/>
              <a:t>González, Justo L. . The Story of Christianity: Volume 2: The Reformation to the Present Day (pp. 57-58)</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10843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Zwingli and the Swiss Reformation</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a:bodyPr>
          <a:lstStyle/>
          <a:p>
            <a:r>
              <a:rPr lang="en-US" dirty="0"/>
              <a:t>Zwingli’s combination of priestly duties with humanistic studies was </a:t>
            </a:r>
            <a:r>
              <a:rPr lang="en-US" b="1" i="1" dirty="0"/>
              <a:t>exceptional </a:t>
            </a:r>
            <a:r>
              <a:rPr lang="en-US" dirty="0"/>
              <a:t>in his day – many parish priests in Switzerland at that time were </a:t>
            </a:r>
            <a:r>
              <a:rPr lang="en-US" b="1" i="1" dirty="0"/>
              <a:t>ignorant</a:t>
            </a:r>
            <a:r>
              <a:rPr lang="en-US" dirty="0"/>
              <a:t>; some had never even read the entire New Testament. </a:t>
            </a:r>
          </a:p>
          <a:p>
            <a:r>
              <a:rPr lang="en-US" dirty="0"/>
              <a:t>In contrast, when Erasmus published his Greek New Testament, Zwingli made a copy of it which he carried with him in order to memorize as much of it as possible. </a:t>
            </a:r>
          </a:p>
          <a:p>
            <a:r>
              <a:rPr lang="en-US" dirty="0"/>
              <a:t>Zwingli was not only a pastor and a scholar, but also a patriot. </a:t>
            </a:r>
          </a:p>
          <a:p>
            <a:r>
              <a:rPr lang="en-US" dirty="0"/>
              <a:t>At that time large contingents of Swiss mercenaries were being hired by various warring factions, to the point that this had become an important source of income for the Swiss cantons. </a:t>
            </a:r>
          </a:p>
        </p:txBody>
      </p:sp>
      <p:sp>
        <p:nvSpPr>
          <p:cNvPr id="5" name="TextBox 4"/>
          <p:cNvSpPr txBox="1"/>
          <p:nvPr/>
        </p:nvSpPr>
        <p:spPr>
          <a:xfrm>
            <a:off x="457200" y="6550223"/>
            <a:ext cx="8701268" cy="307777"/>
          </a:xfrm>
          <a:prstGeom prst="rect">
            <a:avLst/>
          </a:prstGeom>
          <a:noFill/>
        </p:spPr>
        <p:txBody>
          <a:bodyPr wrap="square" rtlCol="0">
            <a:spAutoFit/>
          </a:bodyPr>
          <a:lstStyle/>
          <a:p>
            <a:pPr lvl="0">
              <a:defRPr/>
            </a:pPr>
            <a:r>
              <a:rPr lang="en-US" sz="1400" dirty="0"/>
              <a:t>González, Justo L. . The Story of Christianity: Volume 2: The Reformation to the Present Day (pp. 57-58)</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56497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Zwingli and the Swiss Reformation</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lnSpcReduction="10000"/>
          </a:bodyPr>
          <a:lstStyle/>
          <a:p>
            <a:r>
              <a:rPr lang="en-US" sz="3100" dirty="0"/>
              <a:t>In 1512, and again in 1515, Zwingli went on Italian campaigns with mercenary soldiers from his district. </a:t>
            </a:r>
          </a:p>
          <a:p>
            <a:r>
              <a:rPr lang="en-US" sz="3100" dirty="0"/>
              <a:t>The first expedition was successful, and the young priest saw his parishioners brutally looting the conquered region. </a:t>
            </a:r>
          </a:p>
          <a:p>
            <a:r>
              <a:rPr lang="en-US" sz="3100" dirty="0"/>
              <a:t>The outcome of the second was the opposite, and he now had occasion to see the impact of war on the defeated. </a:t>
            </a:r>
          </a:p>
          <a:p>
            <a:r>
              <a:rPr lang="en-US" sz="3100" dirty="0"/>
              <a:t>This convinced him that one of the great evils of Switzerland was that mercenary service destroyed the moral fiber of society—or, as he would say, that the Swiss were selling blood for gold.</a:t>
            </a:r>
          </a:p>
        </p:txBody>
      </p:sp>
      <p:sp>
        <p:nvSpPr>
          <p:cNvPr id="5" name="TextBox 4"/>
          <p:cNvSpPr txBox="1"/>
          <p:nvPr/>
        </p:nvSpPr>
        <p:spPr>
          <a:xfrm>
            <a:off x="457200" y="6550223"/>
            <a:ext cx="8701268" cy="307777"/>
          </a:xfrm>
          <a:prstGeom prst="rect">
            <a:avLst/>
          </a:prstGeom>
          <a:noFill/>
        </p:spPr>
        <p:txBody>
          <a:bodyPr wrap="square" rtlCol="0">
            <a:spAutoFit/>
          </a:bodyPr>
          <a:lstStyle/>
          <a:p>
            <a:pPr lvl="0">
              <a:defRPr/>
            </a:pPr>
            <a:r>
              <a:rPr lang="en-US" sz="1400" dirty="0"/>
              <a:t>González, Justo L. . The Story of Christianity: Volume 2: The Reformation to the Present Day (pp. 57-58)</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37039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a:t>Review</a:t>
            </a:r>
          </a:p>
        </p:txBody>
      </p:sp>
      <p:sp>
        <p:nvSpPr>
          <p:cNvPr id="4" name="Content Placeholder 3"/>
          <p:cNvSpPr>
            <a:spLocks noGrp="1"/>
          </p:cNvSpPr>
          <p:nvPr>
            <p:ph idx="1"/>
          </p:nvPr>
        </p:nvSpPr>
        <p:spPr>
          <a:xfrm>
            <a:off x="304800" y="757687"/>
            <a:ext cx="8458200" cy="5947913"/>
          </a:xfrm>
          <a:effectLst>
            <a:glow rad="228600">
              <a:schemeClr val="accent3">
                <a:satMod val="175000"/>
                <a:alpha val="40000"/>
              </a:schemeClr>
            </a:glow>
            <a:innerShdw blurRad="63500" dist="50800" dir="13500000">
              <a:prstClr val="black">
                <a:alpha val="50000"/>
              </a:prstClr>
            </a:innerShdw>
          </a:effectLst>
        </p:spPr>
        <p:txBody>
          <a:bodyPr>
            <a:normAutofit fontScale="92500" lnSpcReduction="20000"/>
          </a:bodyPr>
          <a:lstStyle/>
          <a:p>
            <a:r>
              <a:rPr lang="en-US" dirty="0"/>
              <a:t>How did Luther meet his wife?</a:t>
            </a:r>
          </a:p>
          <a:p>
            <a:pPr lvl="1"/>
            <a:r>
              <a:rPr lang="en-US" dirty="0"/>
              <a:t>When a group of nuns in a nearby convent sent word that they had been convinced by Luther’s arguments, and sought his help in escaping from the convent, Luther arranged for their escape. One of the nuns, Katharine von Bora, expressed an interest in Luther. At first Luther was reluctant, but eventually he agreed to marry her.</a:t>
            </a:r>
          </a:p>
          <a:p>
            <a:r>
              <a:rPr lang="en-US" dirty="0"/>
              <a:t>Describe Luther’s marriage and family.</a:t>
            </a:r>
          </a:p>
          <a:p>
            <a:pPr lvl="1"/>
            <a:r>
              <a:rPr lang="en-US" dirty="0"/>
              <a:t>Their marriage was quite happy and there are many hints at humor in their relationship. Luther and Kathrine had six children, and they worked jointly at providing a home for them as well as for a number of orphans and students. Luther’s family life became the model that many devout Germans would follow for generations.</a:t>
            </a:r>
          </a:p>
          <a:p>
            <a:r>
              <a:rPr lang="en-US" dirty="0"/>
              <a:t>In what context did Melanchthon produce the Augsburg Confession?</a:t>
            </a:r>
          </a:p>
          <a:p>
            <a:pPr lvl="1"/>
            <a:r>
              <a:rPr lang="en-US" dirty="0"/>
              <a:t>In view of recent events, the emperor Charles V requested that the Lutherans provide him with a written explanation of their religious convictions</a:t>
            </a:r>
          </a:p>
          <a:p>
            <a:endParaRPr lang="en-US" dirty="0"/>
          </a:p>
          <a:p>
            <a:pPr lvl="1"/>
            <a:endParaRPr lang="en-US" dirty="0"/>
          </a:p>
          <a:p>
            <a:pPr lvl="1"/>
            <a:endParaRPr lang="en-US" dirty="0"/>
          </a:p>
          <a:p>
            <a:pPr lvl="1"/>
            <a:endParaRPr lang="en-US" dirty="0"/>
          </a:p>
          <a:p>
            <a:pPr lvl="1"/>
            <a:endParaRPr lang="en-US" dirty="0"/>
          </a:p>
          <a:p>
            <a:pPr lvl="1"/>
            <a:endParaRPr lang="en-US" dirty="0"/>
          </a:p>
          <a:p>
            <a:endParaRPr lang="en-US" dirty="0"/>
          </a:p>
          <a:p>
            <a:pPr lvl="1"/>
            <a:endParaRPr lang="en-US" dirty="0"/>
          </a:p>
        </p:txBody>
      </p:sp>
    </p:spTree>
    <p:extLst>
      <p:ext uri="{BB962C8B-B14F-4D97-AF65-F5344CB8AC3E}">
        <p14:creationId xmlns:p14="http://schemas.microsoft.com/office/powerpoint/2010/main" val="41794293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Zwingli and the Swiss Reformation</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85000" lnSpcReduction="10000"/>
          </a:bodyPr>
          <a:lstStyle/>
          <a:p>
            <a:r>
              <a:rPr lang="en-US" sz="3100" dirty="0"/>
              <a:t>After spending ten years at Glarus, Zwingli was made a priest of an abbey to which many went on pilgrimage. </a:t>
            </a:r>
          </a:p>
          <a:p>
            <a:r>
              <a:rPr lang="en-US" sz="3100" dirty="0"/>
              <a:t>He soon drew attention to himself by preaching against the notion that going on a pilgrimage could put someone in good standing with God, declaring that he found nothing in the New Testament to support such practices. </a:t>
            </a:r>
          </a:p>
          <a:p>
            <a:r>
              <a:rPr lang="en-US" sz="3100" dirty="0"/>
              <a:t>His fame grew to the point that in 1518 he was transferred to Zürich. By that time he had reached conclusions similar to those of Luther. </a:t>
            </a:r>
          </a:p>
          <a:p>
            <a:r>
              <a:rPr lang="en-US" sz="3100" dirty="0"/>
              <a:t>His route to such conclusions had not been the anguished quest of the German Reformer, but rather the study of Scripture according to the method of the humanists, and his zealous outrage against the superstition that passed for Christianity.</a:t>
            </a:r>
          </a:p>
        </p:txBody>
      </p:sp>
      <p:sp>
        <p:nvSpPr>
          <p:cNvPr id="5" name="TextBox 4"/>
          <p:cNvSpPr txBox="1"/>
          <p:nvPr/>
        </p:nvSpPr>
        <p:spPr>
          <a:xfrm>
            <a:off x="457200" y="6550223"/>
            <a:ext cx="8701268" cy="307777"/>
          </a:xfrm>
          <a:prstGeom prst="rect">
            <a:avLst/>
          </a:prstGeom>
          <a:noFill/>
        </p:spPr>
        <p:txBody>
          <a:bodyPr wrap="square" rtlCol="0">
            <a:spAutoFit/>
          </a:bodyPr>
          <a:lstStyle/>
          <a:p>
            <a:pPr lvl="0">
              <a:defRPr/>
            </a:pPr>
            <a:r>
              <a:rPr lang="en-US" sz="1400" dirty="0"/>
              <a:t>González, Justo L. . The Story of Christianity: Volume 2: The Reformation to the Present Day (pp. 59)</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89458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Zwingli and the Swiss Reformation</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lnSpcReduction="10000"/>
          </a:bodyPr>
          <a:lstStyle/>
          <a:p>
            <a:r>
              <a:rPr lang="en-US" sz="3100" dirty="0"/>
              <a:t>Zwingli’s preaching, devotion, and learning soon won him the respect of his parishioners in Zürich. </a:t>
            </a:r>
          </a:p>
          <a:p>
            <a:r>
              <a:rPr lang="en-US" sz="3100" dirty="0"/>
              <a:t>In 1519, the city suffered a plague that killed over a quarter of the population, and infected Zwingli as he tended to his flock; he barely survived. </a:t>
            </a:r>
          </a:p>
          <a:p>
            <a:r>
              <a:rPr lang="en-US" sz="3100" dirty="0"/>
              <a:t>When a seller of indulgences arrived, Zwingli convinced the government that he should be expelled from the city before he could peddle his wares. </a:t>
            </a:r>
          </a:p>
          <a:p>
            <a:r>
              <a:rPr lang="en-US" sz="3100" dirty="0"/>
              <a:t>Then Francis I of France, who was at war with Charles V, requested mercenary contingents from the Swiss Confederation, and all cantons sent their soldiers—except Zürich. </a:t>
            </a:r>
          </a:p>
        </p:txBody>
      </p:sp>
      <p:sp>
        <p:nvSpPr>
          <p:cNvPr id="5" name="TextBox 4"/>
          <p:cNvSpPr txBox="1"/>
          <p:nvPr/>
        </p:nvSpPr>
        <p:spPr>
          <a:xfrm>
            <a:off x="457200" y="6550223"/>
            <a:ext cx="8701268" cy="307777"/>
          </a:xfrm>
          <a:prstGeom prst="rect">
            <a:avLst/>
          </a:prstGeom>
          <a:noFill/>
        </p:spPr>
        <p:txBody>
          <a:bodyPr wrap="square" rtlCol="0">
            <a:spAutoFit/>
          </a:bodyPr>
          <a:lstStyle/>
          <a:p>
            <a:pPr lvl="0">
              <a:defRPr/>
            </a:pPr>
            <a:r>
              <a:rPr lang="en-US" sz="1400" dirty="0"/>
              <a:t>González, Justo L. . The Story of Christianity: Volume 2: The Reformation to the Present Day (pp. 59-60)</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45892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Zwingli and the Swiss Reformation</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a:bodyPr>
          <a:lstStyle/>
          <a:p>
            <a:r>
              <a:rPr lang="en-US" sz="3100" dirty="0"/>
              <a:t>The pope, an ally of Francis, insisted that Zürich had an </a:t>
            </a:r>
            <a:r>
              <a:rPr lang="en-US" sz="3100" b="1" i="1" dirty="0"/>
              <a:t>obligation</a:t>
            </a:r>
            <a:r>
              <a:rPr lang="en-US" sz="3100" dirty="0"/>
              <a:t> to the papacy, and insisted the government send mercenary soldiers to serve under Francis. </a:t>
            </a:r>
          </a:p>
          <a:p>
            <a:r>
              <a:rPr lang="en-US" sz="3100" dirty="0"/>
              <a:t>That incident drew Zwingli’s attention to the abuses of the papacy, and his unjust use of power. </a:t>
            </a:r>
          </a:p>
          <a:p>
            <a:r>
              <a:rPr lang="en-US" sz="3100" dirty="0"/>
              <a:t>This was around the time when Luther was creating a stir in Germany, daring to oppose the emperor’s will at the Diet of Worms. </a:t>
            </a:r>
          </a:p>
          <a:p>
            <a:r>
              <a:rPr lang="en-US" sz="3100" dirty="0"/>
              <a:t>So Zwingli’s enemies began to spread the word that his teachings were the same as those of the German “heretic”. </a:t>
            </a:r>
          </a:p>
        </p:txBody>
      </p:sp>
      <p:sp>
        <p:nvSpPr>
          <p:cNvPr id="5" name="TextBox 4"/>
          <p:cNvSpPr txBox="1"/>
          <p:nvPr/>
        </p:nvSpPr>
        <p:spPr>
          <a:xfrm>
            <a:off x="457200" y="6550223"/>
            <a:ext cx="8701268" cy="307777"/>
          </a:xfrm>
          <a:prstGeom prst="rect">
            <a:avLst/>
          </a:prstGeom>
          <a:noFill/>
        </p:spPr>
        <p:txBody>
          <a:bodyPr wrap="square" rtlCol="0">
            <a:spAutoFit/>
          </a:bodyPr>
          <a:lstStyle/>
          <a:p>
            <a:pPr lvl="0">
              <a:defRPr/>
            </a:pPr>
            <a:r>
              <a:rPr lang="en-US" sz="1400" dirty="0"/>
              <a:t>González, Justo L. . The Story of Christianity: Volume 2: The Reformation to the Present Day (pp. 59-60)</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52245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Zwingli and the Swiss Reformation</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a:bodyPr>
          <a:lstStyle/>
          <a:p>
            <a:r>
              <a:rPr lang="en-US" sz="3100" dirty="0"/>
              <a:t>Later, Zwingli would declare that, even before having heard of Luther’s teachings, he had come to similar conclusions through his study of the Bible. </a:t>
            </a:r>
          </a:p>
          <a:p>
            <a:r>
              <a:rPr lang="en-US" sz="3100" dirty="0"/>
              <a:t>Thus, Zwingli’s reformation was not a direct result of Luther’s; rather, it was a parallel movement that soon established links with its counterpart in Germany. </a:t>
            </a:r>
          </a:p>
          <a:p>
            <a:r>
              <a:rPr lang="en-US" sz="3100" dirty="0"/>
              <a:t>By 1522, the year after the Diet of Worms, Zwingli was ready to undertake the great task of reformation, and the Council of Government of Zürich was ready to support him in this endeavor.</a:t>
            </a:r>
          </a:p>
        </p:txBody>
      </p:sp>
      <p:sp>
        <p:nvSpPr>
          <p:cNvPr id="5" name="TextBox 4"/>
          <p:cNvSpPr txBox="1"/>
          <p:nvPr/>
        </p:nvSpPr>
        <p:spPr>
          <a:xfrm>
            <a:off x="457200" y="6550223"/>
            <a:ext cx="8701268" cy="307777"/>
          </a:xfrm>
          <a:prstGeom prst="rect">
            <a:avLst/>
          </a:prstGeom>
          <a:noFill/>
        </p:spPr>
        <p:txBody>
          <a:bodyPr wrap="square" rtlCol="0">
            <a:spAutoFit/>
          </a:bodyPr>
          <a:lstStyle/>
          <a:p>
            <a:pPr lvl="0">
              <a:defRPr/>
            </a:pPr>
            <a:r>
              <a:rPr lang="en-US" sz="1400" dirty="0"/>
              <a:t>González, Justo L. . The Story of Christianity: Volume 2: The Reformation to the Present Day (pp. 59-60)</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55934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34844" y="6519446"/>
            <a:ext cx="9032956" cy="338554"/>
          </a:xfrm>
          <a:prstGeom prst="rect">
            <a:avLst/>
          </a:prstGeom>
        </p:spPr>
        <p:txBody>
          <a:bodyPr wrap="square">
            <a:spAutoFit/>
          </a:bodyPr>
          <a:lstStyle/>
          <a:p>
            <a:pPr lvl="0">
              <a:defRPr/>
            </a:pPr>
            <a:r>
              <a:rPr lang="en-US" sz="1600" dirty="0">
                <a:solidFill>
                  <a:prstClr val="black"/>
                </a:solidFill>
                <a:effectLst>
                  <a:glow rad="228600">
                    <a:prstClr val="white">
                      <a:alpha val="40000"/>
                    </a:prstClr>
                  </a:glow>
                </a:effectLst>
                <a:hlinkClick r:id="rId5"/>
              </a:rPr>
              <a:t>https://www.evensi.us/zwingli-sausage-supper-mission-orthodox-presbyterian-church-opc/293729967</a:t>
            </a:r>
            <a:r>
              <a:rPr lang="en-US" sz="1600" dirty="0">
                <a:solidFill>
                  <a:prstClr val="black"/>
                </a:solidFill>
                <a:effectLst>
                  <a:glow rad="228600">
                    <a:prstClr val="white">
                      <a:alpha val="40000"/>
                    </a:prstClr>
                  </a:glow>
                </a:effectLst>
              </a:rPr>
              <a:t> </a:t>
            </a:r>
            <a:endPar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endParaRPr>
          </a:p>
        </p:txBody>
      </p:sp>
      <p:sp>
        <p:nvSpPr>
          <p:cNvPr id="3" name="Title 2"/>
          <p:cNvSpPr>
            <a:spLocks noGrp="1"/>
          </p:cNvSpPr>
          <p:nvPr>
            <p:ph type="title"/>
          </p:nvPr>
        </p:nvSpPr>
        <p:spPr>
          <a:xfrm>
            <a:off x="-34844" y="12095"/>
            <a:ext cx="9178844" cy="902305"/>
          </a:xfrm>
          <a:noFill/>
        </p:spPr>
        <p:txBody>
          <a:bodyPr>
            <a:noAutofit/>
          </a:bodyPr>
          <a:lstStyle/>
          <a:p>
            <a:r>
              <a:rPr lang="en-US" sz="4800" b="1" dirty="0">
                <a:solidFill>
                  <a:schemeClr val="bg1"/>
                </a:solidFill>
                <a:effectLst>
                  <a:glow rad="228600">
                    <a:schemeClr val="accent2">
                      <a:satMod val="175000"/>
                      <a:alpha val="40000"/>
                    </a:schemeClr>
                  </a:glow>
                  <a:outerShdw blurRad="114300" dist="38100" dir="13500000" algn="br" rotWithShape="0">
                    <a:prstClr val="black"/>
                  </a:outerShdw>
                </a:effectLst>
              </a:rPr>
              <a:t>Zwingli Breaks with Rome</a:t>
            </a:r>
            <a:endParaRPr lang="en-US" sz="48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57813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dirty="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9730326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*Class Discussion Time</a:t>
            </a:r>
          </a:p>
        </p:txBody>
      </p:sp>
      <p:sp>
        <p:nvSpPr>
          <p:cNvPr id="4" name="Content Placeholder 3"/>
          <p:cNvSpPr>
            <a:spLocks noGrp="1"/>
          </p:cNvSpPr>
          <p:nvPr>
            <p:ph idx="1"/>
          </p:nvPr>
        </p:nvSpPr>
        <p:spPr>
          <a:xfrm>
            <a:off x="31630" y="685800"/>
            <a:ext cx="8991600" cy="6172200"/>
          </a:xfrm>
        </p:spPr>
        <p:txBody>
          <a:bodyPr>
            <a:normAutofit fontScale="92500" lnSpcReduction="20000"/>
          </a:bodyPr>
          <a:lstStyle/>
          <a:p>
            <a:r>
              <a:rPr lang="en-US" dirty="0"/>
              <a:t>Luther held that a Christian congregation had the right to elect its own pastor. Is there a biblical basis for this idea? If so, what passage(s) would you turn to in order to demonstrate this idea?</a:t>
            </a:r>
          </a:p>
          <a:p>
            <a:r>
              <a:rPr lang="en-US" dirty="0"/>
              <a:t>One of the changes that Luther made to the worship service from the practice of his Medieval predecessors was that Luther exalted </a:t>
            </a:r>
            <a:r>
              <a:rPr lang="en-US" b="1" i="1" dirty="0"/>
              <a:t>preaching</a:t>
            </a:r>
            <a:r>
              <a:rPr lang="en-US" dirty="0"/>
              <a:t> to a </a:t>
            </a:r>
            <a:r>
              <a:rPr lang="en-US" b="1" i="1" dirty="0"/>
              <a:t>central position </a:t>
            </a:r>
            <a:r>
              <a:rPr lang="en-US" dirty="0"/>
              <a:t>in worship. Do you think this was a good change. Why or why not?</a:t>
            </a:r>
          </a:p>
          <a:p>
            <a:r>
              <a:rPr lang="en-US" dirty="0"/>
              <a:t>Luther, like many historically influential figures, did many great things, but then at the end of his life took a turn for the worse. Does Luther’s failings in later years nullify the admiration we should have for him in his positive accomplishments? </a:t>
            </a:r>
          </a:p>
          <a:p>
            <a:r>
              <a:rPr lang="en-US" dirty="0"/>
              <a:t>Zwingli, independent of any influence from Luther, came to many of the same theological conclusions as Luther. What does this say about the clarity of biblical teaching?</a:t>
            </a:r>
          </a:p>
          <a:p>
            <a:r>
              <a:rPr lang="en-US" dirty="0"/>
              <a:t>Do </a:t>
            </a:r>
            <a:r>
              <a:rPr lang="en-US" b="1" i="1" dirty="0"/>
              <a:t>you</a:t>
            </a:r>
            <a:r>
              <a:rPr lang="en-US" dirty="0"/>
              <a:t> have a topic or question that </a:t>
            </a:r>
            <a:r>
              <a:rPr lang="en-US" b="1" i="1" dirty="0"/>
              <a:t>you</a:t>
            </a:r>
            <a:r>
              <a:rPr lang="en-US" dirty="0"/>
              <a:t> would like to see us to discuss?</a:t>
            </a:r>
          </a:p>
          <a:p>
            <a:endParaRPr lang="en-US" dirty="0"/>
          </a:p>
          <a:p>
            <a:pPr lvl="0"/>
            <a:endParaRPr lang="en-US" dirty="0"/>
          </a:p>
        </p:txBody>
      </p:sp>
    </p:spTree>
    <p:extLst>
      <p:ext uri="{BB962C8B-B14F-4D97-AF65-F5344CB8AC3E}">
        <p14:creationId xmlns:p14="http://schemas.microsoft.com/office/powerpoint/2010/main" val="28375718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a:t>Review</a:t>
            </a:r>
          </a:p>
        </p:txBody>
      </p:sp>
      <p:sp>
        <p:nvSpPr>
          <p:cNvPr id="4" name="Content Placeholder 3"/>
          <p:cNvSpPr>
            <a:spLocks noGrp="1"/>
          </p:cNvSpPr>
          <p:nvPr>
            <p:ph idx="1"/>
          </p:nvPr>
        </p:nvSpPr>
        <p:spPr>
          <a:xfrm>
            <a:off x="304800" y="757687"/>
            <a:ext cx="8458200" cy="5947913"/>
          </a:xfrm>
          <a:effectLst>
            <a:glow rad="228600">
              <a:schemeClr val="accent3">
                <a:satMod val="175000"/>
                <a:alpha val="40000"/>
              </a:schemeClr>
            </a:glow>
            <a:innerShdw blurRad="63500" dist="50800" dir="13500000">
              <a:prstClr val="black">
                <a:alpha val="50000"/>
              </a:prstClr>
            </a:innerShdw>
          </a:effectLst>
        </p:spPr>
        <p:txBody>
          <a:bodyPr>
            <a:normAutofit fontScale="92500" lnSpcReduction="10000"/>
          </a:bodyPr>
          <a:lstStyle/>
          <a:p>
            <a:r>
              <a:rPr lang="en-US" dirty="0"/>
              <a:t>In order to distance himself from Luther’s “extreme” views, Erasmus, with the encouragement of his moderate friends published a book attacking Luther on what topic?</a:t>
            </a:r>
          </a:p>
          <a:p>
            <a:pPr lvl="1"/>
            <a:r>
              <a:rPr lang="en-US" dirty="0"/>
              <a:t>His book, entitled </a:t>
            </a:r>
            <a:r>
              <a:rPr lang="en-US" b="1" i="1" dirty="0"/>
              <a:t>The Freedom of the Will, </a:t>
            </a:r>
            <a:r>
              <a:rPr lang="en-US" dirty="0"/>
              <a:t>attacked Luther’s view that the </a:t>
            </a:r>
            <a:r>
              <a:rPr lang="en-US" b="1" i="1" dirty="0"/>
              <a:t>fallen</a:t>
            </a:r>
            <a:r>
              <a:rPr lang="en-US" dirty="0"/>
              <a:t> human will was in </a:t>
            </a:r>
            <a:r>
              <a:rPr lang="en-US" b="1" i="1" dirty="0"/>
              <a:t>helpless bondage to sin </a:t>
            </a:r>
            <a:r>
              <a:rPr lang="en-US" dirty="0"/>
              <a:t>and only God by His sovereign grace could set the will free to embrace and follow Christ. </a:t>
            </a:r>
          </a:p>
          <a:p>
            <a:r>
              <a:rPr lang="en-US" dirty="0"/>
              <a:t>How did Luther respond?</a:t>
            </a:r>
          </a:p>
          <a:p>
            <a:pPr lvl="1"/>
            <a:r>
              <a:rPr lang="en-US" dirty="0"/>
              <a:t>He published his own book (</a:t>
            </a:r>
            <a:r>
              <a:rPr lang="en-US" b="1" i="1" dirty="0"/>
              <a:t>The Bondage of the Will</a:t>
            </a:r>
            <a:r>
              <a:rPr lang="en-US" dirty="0"/>
              <a:t>) refuting Erasmus’ book. In his book Luther praised Erasmus for going to the heart of the matter instead of going after him on </a:t>
            </a:r>
            <a:r>
              <a:rPr lang="en-US" b="1" i="1" dirty="0"/>
              <a:t>extraneous</a:t>
            </a:r>
            <a:r>
              <a:rPr lang="en-US" dirty="0"/>
              <a:t> issues like indulgences and the papacy. </a:t>
            </a:r>
          </a:p>
          <a:p>
            <a:r>
              <a:rPr lang="en-US" dirty="0"/>
              <a:t>Luther replaced the medieval Catholic practice of a choir singing in Latin with what type of singing?</a:t>
            </a:r>
          </a:p>
          <a:p>
            <a:pPr lvl="1"/>
            <a:r>
              <a:rPr lang="en-US" dirty="0"/>
              <a:t>The normal Protestant practice of the whole congregation singing in its native tongue. </a:t>
            </a:r>
          </a:p>
          <a:p>
            <a:endParaRPr lang="en-US" dirty="0"/>
          </a:p>
          <a:p>
            <a:pPr lvl="1"/>
            <a:endParaRPr lang="en-US" dirty="0"/>
          </a:p>
          <a:p>
            <a:pPr lvl="1"/>
            <a:endParaRPr lang="en-US" dirty="0"/>
          </a:p>
          <a:p>
            <a:pPr lvl="1"/>
            <a:endParaRPr lang="en-US" dirty="0"/>
          </a:p>
          <a:p>
            <a:pPr lvl="1"/>
            <a:endParaRPr lang="en-US" dirty="0"/>
          </a:p>
          <a:p>
            <a:endParaRPr lang="en-US" dirty="0"/>
          </a:p>
          <a:p>
            <a:pPr lvl="1"/>
            <a:endParaRPr lang="en-US" dirty="0"/>
          </a:p>
        </p:txBody>
      </p:sp>
    </p:spTree>
    <p:extLst>
      <p:ext uri="{BB962C8B-B14F-4D97-AF65-F5344CB8AC3E}">
        <p14:creationId xmlns:p14="http://schemas.microsoft.com/office/powerpoint/2010/main" val="41849601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4844" y="6519446"/>
            <a:ext cx="9032956"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hlinkClick r:id="rId5"/>
              </a:rPr>
              <a:t>https://lutheranreformation.org/wp-content/uploads/2015/10/ref-luthertours.jpg</a:t>
            </a:r>
            <a:r>
              <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rPr>
              <a:t> </a:t>
            </a:r>
          </a:p>
        </p:txBody>
      </p:sp>
      <p:sp>
        <p:nvSpPr>
          <p:cNvPr id="3" name="Title 2"/>
          <p:cNvSpPr>
            <a:spLocks noGrp="1"/>
          </p:cNvSpPr>
          <p:nvPr>
            <p:ph type="title"/>
          </p:nvPr>
        </p:nvSpPr>
        <p:spPr>
          <a:xfrm>
            <a:off x="0" y="12095"/>
            <a:ext cx="9144000" cy="3340705"/>
          </a:xfrm>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Lutheran Worship</a:t>
            </a:r>
            <a:b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br>
            <a:b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br>
            <a:b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br>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(continued)</a:t>
            </a:r>
            <a:endParaRPr lang="en-US" sz="60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9756535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Lutheran Worship</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a:bodyPr>
          <a:lstStyle/>
          <a:p>
            <a:r>
              <a:rPr lang="en-US" dirty="0"/>
              <a:t>The congregational model of Lutheran worship was undergirded by the doctrine of the </a:t>
            </a:r>
            <a:r>
              <a:rPr lang="en-US" b="1" i="1" dirty="0"/>
              <a:t>priesthood of all believers</a:t>
            </a:r>
            <a:r>
              <a:rPr lang="en-US" dirty="0"/>
              <a:t>. </a:t>
            </a:r>
          </a:p>
          <a:p>
            <a:r>
              <a:rPr lang="en-US" dirty="0"/>
              <a:t>The </a:t>
            </a:r>
            <a:r>
              <a:rPr lang="en-US" b="1" i="1" dirty="0"/>
              <a:t>whole</a:t>
            </a:r>
            <a:r>
              <a:rPr lang="en-US" dirty="0"/>
              <a:t> Christian congregation is a priestly body, and therefore its worship must be </a:t>
            </a:r>
            <a:r>
              <a:rPr lang="en-US" b="1" i="1" dirty="0"/>
              <a:t>corporate</a:t>
            </a:r>
            <a:r>
              <a:rPr lang="en-US" dirty="0"/>
              <a:t> and </a:t>
            </a:r>
            <a:r>
              <a:rPr lang="en-US" b="1" i="1" dirty="0"/>
              <a:t>congregational</a:t>
            </a:r>
            <a:r>
              <a:rPr lang="en-US" dirty="0"/>
              <a:t> in nature, rather than a performance by a professional worshipper (i.e. the priest) watched by a congregation of passive people. </a:t>
            </a:r>
          </a:p>
          <a:p>
            <a:r>
              <a:rPr lang="en-US" dirty="0"/>
              <a:t>The move toward more congregational participation in the worship service was the driving force behind the Lutheran practice of giving the communion wine as well as the bread to the laity. </a:t>
            </a:r>
          </a:p>
        </p:txBody>
      </p:sp>
      <p:sp>
        <p:nvSpPr>
          <p:cNvPr id="5" name="TextBox 4"/>
          <p:cNvSpPr txBox="1"/>
          <p:nvPr/>
        </p:nvSpPr>
        <p:spPr>
          <a:xfrm>
            <a:off x="457200" y="655022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p>
        </p:txBody>
      </p:sp>
    </p:spTree>
    <p:extLst>
      <p:ext uri="{BB962C8B-B14F-4D97-AF65-F5344CB8AC3E}">
        <p14:creationId xmlns:p14="http://schemas.microsoft.com/office/powerpoint/2010/main" val="21438349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Lutheran Worship</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fontScale="92500" lnSpcReduction="20000"/>
          </a:bodyPr>
          <a:lstStyle/>
          <a:p>
            <a:r>
              <a:rPr lang="en-US" dirty="0"/>
              <a:t>Those who embraced Luther’s teaching called themselves “Evangelicals” (from the Greek </a:t>
            </a:r>
            <a:r>
              <a:rPr lang="en-US" dirty="0" err="1"/>
              <a:t>euaggelion</a:t>
            </a:r>
            <a:r>
              <a:rPr lang="en-US" dirty="0"/>
              <a:t>, “good news”); their enemies simply called them “Lutherans”. </a:t>
            </a:r>
          </a:p>
          <a:p>
            <a:r>
              <a:rPr lang="en-US" dirty="0"/>
              <a:t>Evangelicals themselves later adopted the name Lutheran, despite Luther’s own protests:</a:t>
            </a:r>
          </a:p>
          <a:p>
            <a:pPr lvl="1"/>
            <a:r>
              <a:rPr lang="en-US" i="1" dirty="0">
                <a:latin typeface="Cambria" panose="02040503050406030204" pitchFamily="18" charset="0"/>
                <a:ea typeface="Cambria" panose="02040503050406030204" pitchFamily="18" charset="0"/>
              </a:rPr>
              <a:t>Who is this Luther? My teaching is not my own, and I have not been crucified for anyone. Why should it happen to me, miserable stinking bag of maggots that I am, that the children of Christ should be called by my insignificant name? I am, and will be, no one’s master. With the one Church I hold in common the teaching of Christ, who alone is our Master. </a:t>
            </a:r>
          </a:p>
          <a:p>
            <a:r>
              <a:rPr lang="en-US" dirty="0"/>
              <a:t>The break with the papacy </a:t>
            </a:r>
            <a:r>
              <a:rPr lang="en-US" b="1" i="1" dirty="0"/>
              <a:t>also </a:t>
            </a:r>
            <a:r>
              <a:rPr lang="en-US" dirty="0"/>
              <a:t>led to a reformation of </a:t>
            </a:r>
            <a:r>
              <a:rPr lang="en-US" b="1" i="1" dirty="0"/>
              <a:t>Church government</a:t>
            </a:r>
            <a:r>
              <a:rPr lang="en-US" dirty="0"/>
              <a:t>. Luther held that a Christian congregation had the right to elect its own pastor (a view which, like congregational worship, flowed from the doctrine of the priesthood of all believers).</a:t>
            </a:r>
          </a:p>
        </p:txBody>
      </p:sp>
      <p:sp>
        <p:nvSpPr>
          <p:cNvPr id="5" name="TextBox 4"/>
          <p:cNvSpPr txBox="1"/>
          <p:nvPr/>
        </p:nvSpPr>
        <p:spPr>
          <a:xfrm>
            <a:off x="457200" y="655022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p>
        </p:txBody>
      </p:sp>
    </p:spTree>
    <p:extLst>
      <p:ext uri="{BB962C8B-B14F-4D97-AF65-F5344CB8AC3E}">
        <p14:creationId xmlns:p14="http://schemas.microsoft.com/office/powerpoint/2010/main" val="28239718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Lutheran Worship</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a:bodyPr>
          <a:lstStyle/>
          <a:p>
            <a:r>
              <a:rPr lang="en-US" dirty="0"/>
              <a:t>Another change that Luther made to the worship service from the practice of his Medieval predecessors was that Luther exalted </a:t>
            </a:r>
            <a:r>
              <a:rPr lang="en-US" b="1" i="1" dirty="0"/>
              <a:t>preaching</a:t>
            </a:r>
            <a:r>
              <a:rPr lang="en-US" dirty="0"/>
              <a:t> to a </a:t>
            </a:r>
            <a:r>
              <a:rPr lang="en-US" b="1" i="1" dirty="0"/>
              <a:t>central position </a:t>
            </a:r>
            <a:r>
              <a:rPr lang="en-US" dirty="0"/>
              <a:t>in worship. </a:t>
            </a:r>
          </a:p>
          <a:p>
            <a:r>
              <a:rPr lang="en-US" dirty="0"/>
              <a:t>On other matters such as altars, candles, priestly robes, etc., Luther did not really care whether they were kept or abolished; to his thinking they were matters of indifference. </a:t>
            </a:r>
          </a:p>
          <a:p>
            <a:r>
              <a:rPr lang="en-US" dirty="0"/>
              <a:t>The Lutheran Churches of northern Germany and Scandinavia retained them; the Lutheran Churches of southern Germany did away with them. </a:t>
            </a:r>
          </a:p>
        </p:txBody>
      </p:sp>
      <p:sp>
        <p:nvSpPr>
          <p:cNvPr id="5" name="TextBox 4"/>
          <p:cNvSpPr txBox="1"/>
          <p:nvPr/>
        </p:nvSpPr>
        <p:spPr>
          <a:xfrm>
            <a:off x="457200" y="6550223"/>
            <a:ext cx="8701268" cy="307777"/>
          </a:xfrm>
          <a:prstGeom prst="rect">
            <a:avLst/>
          </a:prstGeom>
          <a:noFill/>
        </p:spPr>
        <p:txBody>
          <a:bodyPr wrap="square" rtlCol="0">
            <a:spAutoFit/>
          </a:bodyPr>
          <a:lstStyle/>
          <a:p>
            <a:pPr lvl="0">
              <a:defRPr/>
            </a:pPr>
            <a:r>
              <a:rPr lang="en-US" sz="1400" dirty="0"/>
              <a:t>Needham, Nick. 2,000 Years of Christ's Power Vol. 3: Renaissance and Reformation</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24443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33000" r="-33000"/>
          </a:stretch>
        </a:blipFill>
        <a:effectLst/>
      </p:bgPr>
    </p:bg>
    <p:spTree>
      <p:nvGrpSpPr>
        <p:cNvPr id="1" name=""/>
        <p:cNvGrpSpPr/>
        <p:nvPr/>
      </p:nvGrpSpPr>
      <p:grpSpPr>
        <a:xfrm>
          <a:off x="0" y="0"/>
          <a:ext cx="0" cy="0"/>
          <a:chOff x="0" y="0"/>
          <a:chExt cx="0" cy="0"/>
        </a:xfrm>
      </p:grpSpPr>
      <p:sp>
        <p:nvSpPr>
          <p:cNvPr id="4" name="Rectangle 3"/>
          <p:cNvSpPr/>
          <p:nvPr/>
        </p:nvSpPr>
        <p:spPr>
          <a:xfrm>
            <a:off x="-34844" y="6519446"/>
            <a:ext cx="9032956" cy="307777"/>
          </a:xfrm>
          <a:prstGeom prst="rect">
            <a:avLst/>
          </a:prstGeom>
        </p:spPr>
        <p:txBody>
          <a:bodyPr wrap="square">
            <a:spAutoFit/>
          </a:bodyPr>
          <a:lstStyle/>
          <a:p>
            <a:pPr lvl="0">
              <a:defRPr/>
            </a:pPr>
            <a:r>
              <a:rPr lang="en-US" sz="1400" dirty="0">
                <a:solidFill>
                  <a:prstClr val="black"/>
                </a:solidFill>
                <a:effectLst>
                  <a:glow rad="228600">
                    <a:prstClr val="white">
                      <a:alpha val="40000"/>
                    </a:prstClr>
                  </a:glow>
                </a:effectLst>
                <a:hlinkClick r:id="rId5"/>
              </a:rPr>
              <a:t>https://worldlysaints.wordpress.com/2017/01/03/martin-luther-life-in-the-monastery-a-d-1505-1509/erfurt/</a:t>
            </a:r>
            <a:r>
              <a:rPr lang="en-US" sz="1400" dirty="0">
                <a:solidFill>
                  <a:prstClr val="black"/>
                </a:solidFill>
                <a:effectLst>
                  <a:glow rad="228600">
                    <a:prstClr val="white">
                      <a:alpha val="40000"/>
                    </a:prstClr>
                  </a:glow>
                </a:effectLst>
              </a:rPr>
              <a:t> </a:t>
            </a:r>
            <a:endParaRPr kumimoji="0" lang="en-US" sz="14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endParaRPr>
          </a:p>
        </p:txBody>
      </p:sp>
      <p:sp>
        <p:nvSpPr>
          <p:cNvPr id="3" name="Title 2"/>
          <p:cNvSpPr>
            <a:spLocks noGrp="1"/>
          </p:cNvSpPr>
          <p:nvPr>
            <p:ph type="title"/>
          </p:nvPr>
        </p:nvSpPr>
        <p:spPr>
          <a:xfrm>
            <a:off x="4191000" y="12095"/>
            <a:ext cx="4953000" cy="2045305"/>
          </a:xfrm>
        </p:spPr>
        <p:txBody>
          <a:bodyPr>
            <a:noAutofit/>
          </a:bodyPr>
          <a:lstStyle/>
          <a:p>
            <a:r>
              <a:rPr lang="en-US" sz="5400" b="1" dirty="0">
                <a:solidFill>
                  <a:schemeClr val="bg1"/>
                </a:solidFill>
                <a:effectLst>
                  <a:glow rad="228600">
                    <a:schemeClr val="accent2">
                      <a:satMod val="175000"/>
                      <a:alpha val="40000"/>
                    </a:schemeClr>
                  </a:glow>
                  <a:outerShdw blurRad="114300" dist="38100" dir="13500000" algn="br" rotWithShape="0">
                    <a:prstClr val="black"/>
                  </a:outerShdw>
                </a:effectLst>
              </a:rPr>
              <a:t>Luther’s View on Monasteries</a:t>
            </a:r>
            <a:endParaRPr lang="en-US" sz="54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1308700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3000" r="-3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Luther's View on Monasteries</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a:bodyPr>
          <a:lstStyle/>
          <a:p>
            <a:r>
              <a:rPr lang="en-US" dirty="0"/>
              <a:t>This reconstruction of Church worship was far-reaching. </a:t>
            </a:r>
          </a:p>
          <a:p>
            <a:r>
              <a:rPr lang="en-US" dirty="0"/>
              <a:t>But the Reformation in Germany, and elsewhere, caused </a:t>
            </a:r>
            <a:r>
              <a:rPr lang="en-US" b="1" i="1" dirty="0"/>
              <a:t>another</a:t>
            </a:r>
            <a:r>
              <a:rPr lang="en-US" dirty="0"/>
              <a:t> </a:t>
            </a:r>
            <a:r>
              <a:rPr lang="en-US" b="1" i="1" dirty="0"/>
              <a:t>major change </a:t>
            </a:r>
            <a:r>
              <a:rPr lang="en-US" dirty="0"/>
              <a:t>in the ordinary life of Church and society: the marginalizing of monasticism in </a:t>
            </a:r>
            <a:r>
              <a:rPr lang="en-US" b="1" i="1" dirty="0"/>
              <a:t>some</a:t>
            </a:r>
            <a:r>
              <a:rPr lang="en-US" dirty="0"/>
              <a:t> Protestant lands and its </a:t>
            </a:r>
            <a:r>
              <a:rPr lang="en-US" b="1" i="1" dirty="0"/>
              <a:t>complete disappearance</a:t>
            </a:r>
            <a:r>
              <a:rPr lang="en-US" dirty="0"/>
              <a:t> in others. </a:t>
            </a:r>
          </a:p>
          <a:p>
            <a:r>
              <a:rPr lang="en-US" dirty="0"/>
              <a:t>Monasteries had now been an integral and central part of Christian social life for over 1,000 years. </a:t>
            </a:r>
          </a:p>
          <a:p>
            <a:r>
              <a:rPr lang="en-US" dirty="0"/>
              <a:t>Under the impact of Evangelical teaching, however, most monks and nuns deserted their convents, married, and took up new positions in society. </a:t>
            </a:r>
          </a:p>
        </p:txBody>
      </p:sp>
      <p:sp>
        <p:nvSpPr>
          <p:cNvPr id="5" name="TextBox 4"/>
          <p:cNvSpPr txBox="1"/>
          <p:nvPr/>
        </p:nvSpPr>
        <p:spPr>
          <a:xfrm>
            <a:off x="457200" y="655022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p>
        </p:txBody>
      </p:sp>
    </p:spTree>
    <p:extLst>
      <p:ext uri="{BB962C8B-B14F-4D97-AF65-F5344CB8AC3E}">
        <p14:creationId xmlns:p14="http://schemas.microsoft.com/office/powerpoint/2010/main" val="2232774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328089</TotalTime>
  <Words>2833</Words>
  <Application>Microsoft Office PowerPoint</Application>
  <PresentationFormat>On-screen Show (4:3)</PresentationFormat>
  <Paragraphs>144</Paragraphs>
  <Slides>26</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26</vt:i4>
      </vt:variant>
    </vt:vector>
  </HeadingPairs>
  <TitlesOfParts>
    <vt:vector size="31" baseType="lpstr">
      <vt:lpstr>Arial</vt:lpstr>
      <vt:lpstr>Calibri</vt:lpstr>
      <vt:lpstr>Cambria</vt:lpstr>
      <vt:lpstr>Office Theme</vt:lpstr>
      <vt:lpstr>140_Office Theme</vt:lpstr>
      <vt:lpstr>PowerPoint Presentation</vt:lpstr>
      <vt:lpstr>Review</vt:lpstr>
      <vt:lpstr>Review</vt:lpstr>
      <vt:lpstr>Lutheran Worship   (continued)</vt:lpstr>
      <vt:lpstr>Lutheran Worship</vt:lpstr>
      <vt:lpstr>Lutheran Worship</vt:lpstr>
      <vt:lpstr>Lutheran Worship</vt:lpstr>
      <vt:lpstr>Luther’s View on Monasteries</vt:lpstr>
      <vt:lpstr>Luther's View on Monasteries</vt:lpstr>
      <vt:lpstr>Luther's View on Monasteries</vt:lpstr>
      <vt:lpstr>Luther's View on Monasteries</vt:lpstr>
      <vt:lpstr>Luther's View on Monasteries</vt:lpstr>
      <vt:lpstr>Luther’s Lasting Influence</vt:lpstr>
      <vt:lpstr>Luther’s Lasting Influence</vt:lpstr>
      <vt:lpstr>Luther’s Lasting Influence</vt:lpstr>
      <vt:lpstr>Zwingli and the Swiss Reformation</vt:lpstr>
      <vt:lpstr>Zwingli and the Swiss Reformation</vt:lpstr>
      <vt:lpstr>Zwingli and the Swiss Reformation</vt:lpstr>
      <vt:lpstr>Zwingli and the Swiss Reformation</vt:lpstr>
      <vt:lpstr>Zwingli and the Swiss Reformation</vt:lpstr>
      <vt:lpstr>Zwingli and the Swiss Reformation</vt:lpstr>
      <vt:lpstr>Zwingli and the Swiss Reformation</vt:lpstr>
      <vt:lpstr>Zwingli and the Swiss Reformation</vt:lpstr>
      <vt:lpstr>Zwingli Breaks with Rome</vt:lpstr>
      <vt:lpstr>Class Discussion Time</vt:lpstr>
      <vt:lpstr>*Class Discussion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5921</cp:revision>
  <cp:lastPrinted>2020-07-26T13:12:51Z</cp:lastPrinted>
  <dcterms:created xsi:type="dcterms:W3CDTF">2018-06-08T00:19:32Z</dcterms:created>
  <dcterms:modified xsi:type="dcterms:W3CDTF">2020-07-27T01:53:06Z</dcterms:modified>
</cp:coreProperties>
</file>