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3.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0"/>
  </p:notesMasterIdLst>
  <p:handoutMasterIdLst>
    <p:handoutMasterId r:id="rId31"/>
  </p:handoutMasterIdLst>
  <p:sldIdLst>
    <p:sldId id="3312" r:id="rId3"/>
    <p:sldId id="3314" r:id="rId4"/>
    <p:sldId id="3315" r:id="rId5"/>
    <p:sldId id="3313" r:id="rId6"/>
    <p:sldId id="3316" r:id="rId7"/>
    <p:sldId id="3317" r:id="rId8"/>
    <p:sldId id="3321" r:id="rId9"/>
    <p:sldId id="3319" r:id="rId10"/>
    <p:sldId id="3320" r:id="rId11"/>
    <p:sldId id="3322" r:id="rId12"/>
    <p:sldId id="3323" r:id="rId13"/>
    <p:sldId id="3325" r:id="rId14"/>
    <p:sldId id="3326" r:id="rId15"/>
    <p:sldId id="3328" r:id="rId16"/>
    <p:sldId id="3329" r:id="rId17"/>
    <p:sldId id="3330" r:id="rId18"/>
    <p:sldId id="3331" r:id="rId19"/>
    <p:sldId id="3332" r:id="rId20"/>
    <p:sldId id="3334" r:id="rId21"/>
    <p:sldId id="3337" r:id="rId22"/>
    <p:sldId id="3338" r:id="rId23"/>
    <p:sldId id="3340" r:id="rId24"/>
    <p:sldId id="3333" r:id="rId25"/>
    <p:sldId id="3335" r:id="rId26"/>
    <p:sldId id="3341" r:id="rId27"/>
    <p:sldId id="3342" r:id="rId28"/>
    <p:sldId id="3343"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8/2/2020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8/2/2020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49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62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9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8/2/2020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en.wikipedia.org/wiki/Marburg_Colloquy#/media/File:Religionsgespr%C3%A4ch_zu_Marburg_1529_August_Noack.jpg"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everything2.com/title/Hoc+est+enim+corpus+meu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medium.com/christian-citizen/reformation-and-resolutions-baptist-gather-in-zurich-respond-to-crisis-on-the-u-s-6040a95d3870" TargetMode="Externa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evensi.us/zwingli-sausage-supper-mission-orthodox-presbyterian-church-opc/293729967"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865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sz="3100" dirty="0"/>
              <a:t>Zwingli believed in a careful, gradual approach to reformation, and he always made sure he had the backing of the city council for each new step he took. </a:t>
            </a:r>
          </a:p>
          <a:p>
            <a:r>
              <a:rPr lang="en-US" sz="3100" dirty="0"/>
              <a:t>He accepted that Zurich was a Christian community, and that its elected Christian rulers on the city council were responsible for regulating the community’s spiritual life. </a:t>
            </a:r>
          </a:p>
          <a:p>
            <a:r>
              <a:rPr lang="en-US" sz="3100" dirty="0"/>
              <a:t>The outcome of the disputation was that the city council expressed approval of Zwingli’s preaching, promised him protection, and instructed all the clergy of Zurich to preach from the Bible alone. </a:t>
            </a:r>
          </a:p>
          <a:p>
            <a:r>
              <a:rPr lang="en-US" sz="3100" dirty="0"/>
              <a:t>The really revolutionary thing about this was that the city council, Zurich’s secular government, publicly established its right to control the religious life of the city. </a:t>
            </a:r>
          </a:p>
          <a:p>
            <a:r>
              <a:rPr lang="en-US" sz="3100" dirty="0"/>
              <a:t>So just as in Luther’s Germany, in Zwingli’s Zurich the local political authorities began transferring religious authority from the papacy to themselves.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275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sz="3100" dirty="0"/>
              <a:t>Despite their shared Augustinianism and statism, Zwingli’s attitude to reforming the Church was fundamentally different from Luther’s.</a:t>
            </a:r>
          </a:p>
          <a:p>
            <a:r>
              <a:rPr lang="en-US" sz="3100" dirty="0"/>
              <a:t>Luther held that traditional Catholic worship should be left as it was, unless Scripture absolutely required that it be changed.</a:t>
            </a:r>
          </a:p>
          <a:p>
            <a:r>
              <a:rPr lang="en-US" sz="3100" dirty="0"/>
              <a:t>Zwingli argued that nothing should be done in worship unless God positively authorized it in the New Testament. </a:t>
            </a:r>
          </a:p>
          <a:p>
            <a:r>
              <a:rPr lang="en-US" sz="3100" dirty="0"/>
              <a:t>Zwingli’s outlook produced in Switzerland a much more obvious, visible break with the traditional worship of the Middle Ages than occurred in Lutheran Germany.</a:t>
            </a:r>
          </a:p>
          <a:p>
            <a:endParaRPr lang="en-US" sz="3100" dirty="0"/>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796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sz="3100" dirty="0"/>
              <a:t>By April 1525, the Zurich Reformer had secured the removal from Zurich’s churches of all religious pictures, statues, crucifixes, candles, altars, and relics, and the abolition of the organ, the choir, priestly robes, religious processions, and the monasteries. </a:t>
            </a:r>
          </a:p>
          <a:p>
            <a:r>
              <a:rPr lang="en-US" sz="3100" dirty="0"/>
              <a:t>None of these things, Zwingli argued, were authorized by the New Testament. </a:t>
            </a:r>
          </a:p>
          <a:p>
            <a:r>
              <a:rPr lang="en-US" sz="3100" dirty="0"/>
              <a:t>The campaign against images was a particularly key aspect of the Swiss Reformation, and was to be repeated across Europe wherever this style of Protestantism took off.</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010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Zwingli also introduced the exclusive use of the native language in worship (a Swiss dialect of German), and a communion service in which the laity received the wine.</a:t>
            </a:r>
          </a:p>
          <a:p>
            <a:r>
              <a:rPr lang="en-US" sz="3100" dirty="0"/>
              <a:t>In the Zurich communion service, the laity received the bread and wine sitting in their </a:t>
            </a:r>
            <a:r>
              <a:rPr lang="en-US" sz="3100" b="1" i="1" dirty="0"/>
              <a:t>pews</a:t>
            </a:r>
            <a:r>
              <a:rPr lang="en-US" sz="3100" dirty="0"/>
              <a:t> – a common Protestant practice today, but first pioneered by Zwingli.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459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Zwingli did retain the liturgical form of worship, with set prayers and the congregational reciting of the Apostles’ Creed. </a:t>
            </a:r>
          </a:p>
          <a:p>
            <a:r>
              <a:rPr lang="en-US" sz="3100" dirty="0"/>
              <a:t>Singing was </a:t>
            </a:r>
            <a:r>
              <a:rPr lang="en-US" sz="3100" b="1" i="1" dirty="0"/>
              <a:t>not</a:t>
            </a:r>
            <a:r>
              <a:rPr lang="en-US" sz="3100" dirty="0"/>
              <a:t> a part of worship in Zwinglian Zurich; instead, the congregation simply read out the Psalms and the </a:t>
            </a:r>
            <a:r>
              <a:rPr lang="en-US" sz="3100" i="1" dirty="0"/>
              <a:t>Gloria in excelsis Deo </a:t>
            </a:r>
            <a:r>
              <a:rPr lang="en-US" sz="3100" dirty="0"/>
              <a:t>with half the congregation reading one line, the other half reading the next line, and so on. </a:t>
            </a:r>
          </a:p>
          <a:p>
            <a:r>
              <a:rPr lang="en-US" sz="3100" dirty="0"/>
              <a:t>Zwingli seems to have divided the lines between men and women, which implies they were seated on different sides of the church building.</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989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sz="3100" dirty="0"/>
              <a:t>The normal Sunday morning worship in Zwinglian Zurich was essentially a preaching service, consisting of Bible readings, prayers, and a sermon. </a:t>
            </a:r>
          </a:p>
          <a:p>
            <a:r>
              <a:rPr lang="en-US" sz="3100" dirty="0"/>
              <a:t>Zwingli was unique among the Reformers in not regarding the Lord’s Supper as integral to Sunday worship; he was happy that it should be celebrated four times a year. </a:t>
            </a:r>
          </a:p>
          <a:p>
            <a:r>
              <a:rPr lang="en-US" sz="3100" dirty="0"/>
              <a:t>This infrequency of the Zwinglian Supper may be related to Zwingli’s low view of what actually happened in the Supper, since for most of his reforming career he saw it as little more than an act of pious commemoration. </a:t>
            </a:r>
          </a:p>
          <a:p>
            <a:r>
              <a:rPr lang="en-US" sz="3100" dirty="0"/>
              <a:t>Again, in this Zwingli was virtually alone among the Reformers; as we shall see, Luther opposed him strongly on this issue, and after Zwingli’s death, Martin Bucer and John Calvin guided the Reformed Churches into a much “higher” doctrine of holy communion.</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305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lvl="0">
              <a:defRPr/>
            </a:pPr>
            <a:r>
              <a:rPr lang="en-US" sz="1200" dirty="0">
                <a:solidFill>
                  <a:prstClr val="black"/>
                </a:solidFill>
                <a:effectLst>
                  <a:glow rad="228600">
                    <a:prstClr val="white">
                      <a:alpha val="40000"/>
                    </a:prstClr>
                  </a:glow>
                </a:effectLst>
                <a:hlinkClick r:id="rId5"/>
              </a:rPr>
              <a:t>https://en.wikipedia.org/wiki/Marburg_Colloquy#/media/File:Religionsgespr%C3%A4ch_zu_Marburg_1529_August_Noack.jpg</a:t>
            </a:r>
            <a:r>
              <a:rPr lang="en-US" sz="1200" dirty="0">
                <a:solidFill>
                  <a:prstClr val="black"/>
                </a:solidFill>
                <a:effectLst>
                  <a:glow rad="228600">
                    <a:prstClr val="white">
                      <a:alpha val="40000"/>
                    </a:prstClr>
                  </a:glow>
                </a:effectLst>
              </a:rPr>
              <a:t> </a:t>
            </a:r>
            <a:endPar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34844" y="12095"/>
            <a:ext cx="9178844" cy="902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Marburg Colloquy</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958180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sz="3100" dirty="0"/>
              <a:t>By the close of the 1520s, the anti-Roman “</a:t>
            </a:r>
            <a:r>
              <a:rPr lang="en-US" sz="3100" b="1" i="1" dirty="0"/>
              <a:t>Magisterial Reformers</a:t>
            </a:r>
            <a:r>
              <a:rPr lang="en-US" sz="3100" dirty="0"/>
              <a:t>” (i.e. those who believed in the union of church and state) had divided theologically into two parties: </a:t>
            </a:r>
          </a:p>
          <a:p>
            <a:pPr lvl="1"/>
            <a:r>
              <a:rPr lang="en-US" sz="2700" dirty="0"/>
              <a:t>The Lutherans (or “Evangelicals” as they called themselves)</a:t>
            </a:r>
          </a:p>
          <a:p>
            <a:pPr lvl="1"/>
            <a:r>
              <a:rPr lang="en-US" sz="2700" dirty="0"/>
              <a:t>The Zwinglians (or “Reformed” as they called themselves) </a:t>
            </a:r>
          </a:p>
          <a:p>
            <a:r>
              <a:rPr lang="en-US" sz="3100" dirty="0"/>
              <a:t>The primary issue over which the Lutherans and Zwinglians were divided was the issue of the Lord’s Supper.</a:t>
            </a:r>
          </a:p>
          <a:p>
            <a:r>
              <a:rPr lang="en-US" sz="3100" dirty="0"/>
              <a:t>This is not to say they differed </a:t>
            </a:r>
            <a:r>
              <a:rPr lang="en-US" sz="3100" b="1" i="1" dirty="0"/>
              <a:t>entirely</a:t>
            </a:r>
            <a:r>
              <a:rPr lang="en-US" sz="3100" dirty="0"/>
              <a:t> on the subject – there were many areas of agreement.</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042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sz="3100" dirty="0"/>
              <a:t>Both Luther and Zwingli had indeed abandoned the later medieval concept of the mass, and were united on the following points: </a:t>
            </a:r>
          </a:p>
          <a:p>
            <a:pPr lvl="1"/>
            <a:r>
              <a:rPr lang="en-US" sz="2700" dirty="0"/>
              <a:t>They both rejected transubstantiation and the special power of the priest to perform this so-called miracle. </a:t>
            </a:r>
          </a:p>
          <a:p>
            <a:pPr lvl="1"/>
            <a:r>
              <a:rPr lang="en-US" sz="2700" dirty="0"/>
              <a:t>They both rejected the idea that the eucharist was a sacrifice which had the power to secure God’s grace for those for whom it was offered, even when they did not take part (e.g. souls in purgatory). </a:t>
            </a:r>
          </a:p>
          <a:p>
            <a:pPr lvl="1"/>
            <a:r>
              <a:rPr lang="en-US" sz="2700" dirty="0"/>
              <a:t>They both rejected the medieval Catholic practice of adoring the sacramental bread after the priest had pronounced the words “This is My body.” </a:t>
            </a:r>
          </a:p>
          <a:p>
            <a:pPr lvl="1"/>
            <a:r>
              <a:rPr lang="en-US" sz="2700" dirty="0"/>
              <a:t>They both demanded that the cup be given to the laity.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525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304800" y="685800"/>
            <a:ext cx="8534400" cy="5833645"/>
          </a:xfrm>
        </p:spPr>
        <p:txBody>
          <a:bodyPr>
            <a:normAutofit fontScale="85000" lnSpcReduction="20000"/>
          </a:bodyPr>
          <a:lstStyle/>
          <a:p>
            <a:r>
              <a:rPr lang="en-US" sz="3100" dirty="0"/>
              <a:t>Despite these broad areas of agreement, Luther and Zwingli divided over the question of how exactly Christ was present in the eucharist. </a:t>
            </a:r>
          </a:p>
          <a:p>
            <a:r>
              <a:rPr lang="en-US" sz="3100" dirty="0"/>
              <a:t>Luther held that Christ’s flesh and blood were objectively present in the bread and wine, although without converting or abolishing their essence, the body and blood of the Savior were mysteriously present “in, with, and under” the bread and wine, and were eaten and drunk by everyone who took part in communion, whether they had faith in Christ or not. </a:t>
            </a:r>
          </a:p>
          <a:p>
            <a:r>
              <a:rPr lang="en-US" sz="3100" dirty="0"/>
              <a:t>Zwingli disagreed very strongly with Luther on this matter. </a:t>
            </a:r>
          </a:p>
          <a:p>
            <a:r>
              <a:rPr lang="en-US" sz="3100" dirty="0"/>
              <a:t>The Swiss Reformer maintained that the word “is” in “This is My body” meant “represents” – “This </a:t>
            </a:r>
            <a:r>
              <a:rPr lang="en-US" sz="3100" b="1" i="1" dirty="0"/>
              <a:t>represents</a:t>
            </a:r>
            <a:r>
              <a:rPr lang="en-US" sz="3100" dirty="0"/>
              <a:t> My body.” </a:t>
            </a:r>
          </a:p>
          <a:p>
            <a:r>
              <a:rPr lang="en-US" sz="3100" dirty="0"/>
              <a:t>Christ’s flesh and blood, Zwingli argued, were in </a:t>
            </a:r>
            <a:r>
              <a:rPr lang="en-US" sz="3100" b="1" i="1" dirty="0"/>
              <a:t>no sense </a:t>
            </a:r>
            <a:r>
              <a:rPr lang="en-US" sz="3100" dirty="0"/>
              <a:t>physically present in the bread and wine; His risen body was in heaven, not on earth.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694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What did Luther believe concerning the lifelong oath of celibacy which every monk and nun in the Roman Catholic Church had to swear?</a:t>
            </a:r>
          </a:p>
          <a:p>
            <a:pPr lvl="1"/>
            <a:r>
              <a:rPr lang="en-US" dirty="0"/>
              <a:t>Luther believed it was a dangerous violation of God’s will. Celibacy was a spiritual gift from God. If people </a:t>
            </a:r>
            <a:r>
              <a:rPr lang="en-US" b="1" i="1" dirty="0"/>
              <a:t>had</a:t>
            </a:r>
            <a:r>
              <a:rPr lang="en-US" dirty="0"/>
              <a:t> the gift, they did not need to swear an oath; and if they did </a:t>
            </a:r>
            <a:r>
              <a:rPr lang="en-US" b="1" i="1" dirty="0"/>
              <a:t>not</a:t>
            </a:r>
            <a:r>
              <a:rPr lang="en-US" dirty="0"/>
              <a:t> have the gift, their oath was sinful – they must marry to safeguard their chastity.</a:t>
            </a:r>
          </a:p>
          <a:p>
            <a:r>
              <a:rPr lang="en-US" dirty="0"/>
              <a:t>Luther did not oppose monasteries, per se. But what common belief concerning monasteries </a:t>
            </a:r>
            <a:r>
              <a:rPr lang="en-US" b="1" i="1" dirty="0"/>
              <a:t>did</a:t>
            </a:r>
            <a:r>
              <a:rPr lang="en-US" dirty="0"/>
              <a:t> Luther oppose?</a:t>
            </a:r>
          </a:p>
          <a:p>
            <a:pPr lvl="1"/>
            <a:r>
              <a:rPr lang="en-US" dirty="0"/>
              <a:t>Luther opposed was the common idea of his time that there was something intrinsically holier about monastic life than ordinary life in the world.</a:t>
            </a:r>
          </a:p>
          <a:p>
            <a:r>
              <a:rPr lang="en-US" dirty="0"/>
              <a:t>Lutheranism became a state religion in large portions of the empire. From Germany it spread to where?</a:t>
            </a:r>
          </a:p>
          <a:p>
            <a:pPr lvl="1"/>
            <a:r>
              <a:rPr lang="en-US" dirty="0"/>
              <a:t>Scandinavia</a:t>
            </a:r>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122651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sz="3100" dirty="0"/>
              <a:t>In 1529, Philip of Hesse, a young Lutheran prince in western Germany, made an effort to </a:t>
            </a:r>
            <a:r>
              <a:rPr lang="en-US" sz="3100" b="1" i="1" dirty="0"/>
              <a:t>reconcile</a:t>
            </a:r>
            <a:r>
              <a:rPr lang="en-US" sz="3100" dirty="0"/>
              <a:t> the German and the Swiss reformers.</a:t>
            </a:r>
          </a:p>
          <a:p>
            <a:r>
              <a:rPr lang="en-US" sz="3100" dirty="0"/>
              <a:t>Philip had sympathies with Zwingli’s doctrine of communion.</a:t>
            </a:r>
          </a:p>
          <a:p>
            <a:r>
              <a:rPr lang="en-US" sz="3100" dirty="0"/>
              <a:t>He also believed strongly in the need for a political alliance between German and Swiss Protestants, especially after the Diet of Speyer in March 1529, where Holy Roman Emperor Charles V had cancelled religious freedoms previously granted to German Lutherans. </a:t>
            </a:r>
          </a:p>
          <a:p>
            <a:r>
              <a:rPr lang="en-US" sz="3100" dirty="0"/>
              <a:t>At Philip’s insistence, therefore, the Swiss and German Reformers met at Philip’s castle in Marburg in October 1529, to hold a “colloquy” (conference) on the doctrine of holy communion. </a:t>
            </a:r>
          </a:p>
          <a:p>
            <a:endParaRPr lang="en-US" sz="3100"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865384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It was one of the greatest gatherings of Reformation theologians. </a:t>
            </a:r>
          </a:p>
          <a:p>
            <a:r>
              <a:rPr lang="en-US" dirty="0"/>
              <a:t>The German delegation was led by Luther, Melanchthon, and Justus Jonas from Wittenberg, and three other distinguished Lutheran Reformers.</a:t>
            </a:r>
          </a:p>
          <a:p>
            <a:r>
              <a:rPr lang="en-US" dirty="0"/>
              <a:t>The Reformed delegation was led by Zwingli from Zurich, Oecolampadius from Basel, and three eminent Reformers from the south German imperial city of Strasbourg.</a:t>
            </a:r>
          </a:p>
          <a:p>
            <a:r>
              <a:rPr lang="en-US" dirty="0"/>
              <a:t>But, in the end, the colloquy achieved nothing. </a:t>
            </a:r>
          </a:p>
          <a:p>
            <a:pPr marL="0" indent="0">
              <a:buNone/>
            </a:pPr>
            <a:endParaRPr lang="en-US" dirty="0"/>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833780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495835"/>
          </a:xfrm>
        </p:spPr>
        <p:txBody>
          <a:bodyPr>
            <a:normAutofit fontScale="92500" lnSpcReduction="20000"/>
          </a:bodyPr>
          <a:lstStyle/>
          <a:p>
            <a:r>
              <a:rPr lang="en-US" dirty="0"/>
              <a:t>At its very outset, Luther took a piece of chalk and wrote </a:t>
            </a:r>
            <a:r>
              <a:rPr lang="en-US" b="1" i="1" dirty="0"/>
              <a:t>hoc </a:t>
            </a:r>
            <a:r>
              <a:rPr lang="en-US" b="1" i="1" dirty="0" err="1"/>
              <a:t>est</a:t>
            </a:r>
            <a:r>
              <a:rPr lang="en-US" b="1" i="1" dirty="0"/>
              <a:t> corpus </a:t>
            </a:r>
            <a:r>
              <a:rPr lang="en-US" b="1" i="1" dirty="0" err="1"/>
              <a:t>meum</a:t>
            </a:r>
            <a:r>
              <a:rPr lang="en-US" b="1" i="1" dirty="0"/>
              <a:t> </a:t>
            </a:r>
            <a:r>
              <a:rPr lang="en-US" dirty="0"/>
              <a:t>("This is my body") in chalk on a wooden table and pounded it with his fist.</a:t>
            </a:r>
            <a:r>
              <a:rPr lang="en-US" baseline="30000" dirty="0"/>
              <a:t>1</a:t>
            </a:r>
          </a:p>
          <a:p>
            <a:r>
              <a:rPr lang="en-US" dirty="0"/>
              <a:t>He then informed Zwingli and his colleagues that he would understand these words </a:t>
            </a:r>
            <a:r>
              <a:rPr lang="en-US" b="1" i="1" dirty="0"/>
              <a:t>literally</a:t>
            </a:r>
            <a:r>
              <a:rPr lang="en-US" dirty="0"/>
              <a:t>, unless the Swiss could prove beyond doubt that “is” did not mean “is” but “represents”.</a:t>
            </a:r>
            <a:r>
              <a:rPr lang="en-US" baseline="30000" dirty="0"/>
              <a:t>2</a:t>
            </a:r>
            <a:r>
              <a:rPr lang="en-US" dirty="0"/>
              <a:t> </a:t>
            </a:r>
          </a:p>
          <a:p>
            <a:r>
              <a:rPr lang="en-US" dirty="0"/>
              <a:t>Zwingli pointed out that Jesus frequently referred to himself </a:t>
            </a:r>
            <a:r>
              <a:rPr lang="en-US" b="1" i="1" dirty="0"/>
              <a:t>metaphorically</a:t>
            </a:r>
            <a:r>
              <a:rPr lang="en-US" dirty="0"/>
              <a:t> </a:t>
            </a:r>
            <a:r>
              <a:rPr lang="en-US" i="1" dirty="0">
                <a:latin typeface="Cambria" panose="02040503050406030204" pitchFamily="18" charset="0"/>
                <a:ea typeface="Cambria" panose="02040503050406030204" pitchFamily="18" charset="0"/>
              </a:rPr>
              <a:t>(</a:t>
            </a:r>
            <a:r>
              <a:rPr lang="en-US" i="1" dirty="0">
                <a:solidFill>
                  <a:srgbClr val="344BF6"/>
                </a:solidFill>
                <a:latin typeface="Cambria" panose="02040503050406030204" pitchFamily="18" charset="0"/>
                <a:ea typeface="Cambria" panose="02040503050406030204" pitchFamily="18" charset="0"/>
              </a:rPr>
              <a:t>I </a:t>
            </a:r>
            <a:r>
              <a:rPr lang="en-US" b="1" i="1" dirty="0">
                <a:solidFill>
                  <a:srgbClr val="344BF6"/>
                </a:solidFill>
                <a:latin typeface="Cambria" panose="02040503050406030204" pitchFamily="18" charset="0"/>
                <a:ea typeface="Cambria" panose="02040503050406030204" pitchFamily="18" charset="0"/>
              </a:rPr>
              <a:t>am</a:t>
            </a:r>
            <a:r>
              <a:rPr lang="en-US" i="1" dirty="0">
                <a:solidFill>
                  <a:srgbClr val="344BF6"/>
                </a:solidFill>
                <a:latin typeface="Cambria" panose="02040503050406030204" pitchFamily="18" charset="0"/>
                <a:ea typeface="Cambria" panose="02040503050406030204" pitchFamily="18" charset="0"/>
              </a:rPr>
              <a:t> the vine</a:t>
            </a:r>
            <a:r>
              <a:rPr lang="en-US" dirty="0"/>
              <a:t>,</a:t>
            </a:r>
            <a:r>
              <a:rPr lang="en-US" i="1" dirty="0">
                <a:solidFill>
                  <a:srgbClr val="344BF6"/>
                </a:solidFill>
                <a:latin typeface="Cambria" panose="02040503050406030204" pitchFamily="18" charset="0"/>
                <a:ea typeface="Cambria" panose="02040503050406030204" pitchFamily="18" charset="0"/>
              </a:rPr>
              <a:t> I </a:t>
            </a:r>
            <a:r>
              <a:rPr lang="en-US" b="1" i="1" dirty="0">
                <a:solidFill>
                  <a:srgbClr val="344BF6"/>
                </a:solidFill>
                <a:latin typeface="Cambria" panose="02040503050406030204" pitchFamily="18" charset="0"/>
                <a:ea typeface="Cambria" panose="02040503050406030204" pitchFamily="18" charset="0"/>
              </a:rPr>
              <a:t>am</a:t>
            </a:r>
            <a:r>
              <a:rPr lang="en-US" i="1" dirty="0">
                <a:solidFill>
                  <a:srgbClr val="344BF6"/>
                </a:solidFill>
                <a:latin typeface="Cambria" panose="02040503050406030204" pitchFamily="18" charset="0"/>
                <a:ea typeface="Cambria" panose="02040503050406030204" pitchFamily="18" charset="0"/>
              </a:rPr>
              <a:t> the door for the sheep</a:t>
            </a:r>
            <a:r>
              <a:rPr lang="en-US" dirty="0"/>
              <a:t>), which Luther had to concede, but insisted that this passage was </a:t>
            </a:r>
            <a:r>
              <a:rPr lang="en-US" b="1" i="1" dirty="0"/>
              <a:t>different</a:t>
            </a:r>
            <a:r>
              <a:rPr lang="en-US" dirty="0"/>
              <a:t>.</a:t>
            </a:r>
            <a:r>
              <a:rPr lang="en-US" baseline="30000" dirty="0"/>
              <a:t> 1</a:t>
            </a:r>
            <a:endParaRPr lang="en-US" dirty="0"/>
          </a:p>
          <a:p>
            <a:r>
              <a:rPr lang="en-US" dirty="0"/>
              <a:t>Philip of Hesse and Zwingli were bitterly disappointed.</a:t>
            </a:r>
            <a:r>
              <a:rPr lang="en-US" baseline="30000" dirty="0"/>
              <a:t>2</a:t>
            </a:r>
            <a:r>
              <a:rPr lang="en-US" dirty="0"/>
              <a:t> </a:t>
            </a:r>
          </a:p>
          <a:p>
            <a:r>
              <a:rPr lang="en-US" dirty="0"/>
              <a:t>Zwingli begged with tears in his eyes that the two parties should unite in spite of their disagreement, but Luther refused even to admit that the Swiss Reformers were Christians.</a:t>
            </a:r>
            <a:r>
              <a:rPr lang="en-US" baseline="30000" dirty="0"/>
              <a:t> 2</a:t>
            </a:r>
            <a:endParaRPr lang="en-US" dirty="0"/>
          </a:p>
          <a:p>
            <a:endParaRPr lang="en-US" dirty="0"/>
          </a:p>
        </p:txBody>
      </p:sp>
      <p:sp>
        <p:nvSpPr>
          <p:cNvPr id="5" name="TextBox 4"/>
          <p:cNvSpPr txBox="1"/>
          <p:nvPr/>
        </p:nvSpPr>
        <p:spPr>
          <a:xfrm>
            <a:off x="442732" y="6334035"/>
            <a:ext cx="8701268" cy="523220"/>
          </a:xfrm>
          <a:prstGeom prst="rect">
            <a:avLst/>
          </a:prstGeom>
          <a:noFill/>
        </p:spPr>
        <p:txBody>
          <a:bodyPr wrap="square" rtlCol="0">
            <a:spAutoFit/>
          </a:bodyPr>
          <a:lstStyle/>
          <a:p>
            <a:pPr lvl="0">
              <a:defRPr/>
            </a:pPr>
            <a:r>
              <a:rPr lang="en-US" sz="1400" baseline="30000" dirty="0"/>
              <a:t>1  </a:t>
            </a:r>
            <a:r>
              <a:rPr lang="en-US" sz="1400" dirty="0">
                <a:solidFill>
                  <a:prstClr val="black"/>
                </a:solidFill>
                <a:hlinkClick r:id="rId4"/>
              </a:rPr>
              <a:t>https://everything2.com/title/Hoc+est+enim+corpus+meum</a:t>
            </a:r>
            <a:r>
              <a:rPr lang="en-US" sz="1400" dirty="0">
                <a:solidFill>
                  <a:prstClr val="black"/>
                </a:solidFill>
              </a:rPr>
              <a:t> </a:t>
            </a:r>
          </a:p>
          <a:p>
            <a:pPr lvl="0">
              <a:defRPr/>
            </a:pPr>
            <a:r>
              <a:rPr lang="en-US" sz="1400" baseline="30000" dirty="0"/>
              <a:t>2  </a:t>
            </a: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593356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sz="3100" dirty="0"/>
              <a:t>The controversy between German Lutherans and Swiss Reformed became extremely bitter. </a:t>
            </a:r>
          </a:p>
          <a:p>
            <a:r>
              <a:rPr lang="en-US" sz="3100" dirty="0"/>
              <a:t>Luther refused to recognize the Protestants of Switzerland as fellow Christians; they were depraved heretics to be resisted at all costs. </a:t>
            </a:r>
          </a:p>
          <a:p>
            <a:r>
              <a:rPr lang="en-US" sz="3100" dirty="0"/>
              <a:t>Luther had the sort of personality that sees life in starkly black-and-white terms: something was either of God or of Satan – there could be nothing in between. </a:t>
            </a:r>
          </a:p>
          <a:p>
            <a:r>
              <a:rPr lang="en-US" sz="3100" dirty="0"/>
              <a:t>On top of this, Luther remembered that his Radical enemy, Andreas Carlstadt, held the view of communion that Zwingli was now teaching. </a:t>
            </a:r>
          </a:p>
          <a:p>
            <a:r>
              <a:rPr lang="en-US" sz="3100" dirty="0"/>
              <a:t>So, the religious chaos Carlstadt had unleashed in Wittenberg in 1522 haunted Luther’s mind. </a:t>
            </a:r>
          </a:p>
          <a:p>
            <a:r>
              <a:rPr lang="en-US" sz="3100" dirty="0"/>
              <a:t>Zwingli, then, simply became a “Swiss Carlstadt” in Luther’s eyes.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367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Marburg Colloquy</a:t>
            </a:r>
            <a:endParaRPr lang="en-US" sz="2800" i="1" dirty="0">
              <a:latin typeface="+mn-lt"/>
            </a:endParaRPr>
          </a:p>
        </p:txBody>
      </p:sp>
      <p:sp>
        <p:nvSpPr>
          <p:cNvPr id="8" name="Content Placeholder 7"/>
          <p:cNvSpPr>
            <a:spLocks noGrp="1"/>
          </p:cNvSpPr>
          <p:nvPr>
            <p:ph idx="1"/>
          </p:nvPr>
        </p:nvSpPr>
        <p:spPr>
          <a:xfrm>
            <a:off x="304800" y="685800"/>
            <a:ext cx="8610600" cy="5833645"/>
          </a:xfrm>
        </p:spPr>
        <p:txBody>
          <a:bodyPr>
            <a:normAutofit fontScale="85000" lnSpcReduction="20000"/>
          </a:bodyPr>
          <a:lstStyle/>
          <a:p>
            <a:r>
              <a:rPr lang="en-US" sz="3100" dirty="0"/>
              <a:t>Luther therefore condemned the Swiss Reformer in the most forthright words: </a:t>
            </a:r>
          </a:p>
          <a:p>
            <a:pPr lvl="1"/>
            <a:r>
              <a:rPr lang="en-US" sz="2700" i="1" dirty="0">
                <a:latin typeface="Cambria" panose="02040503050406030204" pitchFamily="18" charset="0"/>
                <a:ea typeface="Cambria" panose="02040503050406030204" pitchFamily="18" charset="0"/>
              </a:rPr>
              <a:t>I cannot regard Zwingli or any of his teaching as Christian at all. He neither holds nor teaches any part of the Christian faith rightly, and is now seven times more dangerous than when he was a papist. </a:t>
            </a:r>
          </a:p>
          <a:p>
            <a:r>
              <a:rPr lang="en-US" sz="3100" dirty="0"/>
              <a:t>Luther warned people to shun Zwingli’s books as “the poison of the prince of hell”, and even said he would rather drink blood with the papists than wine with the Zwinglians! </a:t>
            </a:r>
          </a:p>
          <a:p>
            <a:r>
              <a:rPr lang="en-US" sz="3100" dirty="0"/>
              <a:t>Luther’s attitude stirred Zwingli, Oecolampadius, and the Swiss Reformers to deep anger. </a:t>
            </a:r>
          </a:p>
          <a:p>
            <a:r>
              <a:rPr lang="en-US" sz="3100" dirty="0"/>
              <a:t>The Swiss recognized the Lutherans as </a:t>
            </a:r>
            <a:r>
              <a:rPr lang="en-US" sz="3100" b="1" i="1" dirty="0"/>
              <a:t>fellow Christians</a:t>
            </a:r>
            <a:r>
              <a:rPr lang="en-US" sz="3100" dirty="0"/>
              <a:t>, and were </a:t>
            </a:r>
            <a:r>
              <a:rPr lang="en-US" sz="3100" b="1" i="1" dirty="0"/>
              <a:t>appalled</a:t>
            </a:r>
            <a:r>
              <a:rPr lang="en-US" sz="3100" dirty="0"/>
              <a:t> that Luther would willingly split the Reformation movement while they faced a common enemy in Rome.</a:t>
            </a:r>
          </a:p>
          <a:p>
            <a:r>
              <a:rPr lang="en-US" sz="3100" dirty="0"/>
              <a:t>Roman Catholics, meanwhile, began laughing at the Reformation as a movement doomed to self-destruction.</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0811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lvl="0">
              <a:defRPr/>
            </a:pPr>
            <a:r>
              <a:rPr lang="en-US" sz="1200" dirty="0">
                <a:solidFill>
                  <a:prstClr val="black"/>
                </a:solidFill>
                <a:effectLst>
                  <a:glow rad="228600">
                    <a:prstClr val="white">
                      <a:alpha val="40000"/>
                    </a:prstClr>
                  </a:glow>
                </a:effectLst>
                <a:hlinkClick r:id="rId5"/>
              </a:rPr>
              <a:t>https://medium.com/christian-citizen/reformation-and-resolutions-baptist-gather-in-zurich-respond-to-crisis-on-the-u-s-6040a95d3870</a:t>
            </a:r>
            <a:r>
              <a:rPr lang="en-US" sz="1200" dirty="0">
                <a:solidFill>
                  <a:prstClr val="black"/>
                </a:solidFill>
                <a:effectLst>
                  <a:glow rad="228600">
                    <a:prstClr val="white">
                      <a:alpha val="40000"/>
                    </a:prstClr>
                  </a:glow>
                </a:effectLst>
              </a:rPr>
              <a:t> </a:t>
            </a:r>
            <a:endPar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34844" y="12095"/>
            <a:ext cx="9178844" cy="17405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Zwingli and the </a:t>
            </a:r>
            <a:b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Radical Reformers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548386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59494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Luther held that traditional Catholic worship should be left as it was, unless Scripture absolutely required that it be changed. Zwingli, on the other hand, argued that nothing should be done in worship unless God positively authorized it in the New Testament. This echoes a disagreement  that persists in Protestant circles today – in deciding what should or should not be allowed in worship: Are we limited to </a:t>
            </a:r>
            <a:r>
              <a:rPr lang="en-US" b="1" i="1" dirty="0"/>
              <a:t>only</a:t>
            </a:r>
            <a:r>
              <a:rPr lang="en-US" dirty="0"/>
              <a:t> that which scripture </a:t>
            </a:r>
            <a:r>
              <a:rPr lang="en-US" b="1" i="1" dirty="0"/>
              <a:t>prescribes</a:t>
            </a:r>
            <a:r>
              <a:rPr lang="en-US" dirty="0"/>
              <a:t> that we do in worship </a:t>
            </a:r>
            <a:r>
              <a:rPr lang="en-US" b="1" i="1" dirty="0"/>
              <a:t>or</a:t>
            </a:r>
            <a:r>
              <a:rPr lang="en-US" dirty="0"/>
              <a:t> do we have freedom to do </a:t>
            </a:r>
            <a:r>
              <a:rPr lang="en-US" b="1" i="1" dirty="0"/>
              <a:t>anything</a:t>
            </a:r>
            <a:r>
              <a:rPr lang="en-US" dirty="0"/>
              <a:t> in worship, so long as scripture does not </a:t>
            </a:r>
            <a:r>
              <a:rPr lang="en-US" b="1" i="1" dirty="0"/>
              <a:t>forbid</a:t>
            </a:r>
            <a:r>
              <a:rPr lang="en-US" dirty="0"/>
              <a:t> it?</a:t>
            </a:r>
          </a:p>
          <a:p>
            <a:r>
              <a:rPr lang="en-US" dirty="0"/>
              <a:t>Luther had the sort of personality that sees life in starkly black-and-white terms: something was either of God or of Satan – there could be nothing in between. Have you seen people who operate in this way in your life? Can you relate to feeling this way about others? What do you think causes people to have this kind of outlook?</a:t>
            </a:r>
          </a:p>
          <a:p>
            <a:r>
              <a:rPr lang="en-US" dirty="0"/>
              <a:t>It has been my observation that we are sometimes more angry with people who are </a:t>
            </a:r>
            <a:r>
              <a:rPr lang="en-US" b="1" i="1" dirty="0"/>
              <a:t>very close </a:t>
            </a:r>
            <a:r>
              <a:rPr lang="en-US" dirty="0"/>
              <a:t>to agreeing with us on </a:t>
            </a:r>
            <a:r>
              <a:rPr lang="en-US" b="1" i="1" dirty="0"/>
              <a:t>just about everything </a:t>
            </a:r>
            <a:r>
              <a:rPr lang="en-US" dirty="0"/>
              <a:t>but differ on one or two </a:t>
            </a:r>
            <a:r>
              <a:rPr lang="en-US" b="1" i="1" dirty="0"/>
              <a:t>minor points</a:t>
            </a:r>
            <a:r>
              <a:rPr lang="en-US" dirty="0"/>
              <a:t>, than we are with people who differ on many points. Have you found this to be the case? If so, why do you think that </a:t>
            </a:r>
            <a:r>
              <a:rPr lang="en-US"/>
              <a:t>is?</a:t>
            </a:r>
            <a:endParaRPr lang="en-US" dirty="0"/>
          </a:p>
        </p:txBody>
      </p:sp>
    </p:spTree>
    <p:extLst>
      <p:ext uri="{BB962C8B-B14F-4D97-AF65-F5344CB8AC3E}">
        <p14:creationId xmlns:p14="http://schemas.microsoft.com/office/powerpoint/2010/main" val="1104184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To the question, </a:t>
            </a:r>
            <a:r>
              <a:rPr lang="en-US" b="1" i="1" dirty="0"/>
              <a:t>how is a person saved</a:t>
            </a:r>
            <a:r>
              <a:rPr lang="en-US" dirty="0"/>
              <a:t>? What was Luther’s answer (in contrast to the Roman Catholic view)?</a:t>
            </a:r>
          </a:p>
          <a:p>
            <a:pPr lvl="1"/>
            <a:r>
              <a:rPr lang="en-US" dirty="0"/>
              <a:t>not by works but by faith </a:t>
            </a:r>
            <a:r>
              <a:rPr lang="en-US" b="1" i="1" dirty="0"/>
              <a:t>alone</a:t>
            </a:r>
          </a:p>
          <a:p>
            <a:r>
              <a:rPr lang="en-US" dirty="0"/>
              <a:t>In what way was Ulrich Zwingli different from other parish priests of his day?</a:t>
            </a:r>
          </a:p>
          <a:p>
            <a:pPr lvl="1"/>
            <a:r>
              <a:rPr lang="en-US" dirty="0"/>
              <a:t>Many parish priests at that time were </a:t>
            </a:r>
            <a:r>
              <a:rPr lang="en-US" b="1" i="1" dirty="0"/>
              <a:t>ignorant</a:t>
            </a:r>
            <a:r>
              <a:rPr lang="en-US" dirty="0"/>
              <a:t>; some had never even read the entire New Testament. In contrast, Zwingli made a copy of Erasmus’ Greek New Testament which he carried with him in order to memorize as much of it as possible. </a:t>
            </a:r>
          </a:p>
          <a:p>
            <a:r>
              <a:rPr lang="en-US" dirty="0"/>
              <a:t>At one point, Zwingli’s enemies began to spread the word that his teachings were the same as those of Luther, implying that he had gotten them </a:t>
            </a:r>
            <a:r>
              <a:rPr lang="en-US" b="1" i="1" dirty="0"/>
              <a:t>from</a:t>
            </a:r>
            <a:r>
              <a:rPr lang="en-US" dirty="0"/>
              <a:t> Luther. How did Zwingli respond to this charge?</a:t>
            </a:r>
          </a:p>
          <a:p>
            <a:pPr lvl="1"/>
            <a:r>
              <a:rPr lang="en-US" dirty="0"/>
              <a:t>Zwingli declared that, even before having heard of Luther’s teachings, he had come to similar conclusions through his study of the Bible.</a:t>
            </a:r>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004199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https://www.evensi.us/zwingli-sausage-supper-mission-orthodox-presbyterian-church-opc/293729967</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Zwingli Breaks with Rome</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058210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Zürich was under the ecclesiastical jurisdiction of the bishop of Constance, who expressed concern over what was taking place in Zürich. </a:t>
            </a:r>
          </a:p>
          <a:p>
            <a:r>
              <a:rPr lang="en-US" sz="3100" dirty="0"/>
              <a:t>In 1522, when Zwingli preached against the laws of fasting and abstinence, and some of his parishioners gathered to eat sausages during Lent, the bishop of Constance accused the preacher before the Council of Government. </a:t>
            </a:r>
          </a:p>
          <a:p>
            <a:r>
              <a:rPr lang="en-US" sz="3100" dirty="0"/>
              <a:t>But Zwingli defended his preaching on the basis of Scripture, and he was allowed to continue preaching.</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González, Justo L. . The Story of Christianity: Volume 2: The Reformation to the Present Day (p. 60)</a:t>
            </a:r>
          </a:p>
        </p:txBody>
      </p:sp>
    </p:spTree>
    <p:extLst>
      <p:ext uri="{BB962C8B-B14F-4D97-AF65-F5344CB8AC3E}">
        <p14:creationId xmlns:p14="http://schemas.microsoft.com/office/powerpoint/2010/main" val="3184910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290332" y="838200"/>
            <a:ext cx="8701268" cy="5681245"/>
          </a:xfrm>
        </p:spPr>
        <p:txBody>
          <a:bodyPr>
            <a:normAutofit fontScale="92500" lnSpcReduction="10000"/>
          </a:bodyPr>
          <a:lstStyle/>
          <a:p>
            <a:r>
              <a:rPr lang="en-US" sz="3100" dirty="0"/>
              <a:t>It was in this year (1522), that Zwingli began making his first moves towards openly breaking with Rome. </a:t>
            </a:r>
          </a:p>
          <a:p>
            <a:r>
              <a:rPr lang="en-US" sz="3100" dirty="0"/>
              <a:t>This came especially through a treatise he published in September 1522 in which Zwingli rejected the infallible authority of:</a:t>
            </a:r>
          </a:p>
          <a:p>
            <a:pPr lvl="1"/>
            <a:r>
              <a:rPr lang="en-US" sz="2700" dirty="0"/>
              <a:t>The Papacy</a:t>
            </a:r>
          </a:p>
          <a:p>
            <a:pPr lvl="1"/>
            <a:r>
              <a:rPr lang="en-US" sz="2700" dirty="0"/>
              <a:t>Ecumenical Councils</a:t>
            </a:r>
          </a:p>
          <a:p>
            <a:pPr lvl="1"/>
            <a:r>
              <a:rPr lang="en-US" sz="2700" dirty="0"/>
              <a:t>Church tradition</a:t>
            </a:r>
          </a:p>
          <a:p>
            <a:r>
              <a:rPr lang="en-US" sz="3100" dirty="0"/>
              <a:t>In their place he set the Holy Spirit and Holy Scripture. </a:t>
            </a:r>
          </a:p>
          <a:p>
            <a:r>
              <a:rPr lang="en-US" sz="3100" dirty="0"/>
              <a:t>Zwingli argued that Christ gave the Holy Spirit to all the elect so that a Christian gained the assurance of divine truth from the Spirit of God speaking to his mind </a:t>
            </a:r>
            <a:r>
              <a:rPr lang="en-US" sz="3100" b="1" i="1" dirty="0"/>
              <a:t>through the Word of God</a:t>
            </a:r>
            <a:r>
              <a:rPr lang="en-US" sz="3100" dirty="0"/>
              <a:t>.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2887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Though Zwingli clearly broke with the papacy in 1522, Rome did nothing to stop him. </a:t>
            </a:r>
          </a:p>
          <a:p>
            <a:r>
              <a:rPr lang="en-US" sz="3100" dirty="0"/>
              <a:t>Because Rome still relied on Swiss mercenaries in its struggle for political independence against French influence in Italy, and so it could not afford to antagonize Zurich by condemning Zwingli. </a:t>
            </a:r>
          </a:p>
          <a:p>
            <a:r>
              <a:rPr lang="en-US" sz="3100" dirty="0"/>
              <a:t>Thus, while the papacy </a:t>
            </a:r>
            <a:r>
              <a:rPr lang="en-US" sz="3100" b="1" i="1" dirty="0"/>
              <a:t>excommunicated</a:t>
            </a:r>
            <a:r>
              <a:rPr lang="en-US" sz="3100" dirty="0"/>
              <a:t> Luther, it left Zwingli in peace to carry out the Swiss revolt against Rome.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865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sz="3100" dirty="0"/>
              <a:t>It was also in 1522 that Zwingli started living with Anna Reinhart, a widow related to the nobility of Zurich. </a:t>
            </a:r>
          </a:p>
          <a:p>
            <a:r>
              <a:rPr lang="en-US" sz="3100" dirty="0"/>
              <a:t>They could not legally marry; Western Church law insisted on the celibacy of the clergy. </a:t>
            </a:r>
          </a:p>
          <a:p>
            <a:r>
              <a:rPr lang="en-US" sz="3100" dirty="0"/>
              <a:t>Zwingli and Anna, however, ignoring a Church law they did not believe in, entered into a secret and private marriage covenant with one another. </a:t>
            </a:r>
          </a:p>
          <a:p>
            <a:r>
              <a:rPr lang="en-US" sz="3100" dirty="0"/>
              <a:t>They did not publicly marry until 1524, when Reformation sentiment was advanced enough in Zurich to look with favor on such an action.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039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000" r="-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Breaks with Rome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100" dirty="0"/>
              <a:t>In a public disputation in Zurich in 1523, Zwingli affirmed in sixty-seven theses that: </a:t>
            </a:r>
          </a:p>
          <a:p>
            <a:pPr lvl="1"/>
            <a:r>
              <a:rPr lang="en-US" sz="2700" dirty="0"/>
              <a:t>Salvation came exclusively through faith in Christ </a:t>
            </a:r>
          </a:p>
          <a:p>
            <a:pPr lvl="1"/>
            <a:r>
              <a:rPr lang="en-US" sz="2700" dirty="0"/>
              <a:t>Good works had no merit in justifying sinners </a:t>
            </a:r>
          </a:p>
          <a:p>
            <a:pPr lvl="1"/>
            <a:r>
              <a:rPr lang="en-US" sz="2700" dirty="0"/>
              <a:t>Purgatory did not exist </a:t>
            </a:r>
          </a:p>
          <a:p>
            <a:pPr lvl="1"/>
            <a:r>
              <a:rPr lang="en-US" sz="2700" dirty="0"/>
              <a:t>The Lord’s Supper was not a sacrifice </a:t>
            </a:r>
          </a:p>
          <a:p>
            <a:pPr lvl="1"/>
            <a:r>
              <a:rPr lang="en-US" sz="2700" dirty="0"/>
              <a:t>Christ alone (not the pope) was the head of the Church </a:t>
            </a:r>
          </a:p>
          <a:p>
            <a:r>
              <a:rPr lang="en-US" sz="3100" dirty="0"/>
              <a:t>The disputation was held in the presence of the Zurich city council.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225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328802</TotalTime>
  <Words>3054</Words>
  <Application>Microsoft Office PowerPoint</Application>
  <PresentationFormat>On-screen Show (4:3)</PresentationFormat>
  <Paragraphs>162</Paragraphs>
  <Slides>27</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Cambria</vt:lpstr>
      <vt:lpstr>Office Theme</vt:lpstr>
      <vt:lpstr>140_Office Theme</vt:lpstr>
      <vt:lpstr>PowerPoint Presentation</vt:lpstr>
      <vt:lpstr>Review</vt:lpstr>
      <vt:lpstr>Review</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Zwingli Breaks with Rome</vt:lpstr>
      <vt:lpstr>The Marburg Colloquy</vt:lpstr>
      <vt:lpstr>The Marburg Colloquy</vt:lpstr>
      <vt:lpstr>The Marburg Colloquy</vt:lpstr>
      <vt:lpstr>The Marburg Colloquy</vt:lpstr>
      <vt:lpstr>The Marburg Colloquy</vt:lpstr>
      <vt:lpstr>The Marburg Colloquy</vt:lpstr>
      <vt:lpstr>The Marburg Colloquy</vt:lpstr>
      <vt:lpstr>The Marburg Colloquy</vt:lpstr>
      <vt:lpstr>The Marburg Colloquy</vt:lpstr>
      <vt:lpstr>Zwingli and the  Radical Reformers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5978</cp:revision>
  <cp:lastPrinted>2020-08-02T13:50:46Z</cp:lastPrinted>
  <dcterms:created xsi:type="dcterms:W3CDTF">2018-06-08T00:19:32Z</dcterms:created>
  <dcterms:modified xsi:type="dcterms:W3CDTF">2020-08-02T21:49:14Z</dcterms:modified>
</cp:coreProperties>
</file>