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theme/themeOverride25.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theme/themeOverride14.xml" ContentType="application/vnd.openxmlformats-officedocument.themeOverr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notesSlides/notesSlide5.xml" ContentType="application/vnd.openxmlformats-officedocument.presentationml.notesSlide+xml"/>
  <Override PartName="/ppt/theme/themeOverride33.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theme/theme4.xml" ContentType="application/vnd.openxmlformats-officedocument.theme+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theme/themeOverride27.xml" ContentType="application/vnd.openxmlformats-officedocument.themeOverr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theme/themeOverride16.xml" ContentType="application/vnd.openxmlformats-officedocument.themeOverride+xml"/>
  <Override PartName="/ppt/notesSlides/notesSlide6.xml" ContentType="application/vnd.openxmlformats-officedocument.presentationml.notesSl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s/slide159.xml" ContentType="application/vnd.openxmlformats-officedocument.presentationml.slide+xml"/>
  <Override PartName="/ppt/theme/themeOverride29.xml" ContentType="application/vnd.openxmlformats-officedocument.themeOverride+xml"/>
  <Override PartName="/ppt/slides/slide148.xml" ContentType="application/vnd.openxmlformats-officedocument.presentationml.slide+xml"/>
  <Override PartName="/ppt/theme/themeOverride18.xml" ContentType="application/vnd.openxmlformats-officedocument.themeOverride+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8"/>
  </p:notesMasterIdLst>
  <p:sldIdLst>
    <p:sldId id="256" r:id="rId4"/>
    <p:sldId id="259" r:id="rId5"/>
    <p:sldId id="260" r:id="rId6"/>
    <p:sldId id="261" r:id="rId7"/>
    <p:sldId id="266" r:id="rId8"/>
    <p:sldId id="267" r:id="rId9"/>
    <p:sldId id="264" r:id="rId10"/>
    <p:sldId id="265" r:id="rId11"/>
    <p:sldId id="262" r:id="rId12"/>
    <p:sldId id="263" r:id="rId13"/>
    <p:sldId id="284" r:id="rId14"/>
    <p:sldId id="268" r:id="rId15"/>
    <p:sldId id="269" r:id="rId16"/>
    <p:sldId id="270" r:id="rId17"/>
    <p:sldId id="271" r:id="rId18"/>
    <p:sldId id="273" r:id="rId19"/>
    <p:sldId id="274" r:id="rId20"/>
    <p:sldId id="276" r:id="rId21"/>
    <p:sldId id="277" r:id="rId22"/>
    <p:sldId id="278" r:id="rId23"/>
    <p:sldId id="279" r:id="rId24"/>
    <p:sldId id="280" r:id="rId25"/>
    <p:sldId id="281" r:id="rId26"/>
    <p:sldId id="282" r:id="rId27"/>
    <p:sldId id="283" r:id="rId28"/>
    <p:sldId id="303" r:id="rId29"/>
    <p:sldId id="304" r:id="rId30"/>
    <p:sldId id="305" r:id="rId31"/>
    <p:sldId id="306" r:id="rId32"/>
    <p:sldId id="307" r:id="rId33"/>
    <p:sldId id="319" r:id="rId34"/>
    <p:sldId id="320" r:id="rId35"/>
    <p:sldId id="302" r:id="rId36"/>
    <p:sldId id="321" r:id="rId37"/>
    <p:sldId id="308" r:id="rId38"/>
    <p:sldId id="322" r:id="rId39"/>
    <p:sldId id="314" r:id="rId40"/>
    <p:sldId id="315" r:id="rId41"/>
    <p:sldId id="328" r:id="rId42"/>
    <p:sldId id="323" r:id="rId43"/>
    <p:sldId id="292" r:id="rId44"/>
    <p:sldId id="329" r:id="rId45"/>
    <p:sldId id="324" r:id="rId46"/>
    <p:sldId id="317" r:id="rId47"/>
    <p:sldId id="325" r:id="rId48"/>
    <p:sldId id="293" r:id="rId49"/>
    <p:sldId id="326" r:id="rId50"/>
    <p:sldId id="330" r:id="rId51"/>
    <p:sldId id="327" r:id="rId52"/>
    <p:sldId id="295" r:id="rId53"/>
    <p:sldId id="331" r:id="rId54"/>
    <p:sldId id="332" r:id="rId55"/>
    <p:sldId id="335" r:id="rId56"/>
    <p:sldId id="336" r:id="rId57"/>
    <p:sldId id="367" r:id="rId58"/>
    <p:sldId id="337" r:id="rId59"/>
    <p:sldId id="339" r:id="rId60"/>
    <p:sldId id="340" r:id="rId61"/>
    <p:sldId id="341" r:id="rId62"/>
    <p:sldId id="342" r:id="rId63"/>
    <p:sldId id="343" r:id="rId64"/>
    <p:sldId id="344" r:id="rId65"/>
    <p:sldId id="345" r:id="rId66"/>
    <p:sldId id="346" r:id="rId67"/>
    <p:sldId id="348" r:id="rId68"/>
    <p:sldId id="347" r:id="rId69"/>
    <p:sldId id="349" r:id="rId70"/>
    <p:sldId id="350" r:id="rId71"/>
    <p:sldId id="351" r:id="rId72"/>
    <p:sldId id="358" r:id="rId73"/>
    <p:sldId id="352" r:id="rId74"/>
    <p:sldId id="353" r:id="rId75"/>
    <p:sldId id="354" r:id="rId76"/>
    <p:sldId id="356" r:id="rId77"/>
    <p:sldId id="357" r:id="rId78"/>
    <p:sldId id="359" r:id="rId79"/>
    <p:sldId id="361" r:id="rId80"/>
    <p:sldId id="362" r:id="rId81"/>
    <p:sldId id="369" r:id="rId82"/>
    <p:sldId id="360" r:id="rId83"/>
    <p:sldId id="363" r:id="rId84"/>
    <p:sldId id="364" r:id="rId85"/>
    <p:sldId id="365" r:id="rId86"/>
    <p:sldId id="370" r:id="rId87"/>
    <p:sldId id="371" r:id="rId88"/>
    <p:sldId id="372" r:id="rId89"/>
    <p:sldId id="373" r:id="rId90"/>
    <p:sldId id="374" r:id="rId91"/>
    <p:sldId id="375" r:id="rId92"/>
    <p:sldId id="376" r:id="rId93"/>
    <p:sldId id="377" r:id="rId94"/>
    <p:sldId id="378" r:id="rId95"/>
    <p:sldId id="400" r:id="rId96"/>
    <p:sldId id="401" r:id="rId97"/>
    <p:sldId id="368" r:id="rId98"/>
    <p:sldId id="379" r:id="rId99"/>
    <p:sldId id="380" r:id="rId100"/>
    <p:sldId id="381" r:id="rId101"/>
    <p:sldId id="382" r:id="rId102"/>
    <p:sldId id="383" r:id="rId103"/>
    <p:sldId id="384" r:id="rId104"/>
    <p:sldId id="385" r:id="rId105"/>
    <p:sldId id="386" r:id="rId106"/>
    <p:sldId id="387" r:id="rId107"/>
    <p:sldId id="388" r:id="rId108"/>
    <p:sldId id="389" r:id="rId109"/>
    <p:sldId id="390" r:id="rId110"/>
    <p:sldId id="391" r:id="rId111"/>
    <p:sldId id="392" r:id="rId112"/>
    <p:sldId id="393" r:id="rId113"/>
    <p:sldId id="394" r:id="rId114"/>
    <p:sldId id="395" r:id="rId115"/>
    <p:sldId id="396" r:id="rId116"/>
    <p:sldId id="397" r:id="rId117"/>
    <p:sldId id="398" r:id="rId118"/>
    <p:sldId id="399" r:id="rId119"/>
    <p:sldId id="403" r:id="rId120"/>
    <p:sldId id="404" r:id="rId121"/>
    <p:sldId id="405" r:id="rId122"/>
    <p:sldId id="406" r:id="rId123"/>
    <p:sldId id="402" r:id="rId124"/>
    <p:sldId id="407" r:id="rId125"/>
    <p:sldId id="418" r:id="rId126"/>
    <p:sldId id="415" r:id="rId127"/>
    <p:sldId id="426" r:id="rId128"/>
    <p:sldId id="427" r:id="rId129"/>
    <p:sldId id="425" r:id="rId130"/>
    <p:sldId id="414" r:id="rId131"/>
    <p:sldId id="428" r:id="rId132"/>
    <p:sldId id="408" r:id="rId133"/>
    <p:sldId id="422" r:id="rId134"/>
    <p:sldId id="410" r:id="rId135"/>
    <p:sldId id="416" r:id="rId136"/>
    <p:sldId id="417" r:id="rId137"/>
    <p:sldId id="429" r:id="rId138"/>
    <p:sldId id="411" r:id="rId139"/>
    <p:sldId id="419" r:id="rId140"/>
    <p:sldId id="420" r:id="rId141"/>
    <p:sldId id="421" r:id="rId142"/>
    <p:sldId id="431" r:id="rId143"/>
    <p:sldId id="432" r:id="rId144"/>
    <p:sldId id="474" r:id="rId145"/>
    <p:sldId id="434" r:id="rId146"/>
    <p:sldId id="454" r:id="rId147"/>
    <p:sldId id="455" r:id="rId148"/>
    <p:sldId id="456" r:id="rId149"/>
    <p:sldId id="457" r:id="rId150"/>
    <p:sldId id="458" r:id="rId151"/>
    <p:sldId id="435" r:id="rId152"/>
    <p:sldId id="445" r:id="rId153"/>
    <p:sldId id="436" r:id="rId154"/>
    <p:sldId id="438" r:id="rId155"/>
    <p:sldId id="446" r:id="rId156"/>
    <p:sldId id="459" r:id="rId157"/>
    <p:sldId id="460" r:id="rId158"/>
    <p:sldId id="461" r:id="rId159"/>
    <p:sldId id="462" r:id="rId160"/>
    <p:sldId id="463" r:id="rId161"/>
    <p:sldId id="464" r:id="rId162"/>
    <p:sldId id="465" r:id="rId163"/>
    <p:sldId id="466" r:id="rId164"/>
    <p:sldId id="467" r:id="rId165"/>
    <p:sldId id="468" r:id="rId166"/>
    <p:sldId id="469" r:id="rId167"/>
    <p:sldId id="470" r:id="rId168"/>
    <p:sldId id="471" r:id="rId169"/>
    <p:sldId id="472" r:id="rId170"/>
    <p:sldId id="473" r:id="rId171"/>
    <p:sldId id="439" r:id="rId172"/>
    <p:sldId id="440" r:id="rId173"/>
    <p:sldId id="437" r:id="rId174"/>
    <p:sldId id="475" r:id="rId175"/>
    <p:sldId id="477" r:id="rId176"/>
    <p:sldId id="476" r:id="rId177"/>
    <p:sldId id="478" r:id="rId178"/>
    <p:sldId id="479" r:id="rId179"/>
    <p:sldId id="480" r:id="rId180"/>
    <p:sldId id="489" r:id="rId181"/>
    <p:sldId id="490" r:id="rId182"/>
    <p:sldId id="491" r:id="rId183"/>
    <p:sldId id="492" r:id="rId184"/>
    <p:sldId id="493" r:id="rId185"/>
    <p:sldId id="495" r:id="rId186"/>
    <p:sldId id="496" r:id="rId187"/>
    <p:sldId id="498" r:id="rId188"/>
    <p:sldId id="494" r:id="rId189"/>
    <p:sldId id="499" r:id="rId190"/>
    <p:sldId id="481" r:id="rId191"/>
    <p:sldId id="482" r:id="rId192"/>
    <p:sldId id="483" r:id="rId193"/>
    <p:sldId id="484" r:id="rId194"/>
    <p:sldId id="485" r:id="rId195"/>
    <p:sldId id="486" r:id="rId196"/>
    <p:sldId id="500" r:id="rId1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7356" autoAdjust="0"/>
  </p:normalViewPr>
  <p:slideViewPr>
    <p:cSldViewPr>
      <p:cViewPr>
        <p:scale>
          <a:sx n="110" d="100"/>
          <a:sy n="110" d="100"/>
        </p:scale>
        <p:origin x="-153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196" Type="http://schemas.openxmlformats.org/officeDocument/2006/relationships/slide" Target="slides/slide193.xml"/><Relationship Id="rId200"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1"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notesMaster" Target="notesMasters/notesMaster1.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190" Type="http://schemas.openxmlformats.org/officeDocument/2006/relationships/slide" Target="slides/slide187.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20448-A7FF-454B-ADB5-63BE7E2A51F0}" type="datetimeFigureOut">
              <a:rPr lang="en-US" smtClean="0"/>
              <a:pPr/>
              <a:t>10/4/2010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E2E65-D0D1-4DB3-9446-CFD1C550A4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83942-533F-4900-BE6F-5F4D96996D00}" type="slidenum">
              <a:rPr lang="en-US" smtClean="0"/>
              <a:pPr/>
              <a:t>90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83942-533F-4900-BE6F-5F4D96996D00}" type="slidenum">
              <a:rPr lang="en-US" smtClean="0"/>
              <a:pPr/>
              <a:t>168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83942-533F-4900-BE6F-5F4D96996D00}" type="slidenum">
              <a:rPr lang="en-US" smtClean="0"/>
              <a:pPr/>
              <a:t>91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83942-533F-4900-BE6F-5F4D96996D00}" type="slidenum">
              <a:rPr lang="en-US" smtClean="0"/>
              <a:pPr/>
              <a:t>92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F83942-533F-4900-BE6F-5F4D96996D00}" type="slidenum">
              <a:rPr lang="en-US" smtClean="0"/>
              <a:pPr/>
              <a:t>162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83942-533F-4900-BE6F-5F4D96996D00}" type="slidenum">
              <a:rPr lang="en-US" smtClean="0"/>
              <a:pPr/>
              <a:t>163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83942-533F-4900-BE6F-5F4D96996D00}" type="slidenum">
              <a:rPr lang="en-US" smtClean="0"/>
              <a:pPr/>
              <a:t>164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83942-533F-4900-BE6F-5F4D96996D00}" type="slidenum">
              <a:rPr lang="en-US" smtClean="0"/>
              <a:pPr/>
              <a:t>165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83942-533F-4900-BE6F-5F4D96996D00}" type="slidenum">
              <a:rPr lang="en-US" smtClean="0"/>
              <a:pPr/>
              <a:t>166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83942-533F-4900-BE6F-5F4D96996D00}" type="slidenum">
              <a:rPr lang="en-US" smtClean="0"/>
              <a:pPr/>
              <a:t>167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5C31A1E6-9814-4F30-8256-FEB094491279}" type="datetimeFigureOut">
              <a:rPr lang="en-US" smtClean="0"/>
              <a:pPr/>
              <a:t>10/4/2010</a:t>
            </a:fld>
            <a:endParaRPr lang="en-US"/>
          </a:p>
        </p:txBody>
      </p:sp>
      <p:sp>
        <p:nvSpPr>
          <p:cNvPr id="9" name="Rectangle 14"/>
          <p:cNvSpPr>
            <a:spLocks noGrp="1"/>
          </p:cNvSpPr>
          <p:nvPr>
            <p:ph type="sldNum" sz="quarter" idx="11"/>
          </p:nvPr>
        </p:nvSpPr>
        <p:spPr/>
        <p:txBody>
          <a:bodyPr/>
          <a:lstStyle>
            <a:lvl1pPr>
              <a:defRPr lang="en-US" smtClean="0"/>
            </a:lvl1pPr>
          </a:lstStyle>
          <a:p>
            <a:fld id="{F7BE0D67-4977-4B94-BC39-EA562EA8F0F5}"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lvl1pPr marL="27432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5C31A1E6-9814-4F30-8256-FEB094491279}" type="datetimeFigureOut">
              <a:rPr lang="en-US" smtClean="0"/>
              <a:pPr/>
              <a:t>10/4/2010</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5C31A1E6-9814-4F30-8256-FEB094491279}" type="datetimeFigureOut">
              <a:rPr lang="en-US" smtClean="0"/>
              <a:pPr/>
              <a:t>10/4/2010</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5C31A1E6-9814-4F30-8256-FEB094491279}" type="datetimeFigureOut">
              <a:rPr lang="en-US" smtClean="0"/>
              <a:pPr/>
              <a:t>10/4/2010</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5C31A1E6-9814-4F30-8256-FEB094491279}" type="datetimeFigureOut">
              <a:rPr lang="en-US" smtClean="0"/>
              <a:pPr/>
              <a:t>10/4/2010</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5C31A1E6-9814-4F30-8256-FEB094491279}" type="datetimeFigureOut">
              <a:rPr lang="en-US" smtClean="0"/>
              <a:pPr/>
              <a:t>10/4/2010</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1A1E6-9814-4F30-8256-FEB094491279}"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1A1E6-9814-4F30-8256-FEB094491279}" type="datetimeFigureOut">
              <a:rPr lang="en-US" smtClean="0"/>
              <a:pPr/>
              <a:t>10/4/2010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1A1E6-9814-4F30-8256-FEB094491279}" type="datetimeFigureOut">
              <a:rPr lang="en-US" smtClean="0"/>
              <a:pPr/>
              <a:t>10/4/2010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1A1E6-9814-4F30-8256-FEB094491279}" type="datetimeFigureOut">
              <a:rPr lang="en-US" smtClean="0"/>
              <a:pPr/>
              <a:t>10/4/2010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A1E6-9814-4F30-8256-FEB094491279}"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A1E6-9814-4F30-8256-FEB094491279}"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1A1E6-9814-4F30-8256-FEB09449127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1A1E6-9814-4F30-8256-FEB094491279}"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1A1E6-9814-4F30-8256-FEB094491279}" type="datetimeFigureOut">
              <a:rPr lang="en-US" smtClean="0"/>
              <a:pPr/>
              <a:t>10/4/2010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1A1E6-9814-4F30-8256-FEB094491279}" type="datetimeFigureOut">
              <a:rPr lang="en-US" smtClean="0"/>
              <a:pPr/>
              <a:t>10/4/2010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1A1E6-9814-4F30-8256-FEB094491279}" type="datetimeFigureOut">
              <a:rPr lang="en-US" smtClean="0"/>
              <a:pPr/>
              <a:t>10/4/2010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A1E6-9814-4F30-8256-FEB094491279}"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A1E6-9814-4F30-8256-FEB094491279}"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E0D67-4977-4B94-BC39-EA562EA8F0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1A1E6-9814-4F30-8256-FEB094491279}" type="datetimeFigureOut">
              <a:rPr lang="en-US" smtClean="0"/>
              <a:pPr/>
              <a:t>10/4/2010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E0D67-4977-4B94-BC39-EA562EA8F0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5C31A1E6-9814-4F30-8256-FEB094491279}" type="datetimeFigureOut">
              <a:rPr lang="en-US" smtClean="0"/>
              <a:pPr/>
              <a:t>10/4/2010</a:t>
            </a:fld>
            <a:endParaRPr lang="en-U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F7BE0D67-4977-4B94-BC39-EA562EA8F0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1A1E6-9814-4F30-8256-FEB094491279}" type="datetimeFigureOut">
              <a:rPr lang="en-US" smtClean="0"/>
              <a:pPr/>
              <a:t>10/4/2010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E0D67-4977-4B94-BC39-EA562EA8F0F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7.xml"/><Relationship Id="rId1" Type="http://schemas.openxmlformats.org/officeDocument/2006/relationships/themeOverride" Target="../theme/themeOverride2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7.xml"/><Relationship Id="rId1" Type="http://schemas.openxmlformats.org/officeDocument/2006/relationships/themeOverride" Target="../theme/themeOverride2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hemeOverride" Target="../theme/themeOverride28.xml"/><Relationship Id="rId4" Type="http://schemas.openxmlformats.org/officeDocument/2006/relationships/image" Target="../media/image11.jpeg"/></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hemeOverride" Target="../theme/themeOverride29.xml"/><Relationship Id="rId4" Type="http://schemas.openxmlformats.org/officeDocument/2006/relationships/image" Target="../media/image11.jpe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hemeOverride" Target="../theme/themeOverride30.xml"/><Relationship Id="rId4" Type="http://schemas.openxmlformats.org/officeDocument/2006/relationships/image" Target="../media/image11.jpeg"/></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hemeOverride" Target="../theme/themeOverride31.xml"/><Relationship Id="rId4" Type="http://schemas.openxmlformats.org/officeDocument/2006/relationships/image" Target="../media/image11.jpe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hemeOverride" Target="../theme/themeOverride32.xml"/><Relationship Id="rId4" Type="http://schemas.openxmlformats.org/officeDocument/2006/relationships/image" Target="../media/image11.jpeg"/></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hemeOverride" Target="../theme/themeOverride33.xml"/><Relationship Id="rId4" Type="http://schemas.openxmlformats.org/officeDocument/2006/relationships/image" Target="../media/image11.jpeg"/></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hemeOverride" Target="../theme/themeOverride34.xml"/><Relationship Id="rId4" Type="http://schemas.openxmlformats.org/officeDocument/2006/relationships/image" Target="../media/image11.jpe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18.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themeOverride" Target="../theme/themeOverride1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hemeOverride" Target="../theme/themeOverride21.xml"/><Relationship Id="rId4" Type="http://schemas.openxmlformats.org/officeDocument/2006/relationships/image" Target="../media/image7.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hemeOverride" Target="../theme/themeOverride22.xml"/><Relationship Id="rId4" Type="http://schemas.openxmlformats.org/officeDocument/2006/relationships/image" Target="../media/image7.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hemeOverride" Target="../theme/themeOverride23.xml"/><Relationship Id="rId4" Type="http://schemas.openxmlformats.org/officeDocument/2006/relationships/image" Target="../media/image7.jpeg"/></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7.xml"/><Relationship Id="rId1" Type="http://schemas.openxmlformats.org/officeDocument/2006/relationships/themeOverride" Target="../theme/themeOverride24.xml"/></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7.xml"/><Relationship Id="rId1" Type="http://schemas.openxmlformats.org/officeDocument/2006/relationships/themeOverride" Target="../theme/themeOverride25.xml"/><Relationship Id="rId4" Type="http://schemas.openxmlformats.org/officeDocument/2006/relationships/image" Target="../media/image9.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3124200"/>
          </a:xfrm>
        </p:spPr>
        <p:txBody>
          <a:bodyPr>
            <a:noAutofit/>
          </a:bodyPr>
          <a:lstStyle/>
          <a:p>
            <a:r>
              <a:rPr lang="en-US" sz="7200" dirty="0" smtClean="0"/>
              <a:t>Paul’s Letter to the Galatians</a:t>
            </a:r>
            <a:endParaRPr lang="en-US" sz="7200" dirty="0"/>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Why Did Paul Write Galatians?</a:t>
            </a:r>
            <a:endParaRPr lang="en-US" dirty="0"/>
          </a:p>
        </p:txBody>
      </p:sp>
      <p:sp>
        <p:nvSpPr>
          <p:cNvPr id="3" name="Content Placeholder 2"/>
          <p:cNvSpPr>
            <a:spLocks noGrp="1"/>
          </p:cNvSpPr>
          <p:nvPr>
            <p:ph idx="1"/>
          </p:nvPr>
        </p:nvSpPr>
        <p:spPr>
          <a:xfrm>
            <a:off x="457200" y="914400"/>
            <a:ext cx="8229600" cy="5791200"/>
          </a:xfrm>
        </p:spPr>
        <p:txBody>
          <a:bodyPr>
            <a:normAutofit fontScale="92500"/>
          </a:bodyPr>
          <a:lstStyle/>
          <a:p>
            <a:r>
              <a:rPr lang="en-US" dirty="0" smtClean="0"/>
              <a:t>Paul founded the Galatian churches on his first missionary journey (Acts 13-14)</a:t>
            </a:r>
          </a:p>
          <a:p>
            <a:r>
              <a:rPr lang="en-US" dirty="0" smtClean="0"/>
              <a:t>Later Paul received news of people (who have come to be known historically as “Judaizers”) who had gone to these churches and were persuading Paul’s converts to accept a different gospel than he had taught them.</a:t>
            </a:r>
          </a:p>
          <a:p>
            <a:r>
              <a:rPr lang="en-US" dirty="0" smtClean="0"/>
              <a:t>The Judaizers were trying to impose the Law of Moses on the Galatian Christians – insisting, for example, that they needed to be circumcised in order to be saved.</a:t>
            </a:r>
          </a:p>
          <a:p>
            <a:r>
              <a:rPr lang="en-US" dirty="0" smtClean="0"/>
              <a:t>Luke describes a similar group that went to Antioch: </a:t>
            </a:r>
          </a:p>
          <a:p>
            <a:pPr lvl="1"/>
            <a:r>
              <a:rPr lang="en-US" sz="2600" b="1" i="1" dirty="0" smtClean="0">
                <a:solidFill>
                  <a:schemeClr val="accent1"/>
                </a:solidFill>
                <a:latin typeface="Cambria" pitchFamily="18" charset="0"/>
              </a:rPr>
              <a:t>Some men came down from Judea to Antioch and were teaching the brothers: "Unless you are circumcised, according to the custom taught by Moses, you cannot be saved." </a:t>
            </a:r>
            <a:r>
              <a:rPr lang="en-US" sz="2600" b="1" dirty="0" smtClean="0"/>
              <a:t>(Act 15:1 NIV)</a:t>
            </a:r>
            <a:endParaRPr lang="en-US" sz="2600"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92500"/>
          </a:bodyPr>
          <a:lstStyle/>
          <a:p>
            <a:pPr marL="265176" indent="-265176" rtl="0">
              <a:lnSpc>
                <a:spcPct val="120000"/>
              </a:lnSpc>
              <a:buNone/>
            </a:pPr>
            <a:r>
              <a:rPr lang="en-US" i="1" dirty="0" smtClean="0">
                <a:solidFill>
                  <a:srgbClr val="AD2E27"/>
                </a:solidFill>
                <a:latin typeface="Cambria" pitchFamily="18" charset="0"/>
              </a:rPr>
              <a:t>  </a:t>
            </a:r>
            <a:r>
              <a:rPr lang="en-US" baseline="30000" dirty="0" smtClean="0"/>
              <a:t>6</a:t>
            </a:r>
            <a:r>
              <a:rPr lang="en-US" i="1" dirty="0" smtClean="0">
                <a:solidFill>
                  <a:schemeClr val="accent1"/>
                </a:solidFill>
                <a:latin typeface="Cambria" pitchFamily="18" charset="0"/>
              </a:rPr>
              <a:t> Consider Abraham: "He believed God, and it was credited to him as righteousness.”</a:t>
            </a:r>
          </a:p>
          <a:p>
            <a:pPr marL="265176" indent="-265176" rtl="0">
              <a:lnSpc>
                <a:spcPct val="120000"/>
              </a:lnSpc>
              <a:buNone/>
            </a:pPr>
            <a:endParaRPr lang="en-US" sz="800" dirty="0" smtClean="0">
              <a:solidFill>
                <a:schemeClr val="accent1"/>
              </a:solidFill>
              <a:latin typeface="Cambria" pitchFamily="18" charset="0"/>
            </a:endParaRPr>
          </a:p>
          <a:p>
            <a:pPr marL="265176" indent="-265176" rtl="0">
              <a:lnSpc>
                <a:spcPct val="120000"/>
              </a:lnSpc>
            </a:pPr>
            <a:r>
              <a:rPr lang="en-US" dirty="0" smtClean="0">
                <a:cs typeface="Calibri" pitchFamily="34" charset="0"/>
              </a:rPr>
              <a:t>Shortly after Abraham arrived in Canaan, while he was still childless, God promised him that his offspring would be more numerous than the stars he could see in the night sky. (</a:t>
            </a:r>
            <a:r>
              <a:rPr lang="en-US" dirty="0" smtClean="0">
                <a:solidFill>
                  <a:schemeClr val="accent1"/>
                </a:solidFill>
                <a:cs typeface="Calibri" pitchFamily="34" charset="0"/>
              </a:rPr>
              <a:t>Genesis 15:5</a:t>
            </a:r>
            <a:r>
              <a:rPr lang="en-US" dirty="0" smtClean="0">
                <a:cs typeface="Calibri" pitchFamily="34" charset="0"/>
              </a:rPr>
              <a:t>)</a:t>
            </a:r>
          </a:p>
          <a:p>
            <a:pPr marL="265176" indent="-265176" rtl="0">
              <a:lnSpc>
                <a:spcPct val="120000"/>
              </a:lnSpc>
            </a:pPr>
            <a:r>
              <a:rPr lang="en-US" dirty="0" smtClean="0">
                <a:cs typeface="Calibri" pitchFamily="34" charset="0"/>
              </a:rPr>
              <a:t>Though this must have seemed very unlikely at the time, Abraham believed this incredible promise because of the trustworthiness of the One who made it.</a:t>
            </a:r>
          </a:p>
          <a:p>
            <a:pPr marL="265176" indent="-265176" rtl="0">
              <a:lnSpc>
                <a:spcPct val="120000"/>
              </a:lnSpc>
            </a:pPr>
            <a:r>
              <a:rPr lang="en-US" dirty="0" smtClean="0">
                <a:cs typeface="Calibri" pitchFamily="34" charset="0"/>
              </a:rPr>
              <a:t>And so , Genesis 15:6 tells us: “</a:t>
            </a:r>
            <a:r>
              <a:rPr lang="en-US" i="1" dirty="0" smtClean="0">
                <a:solidFill>
                  <a:schemeClr val="accent1"/>
                </a:solidFill>
                <a:latin typeface="Cambria" pitchFamily="18" charset="0"/>
              </a:rPr>
              <a:t>Abram believed the LORD, and He credited it to him as righteousness.</a:t>
            </a:r>
            <a:r>
              <a:rPr lang="en-US" dirty="0" smtClean="0">
                <a:cs typeface="Calibri" pitchFamily="34" charset="0"/>
              </a:rPr>
              <a:t>”</a:t>
            </a:r>
          </a:p>
          <a:p>
            <a:pPr marL="265176" indent="-265176" rtl="0">
              <a:lnSpc>
                <a:spcPct val="120000"/>
              </a:lnSpc>
            </a:pPr>
            <a:endParaRPr lang="en-US" dirty="0" smtClean="0">
              <a:latin typeface="Calibri" pitchFamily="34" charset="0"/>
              <a:cs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92500" lnSpcReduction="20000"/>
          </a:bodyPr>
          <a:lstStyle/>
          <a:p>
            <a:pPr marL="265176" indent="-265176" rtl="0">
              <a:lnSpc>
                <a:spcPct val="120000"/>
              </a:lnSpc>
              <a:buNone/>
            </a:pPr>
            <a:r>
              <a:rPr lang="en-US" i="1" dirty="0" smtClean="0">
                <a:solidFill>
                  <a:schemeClr val="accent1"/>
                </a:solidFill>
                <a:latin typeface="Cambria" pitchFamily="18" charset="0"/>
              </a:rPr>
              <a:t> </a:t>
            </a:r>
            <a:r>
              <a:rPr lang="en-US" sz="3200" baseline="30000" dirty="0" smtClean="0"/>
              <a:t>7</a:t>
            </a:r>
            <a:r>
              <a:rPr lang="en-US" i="1" dirty="0" smtClean="0">
                <a:solidFill>
                  <a:schemeClr val="accent1"/>
                </a:solidFill>
                <a:latin typeface="Cambria" pitchFamily="18" charset="0"/>
              </a:rPr>
              <a:t> Understand, then, that those who believe are children of Abraham.</a:t>
            </a:r>
            <a:endParaRPr lang="en-US" sz="800" dirty="0" smtClean="0">
              <a:solidFill>
                <a:schemeClr val="accent1"/>
              </a:solidFill>
              <a:latin typeface="Cambria" pitchFamily="18" charset="0"/>
            </a:endParaRPr>
          </a:p>
          <a:p>
            <a:pPr marL="265176" indent="-265176" rtl="0">
              <a:lnSpc>
                <a:spcPct val="120000"/>
              </a:lnSpc>
            </a:pPr>
            <a:r>
              <a:rPr lang="en-US" dirty="0" smtClean="0">
                <a:cs typeface="Calibri" pitchFamily="34" charset="0"/>
              </a:rPr>
              <a:t>Undoubtedly, the Judaizers had used the example of Abraham to convince the Galatians that they needed to be circumcised.</a:t>
            </a:r>
          </a:p>
          <a:p>
            <a:pPr marL="265176" indent="-265176" rtl="0">
              <a:lnSpc>
                <a:spcPct val="120000"/>
              </a:lnSpc>
            </a:pPr>
            <a:r>
              <a:rPr lang="en-US" dirty="0" smtClean="0">
                <a:latin typeface="Calibri" pitchFamily="34" charset="0"/>
                <a:cs typeface="Calibri" pitchFamily="34" charset="0"/>
              </a:rPr>
              <a:t>Paul shows that in the account of given of Abraham in Genesis 15:6, that Abraham was </a:t>
            </a:r>
            <a:r>
              <a:rPr lang="en-US" b="1" i="1" dirty="0" smtClean="0">
                <a:latin typeface="Calibri" pitchFamily="34" charset="0"/>
                <a:cs typeface="Calibri" pitchFamily="34" charset="0"/>
              </a:rPr>
              <a:t>credited</a:t>
            </a:r>
            <a:r>
              <a:rPr lang="en-US" dirty="0" smtClean="0">
                <a:latin typeface="Calibri" pitchFamily="34" charset="0"/>
                <a:cs typeface="Calibri" pitchFamily="34" charset="0"/>
              </a:rPr>
              <a:t> with the righteousness he needed to be in right standing with God by means, </a:t>
            </a:r>
            <a:r>
              <a:rPr lang="en-US" b="1" i="1" dirty="0" smtClean="0">
                <a:latin typeface="Calibri" pitchFamily="34" charset="0"/>
                <a:cs typeface="Calibri" pitchFamily="34" charset="0"/>
              </a:rPr>
              <a:t>not</a:t>
            </a:r>
            <a:r>
              <a:rPr lang="en-US" dirty="0" smtClean="0">
                <a:latin typeface="Calibri" pitchFamily="34" charset="0"/>
                <a:cs typeface="Calibri" pitchFamily="34" charset="0"/>
              </a:rPr>
              <a:t> of circumcision, but by means of </a:t>
            </a:r>
            <a:r>
              <a:rPr lang="en-US" b="1" i="1" dirty="0" smtClean="0">
                <a:latin typeface="Calibri" pitchFamily="34" charset="0"/>
                <a:cs typeface="Calibri" pitchFamily="34" charset="0"/>
              </a:rPr>
              <a:t>faith</a:t>
            </a:r>
            <a:r>
              <a:rPr lang="en-US" dirty="0" smtClean="0">
                <a:latin typeface="Calibri" pitchFamily="34" charset="0"/>
                <a:cs typeface="Calibri" pitchFamily="34" charset="0"/>
              </a:rPr>
              <a:t>.</a:t>
            </a:r>
          </a:p>
          <a:p>
            <a:pPr marL="265176" indent="-265176" rtl="0">
              <a:lnSpc>
                <a:spcPct val="120000"/>
              </a:lnSpc>
            </a:pPr>
            <a:r>
              <a:rPr lang="en-US" dirty="0" smtClean="0">
                <a:latin typeface="Calibri" pitchFamily="34" charset="0"/>
                <a:cs typeface="Calibri" pitchFamily="34" charset="0"/>
              </a:rPr>
              <a:t>Therefore Paul wants the Galatians to know that it is the ones who have faith and believe in the promises of God who are </a:t>
            </a:r>
            <a:r>
              <a:rPr lang="en-US" b="1" i="1" dirty="0" smtClean="0">
                <a:latin typeface="Calibri" pitchFamily="34" charset="0"/>
                <a:cs typeface="Calibri" pitchFamily="34" charset="0"/>
              </a:rPr>
              <a:t>true</a:t>
            </a:r>
            <a:r>
              <a:rPr lang="en-US" dirty="0" smtClean="0">
                <a:latin typeface="Calibri" pitchFamily="34" charset="0"/>
                <a:cs typeface="Calibri" pitchFamily="34" charset="0"/>
              </a:rPr>
              <a:t> children of Abraham (that is, the ones who follow in his footsteps).</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85000" lnSpcReduction="10000"/>
          </a:bodyPr>
          <a:lstStyle/>
          <a:p>
            <a:pPr marL="265176" indent="-265176" rtl="0">
              <a:lnSpc>
                <a:spcPct val="120000"/>
              </a:lnSpc>
              <a:buNone/>
            </a:pPr>
            <a:r>
              <a:rPr lang="en-US" i="1" dirty="0" smtClean="0">
                <a:solidFill>
                  <a:schemeClr val="accent1"/>
                </a:solidFill>
                <a:latin typeface="Cambria" pitchFamily="18" charset="0"/>
              </a:rPr>
              <a:t> </a:t>
            </a:r>
            <a:r>
              <a:rPr lang="en-US" sz="3200" baseline="30000" dirty="0" smtClean="0"/>
              <a:t>8</a:t>
            </a:r>
            <a:r>
              <a:rPr lang="en-US" i="1" dirty="0" smtClean="0">
                <a:solidFill>
                  <a:schemeClr val="accent1"/>
                </a:solidFill>
                <a:latin typeface="Cambria" pitchFamily="18" charset="0"/>
              </a:rPr>
              <a:t> The Scripture [in Gen 12:3 and 18:18] foresaw that God would justify the Gentiles by faith, and announced the gospel in advance to Abraham: “All nations will be blessed through [or with] you.”</a:t>
            </a:r>
          </a:p>
          <a:p>
            <a:pPr marL="265176" indent="-265176" rtl="0">
              <a:lnSpc>
                <a:spcPct val="120000"/>
              </a:lnSpc>
              <a:buNone/>
            </a:pPr>
            <a:endParaRPr lang="en-US" sz="900" i="1" dirty="0" smtClean="0">
              <a:solidFill>
                <a:schemeClr val="accent1"/>
              </a:solidFill>
              <a:latin typeface="Cambria" pitchFamily="18" charset="0"/>
              <a:cs typeface="Calibri" pitchFamily="34" charset="0"/>
            </a:endParaRPr>
          </a:p>
          <a:p>
            <a:pPr marL="265176" indent="-265176" rtl="0">
              <a:lnSpc>
                <a:spcPct val="120000"/>
              </a:lnSpc>
            </a:pPr>
            <a:r>
              <a:rPr lang="en-US" dirty="0" smtClean="0">
                <a:latin typeface="Calibri" pitchFamily="34" charset="0"/>
                <a:cs typeface="Calibri" pitchFamily="34" charset="0"/>
              </a:rPr>
              <a:t>Paul substitutes “the Scripture” here for “God”, indicating that, in Paul’s mind, the scriptures are the very words of God. (compare </a:t>
            </a:r>
            <a:r>
              <a:rPr lang="en-US" dirty="0" smtClean="0">
                <a:solidFill>
                  <a:schemeClr val="accent1"/>
                </a:solidFill>
                <a:latin typeface="Calibri" pitchFamily="34" charset="0"/>
                <a:cs typeface="Calibri" pitchFamily="34" charset="0"/>
              </a:rPr>
              <a:t>Heb. 4:12; 2 Tim. 3:16</a:t>
            </a:r>
            <a:r>
              <a:rPr lang="en-US" dirty="0" smtClean="0">
                <a:latin typeface="Calibri" pitchFamily="34" charset="0"/>
                <a:cs typeface="Calibri" pitchFamily="34" charset="0"/>
              </a:rPr>
              <a:t>)</a:t>
            </a:r>
          </a:p>
          <a:p>
            <a:pPr marL="265176" indent="-265176" rtl="0">
              <a:lnSpc>
                <a:spcPct val="120000"/>
              </a:lnSpc>
            </a:pPr>
            <a:r>
              <a:rPr lang="en-US" dirty="0" smtClean="0">
                <a:latin typeface="Calibri" pitchFamily="34" charset="0"/>
                <a:cs typeface="Calibri" pitchFamily="34" charset="0"/>
              </a:rPr>
              <a:t>At the time that Abraham was credited with righteousness for his faith and trust in God’s promise to him, God “foresaw” that at a later time he would bless the Gentiles (those who are </a:t>
            </a:r>
            <a:r>
              <a:rPr lang="en-US" b="1" i="1" dirty="0" smtClean="0">
                <a:latin typeface="Calibri" pitchFamily="34" charset="0"/>
                <a:cs typeface="Calibri" pitchFamily="34" charset="0"/>
              </a:rPr>
              <a:t>not</a:t>
            </a:r>
            <a:r>
              <a:rPr lang="en-US" dirty="0" smtClean="0">
                <a:latin typeface="Calibri" pitchFamily="34" charset="0"/>
                <a:cs typeface="Calibri" pitchFamily="34" charset="0"/>
              </a:rPr>
              <a:t> physical descendants of Abraham) by the same principle.</a:t>
            </a:r>
          </a:p>
          <a:p>
            <a:pPr marL="265176" indent="-265176" rtl="0">
              <a:lnSpc>
                <a:spcPct val="120000"/>
              </a:lnSpc>
            </a:pPr>
            <a:r>
              <a:rPr lang="en-US" dirty="0" smtClean="0">
                <a:latin typeface="Calibri" pitchFamily="34" charset="0"/>
                <a:cs typeface="Calibri" pitchFamily="34" charset="0"/>
              </a:rPr>
              <a:t>And God announced this to Abraham at the time and it was later recorded for us in scripture (</a:t>
            </a:r>
            <a:r>
              <a:rPr lang="en-US" dirty="0" smtClean="0">
                <a:solidFill>
                  <a:schemeClr val="accent1"/>
                </a:solidFill>
                <a:latin typeface="Calibri" pitchFamily="34" charset="0"/>
                <a:cs typeface="Calibri" pitchFamily="34" charset="0"/>
              </a:rPr>
              <a:t>Gen 12:3; 18:18</a:t>
            </a:r>
            <a:r>
              <a:rPr lang="en-US" dirty="0" smtClean="0">
                <a:latin typeface="Calibri" pitchFamily="34" charset="0"/>
                <a:cs typeface="Calibri" pitchFamily="34" charset="0"/>
              </a:rPr>
              <a: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92500" lnSpcReduction="10000"/>
          </a:bodyPr>
          <a:lstStyle/>
          <a:p>
            <a:pPr marL="265176" indent="-265176" rtl="0">
              <a:lnSpc>
                <a:spcPct val="120000"/>
              </a:lnSpc>
              <a:buNone/>
            </a:pPr>
            <a:r>
              <a:rPr lang="en-US" i="1" dirty="0" smtClean="0">
                <a:solidFill>
                  <a:schemeClr val="accent1"/>
                </a:solidFill>
                <a:latin typeface="Cambria" pitchFamily="18" charset="0"/>
              </a:rPr>
              <a:t> </a:t>
            </a:r>
            <a:r>
              <a:rPr lang="en-US" sz="3200" baseline="30000" dirty="0" smtClean="0"/>
              <a:t>9</a:t>
            </a:r>
            <a:r>
              <a:rPr lang="en-US" i="1" dirty="0" smtClean="0">
                <a:solidFill>
                  <a:schemeClr val="accent1"/>
                </a:solidFill>
                <a:latin typeface="Cambria" pitchFamily="18" charset="0"/>
              </a:rPr>
              <a:t> So those who have faith are blessed along with Abraham, the man of faith.</a:t>
            </a:r>
          </a:p>
          <a:p>
            <a:pPr marL="265176" indent="-265176" rtl="0">
              <a:lnSpc>
                <a:spcPct val="120000"/>
              </a:lnSpc>
              <a:buNone/>
            </a:pPr>
            <a:endParaRPr lang="en-US" sz="800" i="1" dirty="0" smtClean="0">
              <a:solidFill>
                <a:schemeClr val="accent1"/>
              </a:solidFill>
              <a:latin typeface="Cambria" pitchFamily="18" charset="0"/>
              <a:cs typeface="Calibri" pitchFamily="34" charset="0"/>
            </a:endParaRPr>
          </a:p>
          <a:p>
            <a:pPr marL="265176" indent="-265176" rtl="0">
              <a:lnSpc>
                <a:spcPct val="120000"/>
              </a:lnSpc>
            </a:pPr>
            <a:r>
              <a:rPr lang="en-US" dirty="0" smtClean="0">
                <a:latin typeface="Calibri" pitchFamily="34" charset="0"/>
                <a:cs typeface="Calibri" pitchFamily="34" charset="0"/>
              </a:rPr>
              <a:t>Men and women of faith are not only, figuratively speaking, the sons and daughters of Abraham in that they follow in his footsteps, but they have a share in the blessing promised to Abraham.</a:t>
            </a:r>
          </a:p>
          <a:p>
            <a:pPr marL="265176" indent="-265176" rtl="0">
              <a:lnSpc>
                <a:spcPct val="120000"/>
              </a:lnSpc>
            </a:pPr>
            <a:r>
              <a:rPr lang="en-US" dirty="0" smtClean="0">
                <a:latin typeface="Calibri" pitchFamily="34" charset="0"/>
                <a:cs typeface="Calibri" pitchFamily="34" charset="0"/>
              </a:rPr>
              <a:t>Paul tells us that the Gentiles who are blessed with Abraham are the ones who, like him, have faith in God’s promise.</a:t>
            </a:r>
          </a:p>
          <a:p>
            <a:pPr marL="265176" indent="-265176" rtl="0">
              <a:lnSpc>
                <a:spcPct val="120000"/>
              </a:lnSpc>
            </a:pPr>
            <a:r>
              <a:rPr lang="en-US" dirty="0" smtClean="0">
                <a:latin typeface="Calibri" pitchFamily="34" charset="0"/>
                <a:cs typeface="Calibri" pitchFamily="34" charset="0"/>
              </a:rPr>
              <a:t>And the blessing they receive is the blessing that Abraham received: justification (being put in right standing with God).</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85000" lnSpcReduction="20000"/>
          </a:bodyPr>
          <a:lstStyle/>
          <a:p>
            <a:pPr marL="265176" indent="-265176" rtl="0">
              <a:lnSpc>
                <a:spcPct val="120000"/>
              </a:lnSpc>
              <a:buNone/>
            </a:pPr>
            <a:r>
              <a:rPr lang="en-US" i="1" dirty="0" smtClean="0">
                <a:solidFill>
                  <a:schemeClr val="accent1"/>
                </a:solidFill>
                <a:latin typeface="Cambria" pitchFamily="18" charset="0"/>
              </a:rPr>
              <a:t> </a:t>
            </a:r>
            <a:r>
              <a:rPr lang="en-US" sz="3200" baseline="30000" dirty="0" smtClean="0"/>
              <a:t>10</a:t>
            </a:r>
            <a:r>
              <a:rPr lang="en-US" i="1" dirty="0" smtClean="0">
                <a:solidFill>
                  <a:schemeClr val="accent1"/>
                </a:solidFill>
                <a:latin typeface="Cambria" pitchFamily="18" charset="0"/>
              </a:rPr>
              <a:t> All who rely on observing the law are under a curse, for it is written [in Deut 27:26] : "Cursed is everyone who does not continue to do everything written in the Book of the Law.”</a:t>
            </a:r>
          </a:p>
          <a:p>
            <a:pPr marL="265176" indent="-265176" rtl="0">
              <a:lnSpc>
                <a:spcPct val="120000"/>
              </a:lnSpc>
              <a:buNone/>
            </a:pPr>
            <a:endParaRPr lang="en-US" sz="900" i="1" dirty="0" smtClean="0">
              <a:solidFill>
                <a:schemeClr val="accent1"/>
              </a:solidFill>
              <a:latin typeface="Cambria" pitchFamily="18" charset="0"/>
            </a:endParaRPr>
          </a:p>
          <a:p>
            <a:pPr marL="265176" indent="-265176" rtl="0">
              <a:lnSpc>
                <a:spcPct val="120000"/>
              </a:lnSpc>
            </a:pPr>
            <a:r>
              <a:rPr lang="en-US" dirty="0" smtClean="0">
                <a:latin typeface="Calibri" pitchFamily="34" charset="0"/>
                <a:cs typeface="Calibri" pitchFamily="34" charset="0"/>
              </a:rPr>
              <a:t>In contrast to those who have faith in God and are justified, those who, like the Judaizers, rely on law keeping to put themselves in right standing with God are under a curse.</a:t>
            </a:r>
          </a:p>
          <a:p>
            <a:pPr marL="265176" indent="-265176" rtl="0">
              <a:lnSpc>
                <a:spcPct val="120000"/>
              </a:lnSpc>
            </a:pPr>
            <a:r>
              <a:rPr lang="en-US" dirty="0" smtClean="0">
                <a:latin typeface="Calibri" pitchFamily="34" charset="0"/>
                <a:cs typeface="Calibri" pitchFamily="34" charset="0"/>
              </a:rPr>
              <a:t>Why? Because the Law itself states (</a:t>
            </a:r>
            <a:r>
              <a:rPr lang="en-US" dirty="0" smtClean="0">
                <a:solidFill>
                  <a:schemeClr val="accent1"/>
                </a:solidFill>
                <a:latin typeface="Calibri" pitchFamily="34" charset="0"/>
                <a:cs typeface="Calibri" pitchFamily="34" charset="0"/>
              </a:rPr>
              <a:t>Deut 27:26</a:t>
            </a:r>
            <a:r>
              <a:rPr lang="en-US" dirty="0" smtClean="0">
                <a:latin typeface="Calibri" pitchFamily="34" charset="0"/>
                <a:cs typeface="Calibri" pitchFamily="34" charset="0"/>
              </a:rPr>
              <a:t>) that anyone who does not </a:t>
            </a:r>
            <a:r>
              <a:rPr lang="en-US" b="1" i="1" dirty="0" smtClean="0">
                <a:latin typeface="Calibri" pitchFamily="34" charset="0"/>
                <a:cs typeface="Calibri" pitchFamily="34" charset="0"/>
              </a:rPr>
              <a:t>continue</a:t>
            </a:r>
            <a:r>
              <a:rPr lang="en-US" dirty="0" smtClean="0">
                <a:latin typeface="Calibri" pitchFamily="34" charset="0"/>
                <a:cs typeface="Calibri" pitchFamily="34" charset="0"/>
              </a:rPr>
              <a:t> to do </a:t>
            </a:r>
            <a:r>
              <a:rPr lang="en-US" b="1" i="1" dirty="0" smtClean="0">
                <a:latin typeface="Calibri" pitchFamily="34" charset="0"/>
                <a:cs typeface="Calibri" pitchFamily="34" charset="0"/>
              </a:rPr>
              <a:t>everything</a:t>
            </a:r>
            <a:r>
              <a:rPr lang="en-US" dirty="0" smtClean="0">
                <a:latin typeface="Calibri" pitchFamily="34" charset="0"/>
                <a:cs typeface="Calibri" pitchFamily="34" charset="0"/>
              </a:rPr>
              <a:t> written in the Law is under a curse.</a:t>
            </a:r>
          </a:p>
          <a:p>
            <a:pPr marL="265176" indent="-265176" rtl="0">
              <a:lnSpc>
                <a:spcPct val="120000"/>
              </a:lnSpc>
            </a:pPr>
            <a:r>
              <a:rPr lang="en-US" dirty="0" smtClean="0">
                <a:latin typeface="Calibri" pitchFamily="34" charset="0"/>
                <a:cs typeface="Calibri" pitchFamily="34" charset="0"/>
              </a:rPr>
              <a:t>Who can continuously do everything written in the Law? No one (except Jesus). </a:t>
            </a:r>
          </a:p>
          <a:p>
            <a:pPr marL="265176" indent="-265176" rtl="0">
              <a:lnSpc>
                <a:spcPct val="120000"/>
              </a:lnSpc>
            </a:pPr>
            <a:r>
              <a:rPr lang="en-US" dirty="0" smtClean="0">
                <a:latin typeface="Calibri" pitchFamily="34" charset="0"/>
                <a:cs typeface="Calibri" pitchFamily="34" charset="0"/>
              </a:rPr>
              <a:t>Therefore anyone who relies on law keeping to attain right standing with God will be cursed by the very Law they are trying to keep!</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92500"/>
          </a:bodyPr>
          <a:lstStyle/>
          <a:p>
            <a:pPr marL="265176" indent="-265176" rtl="0">
              <a:lnSpc>
                <a:spcPct val="120000"/>
              </a:lnSpc>
              <a:buNone/>
            </a:pPr>
            <a:r>
              <a:rPr lang="en-US" sz="3200" baseline="30000" dirty="0" smtClean="0"/>
              <a:t>11</a:t>
            </a:r>
            <a:r>
              <a:rPr lang="en-US" i="1" dirty="0" smtClean="0">
                <a:solidFill>
                  <a:schemeClr val="accent1"/>
                </a:solidFill>
                <a:latin typeface="Cambria" pitchFamily="18" charset="0"/>
              </a:rPr>
              <a:t> Clearly no one is justified before God by the law, because [as it says in Hab. 2:4], “The righteous will live by faith.”</a:t>
            </a:r>
          </a:p>
          <a:p>
            <a:pPr marL="265176" indent="-265176" rtl="0">
              <a:lnSpc>
                <a:spcPct val="120000"/>
              </a:lnSpc>
              <a:buNone/>
            </a:pPr>
            <a:endParaRPr lang="en-US" sz="900" i="1" dirty="0" smtClean="0">
              <a:solidFill>
                <a:schemeClr val="accent1"/>
              </a:solidFill>
              <a:latin typeface="Cambria" pitchFamily="18" charset="0"/>
            </a:endParaRPr>
          </a:p>
          <a:p>
            <a:pPr marL="265176" indent="-265176" rtl="0">
              <a:lnSpc>
                <a:spcPct val="120000"/>
              </a:lnSpc>
            </a:pPr>
            <a:r>
              <a:rPr lang="en-US" dirty="0" smtClean="0">
                <a:latin typeface="Calibri" pitchFamily="34" charset="0"/>
                <a:cs typeface="Calibri" pitchFamily="34" charset="0"/>
              </a:rPr>
              <a:t>To say, as Paul did in the previous verse, that those who seek to be justified by the works of the law are under a curse, makes it clear therefore that no one will be justified (i.e., put in right standing with God or saved) by law keeping.</a:t>
            </a:r>
          </a:p>
          <a:p>
            <a:pPr marL="265176" indent="-265176" rtl="0">
              <a:lnSpc>
                <a:spcPct val="120000"/>
              </a:lnSpc>
            </a:pPr>
            <a:r>
              <a:rPr lang="en-US" dirty="0" smtClean="0">
                <a:latin typeface="Calibri" pitchFamily="34" charset="0"/>
                <a:cs typeface="Calibri" pitchFamily="34" charset="0"/>
              </a:rPr>
              <a:t>To further support this idea Paul cites another Old Testament text (</a:t>
            </a:r>
            <a:r>
              <a:rPr lang="en-US" dirty="0" smtClean="0">
                <a:solidFill>
                  <a:schemeClr val="accent1"/>
                </a:solidFill>
                <a:latin typeface="Calibri" pitchFamily="34" charset="0"/>
                <a:cs typeface="Calibri" pitchFamily="34" charset="0"/>
              </a:rPr>
              <a:t>Hab. 2:4</a:t>
            </a:r>
            <a:r>
              <a:rPr lang="en-US" dirty="0" smtClean="0">
                <a:latin typeface="Calibri" pitchFamily="34" charset="0"/>
                <a:cs typeface="Calibri" pitchFamily="34" charset="0"/>
              </a:rPr>
              <a:t>) which teaches that those who are in right standing with God have eternal life </a:t>
            </a:r>
            <a:r>
              <a:rPr lang="en-US" b="1" i="1" dirty="0" smtClean="0">
                <a:latin typeface="Calibri" pitchFamily="34" charset="0"/>
                <a:cs typeface="Calibri" pitchFamily="34" charset="0"/>
              </a:rPr>
              <a:t>by means </a:t>
            </a:r>
            <a:r>
              <a:rPr lang="en-US" b="1" i="1" smtClean="0">
                <a:latin typeface="Calibri" pitchFamily="34" charset="0"/>
                <a:cs typeface="Calibri" pitchFamily="34" charset="0"/>
              </a:rPr>
              <a:t>of faith.</a:t>
            </a:r>
            <a:endParaRPr lang="en-US" dirty="0" smtClean="0">
              <a:latin typeface="Calibri" pitchFamily="34" charset="0"/>
              <a:cs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92500"/>
          </a:bodyPr>
          <a:lstStyle/>
          <a:p>
            <a:pPr marL="265176" indent="-265176" rtl="0">
              <a:lnSpc>
                <a:spcPct val="120000"/>
              </a:lnSpc>
              <a:buNone/>
            </a:pPr>
            <a:r>
              <a:rPr lang="en-US" i="1" dirty="0" smtClean="0">
                <a:solidFill>
                  <a:schemeClr val="accent1"/>
                </a:solidFill>
                <a:latin typeface="Cambria" pitchFamily="18" charset="0"/>
              </a:rPr>
              <a:t> </a:t>
            </a:r>
            <a:r>
              <a:rPr lang="en-US" baseline="30000" dirty="0" smtClean="0"/>
              <a:t>12</a:t>
            </a:r>
            <a:r>
              <a:rPr lang="en-US" i="1" dirty="0" smtClean="0">
                <a:solidFill>
                  <a:schemeClr val="accent1"/>
                </a:solidFill>
                <a:latin typeface="Cambria" pitchFamily="18" charset="0"/>
              </a:rPr>
              <a:t> The law is not based on faith; on the contrary [as it says in Lev. 18:5], "The man who does these things will live by them.”</a:t>
            </a:r>
          </a:p>
          <a:p>
            <a:pPr marL="265176" indent="-265176" rtl="0">
              <a:lnSpc>
                <a:spcPct val="120000"/>
              </a:lnSpc>
              <a:buNone/>
            </a:pPr>
            <a:endParaRPr lang="en-US" sz="900" i="1" dirty="0" smtClean="0">
              <a:solidFill>
                <a:schemeClr val="accent1"/>
              </a:solidFill>
              <a:latin typeface="Cambria" pitchFamily="18" charset="0"/>
            </a:endParaRPr>
          </a:p>
          <a:p>
            <a:pPr marL="265176" indent="-265176" rtl="0">
              <a:lnSpc>
                <a:spcPct val="120000"/>
              </a:lnSpc>
            </a:pPr>
            <a:r>
              <a:rPr lang="en-US" dirty="0" smtClean="0">
                <a:latin typeface="Calibri" pitchFamily="34" charset="0"/>
                <a:cs typeface="Calibri" pitchFamily="34" charset="0"/>
              </a:rPr>
              <a:t>Here Paul contrast the two methods by which men seek to have eternal life:</a:t>
            </a:r>
          </a:p>
          <a:p>
            <a:pPr marL="548640" lvl="1" indent="-265176" rtl="0">
              <a:lnSpc>
                <a:spcPct val="120000"/>
              </a:lnSpc>
            </a:pPr>
            <a:r>
              <a:rPr lang="en-US" sz="2600" dirty="0" smtClean="0">
                <a:latin typeface="Calibri" pitchFamily="34" charset="0"/>
                <a:cs typeface="Calibri" pitchFamily="34" charset="0"/>
              </a:rPr>
              <a:t>Law Keeping</a:t>
            </a:r>
          </a:p>
          <a:p>
            <a:pPr marL="548640" lvl="1" indent="-265176" rtl="0">
              <a:lnSpc>
                <a:spcPct val="120000"/>
              </a:lnSpc>
            </a:pPr>
            <a:r>
              <a:rPr lang="en-US" sz="2600" dirty="0" smtClean="0">
                <a:latin typeface="Calibri" pitchFamily="34" charset="0"/>
                <a:cs typeface="Calibri" pitchFamily="34" charset="0"/>
              </a:rPr>
              <a:t>Faith</a:t>
            </a:r>
          </a:p>
          <a:p>
            <a:pPr marL="265176" indent="-265176" rtl="0">
              <a:lnSpc>
                <a:spcPct val="120000"/>
              </a:lnSpc>
            </a:pPr>
            <a:r>
              <a:rPr lang="en-US" dirty="0" smtClean="0">
                <a:latin typeface="Calibri" pitchFamily="34" charset="0"/>
                <a:cs typeface="Calibri" pitchFamily="34" charset="0"/>
              </a:rPr>
              <a:t>In other words a person who seeks eternal life by keeping the law, is not seeking eternal life through faith.</a:t>
            </a:r>
          </a:p>
          <a:p>
            <a:pPr marL="265176" indent="-265176" rtl="0">
              <a:lnSpc>
                <a:spcPct val="120000"/>
              </a:lnSpc>
            </a:pPr>
            <a:r>
              <a:rPr lang="en-US" dirty="0" smtClean="0">
                <a:latin typeface="Calibri" pitchFamily="34" charset="0"/>
                <a:cs typeface="Calibri" pitchFamily="34" charset="0"/>
              </a:rPr>
              <a:t> Paul proves this by citing Lev.18:5 in contrast to Hab.2:4 which he cited in the previous verse.</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graphicFrame>
        <p:nvGraphicFramePr>
          <p:cNvPr id="5" name="Content Placeholder 4"/>
          <p:cNvGraphicFramePr>
            <a:graphicFrameLocks noGrp="1"/>
          </p:cNvGraphicFramePr>
          <p:nvPr>
            <p:ph idx="1"/>
          </p:nvPr>
        </p:nvGraphicFramePr>
        <p:xfrm>
          <a:off x="533400" y="3276600"/>
          <a:ext cx="8229600" cy="2468880"/>
        </p:xfrm>
        <a:graphic>
          <a:graphicData uri="http://schemas.openxmlformats.org/drawingml/2006/table">
            <a:tbl>
              <a:tblPr firstRow="1" bandRow="1">
                <a:tableStyleId>{5C22544A-7EE6-4342-B048-85BDC9FD1C3A}</a:tableStyleId>
              </a:tblPr>
              <a:tblGrid>
                <a:gridCol w="1371600"/>
                <a:gridCol w="1920240"/>
                <a:gridCol w="1965960"/>
                <a:gridCol w="1325880"/>
                <a:gridCol w="1645920"/>
              </a:tblGrid>
              <a:tr h="370840">
                <a:tc>
                  <a:txBody>
                    <a:bodyPr/>
                    <a:lstStyle/>
                    <a:p>
                      <a:r>
                        <a:rPr lang="en-US" dirty="0" smtClean="0"/>
                        <a:t>Method of Salvation:</a:t>
                      </a:r>
                      <a:endParaRPr lang="en-US" dirty="0"/>
                    </a:p>
                  </a:txBody>
                  <a:tcPr/>
                </a:tc>
                <a:tc>
                  <a:txBody>
                    <a:bodyPr/>
                    <a:lstStyle/>
                    <a:p>
                      <a:r>
                        <a:rPr lang="en-US" dirty="0" smtClean="0"/>
                        <a:t>Old</a:t>
                      </a:r>
                      <a:r>
                        <a:rPr lang="en-US" baseline="0" dirty="0" smtClean="0"/>
                        <a:t> Testament Scripture Cited by Paul:</a:t>
                      </a:r>
                      <a:endParaRPr lang="en-US" dirty="0"/>
                    </a:p>
                  </a:txBody>
                  <a:tcPr/>
                </a:tc>
                <a:tc>
                  <a:txBody>
                    <a:bodyPr/>
                    <a:lstStyle/>
                    <a:p>
                      <a:r>
                        <a:rPr lang="en-US" dirty="0" smtClean="0"/>
                        <a:t>Subject</a:t>
                      </a:r>
                      <a:endParaRPr lang="en-US" dirty="0"/>
                    </a:p>
                  </a:txBody>
                  <a:tcPr/>
                </a:tc>
                <a:tc>
                  <a:txBody>
                    <a:bodyPr/>
                    <a:lstStyle/>
                    <a:p>
                      <a:r>
                        <a:rPr lang="en-US" dirty="0" smtClean="0"/>
                        <a:t>Means</a:t>
                      </a:r>
                      <a:endParaRPr lang="en-US" dirty="0"/>
                    </a:p>
                  </a:txBody>
                  <a:tcPr/>
                </a:tc>
                <a:tc>
                  <a:txBody>
                    <a:bodyPr/>
                    <a:lstStyle/>
                    <a:p>
                      <a:r>
                        <a:rPr lang="en-US" dirty="0" smtClean="0"/>
                        <a:t>Result</a:t>
                      </a:r>
                      <a:endParaRPr lang="en-US" dirty="0"/>
                    </a:p>
                  </a:txBody>
                  <a:tcPr/>
                </a:tc>
              </a:tr>
              <a:tr h="370840">
                <a:tc>
                  <a:txBody>
                    <a:bodyPr/>
                    <a:lstStyle/>
                    <a:p>
                      <a:r>
                        <a:rPr lang="en-US" dirty="0" smtClean="0"/>
                        <a:t>Faith</a:t>
                      </a:r>
                      <a:endParaRPr lang="en-US" dirty="0"/>
                    </a:p>
                  </a:txBody>
                  <a:tcPr/>
                </a:tc>
                <a:tc>
                  <a:txBody>
                    <a:bodyPr/>
                    <a:lstStyle/>
                    <a:p>
                      <a:r>
                        <a:rPr lang="en-US" dirty="0" smtClean="0"/>
                        <a:t>Hab. 2:4 </a:t>
                      </a:r>
                    </a:p>
                    <a:p>
                      <a:r>
                        <a:rPr lang="en-US" dirty="0" smtClean="0"/>
                        <a:t>(cited in Gal. 3:11)</a:t>
                      </a:r>
                      <a:endParaRPr lang="en-US" dirty="0"/>
                    </a:p>
                  </a:txBody>
                  <a:tcPr/>
                </a:tc>
                <a:tc>
                  <a:txBody>
                    <a:bodyPr/>
                    <a:lstStyle/>
                    <a:p>
                      <a:r>
                        <a:rPr lang="en-US" dirty="0" smtClean="0"/>
                        <a:t>The one</a:t>
                      </a:r>
                      <a:r>
                        <a:rPr lang="en-US" baseline="0" dirty="0" smtClean="0"/>
                        <a:t> who is righteous</a:t>
                      </a:r>
                      <a:endParaRPr lang="en-US" dirty="0"/>
                    </a:p>
                  </a:txBody>
                  <a:tcPr/>
                </a:tc>
                <a:tc>
                  <a:txBody>
                    <a:bodyPr/>
                    <a:lstStyle/>
                    <a:p>
                      <a:r>
                        <a:rPr lang="en-US" dirty="0" smtClean="0"/>
                        <a:t>by faith</a:t>
                      </a:r>
                      <a:endParaRPr lang="en-US" dirty="0"/>
                    </a:p>
                  </a:txBody>
                  <a:tcPr/>
                </a:tc>
                <a:tc>
                  <a:txBody>
                    <a:bodyPr/>
                    <a:lstStyle/>
                    <a:p>
                      <a:r>
                        <a:rPr lang="en-US" dirty="0" smtClean="0"/>
                        <a:t>will live</a:t>
                      </a:r>
                      <a:endParaRPr lang="en-US" dirty="0"/>
                    </a:p>
                  </a:txBody>
                  <a:tcPr/>
                </a:tc>
              </a:tr>
              <a:tr h="370840">
                <a:tc>
                  <a:txBody>
                    <a:bodyPr/>
                    <a:lstStyle/>
                    <a:p>
                      <a:r>
                        <a:rPr lang="en-US" dirty="0" smtClean="0"/>
                        <a:t>Law Keeping</a:t>
                      </a:r>
                      <a:endParaRPr lang="en-US" dirty="0"/>
                    </a:p>
                  </a:txBody>
                  <a:tcPr/>
                </a:tc>
                <a:tc>
                  <a:txBody>
                    <a:bodyPr/>
                    <a:lstStyle/>
                    <a:p>
                      <a:r>
                        <a:rPr lang="en-US" dirty="0" smtClean="0"/>
                        <a:t>Lev. 18:5 </a:t>
                      </a:r>
                    </a:p>
                    <a:p>
                      <a:r>
                        <a:rPr lang="en-US" dirty="0" smtClean="0"/>
                        <a:t>(cited in Gal. 3:12)</a:t>
                      </a:r>
                      <a:endParaRPr lang="en-US" dirty="0"/>
                    </a:p>
                  </a:txBody>
                  <a:tcPr/>
                </a:tc>
                <a:tc>
                  <a:txBody>
                    <a:bodyPr/>
                    <a:lstStyle/>
                    <a:p>
                      <a:r>
                        <a:rPr lang="en-US" dirty="0" smtClean="0"/>
                        <a:t>The one who </a:t>
                      </a:r>
                      <a:r>
                        <a:rPr lang="en-US" b="1" i="1" dirty="0" smtClean="0"/>
                        <a:t>does</a:t>
                      </a:r>
                      <a:r>
                        <a:rPr lang="en-US" dirty="0" smtClean="0"/>
                        <a:t> these things [in the Law]</a:t>
                      </a:r>
                      <a:endParaRPr lang="en-US" dirty="0"/>
                    </a:p>
                  </a:txBody>
                  <a:tcPr/>
                </a:tc>
                <a:tc>
                  <a:txBody>
                    <a:bodyPr/>
                    <a:lstStyle/>
                    <a:p>
                      <a:r>
                        <a:rPr lang="en-US" dirty="0" smtClean="0"/>
                        <a:t>by them</a:t>
                      </a:r>
                      <a:endParaRPr lang="en-US" dirty="0"/>
                    </a:p>
                  </a:txBody>
                  <a:tcPr/>
                </a:tc>
                <a:tc>
                  <a:txBody>
                    <a:bodyPr/>
                    <a:lstStyle/>
                    <a:p>
                      <a:r>
                        <a:rPr lang="en-US" dirty="0" smtClean="0"/>
                        <a:t>will live</a:t>
                      </a:r>
                      <a:endParaRPr lang="en-US" dirty="0"/>
                    </a:p>
                  </a:txBody>
                  <a:tcPr/>
                </a:tc>
              </a:tr>
            </a:tbl>
          </a:graphicData>
        </a:graphic>
      </p:graphicFrame>
      <p:sp>
        <p:nvSpPr>
          <p:cNvPr id="6" name="TextBox 5"/>
          <p:cNvSpPr txBox="1"/>
          <p:nvPr/>
        </p:nvSpPr>
        <p:spPr>
          <a:xfrm>
            <a:off x="381000" y="1295400"/>
            <a:ext cx="8382000" cy="1938992"/>
          </a:xfrm>
          <a:prstGeom prst="rect">
            <a:avLst/>
          </a:prstGeom>
          <a:noFill/>
        </p:spPr>
        <p:txBody>
          <a:bodyPr wrap="square" rtlCol="0">
            <a:spAutoFit/>
          </a:bodyPr>
          <a:lstStyle/>
          <a:p>
            <a:pPr marL="233363" indent="-233363">
              <a:buFont typeface="Arial" pitchFamily="34" charset="0"/>
              <a:buChar char="•"/>
            </a:pPr>
            <a:r>
              <a:rPr lang="en-US" sz="2400" dirty="0" smtClean="0"/>
              <a:t>In Galatians 3:11-12, Paul cites two Old Testament texts in order to contrast the two methods by which men seek to attain eternal life:</a:t>
            </a:r>
          </a:p>
          <a:p>
            <a:pPr marL="690563" lvl="1" indent="-233363">
              <a:buFont typeface="Arial" pitchFamily="34" charset="0"/>
              <a:buChar char="•"/>
            </a:pPr>
            <a:r>
              <a:rPr lang="en-US" sz="2400" i="1" dirty="0" smtClean="0">
                <a:solidFill>
                  <a:schemeClr val="accent1"/>
                </a:solidFill>
                <a:latin typeface="Cambria" pitchFamily="18" charset="0"/>
              </a:rPr>
              <a:t>The righteous will live by faith (Hab. 2:4)</a:t>
            </a:r>
          </a:p>
          <a:p>
            <a:pPr marL="690563" lvl="1" indent="-233363">
              <a:buFont typeface="Arial" pitchFamily="34" charset="0"/>
              <a:buChar char="•"/>
            </a:pPr>
            <a:r>
              <a:rPr lang="en-US" sz="2400" i="1" dirty="0" smtClean="0">
                <a:solidFill>
                  <a:schemeClr val="accent1"/>
                </a:solidFill>
                <a:latin typeface="Cambria" pitchFamily="18" charset="0"/>
              </a:rPr>
              <a:t>The man who does these things will live by them (Lev 18:5)</a:t>
            </a:r>
            <a:endParaRPr lang="en-US" sz="2400" dirty="0"/>
          </a:p>
        </p:txBody>
      </p:sp>
      <p:sp>
        <p:nvSpPr>
          <p:cNvPr id="7" name="Line Callout 3 6"/>
          <p:cNvSpPr/>
          <p:nvPr/>
        </p:nvSpPr>
        <p:spPr>
          <a:xfrm>
            <a:off x="533400" y="5867400"/>
            <a:ext cx="8229600" cy="533400"/>
          </a:xfrm>
          <a:prstGeom prst="borderCallout3">
            <a:avLst>
              <a:gd name="adj1" fmla="val -124376"/>
              <a:gd name="adj2" fmla="val -44"/>
              <a:gd name="adj3" fmla="val -124377"/>
              <a:gd name="adj4" fmla="val -3845"/>
              <a:gd name="adj5" fmla="val 45419"/>
              <a:gd name="adj6" fmla="val -3822"/>
              <a:gd name="adj7" fmla="val 45038"/>
              <a:gd name="adj8" fmla="val -408"/>
            </a:avLst>
          </a:prstGeom>
          <a:solidFill>
            <a:schemeClr val="bg1"/>
          </a:solidFill>
          <a:ln w="50800">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Note: This method doesn’t work, because no one can do it!</a:t>
            </a:r>
            <a:endParaRPr lang="en-US" sz="2400" b="1" dirty="0">
              <a:solidFill>
                <a:srgbClr val="C00000"/>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85000" lnSpcReduction="20000"/>
          </a:bodyPr>
          <a:lstStyle/>
          <a:p>
            <a:pPr marL="265176" indent="-265176" rtl="0">
              <a:lnSpc>
                <a:spcPct val="120000"/>
              </a:lnSpc>
              <a:buNone/>
            </a:pPr>
            <a:r>
              <a:rPr lang="en-US" i="1" dirty="0" smtClean="0">
                <a:solidFill>
                  <a:schemeClr val="accent1"/>
                </a:solidFill>
                <a:latin typeface="Cambria" pitchFamily="18" charset="0"/>
              </a:rPr>
              <a:t>  </a:t>
            </a:r>
            <a:r>
              <a:rPr lang="en-US" sz="3200" baseline="30000" dirty="0" smtClean="0"/>
              <a:t>13</a:t>
            </a:r>
            <a:r>
              <a:rPr lang="en-US" i="1" dirty="0" smtClean="0">
                <a:solidFill>
                  <a:schemeClr val="accent1"/>
                </a:solidFill>
                <a:latin typeface="Cambria" pitchFamily="18" charset="0"/>
              </a:rPr>
              <a:t> Christ redeemed us from the curse of the law by becoming a curse for us, for it is written [in Deut. 21:23] : "Cursed is everyone who is hung on a tree.”</a:t>
            </a:r>
          </a:p>
          <a:p>
            <a:pPr marL="265176" indent="-265176" rtl="0">
              <a:lnSpc>
                <a:spcPct val="120000"/>
              </a:lnSpc>
              <a:buNone/>
            </a:pPr>
            <a:r>
              <a:rPr lang="en-US" i="1" dirty="0" smtClean="0">
                <a:solidFill>
                  <a:schemeClr val="accent1"/>
                </a:solidFill>
                <a:latin typeface="Cambria" pitchFamily="18" charset="0"/>
              </a:rPr>
              <a:t> </a:t>
            </a:r>
            <a:r>
              <a:rPr lang="en-US" baseline="30000" dirty="0" smtClean="0"/>
              <a:t>14</a:t>
            </a:r>
            <a:r>
              <a:rPr lang="en-US" i="1" dirty="0" smtClean="0">
                <a:solidFill>
                  <a:schemeClr val="accent1"/>
                </a:solidFill>
                <a:latin typeface="Cambria" pitchFamily="18" charset="0"/>
              </a:rPr>
              <a:t> He redeemed us in order that the blessing given to Abraham might come to the Gentiles through Christ Jesus, so that by faith we might receive the promise of the Spirit.</a:t>
            </a:r>
          </a:p>
          <a:p>
            <a:pPr marL="265176" indent="-265176" rtl="0">
              <a:lnSpc>
                <a:spcPct val="120000"/>
              </a:lnSpc>
              <a:buNone/>
            </a:pPr>
            <a:endParaRPr lang="en-US" sz="900" i="1" dirty="0" smtClean="0">
              <a:solidFill>
                <a:schemeClr val="accent1"/>
              </a:solidFill>
              <a:latin typeface="Cambria" pitchFamily="18" charset="0"/>
            </a:endParaRPr>
          </a:p>
          <a:p>
            <a:pPr marL="265176" indent="-265176" rtl="0">
              <a:lnSpc>
                <a:spcPct val="120000"/>
              </a:lnSpc>
            </a:pPr>
            <a:r>
              <a:rPr lang="en-US" dirty="0" smtClean="0">
                <a:latin typeface="Calibri" pitchFamily="34" charset="0"/>
                <a:cs typeface="Calibri" pitchFamily="34" charset="0"/>
              </a:rPr>
              <a:t>As we have seen, those who seek to be saved by law keeping must do so perfectly, which no one can do, and therefore they will be cursed by the Law.</a:t>
            </a:r>
          </a:p>
          <a:p>
            <a:pPr marL="265176" indent="-265176" rtl="0">
              <a:lnSpc>
                <a:spcPct val="120000"/>
              </a:lnSpc>
            </a:pPr>
            <a:r>
              <a:rPr lang="en-US" dirty="0" smtClean="0">
                <a:latin typeface="Calibri" pitchFamily="34" charset="0"/>
                <a:cs typeface="Calibri" pitchFamily="34" charset="0"/>
              </a:rPr>
              <a:t>But for those of us who have faith in God’s promise as given in the Gospel, God makes </a:t>
            </a:r>
            <a:r>
              <a:rPr lang="en-US" b="1" i="1" dirty="0" smtClean="0">
                <a:latin typeface="Calibri" pitchFamily="34" charset="0"/>
                <a:cs typeface="Calibri" pitchFamily="34" charset="0"/>
              </a:rPr>
              <a:t>Christ</a:t>
            </a:r>
            <a:r>
              <a:rPr lang="en-US" dirty="0" smtClean="0">
                <a:latin typeface="Calibri" pitchFamily="34" charset="0"/>
                <a:cs typeface="Calibri" pitchFamily="34" charset="0"/>
              </a:rPr>
              <a:t> to be our curse so that we can be saved:</a:t>
            </a:r>
          </a:p>
          <a:p>
            <a:pPr marL="548640" lvl="1" indent="-265176" rtl="0">
              <a:lnSpc>
                <a:spcPct val="120000"/>
              </a:lnSpc>
            </a:pPr>
            <a:r>
              <a:rPr lang="en-US" sz="2800" i="1" dirty="0" smtClean="0">
                <a:solidFill>
                  <a:schemeClr val="accent1"/>
                </a:solidFill>
                <a:latin typeface="Cambria" pitchFamily="18" charset="0"/>
              </a:rPr>
              <a:t>God made him who had no sin to be sin for us, so that in him we might become the righteousness of God. </a:t>
            </a:r>
            <a:r>
              <a:rPr lang="en-US" sz="2800" dirty="0" smtClean="0"/>
              <a:t>(2Co 5:21 NIV)</a:t>
            </a:r>
            <a:endParaRPr lang="en-US" sz="2800" dirty="0" smtClean="0">
              <a:latin typeface="Calibri" pitchFamily="34" charset="0"/>
              <a:cs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False Gospels in Our Day</a:t>
            </a:r>
            <a:endParaRPr lang="en-US" sz="7200"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04800" y="0"/>
            <a:ext cx="8534400" cy="6835771"/>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The Roman Catholic Gospel</a:t>
            </a:r>
            <a:endParaRPr lang="en-US" dirty="0"/>
          </a:p>
        </p:txBody>
      </p:sp>
      <p:sp>
        <p:nvSpPr>
          <p:cNvPr id="3" name="Content Placeholder 2"/>
          <p:cNvSpPr>
            <a:spLocks noGrp="1"/>
          </p:cNvSpPr>
          <p:nvPr>
            <p:ph idx="1"/>
          </p:nvPr>
        </p:nvSpPr>
        <p:spPr>
          <a:xfrm>
            <a:off x="457200" y="914400"/>
            <a:ext cx="8229600" cy="5562600"/>
          </a:xfrm>
        </p:spPr>
        <p:txBody>
          <a:bodyPr>
            <a:normAutofit/>
          </a:bodyPr>
          <a:lstStyle/>
          <a:p>
            <a:r>
              <a:rPr lang="en-US" dirty="0" smtClean="0"/>
              <a:t>“</a:t>
            </a:r>
            <a:r>
              <a:rPr lang="en-US" i="1" dirty="0" smtClean="0">
                <a:latin typeface="Cambria" pitchFamily="18" charset="0"/>
              </a:rPr>
              <a:t>The most Holy Roman Church firmly believes, professes and preaches that </a:t>
            </a:r>
            <a:r>
              <a:rPr lang="en-US" i="1" u="sng" dirty="0" smtClean="0">
                <a:latin typeface="Cambria" pitchFamily="18" charset="0"/>
              </a:rPr>
              <a:t>none of those existing outside the Catholic Church</a:t>
            </a:r>
            <a:r>
              <a:rPr lang="en-US" i="1" dirty="0" smtClean="0">
                <a:latin typeface="Cambria" pitchFamily="18" charset="0"/>
              </a:rPr>
              <a:t>, not only pagans, but also Jews and heretics and </a:t>
            </a:r>
            <a:r>
              <a:rPr lang="en-US" i="1" dirty="0" err="1" smtClean="0">
                <a:latin typeface="Cambria" pitchFamily="18" charset="0"/>
              </a:rPr>
              <a:t>schismatics</a:t>
            </a:r>
            <a:r>
              <a:rPr lang="en-US" i="1" dirty="0" smtClean="0">
                <a:latin typeface="Cambria" pitchFamily="18" charset="0"/>
              </a:rPr>
              <a:t>, </a:t>
            </a:r>
            <a:r>
              <a:rPr lang="en-US" i="1" u="sng" dirty="0" smtClean="0">
                <a:latin typeface="Cambria" pitchFamily="18" charset="0"/>
              </a:rPr>
              <a:t>can have a share in life eternal; but that they will go into the eternal fire</a:t>
            </a:r>
            <a:r>
              <a:rPr lang="en-US" i="1" dirty="0" smtClean="0">
                <a:latin typeface="Cambria" pitchFamily="18" charset="0"/>
              </a:rPr>
              <a:t> which was prepared for the devil and his angels, unless before death they are joined with Her</a:t>
            </a:r>
            <a:r>
              <a:rPr lang="en-US" sz="2900" dirty="0" smtClean="0"/>
              <a:t>” (Pope Eugene IV, Papal Bull </a:t>
            </a:r>
            <a:r>
              <a:rPr lang="en-US" sz="2900" dirty="0" err="1" smtClean="0"/>
              <a:t>Cantate</a:t>
            </a:r>
            <a:r>
              <a:rPr lang="en-US" sz="2900" dirty="0" smtClean="0"/>
              <a:t> Domino; cf. Session 11 of the Council of Florence)</a:t>
            </a:r>
          </a:p>
          <a:p>
            <a:r>
              <a:rPr lang="en-US" dirty="0" smtClean="0"/>
              <a:t>“</a:t>
            </a:r>
            <a:r>
              <a:rPr lang="en-US" i="1" u="sng" dirty="0" smtClean="0">
                <a:latin typeface="Cambria" pitchFamily="18" charset="0"/>
              </a:rPr>
              <a:t>The sacraments</a:t>
            </a:r>
            <a:r>
              <a:rPr lang="en-US" i="1" dirty="0" smtClean="0">
                <a:latin typeface="Cambria" pitchFamily="18" charset="0"/>
              </a:rPr>
              <a:t> are efficacious signs of grace, instituted by Christ and entrusted to the Church, </a:t>
            </a:r>
            <a:r>
              <a:rPr lang="en-US" i="1" u="sng" dirty="0" smtClean="0">
                <a:latin typeface="Cambria" pitchFamily="18" charset="0"/>
              </a:rPr>
              <a:t>by which divine life is dispensed to us</a:t>
            </a:r>
            <a:r>
              <a:rPr lang="en-US" dirty="0" smtClean="0"/>
              <a:t>.” (CCC* 1131)</a:t>
            </a:r>
          </a:p>
        </p:txBody>
      </p:sp>
      <p:sp>
        <p:nvSpPr>
          <p:cNvPr id="4" name="TextBox 3"/>
          <p:cNvSpPr txBox="1"/>
          <p:nvPr/>
        </p:nvSpPr>
        <p:spPr>
          <a:xfrm>
            <a:off x="533400" y="6488668"/>
            <a:ext cx="3510898" cy="369332"/>
          </a:xfrm>
          <a:prstGeom prst="rect">
            <a:avLst/>
          </a:prstGeom>
          <a:noFill/>
        </p:spPr>
        <p:txBody>
          <a:bodyPr wrap="none" rtlCol="0">
            <a:spAutoFit/>
          </a:bodyPr>
          <a:lstStyle/>
          <a:p>
            <a:r>
              <a:rPr lang="en-US" dirty="0" smtClean="0"/>
              <a:t>*Catechism of the Catholic Church</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a:t>The Roman Catholic Gospel</a:t>
            </a:r>
          </a:p>
        </p:txBody>
      </p:sp>
      <p:sp>
        <p:nvSpPr>
          <p:cNvPr id="3" name="Content Placeholder 2"/>
          <p:cNvSpPr>
            <a:spLocks noGrp="1"/>
          </p:cNvSpPr>
          <p:nvPr>
            <p:ph idx="1"/>
          </p:nvPr>
        </p:nvSpPr>
        <p:spPr>
          <a:xfrm>
            <a:off x="457200" y="838200"/>
            <a:ext cx="8229600" cy="5943600"/>
          </a:xfrm>
        </p:spPr>
        <p:txBody>
          <a:bodyPr>
            <a:normAutofit lnSpcReduction="10000"/>
          </a:bodyPr>
          <a:lstStyle/>
          <a:p>
            <a:r>
              <a:rPr lang="en-US" dirty="0" smtClean="0"/>
              <a:t>“</a:t>
            </a:r>
            <a:r>
              <a:rPr lang="en-US" i="1" dirty="0" smtClean="0">
                <a:latin typeface="Cambria" pitchFamily="18" charset="0"/>
              </a:rPr>
              <a:t>The sacraments of Christian initiation - Baptism, Confirmation, and the Eucharist - lay the foundations of every Christian life… </a:t>
            </a:r>
            <a:r>
              <a:rPr lang="en-US" i="1" u="sng" dirty="0" smtClean="0">
                <a:latin typeface="Cambria" pitchFamily="18" charset="0"/>
              </a:rPr>
              <a:t>The faithful are born anew by Baptism</a:t>
            </a:r>
            <a:r>
              <a:rPr lang="en-US" i="1" dirty="0" smtClean="0">
                <a:latin typeface="Cambria" pitchFamily="18" charset="0"/>
              </a:rPr>
              <a:t>, strengthened by the sacrament of Confirmation, and </a:t>
            </a:r>
            <a:r>
              <a:rPr lang="en-US" i="1" u="sng" dirty="0" smtClean="0">
                <a:latin typeface="Cambria" pitchFamily="18" charset="0"/>
              </a:rPr>
              <a:t>receive in the Eucharist the food of eternal life</a:t>
            </a:r>
            <a:r>
              <a:rPr lang="en-US" dirty="0" smtClean="0"/>
              <a:t>.” (*CCC 1212)</a:t>
            </a:r>
          </a:p>
          <a:p>
            <a:r>
              <a:rPr lang="en-US" dirty="0" smtClean="0"/>
              <a:t>“</a:t>
            </a:r>
            <a:r>
              <a:rPr lang="en-US" i="1" dirty="0" smtClean="0">
                <a:latin typeface="Cambria" pitchFamily="18" charset="0"/>
              </a:rPr>
              <a:t>Holy Baptism is the basis of the whole Christian life, the gateway to life in the Spirit, and the door which gives access to the other sacraments. </a:t>
            </a:r>
            <a:r>
              <a:rPr lang="en-US" i="1" u="sng" dirty="0" smtClean="0">
                <a:latin typeface="Cambria" pitchFamily="18" charset="0"/>
              </a:rPr>
              <a:t>Through Baptism we are freed from sin and reborn as sons of God</a:t>
            </a:r>
            <a:r>
              <a:rPr lang="en-US" i="1" dirty="0" smtClean="0">
                <a:latin typeface="Cambria" pitchFamily="18" charset="0"/>
              </a:rPr>
              <a:t>; we become members of Christ, are incorporated into the Church and made sharers in her mission: ‘</a:t>
            </a:r>
            <a:r>
              <a:rPr lang="en-US" i="1" u="sng" dirty="0" smtClean="0">
                <a:latin typeface="Cambria" pitchFamily="18" charset="0"/>
              </a:rPr>
              <a:t>Baptism is the sacrament of regeneration</a:t>
            </a:r>
            <a:r>
              <a:rPr lang="en-US" i="1" dirty="0" smtClean="0">
                <a:latin typeface="Cambria" pitchFamily="18" charset="0"/>
              </a:rPr>
              <a:t> through water in the word</a:t>
            </a:r>
            <a:r>
              <a:rPr lang="en-US" dirty="0" smtClean="0"/>
              <a:t>.’” (*CCC 1213)</a:t>
            </a:r>
            <a:endParaRPr lang="en-US" dirty="0"/>
          </a:p>
        </p:txBody>
      </p:sp>
      <p:sp>
        <p:nvSpPr>
          <p:cNvPr id="4" name="TextBox 3"/>
          <p:cNvSpPr txBox="1"/>
          <p:nvPr/>
        </p:nvSpPr>
        <p:spPr>
          <a:xfrm>
            <a:off x="533400" y="6488668"/>
            <a:ext cx="3510898" cy="369332"/>
          </a:xfrm>
          <a:prstGeom prst="rect">
            <a:avLst/>
          </a:prstGeom>
          <a:noFill/>
        </p:spPr>
        <p:txBody>
          <a:bodyPr wrap="none" rtlCol="0">
            <a:spAutoFit/>
          </a:bodyPr>
          <a:lstStyle/>
          <a:p>
            <a:r>
              <a:rPr lang="en-US" dirty="0" smtClean="0"/>
              <a:t>*Catechism of the Catholic Church</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a:t>The </a:t>
            </a:r>
            <a:r>
              <a:rPr lang="en-US" dirty="0" smtClean="0"/>
              <a:t>“Church of Christ” Gospel</a:t>
            </a:r>
            <a:endParaRPr lang="en-US" dirty="0"/>
          </a:p>
        </p:txBody>
      </p:sp>
      <p:sp>
        <p:nvSpPr>
          <p:cNvPr id="3" name="Content Placeholder 2"/>
          <p:cNvSpPr>
            <a:spLocks noGrp="1"/>
          </p:cNvSpPr>
          <p:nvPr>
            <p:ph idx="1"/>
          </p:nvPr>
        </p:nvSpPr>
        <p:spPr>
          <a:xfrm>
            <a:off x="457200" y="838200"/>
            <a:ext cx="8229600" cy="5410200"/>
          </a:xfrm>
        </p:spPr>
        <p:txBody>
          <a:bodyPr>
            <a:normAutofit/>
          </a:bodyPr>
          <a:lstStyle/>
          <a:p>
            <a:r>
              <a:rPr lang="en-US" dirty="0" smtClean="0"/>
              <a:t>“In the salvation of man's soul there are 2 necessary parts: God's part and man's part...Though God's part is the big part, man's part is also necessary if man is to reach heaven…Man's part can clearly set forth in the following steps: </a:t>
            </a:r>
          </a:p>
          <a:p>
            <a:pPr lvl="1"/>
            <a:r>
              <a:rPr lang="en-US" sz="2400" dirty="0" smtClean="0"/>
              <a:t>One must be properly taught, and hear</a:t>
            </a:r>
          </a:p>
          <a:p>
            <a:pPr lvl="1"/>
            <a:r>
              <a:rPr lang="en-US" sz="2400" dirty="0" smtClean="0"/>
              <a:t>One must believe or have faith</a:t>
            </a:r>
          </a:p>
          <a:p>
            <a:pPr lvl="1"/>
            <a:r>
              <a:rPr lang="en-US" sz="2400" dirty="0" smtClean="0"/>
              <a:t>One must repent, which means turning from one’s former lifestyle and choosing God’s</a:t>
            </a:r>
          </a:p>
          <a:p>
            <a:pPr lvl="1"/>
            <a:r>
              <a:rPr lang="en-US" sz="2400" dirty="0" smtClean="0"/>
              <a:t>One must confess belief that Jesus is the son of God</a:t>
            </a:r>
          </a:p>
          <a:p>
            <a:pPr lvl="1"/>
            <a:r>
              <a:rPr lang="en-US" sz="2400" dirty="0" smtClean="0"/>
              <a:t>One must be baptized for the remission of sins</a:t>
            </a:r>
          </a:p>
          <a:p>
            <a:pPr lvl="1"/>
            <a:r>
              <a:rPr lang="en-US" sz="2400" dirty="0" smtClean="0"/>
              <a:t>One must remain faithful unto death”</a:t>
            </a:r>
          </a:p>
          <a:p>
            <a:endParaRPr lang="en-US" dirty="0"/>
          </a:p>
        </p:txBody>
      </p:sp>
      <p:sp>
        <p:nvSpPr>
          <p:cNvPr id="4" name="TextBox 3"/>
          <p:cNvSpPr txBox="1"/>
          <p:nvPr/>
        </p:nvSpPr>
        <p:spPr>
          <a:xfrm>
            <a:off x="381000" y="6324600"/>
            <a:ext cx="4594528" cy="369332"/>
          </a:xfrm>
          <a:prstGeom prst="rect">
            <a:avLst/>
          </a:prstGeom>
          <a:noFill/>
        </p:spPr>
        <p:txBody>
          <a:bodyPr wrap="none" rtlCol="0">
            <a:spAutoFit/>
          </a:bodyPr>
          <a:lstStyle/>
          <a:p>
            <a:r>
              <a:rPr lang="en-US" dirty="0" smtClean="0"/>
              <a:t>http://church-of-christ.org/who.html#afterlife</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Gospel’s Compared</a:t>
            </a:r>
            <a:endParaRPr lang="en-US" dirty="0"/>
          </a:p>
        </p:txBody>
      </p:sp>
      <p:graphicFrame>
        <p:nvGraphicFramePr>
          <p:cNvPr id="4" name="Content Placeholder 3"/>
          <p:cNvGraphicFramePr>
            <a:graphicFrameLocks noGrp="1"/>
          </p:cNvGraphicFramePr>
          <p:nvPr>
            <p:ph idx="1"/>
          </p:nvPr>
        </p:nvGraphicFramePr>
        <p:xfrm>
          <a:off x="457200" y="1295400"/>
          <a:ext cx="7924800" cy="1554480"/>
        </p:xfrm>
        <a:graphic>
          <a:graphicData uri="http://schemas.openxmlformats.org/drawingml/2006/table">
            <a:tbl>
              <a:tblPr firstRow="1" bandRow="1">
                <a:tableStyleId>{5C22544A-7EE6-4342-B048-85BDC9FD1C3A}</a:tableStyleId>
              </a:tblPr>
              <a:tblGrid>
                <a:gridCol w="2438400"/>
                <a:gridCol w="1524000"/>
                <a:gridCol w="1981200"/>
                <a:gridCol w="1981200"/>
              </a:tblGrid>
              <a:tr h="370840">
                <a:tc>
                  <a:txBody>
                    <a:bodyPr/>
                    <a:lstStyle/>
                    <a:p>
                      <a:r>
                        <a:rPr lang="en-US" dirty="0" smtClean="0"/>
                        <a:t>Gospel</a:t>
                      </a:r>
                      <a:endParaRPr lang="en-US" dirty="0"/>
                    </a:p>
                  </a:txBody>
                  <a:tcPr/>
                </a:tc>
                <a:tc>
                  <a:txBody>
                    <a:bodyPr/>
                    <a:lstStyle/>
                    <a:p>
                      <a:r>
                        <a:rPr lang="en-US" dirty="0" smtClean="0"/>
                        <a:t>Faith Required?</a:t>
                      </a:r>
                      <a:endParaRPr lang="en-US" dirty="0"/>
                    </a:p>
                  </a:txBody>
                  <a:tcPr/>
                </a:tc>
                <a:tc>
                  <a:txBody>
                    <a:bodyPr/>
                    <a:lstStyle/>
                    <a:p>
                      <a:r>
                        <a:rPr lang="en-US" dirty="0" smtClean="0"/>
                        <a:t>Other Conditions</a:t>
                      </a:r>
                      <a:r>
                        <a:rPr lang="en-US" baseline="0" dirty="0" smtClean="0"/>
                        <a:t> Required</a:t>
                      </a:r>
                      <a:endParaRPr lang="en-US" dirty="0"/>
                    </a:p>
                  </a:txBody>
                  <a:tcPr/>
                </a:tc>
                <a:tc>
                  <a:txBody>
                    <a:bodyPr/>
                    <a:lstStyle/>
                    <a:p>
                      <a:r>
                        <a:rPr lang="en-US" dirty="0" smtClean="0"/>
                        <a:t>Result of Believing this Gospel</a:t>
                      </a:r>
                      <a:endParaRPr lang="en-US" dirty="0"/>
                    </a:p>
                  </a:txBody>
                  <a:tcPr/>
                </a:tc>
              </a:tr>
              <a:tr h="370840">
                <a:tc>
                  <a:txBody>
                    <a:bodyPr/>
                    <a:lstStyle/>
                    <a:p>
                      <a:r>
                        <a:rPr lang="en-US" dirty="0" smtClean="0"/>
                        <a:t>Paul’s Gospel</a:t>
                      </a:r>
                      <a:endParaRPr lang="en-US" dirty="0"/>
                    </a:p>
                  </a:txBody>
                  <a:tcPr/>
                </a:tc>
                <a:tc>
                  <a:txBody>
                    <a:bodyPr/>
                    <a:lstStyle/>
                    <a:p>
                      <a:r>
                        <a:rPr lang="en-US" dirty="0" smtClean="0"/>
                        <a:t>Yes</a:t>
                      </a:r>
                      <a:endParaRPr lang="en-US" dirty="0"/>
                    </a:p>
                  </a:txBody>
                  <a:tcPr/>
                </a:tc>
                <a:tc>
                  <a:txBody>
                    <a:bodyPr/>
                    <a:lstStyle/>
                    <a:p>
                      <a:r>
                        <a:rPr lang="en-US" dirty="0" smtClean="0"/>
                        <a:t>None</a:t>
                      </a:r>
                      <a:endParaRPr lang="en-US" dirty="0"/>
                    </a:p>
                  </a:txBody>
                  <a:tcPr/>
                </a:tc>
                <a:tc>
                  <a:txBody>
                    <a:bodyPr/>
                    <a:lstStyle/>
                    <a:p>
                      <a:r>
                        <a:rPr lang="en-US" dirty="0" smtClean="0"/>
                        <a:t>Eternal Life (Galatians 3:13-14)</a:t>
                      </a:r>
                      <a:endParaRPr lang="en-US" dirty="0"/>
                    </a:p>
                  </a:txBody>
                  <a:tcPr/>
                </a:tc>
              </a:tr>
            </a:tbl>
          </a:graphicData>
        </a:graphic>
      </p:graphicFrame>
    </p:spTree>
  </p:cSld>
  <p:clrMapOvr>
    <a:masterClrMapping/>
  </p:clrMapOvr>
  <p:transition>
    <p:plus/>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Gospel’s Compared</a:t>
            </a:r>
            <a:endParaRPr lang="en-US" dirty="0"/>
          </a:p>
        </p:txBody>
      </p:sp>
      <p:graphicFrame>
        <p:nvGraphicFramePr>
          <p:cNvPr id="4" name="Content Placeholder 3"/>
          <p:cNvGraphicFramePr>
            <a:graphicFrameLocks noGrp="1"/>
          </p:cNvGraphicFramePr>
          <p:nvPr>
            <p:ph idx="1"/>
          </p:nvPr>
        </p:nvGraphicFramePr>
        <p:xfrm>
          <a:off x="457200" y="1295400"/>
          <a:ext cx="7924800" cy="2743200"/>
        </p:xfrm>
        <a:graphic>
          <a:graphicData uri="http://schemas.openxmlformats.org/drawingml/2006/table">
            <a:tbl>
              <a:tblPr firstRow="1" bandRow="1">
                <a:tableStyleId>{5C22544A-7EE6-4342-B048-85BDC9FD1C3A}</a:tableStyleId>
              </a:tblPr>
              <a:tblGrid>
                <a:gridCol w="2438400"/>
                <a:gridCol w="1524000"/>
                <a:gridCol w="1981200"/>
                <a:gridCol w="1981200"/>
              </a:tblGrid>
              <a:tr h="370840">
                <a:tc>
                  <a:txBody>
                    <a:bodyPr/>
                    <a:lstStyle/>
                    <a:p>
                      <a:r>
                        <a:rPr lang="en-US" dirty="0" smtClean="0"/>
                        <a:t>Gospel</a:t>
                      </a:r>
                      <a:endParaRPr lang="en-US" dirty="0"/>
                    </a:p>
                  </a:txBody>
                  <a:tcPr/>
                </a:tc>
                <a:tc>
                  <a:txBody>
                    <a:bodyPr/>
                    <a:lstStyle/>
                    <a:p>
                      <a:r>
                        <a:rPr lang="en-US" dirty="0" smtClean="0"/>
                        <a:t>Faith Required?</a:t>
                      </a:r>
                      <a:endParaRPr lang="en-US" dirty="0"/>
                    </a:p>
                  </a:txBody>
                  <a:tcPr/>
                </a:tc>
                <a:tc>
                  <a:txBody>
                    <a:bodyPr/>
                    <a:lstStyle/>
                    <a:p>
                      <a:r>
                        <a:rPr lang="en-US" dirty="0" smtClean="0"/>
                        <a:t>Other Conditions</a:t>
                      </a:r>
                      <a:r>
                        <a:rPr lang="en-US" baseline="0" dirty="0" smtClean="0"/>
                        <a:t> Required</a:t>
                      </a:r>
                      <a:endParaRPr lang="en-US" dirty="0"/>
                    </a:p>
                  </a:txBody>
                  <a:tcPr/>
                </a:tc>
                <a:tc>
                  <a:txBody>
                    <a:bodyPr/>
                    <a:lstStyle/>
                    <a:p>
                      <a:r>
                        <a:rPr lang="en-US" dirty="0" smtClean="0"/>
                        <a:t>Result of Believing this Gospel</a:t>
                      </a:r>
                      <a:endParaRPr lang="en-US" dirty="0"/>
                    </a:p>
                  </a:txBody>
                  <a:tcPr/>
                </a:tc>
              </a:tr>
              <a:tr h="370840">
                <a:tc>
                  <a:txBody>
                    <a:bodyPr/>
                    <a:lstStyle/>
                    <a:p>
                      <a:r>
                        <a:rPr lang="en-US" dirty="0" smtClean="0"/>
                        <a:t>Paul’s Gospel</a:t>
                      </a:r>
                      <a:endParaRPr lang="en-US" dirty="0"/>
                    </a:p>
                  </a:txBody>
                  <a:tcPr/>
                </a:tc>
                <a:tc>
                  <a:txBody>
                    <a:bodyPr/>
                    <a:lstStyle/>
                    <a:p>
                      <a:r>
                        <a:rPr lang="en-US" dirty="0" smtClean="0"/>
                        <a:t>Yes</a:t>
                      </a:r>
                      <a:endParaRPr lang="en-US" dirty="0"/>
                    </a:p>
                  </a:txBody>
                  <a:tcPr/>
                </a:tc>
                <a:tc>
                  <a:txBody>
                    <a:bodyPr/>
                    <a:lstStyle/>
                    <a:p>
                      <a:r>
                        <a:rPr lang="en-US" dirty="0" smtClean="0"/>
                        <a:t>None</a:t>
                      </a:r>
                      <a:endParaRPr lang="en-US" dirty="0"/>
                    </a:p>
                  </a:txBody>
                  <a:tcPr/>
                </a:tc>
                <a:tc>
                  <a:txBody>
                    <a:bodyPr/>
                    <a:lstStyle/>
                    <a:p>
                      <a:r>
                        <a:rPr lang="en-US" dirty="0" smtClean="0"/>
                        <a:t>Eternal Life (Galatians 3:13-14)</a:t>
                      </a:r>
                      <a:endParaRPr lang="en-US" dirty="0"/>
                    </a:p>
                  </a:txBody>
                  <a:tcPr/>
                </a:tc>
              </a:tr>
              <a:tr h="370840">
                <a:tc>
                  <a:txBody>
                    <a:bodyPr/>
                    <a:lstStyle/>
                    <a:p>
                      <a:r>
                        <a:rPr lang="en-US" dirty="0" err="1" smtClean="0"/>
                        <a:t>Judaizer’s</a:t>
                      </a:r>
                      <a:r>
                        <a:rPr lang="en-US" dirty="0" smtClean="0"/>
                        <a:t> Gospel</a:t>
                      </a:r>
                      <a:endParaRPr lang="en-US" dirty="0"/>
                    </a:p>
                  </a:txBody>
                  <a:tcPr/>
                </a:tc>
                <a:tc>
                  <a:txBody>
                    <a:bodyPr/>
                    <a:lstStyle/>
                    <a:p>
                      <a:r>
                        <a:rPr lang="en-US" dirty="0" smtClean="0"/>
                        <a:t>Yes</a:t>
                      </a:r>
                      <a:endParaRPr lang="en-US" dirty="0"/>
                    </a:p>
                  </a:txBody>
                  <a:tcPr/>
                </a:tc>
                <a:tc>
                  <a:txBody>
                    <a:bodyPr/>
                    <a:lstStyle/>
                    <a:p>
                      <a:r>
                        <a:rPr lang="en-US" dirty="0" smtClean="0"/>
                        <a:t>Circumcision</a:t>
                      </a:r>
                      <a:endParaRPr lang="en-US" dirty="0"/>
                    </a:p>
                  </a:txBody>
                  <a:tcPr/>
                </a:tc>
                <a:tc>
                  <a:txBody>
                    <a:bodyPr/>
                    <a:lstStyle/>
                    <a:p>
                      <a:r>
                        <a:rPr lang="en-US" dirty="0" smtClean="0"/>
                        <a:t>Eternal Punishment (Galatians 1:8-9; 3:10-11)</a:t>
                      </a:r>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Gospel’s Compared</a:t>
            </a:r>
            <a:endParaRPr lang="en-US" dirty="0"/>
          </a:p>
        </p:txBody>
      </p:sp>
      <p:graphicFrame>
        <p:nvGraphicFramePr>
          <p:cNvPr id="4" name="Content Placeholder 3"/>
          <p:cNvGraphicFramePr>
            <a:graphicFrameLocks noGrp="1"/>
          </p:cNvGraphicFramePr>
          <p:nvPr>
            <p:ph idx="1"/>
          </p:nvPr>
        </p:nvGraphicFramePr>
        <p:xfrm>
          <a:off x="457200" y="1295400"/>
          <a:ext cx="7924800" cy="3931920"/>
        </p:xfrm>
        <a:graphic>
          <a:graphicData uri="http://schemas.openxmlformats.org/drawingml/2006/table">
            <a:tbl>
              <a:tblPr firstRow="1" bandRow="1">
                <a:tableStyleId>{5C22544A-7EE6-4342-B048-85BDC9FD1C3A}</a:tableStyleId>
              </a:tblPr>
              <a:tblGrid>
                <a:gridCol w="2438400"/>
                <a:gridCol w="1524000"/>
                <a:gridCol w="1981200"/>
                <a:gridCol w="1981200"/>
              </a:tblGrid>
              <a:tr h="370840">
                <a:tc>
                  <a:txBody>
                    <a:bodyPr/>
                    <a:lstStyle/>
                    <a:p>
                      <a:r>
                        <a:rPr lang="en-US" dirty="0" smtClean="0"/>
                        <a:t>Gospel</a:t>
                      </a:r>
                      <a:endParaRPr lang="en-US" dirty="0"/>
                    </a:p>
                  </a:txBody>
                  <a:tcPr/>
                </a:tc>
                <a:tc>
                  <a:txBody>
                    <a:bodyPr/>
                    <a:lstStyle/>
                    <a:p>
                      <a:r>
                        <a:rPr lang="en-US" dirty="0" smtClean="0"/>
                        <a:t>Faith Required?</a:t>
                      </a:r>
                      <a:endParaRPr lang="en-US" dirty="0"/>
                    </a:p>
                  </a:txBody>
                  <a:tcPr/>
                </a:tc>
                <a:tc>
                  <a:txBody>
                    <a:bodyPr/>
                    <a:lstStyle/>
                    <a:p>
                      <a:r>
                        <a:rPr lang="en-US" dirty="0" smtClean="0"/>
                        <a:t>Other Conditions</a:t>
                      </a:r>
                      <a:r>
                        <a:rPr lang="en-US" baseline="0" dirty="0" smtClean="0"/>
                        <a:t> Required</a:t>
                      </a:r>
                      <a:endParaRPr lang="en-US" dirty="0"/>
                    </a:p>
                  </a:txBody>
                  <a:tcPr/>
                </a:tc>
                <a:tc>
                  <a:txBody>
                    <a:bodyPr/>
                    <a:lstStyle/>
                    <a:p>
                      <a:r>
                        <a:rPr lang="en-US" dirty="0" smtClean="0"/>
                        <a:t>Result of Believing this Gospel</a:t>
                      </a:r>
                      <a:endParaRPr lang="en-US" dirty="0"/>
                    </a:p>
                  </a:txBody>
                  <a:tcPr/>
                </a:tc>
              </a:tr>
              <a:tr h="370840">
                <a:tc>
                  <a:txBody>
                    <a:bodyPr/>
                    <a:lstStyle/>
                    <a:p>
                      <a:r>
                        <a:rPr lang="en-US" dirty="0" smtClean="0"/>
                        <a:t>Paul’s Gospel</a:t>
                      </a:r>
                      <a:endParaRPr lang="en-US" dirty="0"/>
                    </a:p>
                  </a:txBody>
                  <a:tcPr/>
                </a:tc>
                <a:tc>
                  <a:txBody>
                    <a:bodyPr/>
                    <a:lstStyle/>
                    <a:p>
                      <a:r>
                        <a:rPr lang="en-US" dirty="0" smtClean="0"/>
                        <a:t>Yes</a:t>
                      </a:r>
                      <a:endParaRPr lang="en-US" dirty="0"/>
                    </a:p>
                  </a:txBody>
                  <a:tcPr/>
                </a:tc>
                <a:tc>
                  <a:txBody>
                    <a:bodyPr/>
                    <a:lstStyle/>
                    <a:p>
                      <a:r>
                        <a:rPr lang="en-US" dirty="0" smtClean="0"/>
                        <a:t>None</a:t>
                      </a:r>
                      <a:endParaRPr lang="en-US" dirty="0"/>
                    </a:p>
                  </a:txBody>
                  <a:tcPr/>
                </a:tc>
                <a:tc>
                  <a:txBody>
                    <a:bodyPr/>
                    <a:lstStyle/>
                    <a:p>
                      <a:r>
                        <a:rPr lang="en-US" dirty="0" smtClean="0"/>
                        <a:t>Eternal Life (Galatians 3:13-14)</a:t>
                      </a:r>
                      <a:endParaRPr lang="en-US" dirty="0"/>
                    </a:p>
                  </a:txBody>
                  <a:tcPr/>
                </a:tc>
              </a:tr>
              <a:tr h="370840">
                <a:tc>
                  <a:txBody>
                    <a:bodyPr/>
                    <a:lstStyle/>
                    <a:p>
                      <a:r>
                        <a:rPr lang="en-US" dirty="0" err="1" smtClean="0"/>
                        <a:t>Judaizer’s</a:t>
                      </a:r>
                      <a:r>
                        <a:rPr lang="en-US" dirty="0" smtClean="0"/>
                        <a:t> Gospel</a:t>
                      </a:r>
                      <a:endParaRPr lang="en-US" dirty="0"/>
                    </a:p>
                  </a:txBody>
                  <a:tcPr/>
                </a:tc>
                <a:tc>
                  <a:txBody>
                    <a:bodyPr/>
                    <a:lstStyle/>
                    <a:p>
                      <a:r>
                        <a:rPr lang="en-US" dirty="0" smtClean="0"/>
                        <a:t>Yes</a:t>
                      </a:r>
                      <a:endParaRPr lang="en-US" dirty="0"/>
                    </a:p>
                  </a:txBody>
                  <a:tcPr/>
                </a:tc>
                <a:tc>
                  <a:txBody>
                    <a:bodyPr/>
                    <a:lstStyle/>
                    <a:p>
                      <a:r>
                        <a:rPr lang="en-US" dirty="0" smtClean="0"/>
                        <a:t>Circumcision</a:t>
                      </a:r>
                      <a:endParaRPr lang="en-US" dirty="0"/>
                    </a:p>
                  </a:txBody>
                  <a:tcPr/>
                </a:tc>
                <a:tc>
                  <a:txBody>
                    <a:bodyPr/>
                    <a:lstStyle/>
                    <a:p>
                      <a:r>
                        <a:rPr lang="en-US" dirty="0" smtClean="0"/>
                        <a:t>Eternal Punishment (Galatians 1:8-9; 3:10-11)</a:t>
                      </a:r>
                      <a:endParaRPr lang="en-US" dirty="0"/>
                    </a:p>
                  </a:txBody>
                  <a:tcPr/>
                </a:tc>
              </a:tr>
              <a:tr h="370840">
                <a:tc>
                  <a:txBody>
                    <a:bodyPr/>
                    <a:lstStyle/>
                    <a:p>
                      <a:r>
                        <a:rPr lang="en-US" dirty="0" smtClean="0"/>
                        <a:t>Roman Catholic Gospel</a:t>
                      </a:r>
                      <a:endParaRPr lang="en-US" dirty="0"/>
                    </a:p>
                  </a:txBody>
                  <a:tcPr/>
                </a:tc>
                <a:tc>
                  <a:txBody>
                    <a:bodyPr/>
                    <a:lstStyle/>
                    <a:p>
                      <a:r>
                        <a:rPr lang="en-US" dirty="0" smtClean="0"/>
                        <a:t>Yes</a:t>
                      </a:r>
                      <a:endParaRPr lang="en-US" dirty="0"/>
                    </a:p>
                  </a:txBody>
                  <a:tcPr/>
                </a:tc>
                <a:tc>
                  <a:txBody>
                    <a:bodyPr/>
                    <a:lstStyle/>
                    <a:p>
                      <a:pPr marL="115888" indent="-115888">
                        <a:buFont typeface="Arial" pitchFamily="34" charset="0"/>
                        <a:buChar char="•"/>
                      </a:pPr>
                      <a:r>
                        <a:rPr lang="en-US" dirty="0" smtClean="0"/>
                        <a:t>Church</a:t>
                      </a:r>
                      <a:r>
                        <a:rPr lang="en-US" baseline="0" dirty="0" smtClean="0"/>
                        <a:t> Membership</a:t>
                      </a:r>
                    </a:p>
                    <a:p>
                      <a:pPr marL="115888" indent="-115888">
                        <a:buFont typeface="Arial" pitchFamily="34" charset="0"/>
                        <a:buChar char="•"/>
                      </a:pPr>
                      <a:r>
                        <a:rPr lang="en-US" baseline="0" dirty="0" smtClean="0"/>
                        <a:t>Baptism</a:t>
                      </a:r>
                    </a:p>
                    <a:p>
                      <a:pPr marL="115888" indent="-115888">
                        <a:buFont typeface="Arial" pitchFamily="34" charset="0"/>
                        <a:buChar char="•"/>
                      </a:pPr>
                      <a:r>
                        <a:rPr lang="en-US" baseline="0" dirty="0" smtClean="0"/>
                        <a:t>The Eucharist</a:t>
                      </a:r>
                      <a:endParaRPr lang="en-US"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Eternal Punishment (Galatians 1:8-9; 3:10-11)</a:t>
                      </a:r>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Gospel’s Compared</a:t>
            </a:r>
            <a:endParaRPr lang="en-US" dirty="0"/>
          </a:p>
        </p:txBody>
      </p:sp>
      <p:graphicFrame>
        <p:nvGraphicFramePr>
          <p:cNvPr id="4" name="Content Placeholder 3"/>
          <p:cNvGraphicFramePr>
            <a:graphicFrameLocks noGrp="1"/>
          </p:cNvGraphicFramePr>
          <p:nvPr>
            <p:ph idx="1"/>
          </p:nvPr>
        </p:nvGraphicFramePr>
        <p:xfrm>
          <a:off x="457200" y="1295400"/>
          <a:ext cx="7924800" cy="5120640"/>
        </p:xfrm>
        <a:graphic>
          <a:graphicData uri="http://schemas.openxmlformats.org/drawingml/2006/table">
            <a:tbl>
              <a:tblPr firstRow="1" bandRow="1">
                <a:tableStyleId>{5C22544A-7EE6-4342-B048-85BDC9FD1C3A}</a:tableStyleId>
              </a:tblPr>
              <a:tblGrid>
                <a:gridCol w="2438400"/>
                <a:gridCol w="1524000"/>
                <a:gridCol w="1981200"/>
                <a:gridCol w="1981200"/>
              </a:tblGrid>
              <a:tr h="370840">
                <a:tc>
                  <a:txBody>
                    <a:bodyPr/>
                    <a:lstStyle/>
                    <a:p>
                      <a:r>
                        <a:rPr lang="en-US" dirty="0" smtClean="0"/>
                        <a:t>Gospel</a:t>
                      </a:r>
                      <a:endParaRPr lang="en-US" dirty="0"/>
                    </a:p>
                  </a:txBody>
                  <a:tcPr/>
                </a:tc>
                <a:tc>
                  <a:txBody>
                    <a:bodyPr/>
                    <a:lstStyle/>
                    <a:p>
                      <a:r>
                        <a:rPr lang="en-US" dirty="0" smtClean="0"/>
                        <a:t>Faith Required?</a:t>
                      </a:r>
                      <a:endParaRPr lang="en-US" dirty="0"/>
                    </a:p>
                  </a:txBody>
                  <a:tcPr/>
                </a:tc>
                <a:tc>
                  <a:txBody>
                    <a:bodyPr/>
                    <a:lstStyle/>
                    <a:p>
                      <a:r>
                        <a:rPr lang="en-US" dirty="0" smtClean="0"/>
                        <a:t>Other Conditions</a:t>
                      </a:r>
                      <a:r>
                        <a:rPr lang="en-US" baseline="0" dirty="0" smtClean="0"/>
                        <a:t> Required</a:t>
                      </a:r>
                      <a:endParaRPr lang="en-US" dirty="0"/>
                    </a:p>
                  </a:txBody>
                  <a:tcPr/>
                </a:tc>
                <a:tc>
                  <a:txBody>
                    <a:bodyPr/>
                    <a:lstStyle/>
                    <a:p>
                      <a:r>
                        <a:rPr lang="en-US" dirty="0" smtClean="0"/>
                        <a:t>Result of Believing this Gospel</a:t>
                      </a:r>
                      <a:endParaRPr lang="en-US" dirty="0"/>
                    </a:p>
                  </a:txBody>
                  <a:tcPr/>
                </a:tc>
              </a:tr>
              <a:tr h="370840">
                <a:tc>
                  <a:txBody>
                    <a:bodyPr/>
                    <a:lstStyle/>
                    <a:p>
                      <a:r>
                        <a:rPr lang="en-US" dirty="0" smtClean="0"/>
                        <a:t>Paul’s Gospel</a:t>
                      </a:r>
                      <a:endParaRPr lang="en-US" dirty="0"/>
                    </a:p>
                  </a:txBody>
                  <a:tcPr/>
                </a:tc>
                <a:tc>
                  <a:txBody>
                    <a:bodyPr/>
                    <a:lstStyle/>
                    <a:p>
                      <a:r>
                        <a:rPr lang="en-US" dirty="0" smtClean="0"/>
                        <a:t>Yes</a:t>
                      </a:r>
                      <a:endParaRPr lang="en-US" dirty="0"/>
                    </a:p>
                  </a:txBody>
                  <a:tcPr/>
                </a:tc>
                <a:tc>
                  <a:txBody>
                    <a:bodyPr/>
                    <a:lstStyle/>
                    <a:p>
                      <a:r>
                        <a:rPr lang="en-US" dirty="0" smtClean="0"/>
                        <a:t>None</a:t>
                      </a:r>
                      <a:endParaRPr lang="en-US" dirty="0"/>
                    </a:p>
                  </a:txBody>
                  <a:tcPr/>
                </a:tc>
                <a:tc>
                  <a:txBody>
                    <a:bodyPr/>
                    <a:lstStyle/>
                    <a:p>
                      <a:r>
                        <a:rPr lang="en-US" dirty="0" smtClean="0"/>
                        <a:t>Eternal Life (Galatians 3:13-14)</a:t>
                      </a:r>
                      <a:endParaRPr lang="en-US" dirty="0"/>
                    </a:p>
                  </a:txBody>
                  <a:tcPr/>
                </a:tc>
              </a:tr>
              <a:tr h="370840">
                <a:tc>
                  <a:txBody>
                    <a:bodyPr/>
                    <a:lstStyle/>
                    <a:p>
                      <a:r>
                        <a:rPr lang="en-US" dirty="0" err="1" smtClean="0"/>
                        <a:t>Judaizer’s</a:t>
                      </a:r>
                      <a:r>
                        <a:rPr lang="en-US" dirty="0" smtClean="0"/>
                        <a:t> Gospel</a:t>
                      </a:r>
                      <a:endParaRPr lang="en-US" dirty="0"/>
                    </a:p>
                  </a:txBody>
                  <a:tcPr/>
                </a:tc>
                <a:tc>
                  <a:txBody>
                    <a:bodyPr/>
                    <a:lstStyle/>
                    <a:p>
                      <a:r>
                        <a:rPr lang="en-US" dirty="0" smtClean="0"/>
                        <a:t>Yes</a:t>
                      </a:r>
                      <a:endParaRPr lang="en-US" dirty="0"/>
                    </a:p>
                  </a:txBody>
                  <a:tcPr/>
                </a:tc>
                <a:tc>
                  <a:txBody>
                    <a:bodyPr/>
                    <a:lstStyle/>
                    <a:p>
                      <a:r>
                        <a:rPr lang="en-US" dirty="0" smtClean="0"/>
                        <a:t>Circumcision</a:t>
                      </a:r>
                      <a:endParaRPr lang="en-US" dirty="0"/>
                    </a:p>
                  </a:txBody>
                  <a:tcPr/>
                </a:tc>
                <a:tc>
                  <a:txBody>
                    <a:bodyPr/>
                    <a:lstStyle/>
                    <a:p>
                      <a:r>
                        <a:rPr lang="en-US" dirty="0" smtClean="0"/>
                        <a:t>Eternal Punishment (Galatians 1:8-9; 3:10-11)</a:t>
                      </a:r>
                      <a:endParaRPr lang="en-US" dirty="0"/>
                    </a:p>
                  </a:txBody>
                  <a:tcPr/>
                </a:tc>
              </a:tr>
              <a:tr h="370840">
                <a:tc>
                  <a:txBody>
                    <a:bodyPr/>
                    <a:lstStyle/>
                    <a:p>
                      <a:r>
                        <a:rPr lang="en-US" dirty="0" smtClean="0"/>
                        <a:t>Roman Catholic Gospel</a:t>
                      </a:r>
                      <a:endParaRPr lang="en-US" dirty="0"/>
                    </a:p>
                  </a:txBody>
                  <a:tcPr/>
                </a:tc>
                <a:tc>
                  <a:txBody>
                    <a:bodyPr/>
                    <a:lstStyle/>
                    <a:p>
                      <a:r>
                        <a:rPr lang="en-US" dirty="0" smtClean="0"/>
                        <a:t>Yes</a:t>
                      </a:r>
                      <a:endParaRPr lang="en-US" dirty="0"/>
                    </a:p>
                  </a:txBody>
                  <a:tcPr/>
                </a:tc>
                <a:tc>
                  <a:txBody>
                    <a:bodyPr/>
                    <a:lstStyle/>
                    <a:p>
                      <a:pPr marL="115888" indent="-115888">
                        <a:buFont typeface="Arial" pitchFamily="34" charset="0"/>
                        <a:buChar char="•"/>
                      </a:pPr>
                      <a:r>
                        <a:rPr lang="en-US" dirty="0" smtClean="0"/>
                        <a:t>Church</a:t>
                      </a:r>
                      <a:r>
                        <a:rPr lang="en-US" baseline="0" dirty="0" smtClean="0"/>
                        <a:t> Membership</a:t>
                      </a:r>
                    </a:p>
                    <a:p>
                      <a:pPr marL="115888" indent="-115888">
                        <a:buFont typeface="Arial" pitchFamily="34" charset="0"/>
                        <a:buChar char="•"/>
                      </a:pPr>
                      <a:r>
                        <a:rPr lang="en-US" baseline="0" dirty="0" smtClean="0"/>
                        <a:t>Baptism</a:t>
                      </a:r>
                    </a:p>
                    <a:p>
                      <a:pPr marL="115888" indent="-115888">
                        <a:buFont typeface="Arial" pitchFamily="34" charset="0"/>
                        <a:buChar char="•"/>
                      </a:pPr>
                      <a:r>
                        <a:rPr lang="en-US" baseline="0" dirty="0" smtClean="0"/>
                        <a:t>The Eucharist</a:t>
                      </a:r>
                      <a:endParaRPr lang="en-US"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Eternal Punishment (Galatians 1:8-9; 3:10-11)</a:t>
                      </a:r>
                      <a:endParaRPr lang="en-US" dirty="0"/>
                    </a:p>
                  </a:txBody>
                  <a:tcPr/>
                </a:tc>
              </a:tr>
              <a:tr h="370840">
                <a:tc>
                  <a:txBody>
                    <a:bodyPr/>
                    <a:lstStyle/>
                    <a:p>
                      <a:r>
                        <a:rPr lang="en-US" dirty="0" smtClean="0"/>
                        <a:t>Church of Christ Gospel</a:t>
                      </a:r>
                      <a:endParaRPr lang="en-US" dirty="0"/>
                    </a:p>
                  </a:txBody>
                  <a:tcPr/>
                </a:tc>
                <a:tc>
                  <a:txBody>
                    <a:bodyPr/>
                    <a:lstStyle/>
                    <a:p>
                      <a:r>
                        <a:rPr lang="en-US" dirty="0" smtClean="0"/>
                        <a:t>Yes</a:t>
                      </a:r>
                      <a:endParaRPr lang="en-US" dirty="0"/>
                    </a:p>
                  </a:txBody>
                  <a:tcPr/>
                </a:tc>
                <a:tc>
                  <a:txBody>
                    <a:bodyPr/>
                    <a:lstStyle/>
                    <a:p>
                      <a:pPr marL="112713" indent="-112713">
                        <a:buFont typeface="Arial" pitchFamily="34" charset="0"/>
                        <a:buChar char="•"/>
                      </a:pPr>
                      <a:r>
                        <a:rPr lang="en-US" dirty="0" smtClean="0"/>
                        <a:t>B</a:t>
                      </a:r>
                      <a:r>
                        <a:rPr lang="en-US" baseline="0" dirty="0" smtClean="0">
                          <a:solidFill>
                            <a:schemeClr val="dk1"/>
                          </a:solidFill>
                          <a:latin typeface="+mn-lt"/>
                          <a:ea typeface="+mn-ea"/>
                          <a:cs typeface="+mn-cs"/>
                        </a:rPr>
                        <a:t>aptism</a:t>
                      </a:r>
                    </a:p>
                    <a:p>
                      <a:pPr marL="112713" indent="-112713">
                        <a:buFont typeface="Arial" pitchFamily="34" charset="0"/>
                        <a:buChar char="•"/>
                      </a:pPr>
                      <a:r>
                        <a:rPr lang="en-US" baseline="0" dirty="0" smtClean="0">
                          <a:solidFill>
                            <a:schemeClr val="dk1"/>
                          </a:solidFill>
                          <a:latin typeface="+mn-lt"/>
                          <a:ea typeface="+mn-ea"/>
                          <a:cs typeface="+mn-cs"/>
                        </a:rPr>
                        <a:t>Remain faithful for the rest of your life</a:t>
                      </a:r>
                      <a:endParaRPr lang="en-US" baseline="0" dirty="0">
                        <a:solidFill>
                          <a:schemeClr val="dk1"/>
                        </a:solidFill>
                        <a:latin typeface="+mn-lt"/>
                        <a:ea typeface="+mn-ea"/>
                        <a:cs typeface="+mn-cs"/>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Eternal Punishment (Galatians 1:8-9; 3:10-11)</a:t>
                      </a: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200" dirty="0" smtClean="0"/>
              <a:t>God’s Promises to Abraham were Fulfilled in Christ and are Superior to the Law (3:15-4:7)</a:t>
            </a:r>
            <a:endParaRPr lang="en-US" sz="3200" dirty="0"/>
          </a:p>
        </p:txBody>
      </p:sp>
      <p:sp>
        <p:nvSpPr>
          <p:cNvPr id="3" name="Content Placeholder 2"/>
          <p:cNvSpPr>
            <a:spLocks noGrp="1"/>
          </p:cNvSpPr>
          <p:nvPr>
            <p:ph idx="1"/>
          </p:nvPr>
        </p:nvSpPr>
        <p:spPr>
          <a:xfrm>
            <a:off x="457200" y="1066800"/>
            <a:ext cx="8229600" cy="5791200"/>
          </a:xfrm>
        </p:spPr>
        <p:txBody>
          <a:bodyPr>
            <a:normAutofit/>
          </a:bodyPr>
          <a:lstStyle/>
          <a:p>
            <a:pPr marL="265176" indent="-265176" rtl="0">
              <a:lnSpc>
                <a:spcPct val="120000"/>
              </a:lnSpc>
              <a:buNone/>
            </a:pPr>
            <a:r>
              <a:rPr lang="en-US" sz="2400" i="1" dirty="0" smtClean="0">
                <a:solidFill>
                  <a:srgbClr val="AD2E27"/>
                </a:solidFill>
                <a:latin typeface="Cambria" pitchFamily="18" charset="0"/>
              </a:rPr>
              <a:t> </a:t>
            </a:r>
            <a:r>
              <a:rPr lang="en-US" sz="2400" baseline="30000" dirty="0" smtClean="0"/>
              <a:t>15</a:t>
            </a:r>
            <a:r>
              <a:rPr lang="en-US" sz="2400" i="1" dirty="0" smtClean="0">
                <a:solidFill>
                  <a:srgbClr val="AD2E27"/>
                </a:solidFill>
                <a:latin typeface="Cambria" pitchFamily="18" charset="0"/>
              </a:rPr>
              <a:t> Brothers, let me take an example from everyday life. Just as no one can set aside or add to a human covenant that has been duly established, so it is in this case.</a:t>
            </a:r>
          </a:p>
          <a:p>
            <a:pPr marL="265176" indent="-265176" rtl="0">
              <a:lnSpc>
                <a:spcPct val="120000"/>
              </a:lnSpc>
              <a:buNone/>
            </a:pPr>
            <a:r>
              <a:rPr lang="en-US" sz="2400" i="1" dirty="0" smtClean="0">
                <a:solidFill>
                  <a:srgbClr val="AD2E27"/>
                </a:solidFill>
                <a:latin typeface="Cambria" pitchFamily="18" charset="0"/>
              </a:rPr>
              <a:t> </a:t>
            </a:r>
            <a:r>
              <a:rPr lang="en-US" sz="2400" baseline="30000" dirty="0" smtClean="0"/>
              <a:t>16</a:t>
            </a:r>
            <a:r>
              <a:rPr lang="en-US" sz="2400" i="1" dirty="0" smtClean="0">
                <a:solidFill>
                  <a:srgbClr val="AD2E27"/>
                </a:solidFill>
                <a:latin typeface="Cambria" pitchFamily="18" charset="0"/>
              </a:rPr>
              <a:t> The promises were spoken to Abraham and to his seed. The Scripture does not say "and to seeds," meaning many people, but "and to your seed," meaning one person, who is Christ.</a:t>
            </a:r>
          </a:p>
          <a:p>
            <a:pPr marL="265176" indent="-265176" rtl="0">
              <a:lnSpc>
                <a:spcPct val="120000"/>
              </a:lnSpc>
              <a:buNone/>
            </a:pPr>
            <a:r>
              <a:rPr lang="en-US" sz="2400" i="1" dirty="0" smtClean="0">
                <a:solidFill>
                  <a:srgbClr val="AD2E27"/>
                </a:solidFill>
                <a:latin typeface="Cambria" pitchFamily="18" charset="0"/>
              </a:rPr>
              <a:t> </a:t>
            </a:r>
            <a:r>
              <a:rPr lang="en-US" sz="2400" baseline="30000" dirty="0" smtClean="0"/>
              <a:t>17</a:t>
            </a:r>
            <a:r>
              <a:rPr lang="en-US" sz="2400" i="1" dirty="0" smtClean="0">
                <a:solidFill>
                  <a:srgbClr val="AD2E27"/>
                </a:solidFill>
                <a:latin typeface="Cambria" pitchFamily="18" charset="0"/>
              </a:rPr>
              <a:t> What I mean is this: The law, introduced 430 years later, does not set aside the covenant previously established by God and thus do away with the promise.</a:t>
            </a:r>
          </a:p>
          <a:p>
            <a:pPr marL="265176" indent="-265176" rtl="0">
              <a:lnSpc>
                <a:spcPct val="120000"/>
              </a:lnSpc>
              <a:buNone/>
            </a:pPr>
            <a:r>
              <a:rPr lang="en-US" sz="2400" i="1" dirty="0" smtClean="0">
                <a:solidFill>
                  <a:srgbClr val="AD2E27"/>
                </a:solidFill>
                <a:latin typeface="Cambria" pitchFamily="18" charset="0"/>
              </a:rPr>
              <a:t> </a:t>
            </a:r>
            <a:r>
              <a:rPr lang="en-US" sz="2400" baseline="30000" dirty="0" smtClean="0"/>
              <a:t>18</a:t>
            </a:r>
            <a:r>
              <a:rPr lang="en-US" sz="2400" i="1" dirty="0" smtClean="0">
                <a:solidFill>
                  <a:srgbClr val="AD2E27"/>
                </a:solidFill>
                <a:latin typeface="Cambria" pitchFamily="18" charset="0"/>
              </a:rPr>
              <a:t> For if the inheritance depends on the law, then it no longer depends on a promise; but God in his grace gave it to Abraham through a promise.</a:t>
            </a:r>
          </a:p>
        </p:txBody>
      </p:sp>
    </p:spTree>
  </p:cSld>
  <p:clrMapOvr>
    <a:masterClrMapping/>
  </p:clrMapOvr>
  <p:transition>
    <p:plus/>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200" dirty="0" smtClean="0"/>
              <a:t>God’s Promises to Abraham were Fulfilled in Christ and are Superior to the Law (3:15-4:7)</a:t>
            </a:r>
            <a:endParaRPr lang="en-US" sz="3200" dirty="0"/>
          </a:p>
        </p:txBody>
      </p:sp>
      <p:sp>
        <p:nvSpPr>
          <p:cNvPr id="3" name="Content Placeholder 2"/>
          <p:cNvSpPr>
            <a:spLocks noGrp="1"/>
          </p:cNvSpPr>
          <p:nvPr>
            <p:ph idx="1"/>
          </p:nvPr>
        </p:nvSpPr>
        <p:spPr>
          <a:xfrm>
            <a:off x="457200" y="1066800"/>
            <a:ext cx="8229600" cy="5791200"/>
          </a:xfrm>
        </p:spPr>
        <p:txBody>
          <a:bodyPr>
            <a:normAutofit/>
          </a:bodyPr>
          <a:lstStyle/>
          <a:p>
            <a:pPr marL="265176" indent="-265176" rtl="0">
              <a:lnSpc>
                <a:spcPct val="120000"/>
              </a:lnSpc>
              <a:buNone/>
            </a:pPr>
            <a:r>
              <a:rPr lang="en-US" sz="2400" baseline="30000" dirty="0" smtClean="0"/>
              <a:t>19</a:t>
            </a:r>
            <a:r>
              <a:rPr lang="en-US" sz="2400" i="1" dirty="0" smtClean="0">
                <a:solidFill>
                  <a:srgbClr val="AD2E27"/>
                </a:solidFill>
                <a:latin typeface="Cambria" pitchFamily="18" charset="0"/>
              </a:rPr>
              <a:t> What, then, was the purpose of the law? It was added because of transgressions until the Seed to whom the promise referred had come. The law was put into effect through angels by a mediator.</a:t>
            </a:r>
          </a:p>
          <a:p>
            <a:pPr marL="265176" indent="-265176" rtl="0">
              <a:lnSpc>
                <a:spcPct val="120000"/>
              </a:lnSpc>
              <a:buNone/>
            </a:pPr>
            <a:r>
              <a:rPr lang="en-US" sz="2400" i="1" dirty="0" smtClean="0">
                <a:solidFill>
                  <a:srgbClr val="AD2E27"/>
                </a:solidFill>
                <a:latin typeface="Cambria" pitchFamily="18" charset="0"/>
              </a:rPr>
              <a:t> </a:t>
            </a:r>
            <a:r>
              <a:rPr lang="en-US" sz="2400" baseline="30000" dirty="0" smtClean="0"/>
              <a:t>20</a:t>
            </a:r>
            <a:r>
              <a:rPr lang="en-US" sz="2400" i="1" dirty="0" smtClean="0">
                <a:solidFill>
                  <a:srgbClr val="AD2E27"/>
                </a:solidFill>
                <a:latin typeface="Cambria" pitchFamily="18" charset="0"/>
              </a:rPr>
              <a:t> A mediator, however, does not represent just one party; but God is one.</a:t>
            </a:r>
          </a:p>
          <a:p>
            <a:pPr marL="265176" indent="-265176" rtl="0">
              <a:lnSpc>
                <a:spcPct val="120000"/>
              </a:lnSpc>
              <a:buNone/>
            </a:pPr>
            <a:r>
              <a:rPr lang="en-US" sz="2400" i="1" dirty="0" smtClean="0">
                <a:solidFill>
                  <a:srgbClr val="AD2E27"/>
                </a:solidFill>
                <a:latin typeface="Cambria" pitchFamily="18" charset="0"/>
              </a:rPr>
              <a:t> </a:t>
            </a:r>
            <a:r>
              <a:rPr lang="en-US" sz="2400" baseline="30000" dirty="0" smtClean="0"/>
              <a:t>21</a:t>
            </a:r>
            <a:r>
              <a:rPr lang="en-US" sz="2400" i="1" dirty="0" smtClean="0">
                <a:solidFill>
                  <a:srgbClr val="AD2E27"/>
                </a:solidFill>
                <a:latin typeface="Cambria" pitchFamily="18" charset="0"/>
              </a:rPr>
              <a:t> Is the law, therefore, opposed to the promises of God? Absolutely not! For if a law had been given that could impart life, then righteousness would certainly have come by the law.</a:t>
            </a:r>
          </a:p>
          <a:p>
            <a:pPr marL="265176" indent="-265176" rtl="0">
              <a:lnSpc>
                <a:spcPct val="120000"/>
              </a:lnSpc>
              <a:buNone/>
            </a:pPr>
            <a:r>
              <a:rPr lang="en-US" sz="2400" i="1" dirty="0" smtClean="0">
                <a:solidFill>
                  <a:srgbClr val="AD2E27"/>
                </a:solidFill>
                <a:latin typeface="Cambria" pitchFamily="18" charset="0"/>
              </a:rPr>
              <a:t> </a:t>
            </a:r>
            <a:r>
              <a:rPr lang="en-US" sz="2400" baseline="30000" dirty="0" smtClean="0"/>
              <a:t>22</a:t>
            </a:r>
            <a:r>
              <a:rPr lang="en-US" sz="2400" i="1" dirty="0" smtClean="0">
                <a:solidFill>
                  <a:srgbClr val="AD2E27"/>
                </a:solidFill>
                <a:latin typeface="Cambria" pitchFamily="18" charset="0"/>
              </a:rPr>
              <a:t> But the Scripture declares that the whole world is a prisoner of sin, so that what was promised, being given through faith in Jesus Christ, might be given to those who believe.</a:t>
            </a:r>
          </a:p>
        </p:txBody>
      </p:sp>
    </p:spTree>
  </p:cSld>
  <p:clrMapOvr>
    <a:masterClrMapping/>
  </p:clrMapOvr>
  <p:transition>
    <p:plus/>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200" dirty="0" smtClean="0"/>
              <a:t>God’s Promises to Abraham were Fulfilled in Christ and are Superior to the Law (3:15-4:7)</a:t>
            </a:r>
            <a:endParaRPr lang="en-US" sz="3200" dirty="0"/>
          </a:p>
        </p:txBody>
      </p:sp>
      <p:sp>
        <p:nvSpPr>
          <p:cNvPr id="3" name="Content Placeholder 2"/>
          <p:cNvSpPr>
            <a:spLocks noGrp="1"/>
          </p:cNvSpPr>
          <p:nvPr>
            <p:ph idx="1"/>
          </p:nvPr>
        </p:nvSpPr>
        <p:spPr>
          <a:xfrm>
            <a:off x="457200" y="990600"/>
            <a:ext cx="8229600" cy="5867400"/>
          </a:xfrm>
        </p:spPr>
        <p:txBody>
          <a:bodyPr>
            <a:normAutofit/>
          </a:bodyPr>
          <a:lstStyle/>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23</a:t>
            </a:r>
            <a:r>
              <a:rPr lang="en-US" sz="2400" i="1" dirty="0" smtClean="0">
                <a:solidFill>
                  <a:srgbClr val="AD2E27"/>
                </a:solidFill>
                <a:latin typeface="Cambria" pitchFamily="18" charset="0"/>
              </a:rPr>
              <a:t> Before this faith came, we were held prisoners by the law, locked up until faith should be revealed.</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24</a:t>
            </a:r>
            <a:r>
              <a:rPr lang="en-US" sz="2400" i="1" dirty="0" smtClean="0">
                <a:solidFill>
                  <a:srgbClr val="AD2E27"/>
                </a:solidFill>
                <a:latin typeface="Cambria" pitchFamily="18" charset="0"/>
              </a:rPr>
              <a:t> So the law was put in charge to lead us to Christ that we might be justified by faith.</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25</a:t>
            </a:r>
            <a:r>
              <a:rPr lang="en-US" sz="2400" i="1" dirty="0" smtClean="0">
                <a:solidFill>
                  <a:srgbClr val="AD2E27"/>
                </a:solidFill>
                <a:latin typeface="Cambria" pitchFamily="18" charset="0"/>
              </a:rPr>
              <a:t> Now that faith has come, we are no longer under the supervision of the law.</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26</a:t>
            </a:r>
            <a:r>
              <a:rPr lang="en-US" sz="2400" i="1" dirty="0" smtClean="0">
                <a:solidFill>
                  <a:srgbClr val="AD2E27"/>
                </a:solidFill>
                <a:latin typeface="Cambria" pitchFamily="18" charset="0"/>
              </a:rPr>
              <a:t> You are all sons of God through faith in Christ Jesus,</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27</a:t>
            </a:r>
            <a:r>
              <a:rPr lang="en-US" sz="2400" i="1" dirty="0" smtClean="0">
                <a:solidFill>
                  <a:srgbClr val="AD2E27"/>
                </a:solidFill>
                <a:latin typeface="Cambria" pitchFamily="18" charset="0"/>
              </a:rPr>
              <a:t> for all of you who were baptized into Christ have clothed yourselves with Christ.</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28</a:t>
            </a:r>
            <a:r>
              <a:rPr lang="en-US" sz="2400" i="1" dirty="0" smtClean="0">
                <a:solidFill>
                  <a:srgbClr val="AD2E27"/>
                </a:solidFill>
                <a:latin typeface="Cambria" pitchFamily="18" charset="0"/>
              </a:rPr>
              <a:t> There is neither Jew nor Greek, slave nor free, male nor female, for you are all one in Christ Jesus.</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29</a:t>
            </a:r>
            <a:r>
              <a:rPr lang="en-US" sz="2400" i="1" dirty="0" smtClean="0">
                <a:solidFill>
                  <a:srgbClr val="AD2E27"/>
                </a:solidFill>
                <a:latin typeface="Cambria" pitchFamily="18" charset="0"/>
              </a:rPr>
              <a:t> If you belong to Christ, then you are Abraham's seed, and heirs according to the promise.</a:t>
            </a:r>
          </a:p>
        </p:txBody>
      </p: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Why Did Paul Write Galatians?</a:t>
            </a:r>
            <a:endParaRPr lang="en-US" dirty="0"/>
          </a:p>
        </p:txBody>
      </p:sp>
      <p:sp>
        <p:nvSpPr>
          <p:cNvPr id="3" name="Content Placeholder 2"/>
          <p:cNvSpPr>
            <a:spLocks noGrp="1"/>
          </p:cNvSpPr>
          <p:nvPr>
            <p:ph idx="1"/>
          </p:nvPr>
        </p:nvSpPr>
        <p:spPr>
          <a:xfrm>
            <a:off x="457200" y="914400"/>
            <a:ext cx="8229600" cy="5791200"/>
          </a:xfrm>
        </p:spPr>
        <p:txBody>
          <a:bodyPr>
            <a:normAutofit/>
          </a:bodyPr>
          <a:lstStyle/>
          <a:p>
            <a:r>
              <a:rPr lang="en-US" sz="3200" dirty="0" smtClean="0"/>
              <a:t>In order to overturn Paul’s teaching, the Judaizers also sought to undermine Paul’s credibility as an apostle.</a:t>
            </a:r>
          </a:p>
          <a:p>
            <a:r>
              <a:rPr lang="en-US" sz="3200" dirty="0" smtClean="0"/>
              <a:t>Therefore Paul found it necessary to write to the Galatians in order to defend:</a:t>
            </a:r>
          </a:p>
          <a:p>
            <a:pPr lvl="1"/>
            <a:r>
              <a:rPr lang="en-US" sz="2800" dirty="0" smtClean="0"/>
              <a:t>His credibility as an apostle</a:t>
            </a:r>
          </a:p>
          <a:p>
            <a:pPr lvl="1"/>
            <a:r>
              <a:rPr lang="en-US" sz="2800" dirty="0" smtClean="0"/>
              <a:t>The gospel that he had taught them</a:t>
            </a:r>
            <a:endParaRPr lang="en-US" sz="2800"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200" dirty="0" smtClean="0"/>
              <a:t>God’s Promises to Abraham were Fulfilled in Christ and are Superior to the Law (3:15-4:7)</a:t>
            </a:r>
            <a:endParaRPr lang="en-US" sz="3200" dirty="0"/>
          </a:p>
        </p:txBody>
      </p:sp>
      <p:sp>
        <p:nvSpPr>
          <p:cNvPr id="3" name="Content Placeholder 2"/>
          <p:cNvSpPr>
            <a:spLocks noGrp="1"/>
          </p:cNvSpPr>
          <p:nvPr>
            <p:ph idx="1"/>
          </p:nvPr>
        </p:nvSpPr>
        <p:spPr>
          <a:xfrm>
            <a:off x="457200" y="990600"/>
            <a:ext cx="8229600" cy="5867400"/>
          </a:xfrm>
        </p:spPr>
        <p:txBody>
          <a:bodyPr>
            <a:normAutofit lnSpcReduction="10000"/>
          </a:bodyPr>
          <a:lstStyle/>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1</a:t>
            </a:r>
            <a:r>
              <a:rPr lang="en-US" sz="2400" i="1" dirty="0" smtClean="0">
                <a:solidFill>
                  <a:srgbClr val="AD2E27"/>
                </a:solidFill>
                <a:latin typeface="Cambria" pitchFamily="18" charset="0"/>
              </a:rPr>
              <a:t> What I am saying is that as long as the heir is a child, he is no different from a slave, although he owns the whole estate.</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a:t>
            </a:r>
            <a:r>
              <a:rPr lang="en-US" sz="2400" i="1" dirty="0" smtClean="0">
                <a:solidFill>
                  <a:srgbClr val="AD2E27"/>
                </a:solidFill>
                <a:latin typeface="Cambria" pitchFamily="18" charset="0"/>
              </a:rPr>
              <a:t> He is subject to guardians and trustees until the time set by his father.</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3</a:t>
            </a:r>
            <a:r>
              <a:rPr lang="en-US" sz="2400" i="1" dirty="0" smtClean="0">
                <a:solidFill>
                  <a:srgbClr val="AD2E27"/>
                </a:solidFill>
                <a:latin typeface="Cambria" pitchFamily="18" charset="0"/>
              </a:rPr>
              <a:t> So also, when we were children, we were in slavery under the basic principles of the world.</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4</a:t>
            </a:r>
            <a:r>
              <a:rPr lang="en-US" sz="2400" i="1" dirty="0" smtClean="0">
                <a:solidFill>
                  <a:srgbClr val="AD2E27"/>
                </a:solidFill>
                <a:latin typeface="Cambria" pitchFamily="18" charset="0"/>
              </a:rPr>
              <a:t> But when the time had fully come, God sent his Son, born of a woman, born under law,</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5</a:t>
            </a:r>
            <a:r>
              <a:rPr lang="en-US" sz="2400" i="1" dirty="0" smtClean="0">
                <a:solidFill>
                  <a:srgbClr val="AD2E27"/>
                </a:solidFill>
                <a:latin typeface="Cambria" pitchFamily="18" charset="0"/>
              </a:rPr>
              <a:t> to redeem those under law, that we might receive the full rights of sons.</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6</a:t>
            </a:r>
            <a:r>
              <a:rPr lang="en-US" sz="2400" i="1" dirty="0" smtClean="0">
                <a:solidFill>
                  <a:srgbClr val="AD2E27"/>
                </a:solidFill>
                <a:latin typeface="Cambria" pitchFamily="18" charset="0"/>
              </a:rPr>
              <a:t> Because you are sons, God sent the Spirit of his Son into our hearts, the Spirit who calls out, "Abba, Father."</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7</a:t>
            </a:r>
            <a:r>
              <a:rPr lang="en-US" sz="2400" i="1" dirty="0" smtClean="0">
                <a:solidFill>
                  <a:srgbClr val="AD2E27"/>
                </a:solidFill>
                <a:latin typeface="Cambria" pitchFamily="18" charset="0"/>
              </a:rPr>
              <a:t> So you are no longer a slave, but a son; and since you are a son, God has made you also an heir.</a:t>
            </a:r>
          </a:p>
        </p:txBody>
      </p:sp>
    </p:spTree>
  </p:cSld>
  <p:clrMapOvr>
    <a:masterClrMapping/>
  </p:clrMapOvr>
  <p:transition>
    <p:plus/>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Autofit/>
          </a:bodyPr>
          <a:lstStyle/>
          <a:p>
            <a:r>
              <a:rPr lang="en-US" sz="4000" dirty="0"/>
              <a:t>Paul Defends His Law-Free Gospel </a:t>
            </a:r>
            <a:r>
              <a:rPr lang="en-US" sz="4000" dirty="0" smtClean="0"/>
              <a:t>(</a:t>
            </a:r>
            <a:r>
              <a:rPr lang="en-US" sz="4000" dirty="0">
                <a:solidFill>
                  <a:schemeClr val="accent1"/>
                </a:solidFill>
              </a:rPr>
              <a:t>2:15-5:12</a:t>
            </a:r>
            <a:r>
              <a:rPr lang="en-US" sz="4000" dirty="0"/>
              <a:t>)</a:t>
            </a:r>
          </a:p>
        </p:txBody>
      </p:sp>
      <p:sp>
        <p:nvSpPr>
          <p:cNvPr id="3" name="Content Placeholder 2"/>
          <p:cNvSpPr>
            <a:spLocks noGrp="1"/>
          </p:cNvSpPr>
          <p:nvPr>
            <p:ph idx="1"/>
          </p:nvPr>
        </p:nvSpPr>
        <p:spPr>
          <a:xfrm>
            <a:off x="457200" y="1371600"/>
            <a:ext cx="8229600" cy="5334000"/>
          </a:xfrm>
        </p:spPr>
        <p:txBody>
          <a:bodyPr>
            <a:normAutofit lnSpcReduction="10000"/>
          </a:bodyPr>
          <a:lstStyle/>
          <a:p>
            <a:r>
              <a:rPr lang="en-US" sz="3200" dirty="0" smtClean="0"/>
              <a:t>Those who are “Jews by birth” already know that trying to keep the Law for salvation is futile (</a:t>
            </a:r>
            <a:r>
              <a:rPr lang="en-US" sz="3200" dirty="0" smtClean="0">
                <a:solidFill>
                  <a:schemeClr val="accent1"/>
                </a:solidFill>
              </a:rPr>
              <a:t>2:15–21</a:t>
            </a:r>
            <a:r>
              <a:rPr lang="en-US" sz="3200" dirty="0" smtClean="0"/>
              <a:t>)</a:t>
            </a:r>
          </a:p>
          <a:p>
            <a:r>
              <a:rPr lang="en-US" sz="3200" dirty="0" smtClean="0"/>
              <a:t>The Galatians were not saved by keeping the Law but by hearing and believing the Gospel (</a:t>
            </a:r>
            <a:r>
              <a:rPr lang="en-US" sz="3200" dirty="0" smtClean="0">
                <a:solidFill>
                  <a:schemeClr val="accent1"/>
                </a:solidFill>
              </a:rPr>
              <a:t>3:1-5</a:t>
            </a:r>
            <a:r>
              <a:rPr lang="en-US" sz="3200" dirty="0" smtClean="0"/>
              <a:t>)</a:t>
            </a:r>
          </a:p>
          <a:p>
            <a:r>
              <a:rPr lang="en-US" sz="3200" dirty="0" smtClean="0"/>
              <a:t>Abraham, the one through whom circumcision was given, was saved by faith not by law-keeping (</a:t>
            </a:r>
            <a:r>
              <a:rPr lang="en-US" sz="3200" dirty="0" smtClean="0">
                <a:solidFill>
                  <a:schemeClr val="accent1"/>
                </a:solidFill>
              </a:rPr>
              <a:t>3:6-14</a:t>
            </a:r>
            <a:r>
              <a:rPr lang="en-US" sz="3200" dirty="0" smtClean="0"/>
              <a:t>)</a:t>
            </a:r>
          </a:p>
          <a:p>
            <a:r>
              <a:rPr lang="en-US" sz="3200" dirty="0" smtClean="0"/>
              <a:t>God’s promises to Abraham were fulfilled in Christ and are superior to the Law (</a:t>
            </a:r>
            <a:r>
              <a:rPr lang="en-US" sz="3200" dirty="0" smtClean="0">
                <a:solidFill>
                  <a:schemeClr val="accent1"/>
                </a:solidFill>
              </a:rPr>
              <a:t>3:15-4:7</a:t>
            </a:r>
            <a:r>
              <a:rPr lang="en-US" sz="3200" dirty="0" smtClean="0"/>
              <a:t>)</a:t>
            </a:r>
          </a:p>
          <a:p>
            <a:pPr lvl="1">
              <a:buNone/>
            </a:pP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200" dirty="0"/>
              <a:t>God’s </a:t>
            </a:r>
            <a:r>
              <a:rPr lang="en-US" sz="3200" dirty="0" smtClean="0"/>
              <a:t>Promises </a:t>
            </a:r>
            <a:r>
              <a:rPr lang="en-US" sz="3200" dirty="0"/>
              <a:t>to Abraham were </a:t>
            </a:r>
            <a:r>
              <a:rPr lang="en-US" sz="3200" dirty="0" smtClean="0"/>
              <a:t>Fulfilled </a:t>
            </a:r>
            <a:r>
              <a:rPr lang="en-US" sz="3200" dirty="0"/>
              <a:t>in Christ and are </a:t>
            </a:r>
            <a:r>
              <a:rPr lang="en-US" sz="3200" dirty="0" smtClean="0"/>
              <a:t>Superior </a:t>
            </a:r>
            <a:r>
              <a:rPr lang="en-US" sz="3200" dirty="0"/>
              <a:t>to the Law (</a:t>
            </a:r>
            <a:r>
              <a:rPr lang="en-US" sz="3200" dirty="0">
                <a:solidFill>
                  <a:schemeClr val="accent1"/>
                </a:solidFill>
              </a:rPr>
              <a:t>3:15-4:7</a:t>
            </a:r>
            <a:r>
              <a:rPr lang="en-US" sz="3200" dirty="0"/>
              <a:t>)</a:t>
            </a:r>
          </a:p>
        </p:txBody>
      </p:sp>
      <p:sp>
        <p:nvSpPr>
          <p:cNvPr id="3" name="Content Placeholder 2"/>
          <p:cNvSpPr>
            <a:spLocks noGrp="1"/>
          </p:cNvSpPr>
          <p:nvPr>
            <p:ph idx="1"/>
          </p:nvPr>
        </p:nvSpPr>
        <p:spPr>
          <a:xfrm>
            <a:off x="457200" y="1066800"/>
            <a:ext cx="8229600" cy="5791200"/>
          </a:xfrm>
        </p:spPr>
        <p:txBody>
          <a:bodyPr>
            <a:normAutofit/>
          </a:bodyPr>
          <a:lstStyle/>
          <a:p>
            <a:r>
              <a:rPr lang="en-US" b="1" dirty="0" smtClean="0">
                <a:latin typeface="Calibri" pitchFamily="34" charset="0"/>
                <a:cs typeface="Calibri" pitchFamily="34" charset="0"/>
              </a:rPr>
              <a:t>Permanent versus Temporary (</a:t>
            </a:r>
            <a:r>
              <a:rPr lang="en-US" b="1" dirty="0" smtClean="0">
                <a:solidFill>
                  <a:schemeClr val="accent1"/>
                </a:solidFill>
                <a:latin typeface="Calibri" pitchFamily="34" charset="0"/>
                <a:cs typeface="Calibri" pitchFamily="34" charset="0"/>
              </a:rPr>
              <a:t>3:15-18</a:t>
            </a:r>
            <a:r>
              <a:rPr lang="en-US" b="1" dirty="0" smtClean="0">
                <a:latin typeface="Calibri" pitchFamily="34" charset="0"/>
                <a:cs typeface="Calibri" pitchFamily="34" charset="0"/>
              </a:rPr>
              <a:t>) </a:t>
            </a:r>
            <a:r>
              <a:rPr lang="en-US" dirty="0" smtClean="0">
                <a:latin typeface="Calibri" pitchFamily="34" charset="0"/>
                <a:cs typeface="Calibri" pitchFamily="34" charset="0"/>
              </a:rPr>
              <a:t>– Paul contrasts: </a:t>
            </a:r>
          </a:p>
          <a:p>
            <a:pPr lvl="1"/>
            <a:r>
              <a:rPr lang="en-US" sz="2400" dirty="0" smtClean="0">
                <a:latin typeface="Calibri" pitchFamily="34" charset="0"/>
                <a:cs typeface="Calibri" pitchFamily="34" charset="0"/>
              </a:rPr>
              <a:t>The of the promise to Abraham was fulfilled in Christ and is </a:t>
            </a:r>
            <a:r>
              <a:rPr lang="en-US" sz="2400" b="1" i="1" dirty="0" smtClean="0">
                <a:latin typeface="Calibri" pitchFamily="34" charset="0"/>
                <a:cs typeface="Calibri" pitchFamily="34" charset="0"/>
              </a:rPr>
              <a:t>permanent</a:t>
            </a:r>
            <a:r>
              <a:rPr lang="en-US" sz="2400" dirty="0" smtClean="0">
                <a:latin typeface="Calibri" pitchFamily="34" charset="0"/>
                <a:cs typeface="Calibri" pitchFamily="34" charset="0"/>
              </a:rPr>
              <a:t> </a:t>
            </a:r>
          </a:p>
          <a:p>
            <a:pPr lvl="1"/>
            <a:r>
              <a:rPr lang="en-US" sz="2400" dirty="0" smtClean="0">
                <a:latin typeface="Calibri" pitchFamily="34" charset="0"/>
                <a:cs typeface="Calibri" pitchFamily="34" charset="0"/>
              </a:rPr>
              <a:t>The Law pointed forward to Christ and was </a:t>
            </a:r>
            <a:r>
              <a:rPr lang="en-US" sz="2400" b="1" i="1" dirty="0" smtClean="0">
                <a:latin typeface="Calibri" pitchFamily="34" charset="0"/>
                <a:cs typeface="Calibri" pitchFamily="34" charset="0"/>
              </a:rPr>
              <a:t>temporary</a:t>
            </a:r>
            <a:endParaRPr lang="en-US" sz="2400" dirty="0" smtClean="0">
              <a:latin typeface="Calibri" pitchFamily="34" charset="0"/>
              <a:cs typeface="Calibri" pitchFamily="34" charset="0"/>
            </a:endParaRPr>
          </a:p>
          <a:p>
            <a:r>
              <a:rPr lang="en-US" b="1" dirty="0" smtClean="0">
                <a:latin typeface="Calibri" pitchFamily="34" charset="0"/>
                <a:cs typeface="Calibri" pitchFamily="34" charset="0"/>
              </a:rPr>
              <a:t>Q &amp; A (</a:t>
            </a:r>
            <a:r>
              <a:rPr lang="en-US" b="1" dirty="0" smtClean="0">
                <a:solidFill>
                  <a:schemeClr val="accent1"/>
                </a:solidFill>
                <a:latin typeface="Calibri" pitchFamily="34" charset="0"/>
                <a:cs typeface="Calibri" pitchFamily="34" charset="0"/>
              </a:rPr>
              <a:t>3:19-22</a:t>
            </a:r>
            <a:r>
              <a:rPr lang="en-US" b="1" dirty="0" smtClean="0">
                <a:latin typeface="Calibri" pitchFamily="34" charset="0"/>
                <a:cs typeface="Calibri" pitchFamily="34" charset="0"/>
              </a:rPr>
              <a:t>) </a:t>
            </a:r>
            <a:r>
              <a:rPr lang="en-US" dirty="0" smtClean="0">
                <a:latin typeface="Calibri" pitchFamily="34" charset="0"/>
                <a:cs typeface="Calibri" pitchFamily="34" charset="0"/>
              </a:rPr>
              <a:t>– Paul anticipates and answers two questions raised by his previous statements about the Law</a:t>
            </a:r>
          </a:p>
          <a:p>
            <a:r>
              <a:rPr lang="en-US" b="1" dirty="0" smtClean="0">
                <a:latin typeface="Calibri" pitchFamily="34" charset="0"/>
                <a:cs typeface="Calibri" pitchFamily="34" charset="0"/>
              </a:rPr>
              <a:t>Restrictions versus Privileges (</a:t>
            </a:r>
            <a:r>
              <a:rPr lang="en-US" b="1" dirty="0" smtClean="0">
                <a:solidFill>
                  <a:schemeClr val="accent1"/>
                </a:solidFill>
                <a:latin typeface="Calibri" pitchFamily="34" charset="0"/>
                <a:cs typeface="Calibri" pitchFamily="34" charset="0"/>
              </a:rPr>
              <a:t>3:23-4:7</a:t>
            </a:r>
            <a:r>
              <a:rPr lang="en-US" b="1" dirty="0" smtClean="0">
                <a:latin typeface="Calibri" pitchFamily="34" charset="0"/>
                <a:cs typeface="Calibri" pitchFamily="34" charset="0"/>
              </a:rPr>
              <a:t>) </a:t>
            </a:r>
            <a:r>
              <a:rPr lang="en-US" dirty="0" smtClean="0">
                <a:latin typeface="Calibri" pitchFamily="34" charset="0"/>
                <a:cs typeface="Calibri" pitchFamily="34" charset="0"/>
              </a:rPr>
              <a:t>– Paul contrasts: </a:t>
            </a:r>
          </a:p>
          <a:p>
            <a:pPr lvl="1"/>
            <a:r>
              <a:rPr lang="en-US" dirty="0" smtClean="0">
                <a:latin typeface="Calibri" pitchFamily="34" charset="0"/>
                <a:cs typeface="Calibri" pitchFamily="34" charset="0"/>
              </a:rPr>
              <a:t>The </a:t>
            </a:r>
            <a:r>
              <a:rPr lang="en-US" b="1" i="1" dirty="0" smtClean="0">
                <a:latin typeface="Calibri" pitchFamily="34" charset="0"/>
                <a:cs typeface="Calibri" pitchFamily="34" charset="0"/>
              </a:rPr>
              <a:t>restrictions</a:t>
            </a:r>
            <a:r>
              <a:rPr lang="en-US" dirty="0" smtClean="0">
                <a:latin typeface="Calibri" pitchFamily="34" charset="0"/>
                <a:cs typeface="Calibri" pitchFamily="34" charset="0"/>
              </a:rPr>
              <a:t> endured by Jews who lived under the Law of Moses </a:t>
            </a:r>
          </a:p>
          <a:p>
            <a:pPr lvl="1"/>
            <a:r>
              <a:rPr lang="en-US" dirty="0" smtClean="0">
                <a:latin typeface="Calibri" pitchFamily="34" charset="0"/>
                <a:cs typeface="Calibri" pitchFamily="34" charset="0"/>
              </a:rPr>
              <a:t>The </a:t>
            </a:r>
            <a:r>
              <a:rPr lang="en-US" b="1" i="1" dirty="0" smtClean="0">
                <a:latin typeface="Calibri" pitchFamily="34" charset="0"/>
                <a:cs typeface="Calibri" pitchFamily="34" charset="0"/>
              </a:rPr>
              <a:t>privileges</a:t>
            </a:r>
            <a:r>
              <a:rPr lang="en-US" dirty="0" smtClean="0">
                <a:latin typeface="Calibri" pitchFamily="34" charset="0"/>
                <a:cs typeface="Calibri" pitchFamily="34" charset="0"/>
              </a:rPr>
              <a:t> that we enjoy since Christ has come</a:t>
            </a: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600" i="1" dirty="0" smtClean="0">
              <a:solidFill>
                <a:srgbClr val="AD2E27"/>
              </a:solidFill>
              <a:latin typeface="Cambria"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200" dirty="0" smtClean="0"/>
              <a:t>Something to keep in mind before we get started…</a:t>
            </a:r>
            <a:endParaRPr lang="en-US" sz="3200" dirty="0"/>
          </a:p>
        </p:txBody>
      </p:sp>
      <p:sp>
        <p:nvSpPr>
          <p:cNvPr id="3" name="Content Placeholder 2"/>
          <p:cNvSpPr>
            <a:spLocks noGrp="1"/>
          </p:cNvSpPr>
          <p:nvPr>
            <p:ph idx="1"/>
          </p:nvPr>
        </p:nvSpPr>
        <p:spPr>
          <a:xfrm>
            <a:off x="457200" y="1066800"/>
            <a:ext cx="8229600" cy="5791200"/>
          </a:xfrm>
        </p:spPr>
        <p:txBody>
          <a:bodyPr>
            <a:normAutofit fontScale="85000" lnSpcReduction="10000"/>
          </a:bodyPr>
          <a:lstStyle/>
          <a:p>
            <a:r>
              <a:rPr lang="en-US" dirty="0" smtClean="0">
                <a:latin typeface="Calibri" pitchFamily="34" charset="0"/>
                <a:cs typeface="Calibri" pitchFamily="34" charset="0"/>
              </a:rPr>
              <a:t>The Book of Genesis tells us that God made a covenant with Abraham which consisted of a number of promises. (</a:t>
            </a:r>
            <a:r>
              <a:rPr lang="en-US" dirty="0" smtClean="0">
                <a:solidFill>
                  <a:schemeClr val="accent1"/>
                </a:solidFill>
                <a:latin typeface="Calibri" pitchFamily="34" charset="0"/>
                <a:cs typeface="Calibri" pitchFamily="34" charset="0"/>
              </a:rPr>
              <a:t>Genesis 12:1-3; 15:4-21; 17:1-16; 22:17</a:t>
            </a:r>
            <a:r>
              <a:rPr lang="en-US" dirty="0" smtClean="0">
                <a:latin typeface="Calibri" pitchFamily="34" charset="0"/>
                <a:cs typeface="Calibri" pitchFamily="34" charset="0"/>
              </a:rPr>
              <a:t>) </a:t>
            </a:r>
          </a:p>
          <a:p>
            <a:r>
              <a:rPr lang="en-US" dirty="0" smtClean="0">
                <a:latin typeface="Calibri" pitchFamily="34" charset="0"/>
                <a:cs typeface="Calibri" pitchFamily="34" charset="0"/>
              </a:rPr>
              <a:t>As we have seen, Abraham believed God and it was credited to him as righteousness – so he was saved through faith in God’s promises.</a:t>
            </a:r>
          </a:p>
          <a:p>
            <a:r>
              <a:rPr lang="en-US" dirty="0" smtClean="0">
                <a:latin typeface="Calibri" pitchFamily="34" charset="0"/>
                <a:cs typeface="Calibri" pitchFamily="34" charset="0"/>
              </a:rPr>
              <a:t>Paul is going to explain that the promises given to Abraham in this covenant found their ultimate fulfillment in the coming of Abraham’s ultimate “seed” (or offspring) – Jesus Christ.</a:t>
            </a:r>
          </a:p>
          <a:p>
            <a:r>
              <a:rPr lang="en-US" dirty="0" smtClean="0">
                <a:latin typeface="Calibri" pitchFamily="34" charset="0"/>
                <a:cs typeface="Calibri" pitchFamily="34" charset="0"/>
              </a:rPr>
              <a:t>People from every nation who follow the example of Abraham and believe in the promise of God given in the gospel, are united with Christ and therefore share in the blessings promised to Abraham.</a:t>
            </a:r>
          </a:p>
          <a:p>
            <a:r>
              <a:rPr lang="en-US" dirty="0" smtClean="0">
                <a:latin typeface="Calibri" pitchFamily="34" charset="0"/>
                <a:cs typeface="Calibri" pitchFamily="34" charset="0"/>
              </a:rPr>
              <a:t>Keep in mind as we examine our text that Paul will sometimes uses “shorthand” and refer to the above sequence of events by terms such as: </a:t>
            </a:r>
            <a:r>
              <a:rPr lang="en-US" i="1" dirty="0" smtClean="0">
                <a:solidFill>
                  <a:srgbClr val="AD2E27"/>
                </a:solidFill>
                <a:latin typeface="Cambria" pitchFamily="18" charset="0"/>
              </a:rPr>
              <a:t>the promise</a:t>
            </a:r>
            <a:r>
              <a:rPr lang="en-US" dirty="0" smtClean="0">
                <a:latin typeface="Calibri" pitchFamily="34" charset="0"/>
                <a:cs typeface="Calibri" pitchFamily="34" charset="0"/>
              </a:rPr>
              <a:t> or </a:t>
            </a:r>
            <a:r>
              <a:rPr lang="en-US" i="1" dirty="0" smtClean="0">
                <a:solidFill>
                  <a:srgbClr val="AD2E27"/>
                </a:solidFill>
                <a:latin typeface="Cambria" pitchFamily="18" charset="0"/>
              </a:rPr>
              <a:t>promises spoken to Abraham</a:t>
            </a:r>
            <a:r>
              <a:rPr lang="en-US" dirty="0" smtClean="0">
                <a:latin typeface="Calibri" pitchFamily="34" charset="0"/>
                <a:cs typeface="Calibri" pitchFamily="34" charset="0"/>
              </a:rPr>
              <a:t> or </a:t>
            </a:r>
            <a:r>
              <a:rPr lang="en-US" i="1" dirty="0" smtClean="0">
                <a:solidFill>
                  <a:srgbClr val="AD2E27"/>
                </a:solidFill>
                <a:latin typeface="Cambria" pitchFamily="18" charset="0"/>
              </a:rPr>
              <a:t>the covenant</a:t>
            </a:r>
            <a:r>
              <a:rPr lang="en-US" dirty="0" smtClean="0">
                <a:latin typeface="Calibri" pitchFamily="34" charset="0"/>
                <a:cs typeface="Calibri" pitchFamily="34" charset="0"/>
              </a:rPr>
              <a:t>.</a:t>
            </a:r>
          </a:p>
          <a:p>
            <a:endParaRPr lang="en-US" sz="2600" i="1" dirty="0" smtClean="0">
              <a:solidFill>
                <a:srgbClr val="AD2E27"/>
              </a:solidFill>
              <a:latin typeface="Cambria"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a:latin typeface="Calibri" pitchFamily="34" charset="0"/>
                <a:cs typeface="Calibri" pitchFamily="34" charset="0"/>
              </a:rPr>
              <a:t>Permanent versus Temporary (</a:t>
            </a:r>
            <a:r>
              <a:rPr lang="en-US" sz="3600" dirty="0">
                <a:solidFill>
                  <a:schemeClr val="accent1"/>
                </a:solidFill>
                <a:latin typeface="Calibri" pitchFamily="34" charset="0"/>
                <a:cs typeface="Calibri" pitchFamily="34" charset="0"/>
              </a:rPr>
              <a:t>3:15-18</a:t>
            </a:r>
            <a:r>
              <a:rPr lang="en-US" sz="3600" dirty="0">
                <a:latin typeface="Calibri" pitchFamily="34" charset="0"/>
                <a:cs typeface="Calibri" pitchFamily="34" charset="0"/>
              </a:rPr>
              <a:t>)</a:t>
            </a:r>
            <a:endParaRPr lang="en-US" sz="3200" dirty="0"/>
          </a:p>
        </p:txBody>
      </p:sp>
      <p:sp>
        <p:nvSpPr>
          <p:cNvPr id="3" name="Content Placeholder 2"/>
          <p:cNvSpPr>
            <a:spLocks noGrp="1"/>
          </p:cNvSpPr>
          <p:nvPr>
            <p:ph idx="1"/>
          </p:nvPr>
        </p:nvSpPr>
        <p:spPr>
          <a:xfrm>
            <a:off x="457200" y="685800"/>
            <a:ext cx="8229600" cy="6172200"/>
          </a:xfrm>
        </p:spPr>
        <p:txBody>
          <a:bodyPr>
            <a:normAutofit/>
          </a:bodyPr>
          <a:lstStyle/>
          <a:p>
            <a:pPr marL="265176" indent="-265176" rtl="0">
              <a:lnSpc>
                <a:spcPct val="120000"/>
              </a:lnSpc>
              <a:buNone/>
            </a:pPr>
            <a:r>
              <a:rPr lang="en-US" sz="2400" baseline="30000" dirty="0" smtClean="0"/>
              <a:t>15</a:t>
            </a:r>
            <a:r>
              <a:rPr lang="en-US" sz="2400" i="1" dirty="0" smtClean="0">
                <a:solidFill>
                  <a:srgbClr val="AD2E27"/>
                </a:solidFill>
                <a:latin typeface="Cambria" pitchFamily="18" charset="0"/>
              </a:rPr>
              <a:t> Brothers, let me take an example from everyday life. Just as no one can set aside or add to a human covenant that has been duly established, so it is in this case.</a:t>
            </a:r>
          </a:p>
          <a:p>
            <a:pPr marL="265176" indent="-265176" rtl="0">
              <a:lnSpc>
                <a:spcPct val="120000"/>
              </a:lnSpc>
              <a:buNone/>
            </a:pPr>
            <a:r>
              <a:rPr lang="en-US" sz="2400" i="1" dirty="0" smtClean="0">
                <a:solidFill>
                  <a:srgbClr val="AD2E27"/>
                </a:solidFill>
                <a:latin typeface="Cambria" pitchFamily="18" charset="0"/>
              </a:rPr>
              <a:t> </a:t>
            </a:r>
            <a:r>
              <a:rPr lang="en-US" sz="2400" baseline="30000" dirty="0" smtClean="0"/>
              <a:t>16</a:t>
            </a:r>
            <a:r>
              <a:rPr lang="en-US" sz="2400" i="1" dirty="0" smtClean="0">
                <a:solidFill>
                  <a:srgbClr val="AD2E27"/>
                </a:solidFill>
                <a:latin typeface="Cambria" pitchFamily="18" charset="0"/>
              </a:rPr>
              <a:t> The promises were spoken to Abraham and to his seed. The Scripture does not say "and to seeds," meaning many people, but "and to your seed," meaning one person, who is Christ.</a:t>
            </a:r>
          </a:p>
          <a:p>
            <a:pPr marL="265176" indent="-265176" rtl="0">
              <a:lnSpc>
                <a:spcPct val="120000"/>
              </a:lnSpc>
              <a:buNone/>
            </a:pPr>
            <a:r>
              <a:rPr lang="en-US" sz="2400" i="1" dirty="0" smtClean="0">
                <a:solidFill>
                  <a:srgbClr val="AD2E27"/>
                </a:solidFill>
                <a:latin typeface="Cambria" pitchFamily="18" charset="0"/>
              </a:rPr>
              <a:t> </a:t>
            </a:r>
            <a:r>
              <a:rPr lang="en-US" sz="2400" baseline="30000" dirty="0" smtClean="0"/>
              <a:t>17</a:t>
            </a:r>
            <a:r>
              <a:rPr lang="en-US" sz="2400" i="1" dirty="0" smtClean="0">
                <a:solidFill>
                  <a:srgbClr val="AD2E27"/>
                </a:solidFill>
                <a:latin typeface="Cambria" pitchFamily="18" charset="0"/>
              </a:rPr>
              <a:t> What I mean is this: The law, introduced 430 years later, does not set aside the covenant previously established by God and thus do away with the promise.</a:t>
            </a:r>
          </a:p>
          <a:p>
            <a:pPr rtl="0">
              <a:lnSpc>
                <a:spcPct val="120000"/>
              </a:lnSpc>
              <a:buNone/>
            </a:pPr>
            <a:endParaRPr lang="en-US" i="1" dirty="0" smtClean="0">
              <a:solidFill>
                <a:srgbClr val="AD2E27"/>
              </a:solidFill>
              <a:latin typeface="Cambria" pitchFamily="18" charset="0"/>
            </a:endParaRPr>
          </a:p>
          <a:p>
            <a:pPr rtl="0">
              <a:lnSpc>
                <a:spcPct val="120000"/>
              </a:lnSpc>
              <a:buNone/>
            </a:pPr>
            <a:endParaRPr lang="en-US" i="1" dirty="0" smtClean="0">
              <a:solidFill>
                <a:srgbClr val="AD2E27"/>
              </a:solidFill>
              <a:latin typeface="Cambria"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pPr lvl="0" rtl="0"/>
            <a:r>
              <a:rPr lang="en-US" sz="3600" dirty="0" smtClean="0"/>
              <a:t>430 Years from the Promise to the Law?</a:t>
            </a:r>
            <a:endParaRPr lang="en-US" sz="3600" dirty="0"/>
          </a:p>
        </p:txBody>
      </p:sp>
      <p:sp>
        <p:nvSpPr>
          <p:cNvPr id="31" name="Content Placeholder 30"/>
          <p:cNvSpPr>
            <a:spLocks noGrp="1"/>
          </p:cNvSpPr>
          <p:nvPr>
            <p:ph idx="1"/>
          </p:nvPr>
        </p:nvSpPr>
        <p:spPr>
          <a:xfrm>
            <a:off x="457200" y="609600"/>
            <a:ext cx="8229600" cy="3200400"/>
          </a:xfrm>
        </p:spPr>
        <p:txBody>
          <a:bodyPr>
            <a:normAutofit fontScale="85000" lnSpcReduction="20000"/>
          </a:bodyPr>
          <a:lstStyle/>
          <a:p>
            <a:r>
              <a:rPr lang="en-US" dirty="0" smtClean="0">
                <a:latin typeface="Calibri" pitchFamily="34" charset="0"/>
                <a:cs typeface="Calibri" pitchFamily="34" charset="0"/>
              </a:rPr>
              <a:t>Paul tells us in </a:t>
            </a:r>
            <a:r>
              <a:rPr lang="en-US" b="1" dirty="0" smtClean="0">
                <a:solidFill>
                  <a:schemeClr val="accent1"/>
                </a:solidFill>
                <a:latin typeface="Calibri" pitchFamily="34" charset="0"/>
                <a:cs typeface="Calibri" pitchFamily="34" charset="0"/>
              </a:rPr>
              <a:t>Galatians 3:17</a:t>
            </a:r>
            <a:r>
              <a:rPr lang="en-US" b="1" dirty="0" smtClean="0">
                <a:latin typeface="Calibri" pitchFamily="34" charset="0"/>
                <a:cs typeface="Calibri" pitchFamily="34" charset="0"/>
              </a:rPr>
              <a:t> </a:t>
            </a:r>
            <a:r>
              <a:rPr lang="en-US" dirty="0" smtClean="0">
                <a:latin typeface="Calibri" pitchFamily="34" charset="0"/>
                <a:cs typeface="Calibri" pitchFamily="34" charset="0"/>
              </a:rPr>
              <a:t>that Abraham received a promise concerning his “seed” (as recorded in Genesis 22:18) and that </a:t>
            </a:r>
            <a:r>
              <a:rPr lang="en-US" b="1" dirty="0" smtClean="0">
                <a:latin typeface="Calibri" pitchFamily="34" charset="0"/>
                <a:cs typeface="Calibri" pitchFamily="34" charset="0"/>
              </a:rPr>
              <a:t>430</a:t>
            </a:r>
            <a:r>
              <a:rPr lang="en-US" dirty="0" smtClean="0">
                <a:latin typeface="Calibri" pitchFamily="34" charset="0"/>
                <a:cs typeface="Calibri" pitchFamily="34" charset="0"/>
              </a:rPr>
              <a:t> years later the Law was introduced (through Moses).</a:t>
            </a:r>
          </a:p>
          <a:p>
            <a:r>
              <a:rPr lang="en-US" dirty="0" smtClean="0">
                <a:latin typeface="Calibri" pitchFamily="34" charset="0"/>
                <a:cs typeface="Calibri" pitchFamily="34" charset="0"/>
              </a:rPr>
              <a:t>Yet Exodus 12:40-41 tells us that the Israelites were enslaved in Egypt for </a:t>
            </a:r>
            <a:r>
              <a:rPr lang="en-US" b="1" dirty="0" smtClean="0">
                <a:latin typeface="Calibri" pitchFamily="34" charset="0"/>
                <a:cs typeface="Calibri" pitchFamily="34" charset="0"/>
              </a:rPr>
              <a:t>430</a:t>
            </a:r>
            <a:r>
              <a:rPr lang="en-US" dirty="0" smtClean="0">
                <a:latin typeface="Calibri" pitchFamily="34" charset="0"/>
                <a:cs typeface="Calibri" pitchFamily="34" charset="0"/>
              </a:rPr>
              <a:t> years. This does not allow for the fact that there were approximately 215 years from Abraham’s call to the exodus (cf. Genesis 12:4, Genesis 21:5, Genesis 25:26, Genesis 47:9)</a:t>
            </a:r>
          </a:p>
          <a:p>
            <a:r>
              <a:rPr lang="en-US" dirty="0" smtClean="0">
                <a:latin typeface="Calibri" pitchFamily="34" charset="0"/>
                <a:cs typeface="Calibri" pitchFamily="34" charset="0"/>
              </a:rPr>
              <a:t>Furthermore, Genesis 15:13 and Acts 7:6 both tell us that the Jews were enslaved in Egypt for </a:t>
            </a:r>
            <a:r>
              <a:rPr lang="en-US" b="1" dirty="0" smtClean="0">
                <a:latin typeface="Calibri" pitchFamily="34" charset="0"/>
                <a:cs typeface="Calibri" pitchFamily="34" charset="0"/>
              </a:rPr>
              <a:t>400</a:t>
            </a:r>
            <a:r>
              <a:rPr lang="en-US" dirty="0" smtClean="0">
                <a:latin typeface="Calibri" pitchFamily="34" charset="0"/>
                <a:cs typeface="Calibri" pitchFamily="34" charset="0"/>
              </a:rPr>
              <a:t> years. </a:t>
            </a:r>
          </a:p>
          <a:p>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981200" y="4038600"/>
            <a:ext cx="106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Abraham Receives the Promise</a:t>
            </a:r>
            <a:endParaRPr lang="en-US" sz="1600" dirty="0"/>
          </a:p>
        </p:txBody>
      </p:sp>
      <p:sp>
        <p:nvSpPr>
          <p:cNvPr id="7" name="Rectangle 6"/>
          <p:cNvSpPr/>
          <p:nvPr/>
        </p:nvSpPr>
        <p:spPr>
          <a:xfrm>
            <a:off x="3886200" y="4038600"/>
            <a:ext cx="106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Jacob’s Descent into Egypt</a:t>
            </a:r>
            <a:endParaRPr lang="en-US" sz="1600" dirty="0"/>
          </a:p>
        </p:txBody>
      </p:sp>
      <p:sp>
        <p:nvSpPr>
          <p:cNvPr id="8" name="Rectangle 7"/>
          <p:cNvSpPr/>
          <p:nvPr/>
        </p:nvSpPr>
        <p:spPr>
          <a:xfrm>
            <a:off x="6096000" y="4038600"/>
            <a:ext cx="106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 Exodus</a:t>
            </a:r>
            <a:endParaRPr lang="en-US" sz="1600" dirty="0"/>
          </a:p>
        </p:txBody>
      </p:sp>
      <p:cxnSp>
        <p:nvCxnSpPr>
          <p:cNvPr id="10" name="Straight Connector 9"/>
          <p:cNvCxnSpPr>
            <a:stCxn id="6" idx="2"/>
          </p:cNvCxnSpPr>
          <p:nvPr/>
        </p:nvCxnSpPr>
        <p:spPr>
          <a:xfrm rot="5400000">
            <a:off x="1790700" y="5753100"/>
            <a:ext cx="1447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p:cNvCxnSpPr>
          <p:nvPr/>
        </p:nvCxnSpPr>
        <p:spPr>
          <a:xfrm rot="5400000">
            <a:off x="3962400" y="54864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2"/>
          </p:cNvCxnSpPr>
          <p:nvPr/>
        </p:nvCxnSpPr>
        <p:spPr>
          <a:xfrm rot="5400000">
            <a:off x="5867400" y="5791200"/>
            <a:ext cx="152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Left-Right Arrow 18"/>
          <p:cNvSpPr/>
          <p:nvPr/>
        </p:nvSpPr>
        <p:spPr>
          <a:xfrm>
            <a:off x="2514600" y="5257800"/>
            <a:ext cx="19050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215 Years?</a:t>
            </a:r>
            <a:endParaRPr lang="en-US" dirty="0"/>
          </a:p>
        </p:txBody>
      </p:sp>
      <p:sp>
        <p:nvSpPr>
          <p:cNvPr id="20" name="Left-Right Arrow 19"/>
          <p:cNvSpPr/>
          <p:nvPr/>
        </p:nvSpPr>
        <p:spPr>
          <a:xfrm>
            <a:off x="4419600" y="5257800"/>
            <a:ext cx="22098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 or 430 Years?</a:t>
            </a:r>
            <a:endParaRPr lang="en-US" dirty="0"/>
          </a:p>
        </p:txBody>
      </p:sp>
      <p:sp>
        <p:nvSpPr>
          <p:cNvPr id="22" name="Left-Right Arrow 21"/>
          <p:cNvSpPr/>
          <p:nvPr/>
        </p:nvSpPr>
        <p:spPr>
          <a:xfrm>
            <a:off x="2514600" y="5943600"/>
            <a:ext cx="41148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430 Years?</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p:cTn id="7"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1">
                                            <p:txEl>
                                              <p:pRg st="1" end="1"/>
                                            </p:txEl>
                                          </p:spTgt>
                                        </p:tgtEl>
                                        <p:attrNameLst>
                                          <p:attrName>style.visibility</p:attrName>
                                        </p:attrNameLst>
                                      </p:cBhvr>
                                      <p:to>
                                        <p:strVal val="visible"/>
                                      </p:to>
                                    </p:set>
                                    <p:anim calcmode="lin" valueType="num">
                                      <p:cBhvr>
                                        <p:cTn id="14" dur="500" fill="hold"/>
                                        <p:tgtEl>
                                          <p:spTgt spid="3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1">
                                            <p:txEl>
                                              <p:pRg st="2" end="2"/>
                                            </p:txEl>
                                          </p:spTgt>
                                        </p:tgtEl>
                                        <p:attrNameLst>
                                          <p:attrName>style.visibility</p:attrName>
                                        </p:attrNameLst>
                                      </p:cBhvr>
                                      <p:to>
                                        <p:strVal val="visible"/>
                                      </p:to>
                                    </p:set>
                                    <p:anim calcmode="lin" valueType="num">
                                      <p:cBhvr>
                                        <p:cTn id="21" dur="500" fill="hold"/>
                                        <p:tgtEl>
                                          <p:spTgt spid="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pPr lvl="0" rtl="0"/>
            <a:r>
              <a:rPr lang="en-US" sz="3600" dirty="0" smtClean="0"/>
              <a:t>430 Years from the Promise to the Law?</a:t>
            </a:r>
            <a:endParaRPr lang="en-US" sz="3600" dirty="0"/>
          </a:p>
        </p:txBody>
      </p:sp>
      <p:sp>
        <p:nvSpPr>
          <p:cNvPr id="31" name="Content Placeholder 30"/>
          <p:cNvSpPr>
            <a:spLocks noGrp="1"/>
          </p:cNvSpPr>
          <p:nvPr>
            <p:ph idx="1"/>
          </p:nvPr>
        </p:nvSpPr>
        <p:spPr>
          <a:xfrm>
            <a:off x="457200" y="609600"/>
            <a:ext cx="8229600" cy="3200400"/>
          </a:xfrm>
        </p:spPr>
        <p:txBody>
          <a:bodyPr>
            <a:normAutofit fontScale="92500" lnSpcReduction="10000"/>
          </a:bodyPr>
          <a:lstStyle/>
          <a:p>
            <a:pPr lvl="0"/>
            <a:r>
              <a:rPr lang="en-US" dirty="0" smtClean="0"/>
              <a:t>Israel was in Egypt for </a:t>
            </a:r>
            <a:r>
              <a:rPr lang="en-US" b="1" dirty="0" smtClean="0"/>
              <a:t>430</a:t>
            </a:r>
            <a:r>
              <a:rPr lang="en-US" dirty="0" smtClean="0"/>
              <a:t> years. </a:t>
            </a:r>
          </a:p>
          <a:p>
            <a:pPr lvl="0"/>
            <a:r>
              <a:rPr lang="en-US" dirty="0" smtClean="0"/>
              <a:t>The figure of </a:t>
            </a:r>
            <a:r>
              <a:rPr lang="en-US" b="1" dirty="0" smtClean="0"/>
              <a:t>400</a:t>
            </a:r>
            <a:r>
              <a:rPr lang="en-US" dirty="0" smtClean="0"/>
              <a:t> years (in </a:t>
            </a:r>
            <a:r>
              <a:rPr lang="en-US" dirty="0" smtClean="0">
                <a:latin typeface="Calibri" pitchFamily="34" charset="0"/>
                <a:cs typeface="Calibri" pitchFamily="34" charset="0"/>
              </a:rPr>
              <a:t>Genesis 15:13 and Acts 7:6) </a:t>
            </a:r>
            <a:r>
              <a:rPr lang="en-US" dirty="0" smtClean="0"/>
              <a:t>is simply giving that time period in round numbers.</a:t>
            </a:r>
          </a:p>
          <a:p>
            <a:pPr lvl="0"/>
            <a:r>
              <a:rPr lang="en-US" dirty="0" smtClean="0"/>
              <a:t>The “promise” that was given to Abraham was also given to Isaac and Jacob (cf. Genesis 22:18, 26:4, 28:14). Paul is simply giving the minimum time from the last point that God could have repeated the promise to Jacob to the exodus.</a:t>
            </a:r>
          </a:p>
          <a:p>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057400" y="4038600"/>
            <a:ext cx="106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Abraham Receives the Promise</a:t>
            </a:r>
            <a:endParaRPr lang="en-US" sz="1600" dirty="0"/>
          </a:p>
        </p:txBody>
      </p:sp>
      <p:sp>
        <p:nvSpPr>
          <p:cNvPr id="7" name="Rectangle 6"/>
          <p:cNvSpPr/>
          <p:nvPr/>
        </p:nvSpPr>
        <p:spPr>
          <a:xfrm>
            <a:off x="3962400" y="4038600"/>
            <a:ext cx="106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Jacob’s Descent into Egypt</a:t>
            </a:r>
            <a:endParaRPr lang="en-US" sz="1600" dirty="0"/>
          </a:p>
        </p:txBody>
      </p:sp>
      <p:sp>
        <p:nvSpPr>
          <p:cNvPr id="8" name="Rectangle 7"/>
          <p:cNvSpPr/>
          <p:nvPr/>
        </p:nvSpPr>
        <p:spPr>
          <a:xfrm>
            <a:off x="6172200" y="4038600"/>
            <a:ext cx="1066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 Exodus</a:t>
            </a:r>
            <a:endParaRPr lang="en-US" sz="1600" dirty="0"/>
          </a:p>
        </p:txBody>
      </p:sp>
      <p:cxnSp>
        <p:nvCxnSpPr>
          <p:cNvPr id="10" name="Straight Connector 9"/>
          <p:cNvCxnSpPr>
            <a:stCxn id="6" idx="2"/>
          </p:cNvCxnSpPr>
          <p:nvPr/>
        </p:nvCxnSpPr>
        <p:spPr>
          <a:xfrm rot="5400000">
            <a:off x="2133600" y="54864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p:cNvCxnSpPr>
          <p:nvPr/>
        </p:nvCxnSpPr>
        <p:spPr>
          <a:xfrm rot="5400000">
            <a:off x="4038600" y="54864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2"/>
          </p:cNvCxnSpPr>
          <p:nvPr/>
        </p:nvCxnSpPr>
        <p:spPr>
          <a:xfrm rot="5400000">
            <a:off x="6248400" y="54864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Left-Right Arrow 18"/>
          <p:cNvSpPr/>
          <p:nvPr/>
        </p:nvSpPr>
        <p:spPr>
          <a:xfrm>
            <a:off x="2590800" y="5257800"/>
            <a:ext cx="19050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215 Years</a:t>
            </a:r>
            <a:endParaRPr lang="en-US" dirty="0"/>
          </a:p>
        </p:txBody>
      </p:sp>
      <p:sp>
        <p:nvSpPr>
          <p:cNvPr id="20" name="Left-Right Arrow 19"/>
          <p:cNvSpPr/>
          <p:nvPr/>
        </p:nvSpPr>
        <p:spPr>
          <a:xfrm>
            <a:off x="4495800" y="5257800"/>
            <a:ext cx="22098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430 Years</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p:cTn id="7"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1">
                                            <p:txEl>
                                              <p:pRg st="1" end="1"/>
                                            </p:txEl>
                                          </p:spTgt>
                                        </p:tgtEl>
                                        <p:attrNameLst>
                                          <p:attrName>style.visibility</p:attrName>
                                        </p:attrNameLst>
                                      </p:cBhvr>
                                      <p:to>
                                        <p:strVal val="visible"/>
                                      </p:to>
                                    </p:set>
                                    <p:anim calcmode="lin" valueType="num">
                                      <p:cBhvr>
                                        <p:cTn id="14" dur="500" fill="hold"/>
                                        <p:tgtEl>
                                          <p:spTgt spid="3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1">
                                            <p:txEl>
                                              <p:pRg st="2" end="2"/>
                                            </p:txEl>
                                          </p:spTgt>
                                        </p:tgtEl>
                                        <p:attrNameLst>
                                          <p:attrName>style.visibility</p:attrName>
                                        </p:attrNameLst>
                                      </p:cBhvr>
                                      <p:to>
                                        <p:strVal val="visible"/>
                                      </p:to>
                                    </p:set>
                                    <p:anim calcmode="lin" valueType="num">
                                      <p:cBhvr>
                                        <p:cTn id="21" dur="500" fill="hold"/>
                                        <p:tgtEl>
                                          <p:spTgt spid="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a:latin typeface="Calibri" pitchFamily="34" charset="0"/>
                <a:cs typeface="Calibri" pitchFamily="34" charset="0"/>
              </a:rPr>
              <a:t>Permanent versus Temporary (</a:t>
            </a:r>
            <a:r>
              <a:rPr lang="en-US" sz="3600" dirty="0">
                <a:solidFill>
                  <a:schemeClr val="accent1"/>
                </a:solidFill>
                <a:latin typeface="Calibri" pitchFamily="34" charset="0"/>
                <a:cs typeface="Calibri" pitchFamily="34" charset="0"/>
              </a:rPr>
              <a:t>3:15-18</a:t>
            </a:r>
            <a:r>
              <a:rPr lang="en-US" sz="3600" dirty="0">
                <a:latin typeface="Calibri" pitchFamily="34" charset="0"/>
                <a:cs typeface="Calibri" pitchFamily="34" charset="0"/>
              </a:rPr>
              <a:t>)</a:t>
            </a:r>
            <a:endParaRPr lang="en-US" sz="3200" dirty="0"/>
          </a:p>
        </p:txBody>
      </p:sp>
      <p:sp>
        <p:nvSpPr>
          <p:cNvPr id="3" name="Content Placeholder 2"/>
          <p:cNvSpPr>
            <a:spLocks noGrp="1"/>
          </p:cNvSpPr>
          <p:nvPr>
            <p:ph idx="1"/>
          </p:nvPr>
        </p:nvSpPr>
        <p:spPr>
          <a:xfrm>
            <a:off x="457200" y="685800"/>
            <a:ext cx="8229600" cy="6172200"/>
          </a:xfrm>
        </p:spPr>
        <p:txBody>
          <a:bodyPr>
            <a:normAutofit fontScale="92500" lnSpcReduction="10000"/>
          </a:bodyPr>
          <a:lstStyle/>
          <a:p>
            <a:pPr marL="265176" indent="-265176" rtl="0">
              <a:lnSpc>
                <a:spcPct val="120000"/>
              </a:lnSpc>
              <a:buNone/>
            </a:pPr>
            <a:r>
              <a:rPr lang="en-US" baseline="30000" dirty="0" smtClean="0"/>
              <a:t>15</a:t>
            </a:r>
            <a:r>
              <a:rPr lang="en-US" i="1" dirty="0" smtClean="0">
                <a:solidFill>
                  <a:srgbClr val="AD2E27"/>
                </a:solidFill>
                <a:latin typeface="Cambria" pitchFamily="18" charset="0"/>
              </a:rPr>
              <a:t> Brothers, let me take an example from everyday life. Just as no one can set aside or add to a human covenant that has been duly established, so it is in this case.</a:t>
            </a:r>
          </a:p>
          <a:p>
            <a:pPr marL="265176" indent="-265176" rtl="0">
              <a:lnSpc>
                <a:spcPct val="120000"/>
              </a:lnSpc>
              <a:buNone/>
            </a:pPr>
            <a:r>
              <a:rPr lang="en-US" i="1" dirty="0" smtClean="0">
                <a:solidFill>
                  <a:srgbClr val="AD2E27"/>
                </a:solidFill>
                <a:latin typeface="Cambria" pitchFamily="18" charset="0"/>
              </a:rPr>
              <a:t> </a:t>
            </a:r>
            <a:r>
              <a:rPr lang="en-US" baseline="30000" dirty="0" smtClean="0"/>
              <a:t>16</a:t>
            </a:r>
            <a:r>
              <a:rPr lang="en-US" i="1" dirty="0" smtClean="0">
                <a:solidFill>
                  <a:srgbClr val="AD2E27"/>
                </a:solidFill>
                <a:latin typeface="Cambria" pitchFamily="18" charset="0"/>
              </a:rPr>
              <a:t> The promises were spoken to Abraham and to his seed. The Scripture does not say "and to seeds," meaning many people, but "and to your seed," meaning one person, who is Christ.</a:t>
            </a:r>
          </a:p>
          <a:p>
            <a:pPr marL="265176" indent="-265176" rtl="0">
              <a:lnSpc>
                <a:spcPct val="120000"/>
              </a:lnSpc>
              <a:buNone/>
            </a:pPr>
            <a:r>
              <a:rPr lang="en-US" i="1" dirty="0" smtClean="0">
                <a:solidFill>
                  <a:srgbClr val="AD2E27"/>
                </a:solidFill>
                <a:latin typeface="Cambria" pitchFamily="18" charset="0"/>
              </a:rPr>
              <a:t> </a:t>
            </a:r>
            <a:r>
              <a:rPr lang="en-US" baseline="30000" dirty="0" smtClean="0"/>
              <a:t>17</a:t>
            </a:r>
            <a:r>
              <a:rPr lang="en-US" i="1" dirty="0" smtClean="0">
                <a:solidFill>
                  <a:srgbClr val="AD2E27"/>
                </a:solidFill>
                <a:latin typeface="Cambria" pitchFamily="18" charset="0"/>
              </a:rPr>
              <a:t> What I mean is this: The law, introduced 430 years later, does not set aside the covenant previously established by God and thus do away with the promise.</a:t>
            </a:r>
          </a:p>
          <a:p>
            <a:pPr rtl="0">
              <a:lnSpc>
                <a:spcPct val="120000"/>
              </a:lnSpc>
              <a:buNone/>
            </a:pPr>
            <a:r>
              <a:rPr lang="en-US" i="1" dirty="0" smtClean="0">
                <a:solidFill>
                  <a:srgbClr val="AD2E27"/>
                </a:solidFill>
                <a:latin typeface="Cambria" pitchFamily="18" charset="0"/>
              </a:rPr>
              <a:t> </a:t>
            </a:r>
            <a:r>
              <a:rPr lang="en-US" baseline="30000" dirty="0" smtClean="0"/>
              <a:t>18</a:t>
            </a:r>
            <a:r>
              <a:rPr lang="en-US" i="1" dirty="0" smtClean="0">
                <a:solidFill>
                  <a:srgbClr val="AD2E27"/>
                </a:solidFill>
                <a:latin typeface="Cambria" pitchFamily="18" charset="0"/>
              </a:rPr>
              <a:t> For if the inheritance depends on the law, then it no longer depends on a promise; but God in his grace gave it to Abraham through a promise.</a:t>
            </a:r>
          </a:p>
          <a:p>
            <a:pPr rtl="0">
              <a:lnSpc>
                <a:spcPct val="120000"/>
              </a:lnSpc>
              <a:buNone/>
            </a:pPr>
            <a:endParaRPr lang="en-US" sz="1000" i="1" dirty="0" smtClean="0">
              <a:solidFill>
                <a:srgbClr val="AD2E27"/>
              </a:solidFill>
              <a:latin typeface="Cambria" pitchFamily="18" charset="0"/>
            </a:endParaRPr>
          </a:p>
          <a:p>
            <a:pPr rtl="0">
              <a:lnSpc>
                <a:spcPct val="120000"/>
              </a:lnSpc>
              <a:buNone/>
            </a:pPr>
            <a:endParaRPr lang="en-US" i="1" dirty="0" smtClean="0">
              <a:solidFill>
                <a:srgbClr val="AD2E27"/>
              </a:solidFill>
              <a:latin typeface="Cambria" pitchFamily="18" charset="0"/>
            </a:endParaRPr>
          </a:p>
          <a:p>
            <a:pPr rtl="0">
              <a:lnSpc>
                <a:spcPct val="120000"/>
              </a:lnSpc>
              <a:buNone/>
            </a:pPr>
            <a:endParaRPr lang="en-US" i="1" dirty="0" smtClean="0">
              <a:solidFill>
                <a:srgbClr val="AD2E27"/>
              </a:solidFill>
              <a:latin typeface="Cambria"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600" dirty="0" smtClean="0"/>
              <a:t>Expanded Paraphrase of </a:t>
            </a:r>
            <a:r>
              <a:rPr lang="en-US" sz="3600" dirty="0" smtClean="0">
                <a:solidFill>
                  <a:schemeClr val="accent1"/>
                </a:solidFill>
              </a:rPr>
              <a:t>3:18</a:t>
            </a:r>
            <a:endParaRPr lang="en-US" sz="3600" dirty="0">
              <a:solidFill>
                <a:schemeClr val="accent1"/>
              </a:solidFill>
            </a:endParaRPr>
          </a:p>
        </p:txBody>
      </p:sp>
      <p:sp>
        <p:nvSpPr>
          <p:cNvPr id="3" name="Content Placeholder 2"/>
          <p:cNvSpPr>
            <a:spLocks noGrp="1"/>
          </p:cNvSpPr>
          <p:nvPr>
            <p:ph idx="1"/>
          </p:nvPr>
        </p:nvSpPr>
        <p:spPr>
          <a:xfrm>
            <a:off x="457200" y="838200"/>
            <a:ext cx="8229600" cy="5287963"/>
          </a:xfrm>
        </p:spPr>
        <p:txBody>
          <a:bodyPr>
            <a:normAutofit fontScale="92500"/>
          </a:bodyPr>
          <a:lstStyle/>
          <a:p>
            <a:r>
              <a:rPr lang="en-US" i="1" dirty="0" smtClean="0">
                <a:solidFill>
                  <a:srgbClr val="AD2E27"/>
                </a:solidFill>
                <a:latin typeface="Cambria" pitchFamily="18" charset="0"/>
              </a:rPr>
              <a:t>For if the inheritance </a:t>
            </a:r>
            <a:r>
              <a:rPr lang="en-US" dirty="0" smtClean="0">
                <a:latin typeface="Calibri" pitchFamily="34" charset="0"/>
                <a:cs typeface="Calibri" pitchFamily="34" charset="0"/>
              </a:rPr>
              <a:t>[our spiritual inheritance, our salvation] </a:t>
            </a:r>
            <a:r>
              <a:rPr lang="en-US" i="1" dirty="0" smtClean="0">
                <a:solidFill>
                  <a:srgbClr val="AD2E27"/>
                </a:solidFill>
                <a:latin typeface="Cambria" pitchFamily="18" charset="0"/>
              </a:rPr>
              <a:t>depends on the law, then it no longer depends on a promise </a:t>
            </a:r>
            <a:r>
              <a:rPr lang="en-US" dirty="0" smtClean="0">
                <a:latin typeface="Calibri" pitchFamily="34" charset="0"/>
                <a:cs typeface="Calibri" pitchFamily="34" charset="0"/>
              </a:rPr>
              <a:t>[because seeking a spiritual inheritance (salvation) by law-keeping is totally incompatible with seeking a spiritual inheritance by faith in God’s promise (like Abraham did) – so if salvation depends on one method it cannot depend on the other]</a:t>
            </a:r>
            <a:r>
              <a:rPr lang="en-US" i="1" dirty="0" smtClean="0">
                <a:solidFill>
                  <a:srgbClr val="AD2E27"/>
                </a:solidFill>
                <a:latin typeface="Cambria" pitchFamily="18" charset="0"/>
              </a:rPr>
              <a:t>; but God in his grace gave it to Abraham through a promise. </a:t>
            </a:r>
            <a:r>
              <a:rPr lang="en-US" dirty="0" smtClean="0">
                <a:latin typeface="Calibri" pitchFamily="34" charset="0"/>
                <a:cs typeface="Calibri" pitchFamily="34" charset="0"/>
              </a:rPr>
              <a:t>[Had Abraham pursued salvation by law keeping he would not have been saved but instead would have been cursed (see </a:t>
            </a:r>
            <a:r>
              <a:rPr lang="en-US" dirty="0" smtClean="0">
                <a:solidFill>
                  <a:schemeClr val="accent1"/>
                </a:solidFill>
                <a:latin typeface="Calibri" pitchFamily="34" charset="0"/>
                <a:cs typeface="Calibri" pitchFamily="34" charset="0"/>
              </a:rPr>
              <a:t>3:10a</a:t>
            </a:r>
            <a:r>
              <a:rPr lang="en-US" dirty="0" smtClean="0">
                <a:latin typeface="Calibri" pitchFamily="34" charset="0"/>
                <a:cs typeface="Calibri" pitchFamily="34" charset="0"/>
              </a:rPr>
              <a:t>). But God showed grace (undeserved favor) to Abraham by giving him a promise which Abraham believed and was saved.]</a:t>
            </a:r>
            <a:endParaRPr lang="en-US" dirty="0"/>
          </a:p>
        </p:txBody>
      </p:sp>
    </p:spTree>
  </p:cSld>
  <p:clrMapOvr>
    <a:masterClrMapping/>
  </p:clrMapOvr>
  <p:transition>
    <p:plus/>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a:latin typeface="Calibri" pitchFamily="34" charset="0"/>
                <a:cs typeface="Calibri" pitchFamily="34" charset="0"/>
              </a:rPr>
              <a:t>Permanent versus Temporary (</a:t>
            </a:r>
            <a:r>
              <a:rPr lang="en-US" sz="3600" dirty="0">
                <a:solidFill>
                  <a:schemeClr val="accent1"/>
                </a:solidFill>
                <a:latin typeface="Calibri" pitchFamily="34" charset="0"/>
                <a:cs typeface="Calibri" pitchFamily="34" charset="0"/>
              </a:rPr>
              <a:t>3:15-18</a:t>
            </a:r>
            <a:r>
              <a:rPr lang="en-US" sz="3600" dirty="0">
                <a:latin typeface="Calibri" pitchFamily="34" charset="0"/>
                <a:cs typeface="Calibri" pitchFamily="34" charset="0"/>
              </a:rPr>
              <a:t>)</a:t>
            </a:r>
            <a:endParaRPr lang="en-US" sz="3200" dirty="0"/>
          </a:p>
        </p:txBody>
      </p:sp>
      <p:sp>
        <p:nvSpPr>
          <p:cNvPr id="3" name="Content Placeholder 2"/>
          <p:cNvSpPr>
            <a:spLocks noGrp="1"/>
          </p:cNvSpPr>
          <p:nvPr>
            <p:ph idx="1"/>
          </p:nvPr>
        </p:nvSpPr>
        <p:spPr>
          <a:xfrm>
            <a:off x="457200" y="685800"/>
            <a:ext cx="8229600" cy="6172200"/>
          </a:xfrm>
        </p:spPr>
        <p:txBody>
          <a:bodyPr>
            <a:normAutofit fontScale="85000" lnSpcReduction="20000"/>
          </a:bodyPr>
          <a:lstStyle/>
          <a:p>
            <a:pPr marL="265176" indent="-265176" rtl="0">
              <a:lnSpc>
                <a:spcPct val="120000"/>
              </a:lnSpc>
              <a:buNone/>
            </a:pPr>
            <a:r>
              <a:rPr lang="en-US" baseline="30000" dirty="0" smtClean="0"/>
              <a:t>15</a:t>
            </a:r>
            <a:r>
              <a:rPr lang="en-US" i="1" dirty="0" smtClean="0">
                <a:solidFill>
                  <a:srgbClr val="AD2E27"/>
                </a:solidFill>
                <a:latin typeface="Cambria" pitchFamily="18" charset="0"/>
              </a:rPr>
              <a:t> Brothers, let me take an example from everyday life. Just as no one can set aside or add to a human covenant that has been duly established, so it is in this case.</a:t>
            </a:r>
          </a:p>
          <a:p>
            <a:pPr marL="265176" indent="-265176" rtl="0">
              <a:lnSpc>
                <a:spcPct val="120000"/>
              </a:lnSpc>
              <a:buNone/>
            </a:pPr>
            <a:r>
              <a:rPr lang="en-US" i="1" dirty="0" smtClean="0">
                <a:solidFill>
                  <a:srgbClr val="AD2E27"/>
                </a:solidFill>
                <a:latin typeface="Cambria" pitchFamily="18" charset="0"/>
              </a:rPr>
              <a:t> </a:t>
            </a:r>
            <a:r>
              <a:rPr lang="en-US" baseline="30000" dirty="0" smtClean="0"/>
              <a:t>16</a:t>
            </a:r>
            <a:r>
              <a:rPr lang="en-US" i="1" dirty="0" smtClean="0">
                <a:solidFill>
                  <a:srgbClr val="AD2E27"/>
                </a:solidFill>
                <a:latin typeface="Cambria" pitchFamily="18" charset="0"/>
              </a:rPr>
              <a:t> The promises were spoken to Abraham and to his seed. The Scripture does not say "and to seeds," meaning many people, but "and to your seed," meaning one person, who is Christ.</a:t>
            </a:r>
          </a:p>
          <a:p>
            <a:pPr marL="265176" indent="-265176" rtl="0">
              <a:lnSpc>
                <a:spcPct val="120000"/>
              </a:lnSpc>
              <a:buNone/>
            </a:pPr>
            <a:r>
              <a:rPr lang="en-US" i="1" dirty="0" smtClean="0">
                <a:solidFill>
                  <a:srgbClr val="AD2E27"/>
                </a:solidFill>
                <a:latin typeface="Cambria" pitchFamily="18" charset="0"/>
              </a:rPr>
              <a:t> </a:t>
            </a:r>
            <a:r>
              <a:rPr lang="en-US" baseline="30000" dirty="0" smtClean="0"/>
              <a:t>17</a:t>
            </a:r>
            <a:r>
              <a:rPr lang="en-US" i="1" dirty="0" smtClean="0">
                <a:solidFill>
                  <a:srgbClr val="AD2E27"/>
                </a:solidFill>
                <a:latin typeface="Cambria" pitchFamily="18" charset="0"/>
              </a:rPr>
              <a:t> What I mean is this: The law, introduced 430 years later, does not set aside the covenant previously established by God and thus do away with the promise.</a:t>
            </a:r>
          </a:p>
          <a:p>
            <a:pPr rtl="0">
              <a:lnSpc>
                <a:spcPct val="120000"/>
              </a:lnSpc>
              <a:buNone/>
            </a:pPr>
            <a:r>
              <a:rPr lang="en-US" i="1" dirty="0" smtClean="0">
                <a:solidFill>
                  <a:srgbClr val="AD2E27"/>
                </a:solidFill>
                <a:latin typeface="Cambria" pitchFamily="18" charset="0"/>
              </a:rPr>
              <a:t> </a:t>
            </a:r>
            <a:r>
              <a:rPr lang="en-US" baseline="30000" dirty="0" smtClean="0"/>
              <a:t>18</a:t>
            </a:r>
            <a:r>
              <a:rPr lang="en-US" i="1" dirty="0" smtClean="0">
                <a:solidFill>
                  <a:srgbClr val="AD2E27"/>
                </a:solidFill>
                <a:latin typeface="Cambria" pitchFamily="18" charset="0"/>
              </a:rPr>
              <a:t> For if the inheritance depends on the law, then it no longer depends on a promise; but God in his grace gave it to Abraham through a promise.</a:t>
            </a:r>
          </a:p>
          <a:p>
            <a:pPr rtl="0">
              <a:lnSpc>
                <a:spcPct val="120000"/>
              </a:lnSpc>
              <a:buNone/>
            </a:pPr>
            <a:endParaRPr lang="en-US" sz="1000" i="1" dirty="0" smtClean="0">
              <a:solidFill>
                <a:srgbClr val="AD2E27"/>
              </a:solidFill>
              <a:latin typeface="Cambria" pitchFamily="18" charset="0"/>
            </a:endParaRPr>
          </a:p>
          <a:p>
            <a:r>
              <a:rPr lang="en-US" sz="3300" dirty="0" smtClean="0">
                <a:latin typeface="Calibri" pitchFamily="34" charset="0"/>
                <a:cs typeface="Calibri" pitchFamily="34" charset="0"/>
              </a:rPr>
              <a:t>The promises to Abraham were:</a:t>
            </a:r>
          </a:p>
          <a:p>
            <a:pPr lvl="1"/>
            <a:r>
              <a:rPr lang="en-US" sz="2800" dirty="0" smtClean="0">
                <a:latin typeface="Calibri" pitchFamily="34" charset="0"/>
                <a:cs typeface="Calibri" pitchFamily="34" charset="0"/>
              </a:rPr>
              <a:t>Given long before the Law was given (</a:t>
            </a:r>
            <a:r>
              <a:rPr lang="en-US" sz="2800" dirty="0" smtClean="0">
                <a:solidFill>
                  <a:schemeClr val="accent1"/>
                </a:solidFill>
                <a:latin typeface="Calibri" pitchFamily="34" charset="0"/>
                <a:cs typeface="Calibri" pitchFamily="34" charset="0"/>
              </a:rPr>
              <a:t>3:17a</a:t>
            </a:r>
            <a:r>
              <a:rPr lang="en-US" sz="2800" dirty="0" smtClean="0">
                <a:latin typeface="Calibri" pitchFamily="34" charset="0"/>
                <a:cs typeface="Calibri" pitchFamily="34" charset="0"/>
              </a:rPr>
              <a:t>)</a:t>
            </a:r>
          </a:p>
          <a:p>
            <a:pPr lvl="1"/>
            <a:r>
              <a:rPr lang="en-US" sz="2800" dirty="0" smtClean="0">
                <a:latin typeface="Calibri" pitchFamily="34" charset="0"/>
                <a:cs typeface="Calibri" pitchFamily="34" charset="0"/>
              </a:rPr>
              <a:t>Not set aside by the Law (</a:t>
            </a:r>
            <a:r>
              <a:rPr lang="en-US" sz="2800" dirty="0" smtClean="0">
                <a:solidFill>
                  <a:schemeClr val="accent1"/>
                </a:solidFill>
                <a:latin typeface="Calibri" pitchFamily="34" charset="0"/>
                <a:cs typeface="Calibri" pitchFamily="34" charset="0"/>
              </a:rPr>
              <a:t>3:15, 17b-18</a:t>
            </a:r>
            <a:r>
              <a:rPr lang="en-US" sz="2800" dirty="0" smtClean="0">
                <a:latin typeface="Calibri" pitchFamily="34" charset="0"/>
                <a:cs typeface="Calibri" pitchFamily="34" charset="0"/>
              </a:rPr>
              <a:t>)</a:t>
            </a:r>
          </a:p>
          <a:p>
            <a:pPr lvl="1"/>
            <a:r>
              <a:rPr lang="en-US" sz="2800" dirty="0" smtClean="0">
                <a:latin typeface="Calibri" pitchFamily="34" charset="0"/>
                <a:cs typeface="Calibri" pitchFamily="34" charset="0"/>
              </a:rPr>
              <a:t>Fulfilled in the coming of Christ which brought an end to the Law (</a:t>
            </a:r>
            <a:r>
              <a:rPr lang="en-US" sz="2800" dirty="0" smtClean="0">
                <a:solidFill>
                  <a:schemeClr val="accent1"/>
                </a:solidFill>
                <a:latin typeface="Calibri" pitchFamily="34" charset="0"/>
                <a:cs typeface="Calibri" pitchFamily="34" charset="0"/>
              </a:rPr>
              <a:t>3:16</a:t>
            </a:r>
            <a:r>
              <a:rPr lang="en-US" sz="2800" dirty="0" smtClean="0">
                <a:latin typeface="Calibri" pitchFamily="34" charset="0"/>
                <a:cs typeface="Calibri" pitchFamily="34" charset="0"/>
              </a:rPr>
              <a:t>)</a:t>
            </a:r>
          </a:p>
          <a:p>
            <a:pPr rtl="0">
              <a:lnSpc>
                <a:spcPct val="120000"/>
              </a:lnSpc>
              <a:buNone/>
            </a:pPr>
            <a:endParaRPr lang="en-US" i="1" dirty="0" smtClean="0">
              <a:solidFill>
                <a:srgbClr val="AD2E27"/>
              </a:solidFill>
              <a:latin typeface="Cambria" pitchFamily="18" charset="0"/>
            </a:endParaRPr>
          </a:p>
          <a:p>
            <a:pPr rtl="0">
              <a:lnSpc>
                <a:spcPct val="120000"/>
              </a:lnSpc>
              <a:buNone/>
            </a:pPr>
            <a:endParaRPr lang="en-US" i="1" dirty="0" smtClean="0">
              <a:solidFill>
                <a:srgbClr val="AD2E27"/>
              </a:solidFill>
              <a:latin typeface="Cambria"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p:cTn id="1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p:cTn id="2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Greeting to the Galatians</a:t>
            </a:r>
            <a:endParaRPr lang="en-US" dirty="0"/>
          </a:p>
        </p:txBody>
      </p:sp>
      <p:sp>
        <p:nvSpPr>
          <p:cNvPr id="3" name="Content Placeholder 2"/>
          <p:cNvSpPr>
            <a:spLocks noGrp="1"/>
          </p:cNvSpPr>
          <p:nvPr>
            <p:ph idx="1"/>
          </p:nvPr>
        </p:nvSpPr>
        <p:spPr>
          <a:xfrm>
            <a:off x="457200" y="990600"/>
            <a:ext cx="8229600" cy="5410200"/>
          </a:xfrm>
        </p:spPr>
        <p:txBody>
          <a:bodyPr>
            <a:noAutofit/>
          </a:bodyPr>
          <a:lstStyle/>
          <a:p>
            <a:pPr marL="265176" indent="-265176">
              <a:buNone/>
            </a:pPr>
            <a:r>
              <a:rPr lang="en-US" dirty="0" smtClean="0"/>
              <a:t> </a:t>
            </a:r>
            <a:r>
              <a:rPr lang="en-US" baseline="30000" dirty="0" smtClean="0"/>
              <a:t>1</a:t>
            </a:r>
            <a:r>
              <a:rPr lang="en-US" dirty="0" smtClean="0"/>
              <a:t> </a:t>
            </a:r>
            <a:r>
              <a:rPr lang="en-US" i="1" dirty="0" smtClean="0">
                <a:solidFill>
                  <a:schemeClr val="accent1"/>
                </a:solidFill>
                <a:latin typeface="Cambria" pitchFamily="18" charset="0"/>
              </a:rPr>
              <a:t>Paul, an apostle--sent not from men nor by man, but by Jesus Christ and God the Father, who raised him from the dead--</a:t>
            </a:r>
          </a:p>
          <a:p>
            <a:pPr marL="265176" indent="-265176">
              <a:buNone/>
            </a:pPr>
            <a:r>
              <a:rPr lang="en-US" dirty="0" smtClean="0"/>
              <a:t> </a:t>
            </a:r>
            <a:r>
              <a:rPr lang="en-US" baseline="30000" dirty="0" smtClean="0"/>
              <a:t>2</a:t>
            </a:r>
            <a:r>
              <a:rPr lang="en-US" dirty="0" smtClean="0"/>
              <a:t> </a:t>
            </a:r>
            <a:r>
              <a:rPr lang="en-US" i="1" dirty="0" smtClean="0">
                <a:solidFill>
                  <a:schemeClr val="accent1"/>
                </a:solidFill>
                <a:latin typeface="Cambria" pitchFamily="18" charset="0"/>
              </a:rPr>
              <a:t>and all the brothers with me, To the churches in Galatia:</a:t>
            </a:r>
          </a:p>
          <a:p>
            <a:pPr marL="265176" indent="-265176">
              <a:buNone/>
            </a:pPr>
            <a:r>
              <a:rPr lang="en-US" dirty="0" smtClean="0"/>
              <a:t> </a:t>
            </a:r>
            <a:r>
              <a:rPr lang="en-US" baseline="30000" dirty="0" smtClean="0"/>
              <a:t>3</a:t>
            </a:r>
            <a:r>
              <a:rPr lang="en-US" dirty="0" smtClean="0"/>
              <a:t> </a:t>
            </a:r>
            <a:r>
              <a:rPr lang="en-US" i="1" dirty="0" smtClean="0">
                <a:solidFill>
                  <a:schemeClr val="accent1"/>
                </a:solidFill>
                <a:latin typeface="Cambria" pitchFamily="18" charset="0"/>
              </a:rPr>
              <a:t>Grace and peace to you from God our Father and the Lord Jesus Christ,</a:t>
            </a:r>
          </a:p>
          <a:p>
            <a:pPr marL="265176" indent="-265176">
              <a:buNone/>
            </a:pPr>
            <a:r>
              <a:rPr lang="en-US" dirty="0" smtClean="0"/>
              <a:t> </a:t>
            </a:r>
            <a:r>
              <a:rPr lang="en-US" baseline="30000" dirty="0" smtClean="0"/>
              <a:t>4</a:t>
            </a:r>
            <a:r>
              <a:rPr lang="en-US" dirty="0" smtClean="0"/>
              <a:t> </a:t>
            </a:r>
            <a:r>
              <a:rPr lang="en-US" i="1" dirty="0" smtClean="0">
                <a:solidFill>
                  <a:schemeClr val="accent1"/>
                </a:solidFill>
                <a:latin typeface="Cambria" pitchFamily="18" charset="0"/>
              </a:rPr>
              <a:t>who gave himself for our sins to rescue us from the present evil age, according to the will of our God and Father,</a:t>
            </a:r>
          </a:p>
          <a:p>
            <a:pPr marL="265176" indent="-265176">
              <a:buNone/>
            </a:pPr>
            <a:r>
              <a:rPr lang="en-US" dirty="0" smtClean="0"/>
              <a:t> </a:t>
            </a:r>
            <a:r>
              <a:rPr lang="en-US" baseline="30000" dirty="0" smtClean="0"/>
              <a:t>5</a:t>
            </a:r>
            <a:r>
              <a:rPr lang="en-US" dirty="0" smtClean="0"/>
              <a:t> </a:t>
            </a:r>
            <a:r>
              <a:rPr lang="en-US" i="1" dirty="0" smtClean="0">
                <a:solidFill>
                  <a:schemeClr val="accent1"/>
                </a:solidFill>
                <a:latin typeface="Cambria" pitchFamily="18" charset="0"/>
              </a:rPr>
              <a:t>to whom be glory for ever and ever. Amen.</a:t>
            </a:r>
          </a:p>
          <a:p>
            <a:pPr marL="265176" indent="-265176">
              <a:buNone/>
            </a:pPr>
            <a:r>
              <a:rPr lang="en-US" dirty="0" smtClean="0"/>
              <a:t> (Gal 1:1-5 NIV)</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pPr lvl="0" rtl="0"/>
            <a:r>
              <a:rPr lang="en-US" sz="3600" dirty="0" smtClean="0"/>
              <a:t>Promise and Law - Galatians 3</a:t>
            </a:r>
            <a:endParaRPr lang="en-US" sz="3600" dirty="0"/>
          </a:p>
        </p:txBody>
      </p:sp>
      <p:sp>
        <p:nvSpPr>
          <p:cNvPr id="1026" name="AutoShape 2"/>
          <p:cNvSpPr>
            <a:spLocks noChangeArrowheads="1"/>
          </p:cNvSpPr>
          <p:nvPr/>
        </p:nvSpPr>
        <p:spPr bwMode="auto">
          <a:xfrm flipH="1">
            <a:off x="914400" y="990600"/>
            <a:ext cx="7696200" cy="5254625"/>
          </a:xfrm>
          <a:prstGeom prst="homePlate">
            <a:avLst>
              <a:gd name="adj" fmla="val 11053"/>
            </a:avLst>
          </a:prstGeom>
          <a:solidFill>
            <a:srgbClr val="00CC99"/>
          </a:solidFill>
          <a:ln w="9525">
            <a:solidFill>
              <a:srgbClr val="00CC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3124200" y="1371600"/>
            <a:ext cx="3505200" cy="4876800"/>
          </a:xfrm>
          <a:prstGeom prst="rect">
            <a:avLst/>
          </a:prstGeom>
          <a:solidFill>
            <a:srgbClr val="CCCCFF"/>
          </a:solidFill>
          <a:ln w="9525">
            <a:solidFill>
              <a:srgbClr val="CCCCF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3200400" y="1447800"/>
            <a:ext cx="3352800"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The Law of Moses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6629400" y="1066800"/>
            <a:ext cx="2286000" cy="5105400"/>
          </a:xfrm>
          <a:prstGeom prst="homePlate">
            <a:avLst>
              <a:gd name="adj" fmla="val 14199"/>
            </a:avLst>
          </a:prstGeom>
          <a:solidFill>
            <a:srgbClr val="00CC99"/>
          </a:solidFill>
          <a:ln w="9525">
            <a:solidFill>
              <a:srgbClr val="00CC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1524000" y="1066800"/>
            <a:ext cx="1524000"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Promise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Line 7"/>
          <p:cNvSpPr>
            <a:spLocks noChangeShapeType="1"/>
          </p:cNvSpPr>
          <p:nvPr/>
        </p:nvSpPr>
        <p:spPr bwMode="auto">
          <a:xfrm>
            <a:off x="685800" y="685800"/>
            <a:ext cx="8001000" cy="0"/>
          </a:xfrm>
          <a:prstGeom prst="line">
            <a:avLst/>
          </a:prstGeom>
          <a:noFill/>
          <a:ln w="28575">
            <a:solidFill>
              <a:srgbClr val="FF66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032" name="Line 8"/>
          <p:cNvSpPr>
            <a:spLocks noChangeShapeType="1"/>
          </p:cNvSpPr>
          <p:nvPr/>
        </p:nvSpPr>
        <p:spPr bwMode="auto">
          <a:xfrm>
            <a:off x="685800" y="6553200"/>
            <a:ext cx="8001000" cy="0"/>
          </a:xfrm>
          <a:prstGeom prst="line">
            <a:avLst/>
          </a:prstGeom>
          <a:noFill/>
          <a:ln w="28575">
            <a:solidFill>
              <a:srgbClr val="FF6600"/>
            </a:solidFill>
            <a:round/>
            <a:headEnd/>
            <a:tailEnd/>
          </a:ln>
        </p:spPr>
        <p:txBody>
          <a:bodyPr vert="horz" wrap="square" lIns="91440" tIns="45720" rIns="91440" bIns="45720" numCol="1" anchor="ctr" anchorCtr="0" compatLnSpc="1">
            <a:prstTxWarp prst="textNoShape">
              <a:avLst/>
            </a:prstTxWarp>
          </a:bodyPr>
          <a:lstStyle/>
          <a:p>
            <a:endParaRPr lang="en-US"/>
          </a:p>
        </p:txBody>
      </p:sp>
      <p:grpSp>
        <p:nvGrpSpPr>
          <p:cNvPr id="1037" name="Group 13"/>
          <p:cNvGrpSpPr>
            <a:grpSpLocks/>
          </p:cNvGrpSpPr>
          <p:nvPr/>
        </p:nvGrpSpPr>
        <p:grpSpPr bwMode="auto">
          <a:xfrm>
            <a:off x="6400800" y="3276600"/>
            <a:ext cx="457200" cy="762000"/>
            <a:chOff x="3840" y="1728"/>
            <a:chExt cx="432" cy="720"/>
          </a:xfrm>
        </p:grpSpPr>
        <p:sp>
          <p:nvSpPr>
            <p:cNvPr id="1038" name="AutoShape 14"/>
            <p:cNvSpPr>
              <a:spLocks noChangeArrowheads="1"/>
            </p:cNvSpPr>
            <p:nvPr/>
          </p:nvSpPr>
          <p:spPr bwMode="auto">
            <a:xfrm>
              <a:off x="3840" y="1728"/>
              <a:ext cx="432" cy="432"/>
            </a:xfrm>
            <a:prstGeom prst="plus">
              <a:avLst>
                <a:gd name="adj" fmla="val 44644"/>
              </a:avLst>
            </a:prstGeom>
            <a:solidFill>
              <a:srgbClr val="00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039" name="Rectangle 15"/>
            <p:cNvSpPr>
              <a:spLocks noChangeArrowheads="1"/>
            </p:cNvSpPr>
            <p:nvPr/>
          </p:nvSpPr>
          <p:spPr bwMode="auto">
            <a:xfrm flipH="1">
              <a:off x="4032" y="1968"/>
              <a:ext cx="48" cy="480"/>
            </a:xfrm>
            <a:prstGeom prst="rect">
              <a:avLst/>
            </a:prstGeom>
            <a:solidFill>
              <a:srgbClr val="00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041" name="Text Box 17"/>
          <p:cNvSpPr txBox="1">
            <a:spLocks noChangeArrowheads="1"/>
          </p:cNvSpPr>
          <p:nvPr/>
        </p:nvSpPr>
        <p:spPr bwMode="auto">
          <a:xfrm>
            <a:off x="3200400" y="1752600"/>
            <a:ext cx="3429000" cy="82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To be Justified by the Law required that one DO ALL that it Demanded (Gal. 3:10-12)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Text Box 21"/>
          <p:cNvSpPr txBox="1">
            <a:spLocks noChangeArrowheads="1"/>
          </p:cNvSpPr>
          <p:nvPr/>
        </p:nvSpPr>
        <p:spPr bwMode="auto">
          <a:xfrm>
            <a:off x="1447800" y="1371600"/>
            <a:ext cx="1539875" cy="1752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2713" marR="0" lvl="0" indent="-112713"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God promised Abraham a “seed” (3:16)</a:t>
            </a:r>
          </a:p>
          <a:p>
            <a:pPr marL="112713" marR="0" lvl="0" indent="-112713"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Abraham believed and was saved (Gal.3:6)</a:t>
            </a:r>
          </a:p>
        </p:txBody>
      </p:sp>
      <p:sp>
        <p:nvSpPr>
          <p:cNvPr id="1046" name="Text Box 22"/>
          <p:cNvSpPr txBox="1">
            <a:spLocks noChangeArrowheads="1"/>
          </p:cNvSpPr>
          <p:nvPr/>
        </p:nvSpPr>
        <p:spPr bwMode="auto">
          <a:xfrm>
            <a:off x="1371600" y="4114800"/>
            <a:ext cx="17526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2713" marR="0" lvl="0" indent="-112713" algn="l" defTabSz="914400" rtl="0" eaLnBrk="1" fontAlgn="base" latinLnBrk="0" hangingPunct="1">
              <a:lnSpc>
                <a:spcPct val="100000"/>
              </a:lnSpc>
              <a:spcBef>
                <a:spcPct val="0"/>
              </a:spcBef>
              <a:spcAft>
                <a:spcPts val="1000"/>
              </a:spcAft>
              <a:buClrTx/>
              <a:buSzTx/>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 Abrahamic Covenant  (3:15,17)</a:t>
            </a:r>
          </a:p>
          <a:p>
            <a:pPr marL="112713" marR="0" lvl="0" indent="-112713" algn="l" defTabSz="914400" rtl="0" eaLnBrk="1" fontAlgn="base" latinLnBrk="0" hangingPunct="1">
              <a:lnSpc>
                <a:spcPct val="100000"/>
              </a:lnSpc>
              <a:spcBef>
                <a:spcPct val="0"/>
              </a:spcBef>
              <a:spcAft>
                <a:spcPts val="1000"/>
              </a:spcAft>
              <a:buClrTx/>
              <a:buSzTx/>
              <a:buFont typeface="Wingdings" pitchFamily="2" charset="2"/>
              <a:buChar char="§"/>
              <a:tabLst/>
            </a:pPr>
            <a:r>
              <a:rPr lang="en-US" sz="1600" b="1" dirty="0" smtClean="0">
                <a:solidFill>
                  <a:srgbClr val="000000"/>
                </a:solidFill>
                <a:latin typeface="Calibri" pitchFamily="34" charset="0"/>
                <a:cs typeface="Arial" pitchFamily="34" charset="0"/>
              </a:rPr>
              <a:t>Also promised to Isaac and Jacob </a:t>
            </a:r>
            <a:r>
              <a:rPr kumimoji="0" lang="en-US" sz="1600" b="1" i="0" u="none" strike="noStrike" cap="none" normalizeH="0" baseline="0" dirty="0" smtClean="0">
                <a:ln>
                  <a:noFill/>
                </a:ln>
                <a:solidFill>
                  <a:srgbClr val="000000"/>
                </a:solidFill>
                <a:effectLst/>
                <a:latin typeface="Calibri" pitchFamily="34" charset="0"/>
                <a:cs typeface="Arial" pitchFamily="34" charset="0"/>
              </a:rPr>
              <a:t>(Gen. 22:18 cf. Gen. 26:4, Gen. 28:14)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1" name="Group 30"/>
          <p:cNvGrpSpPr/>
          <p:nvPr/>
        </p:nvGrpSpPr>
        <p:grpSpPr>
          <a:xfrm>
            <a:off x="0" y="1066800"/>
            <a:ext cx="1371600" cy="2546350"/>
            <a:chOff x="0" y="1066800"/>
            <a:chExt cx="1371600" cy="2546350"/>
          </a:xfrm>
        </p:grpSpPr>
        <p:sp>
          <p:nvSpPr>
            <p:cNvPr id="1027" name="Text Box 3"/>
            <p:cNvSpPr txBox="1">
              <a:spLocks noChangeArrowheads="1"/>
            </p:cNvSpPr>
            <p:nvPr/>
          </p:nvSpPr>
          <p:spPr bwMode="auto">
            <a:xfrm>
              <a:off x="0" y="1066800"/>
              <a:ext cx="1371600" cy="106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The Call</a:t>
              </a:r>
            </a:p>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of</a:t>
              </a:r>
            </a:p>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Abraham</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(Gen. 12:1-3)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50" name="AutoShape 26"/>
            <p:cNvCxnSpPr>
              <a:cxnSpLocks noChangeShapeType="1"/>
            </p:cNvCxnSpPr>
            <p:nvPr/>
          </p:nvCxnSpPr>
          <p:spPr bwMode="auto">
            <a:xfrm rot="16200000" flipH="1">
              <a:off x="98425" y="2797175"/>
              <a:ext cx="1479550" cy="152400"/>
            </a:xfrm>
            <a:prstGeom prst="bentConnector2">
              <a:avLst/>
            </a:prstGeom>
            <a:noFill/>
            <a:ln w="9525">
              <a:solidFill>
                <a:srgbClr val="000000"/>
              </a:solidFill>
              <a:miter lim="800000"/>
              <a:headEnd/>
              <a:tailEnd type="triangle" w="med" len="med"/>
            </a:ln>
          </p:spPr>
        </p:cxnSp>
      </p:grpSp>
      <p:pic>
        <p:nvPicPr>
          <p:cNvPr id="1056" name="Picture 32" descr="http://t3.gstatic.com/images?q=tbn:ANd9GcS28ngyA8yAyXB54cnHLrIoR-kCpl6SSb5JvZztP94mAq9jTUI&amp;t=1&amp;usg=__FnwRV5hJ_KayHfR4b9LlQre14EE="/>
          <p:cNvPicPr>
            <a:picLocks noChangeAspect="1" noChangeArrowheads="1"/>
          </p:cNvPicPr>
          <p:nvPr/>
        </p:nvPicPr>
        <p:blipFill>
          <a:blip r:embed="rId3" cstate="print"/>
          <a:srcRect/>
          <a:stretch>
            <a:fillRect/>
          </a:stretch>
        </p:blipFill>
        <p:spPr bwMode="auto">
          <a:xfrm>
            <a:off x="2667000" y="3200400"/>
            <a:ext cx="877077" cy="914400"/>
          </a:xfrm>
          <a:prstGeom prst="rect">
            <a:avLst/>
          </a:prstGeom>
          <a:noFill/>
        </p:spPr>
      </p:pic>
      <p:sp>
        <p:nvSpPr>
          <p:cNvPr id="1054" name="Text Box 30"/>
          <p:cNvSpPr txBox="1">
            <a:spLocks noChangeArrowheads="1"/>
          </p:cNvSpPr>
          <p:nvPr/>
        </p:nvSpPr>
        <p:spPr bwMode="auto">
          <a:xfrm>
            <a:off x="6705600" y="1066800"/>
            <a:ext cx="1828800"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Fulfillment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1295400" y="3124200"/>
            <a:ext cx="1828800" cy="990600"/>
          </a:xfrm>
          <a:prstGeom prst="leftRightArrow">
            <a:avLst>
              <a:gd name="adj1" fmla="val 50000"/>
              <a:gd name="adj2" fmla="val 36923"/>
            </a:avLst>
          </a:prstGeom>
          <a:no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430 years later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3" name="Group 32"/>
          <p:cNvGrpSpPr/>
          <p:nvPr/>
        </p:nvGrpSpPr>
        <p:grpSpPr>
          <a:xfrm>
            <a:off x="3124200" y="2895600"/>
            <a:ext cx="3429000" cy="1447800"/>
            <a:chOff x="3124200" y="2895600"/>
            <a:chExt cx="3429000" cy="1447800"/>
          </a:xfrm>
        </p:grpSpPr>
        <p:sp>
          <p:nvSpPr>
            <p:cNvPr id="1053" name="Text Box 29"/>
            <p:cNvSpPr txBox="1">
              <a:spLocks noChangeArrowheads="1"/>
            </p:cNvSpPr>
            <p:nvPr/>
          </p:nvSpPr>
          <p:spPr bwMode="auto">
            <a:xfrm>
              <a:off x="4892040" y="3200400"/>
              <a:ext cx="1524000" cy="82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Jesus Christ</a:t>
              </a:r>
            </a:p>
            <a:p>
              <a:pPr marL="0" marR="0" lvl="0" indent="0" algn="l"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“The Seed”</a:t>
              </a:r>
            </a:p>
            <a:p>
              <a:pPr marL="0" marR="0" lvl="0" indent="0" algn="l"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(Gal. 3:16, 19a)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Text Box 27"/>
            <p:cNvSpPr txBox="1">
              <a:spLocks noChangeArrowheads="1"/>
            </p:cNvSpPr>
            <p:nvPr/>
          </p:nvSpPr>
          <p:spPr bwMode="auto">
            <a:xfrm>
              <a:off x="3348037" y="3200400"/>
              <a:ext cx="1909763"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Law Added UNTIL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AutoShape 24"/>
            <p:cNvSpPr>
              <a:spLocks noChangeArrowheads="1"/>
            </p:cNvSpPr>
            <p:nvPr/>
          </p:nvSpPr>
          <p:spPr bwMode="auto">
            <a:xfrm>
              <a:off x="3124200" y="2895600"/>
              <a:ext cx="3429000" cy="1447800"/>
            </a:xfrm>
            <a:prstGeom prst="leftRightArrow">
              <a:avLst>
                <a:gd name="adj1" fmla="val 50000"/>
                <a:gd name="adj2" fmla="val 47368"/>
              </a:avLst>
            </a:prstGeom>
            <a:no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cxnSp>
        <p:nvCxnSpPr>
          <p:cNvPr id="29" name="Straight Arrow Connector 28"/>
          <p:cNvCxnSpPr/>
          <p:nvPr/>
        </p:nvCxnSpPr>
        <p:spPr>
          <a:xfrm>
            <a:off x="2743200" y="1235075"/>
            <a:ext cx="4191000" cy="15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500" fill="hold"/>
                                        <p:tgtEl>
                                          <p:spTgt spid="1030"/>
                                        </p:tgtEl>
                                        <p:attrNameLst>
                                          <p:attrName>ppt_w</p:attrName>
                                        </p:attrNameLst>
                                      </p:cBhvr>
                                      <p:tavLst>
                                        <p:tav tm="0">
                                          <p:val>
                                            <p:fltVal val="0"/>
                                          </p:val>
                                        </p:tav>
                                        <p:tav tm="100000">
                                          <p:val>
                                            <p:strVal val="#ppt_w"/>
                                          </p:val>
                                        </p:tav>
                                      </p:tavLst>
                                    </p:anim>
                                    <p:anim calcmode="lin" valueType="num">
                                      <p:cBhvr>
                                        <p:cTn id="13" dur="500" fill="hold"/>
                                        <p:tgtEl>
                                          <p:spTgt spid="1030"/>
                                        </p:tgtEl>
                                        <p:attrNameLst>
                                          <p:attrName>ppt_h</p:attrName>
                                        </p:attrNameLst>
                                      </p:cBhvr>
                                      <p:tavLst>
                                        <p:tav tm="0">
                                          <p:val>
                                            <p:fltVal val="0"/>
                                          </p:val>
                                        </p:tav>
                                        <p:tav tm="100000">
                                          <p:val>
                                            <p:strVal val="#ppt_h"/>
                                          </p:val>
                                        </p:tav>
                                      </p:tavLst>
                                    </p:anim>
                                    <p:animEffect transition="in" filter="fade">
                                      <p:cBhvr>
                                        <p:cTn id="14" dur="50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45">
                                            <p:txEl>
                                              <p:pRg st="0" end="0"/>
                                            </p:txEl>
                                          </p:spTgt>
                                        </p:tgtEl>
                                        <p:attrNameLst>
                                          <p:attrName>style.visibility</p:attrName>
                                        </p:attrNameLst>
                                      </p:cBhvr>
                                      <p:to>
                                        <p:strVal val="visible"/>
                                      </p:to>
                                    </p:set>
                                    <p:anim calcmode="lin" valueType="num">
                                      <p:cBhvr>
                                        <p:cTn id="19" dur="500" fill="hold"/>
                                        <p:tgtEl>
                                          <p:spTgt spid="104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4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04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045">
                                            <p:txEl>
                                              <p:pRg st="1" end="1"/>
                                            </p:txEl>
                                          </p:spTgt>
                                        </p:tgtEl>
                                        <p:attrNameLst>
                                          <p:attrName>style.visibility</p:attrName>
                                        </p:attrNameLst>
                                      </p:cBhvr>
                                      <p:to>
                                        <p:strVal val="visible"/>
                                      </p:to>
                                    </p:set>
                                    <p:anim calcmode="lin" valueType="num">
                                      <p:cBhvr>
                                        <p:cTn id="26" dur="500" fill="hold"/>
                                        <p:tgtEl>
                                          <p:spTgt spid="10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0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04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046">
                                            <p:txEl>
                                              <p:pRg st="0" end="0"/>
                                            </p:txEl>
                                          </p:spTgt>
                                        </p:tgtEl>
                                        <p:attrNameLst>
                                          <p:attrName>style.visibility</p:attrName>
                                        </p:attrNameLst>
                                      </p:cBhvr>
                                      <p:to>
                                        <p:strVal val="visible"/>
                                      </p:to>
                                    </p:set>
                                    <p:anim calcmode="lin" valueType="num">
                                      <p:cBhvr>
                                        <p:cTn id="33" dur="500" fill="hold"/>
                                        <p:tgtEl>
                                          <p:spTgt spid="104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04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04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046">
                                            <p:txEl>
                                              <p:pRg st="1" end="1"/>
                                            </p:txEl>
                                          </p:spTgt>
                                        </p:tgtEl>
                                        <p:attrNameLst>
                                          <p:attrName>style.visibility</p:attrName>
                                        </p:attrNameLst>
                                      </p:cBhvr>
                                      <p:to>
                                        <p:strVal val="visible"/>
                                      </p:to>
                                    </p:set>
                                    <p:anim calcmode="lin" valueType="num">
                                      <p:cBhvr>
                                        <p:cTn id="40" dur="500" fill="hold"/>
                                        <p:tgtEl>
                                          <p:spTgt spid="1046">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1046">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104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033"/>
                                        </p:tgtEl>
                                        <p:attrNameLst>
                                          <p:attrName>style.visibility</p:attrName>
                                        </p:attrNameLst>
                                      </p:cBhvr>
                                      <p:to>
                                        <p:strVal val="visible"/>
                                      </p:to>
                                    </p:set>
                                    <p:anim calcmode="lin" valueType="num">
                                      <p:cBhvr>
                                        <p:cTn id="47" dur="500" fill="hold"/>
                                        <p:tgtEl>
                                          <p:spTgt spid="1033"/>
                                        </p:tgtEl>
                                        <p:attrNameLst>
                                          <p:attrName>ppt_w</p:attrName>
                                        </p:attrNameLst>
                                      </p:cBhvr>
                                      <p:tavLst>
                                        <p:tav tm="0">
                                          <p:val>
                                            <p:fltVal val="0"/>
                                          </p:val>
                                        </p:tav>
                                        <p:tav tm="100000">
                                          <p:val>
                                            <p:strVal val="#ppt_w"/>
                                          </p:val>
                                        </p:tav>
                                      </p:tavLst>
                                    </p:anim>
                                    <p:anim calcmode="lin" valueType="num">
                                      <p:cBhvr>
                                        <p:cTn id="48" dur="500" fill="hold"/>
                                        <p:tgtEl>
                                          <p:spTgt spid="1033"/>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9" presetClass="entr" presetSubtype="0" fill="hold" nodeType="afterEffect">
                                  <p:stCondLst>
                                    <p:cond delay="0"/>
                                  </p:stCondLst>
                                  <p:childTnLst>
                                    <p:set>
                                      <p:cBhvr>
                                        <p:cTn id="51" dur="1" fill="hold">
                                          <p:stCondLst>
                                            <p:cond delay="0"/>
                                          </p:stCondLst>
                                        </p:cTn>
                                        <p:tgtEl>
                                          <p:spTgt spid="1056"/>
                                        </p:tgtEl>
                                        <p:attrNameLst>
                                          <p:attrName>style.visibility</p:attrName>
                                        </p:attrNameLst>
                                      </p:cBhvr>
                                      <p:to>
                                        <p:strVal val="visible"/>
                                      </p:to>
                                    </p:set>
                                    <p:animEffect transition="in" filter="dissolve">
                                      <p:cBhvr>
                                        <p:cTn id="52" dur="500"/>
                                        <p:tgtEl>
                                          <p:spTgt spid="1056"/>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500" fill="hold"/>
                                        <p:tgtEl>
                                          <p:spTgt spid="1028"/>
                                        </p:tgtEl>
                                        <p:attrNameLst>
                                          <p:attrName>ppt_w</p:attrName>
                                        </p:attrNameLst>
                                      </p:cBhvr>
                                      <p:tavLst>
                                        <p:tav tm="0">
                                          <p:val>
                                            <p:fltVal val="0"/>
                                          </p:val>
                                        </p:tav>
                                        <p:tav tm="100000">
                                          <p:val>
                                            <p:strVal val="#ppt_w"/>
                                          </p:val>
                                        </p:tav>
                                      </p:tavLst>
                                    </p:anim>
                                    <p:anim calcmode="lin" valueType="num">
                                      <p:cBhvr>
                                        <p:cTn id="56" dur="500" fill="hold"/>
                                        <p:tgtEl>
                                          <p:spTgt spid="1028"/>
                                        </p:tgtEl>
                                        <p:attrNameLst>
                                          <p:attrName>ppt_h</p:attrName>
                                        </p:attrNameLst>
                                      </p:cBhvr>
                                      <p:tavLst>
                                        <p:tav tm="0">
                                          <p:val>
                                            <p:fltVal val="0"/>
                                          </p:val>
                                        </p:tav>
                                        <p:tav tm="100000">
                                          <p:val>
                                            <p:strVal val="#ppt_h"/>
                                          </p:val>
                                        </p:tav>
                                      </p:tavLst>
                                    </p:anim>
                                    <p:animEffect transition="in" filter="fade">
                                      <p:cBhvr>
                                        <p:cTn id="57" dur="500"/>
                                        <p:tgtEl>
                                          <p:spTgt spid="102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041"/>
                                        </p:tgtEl>
                                        <p:attrNameLst>
                                          <p:attrName>style.visibility</p:attrName>
                                        </p:attrNameLst>
                                      </p:cBhvr>
                                      <p:to>
                                        <p:strVal val="visible"/>
                                      </p:to>
                                    </p:set>
                                    <p:anim calcmode="lin" valueType="num">
                                      <p:cBhvr>
                                        <p:cTn id="62" dur="500" fill="hold"/>
                                        <p:tgtEl>
                                          <p:spTgt spid="1041"/>
                                        </p:tgtEl>
                                        <p:attrNameLst>
                                          <p:attrName>ppt_w</p:attrName>
                                        </p:attrNameLst>
                                      </p:cBhvr>
                                      <p:tavLst>
                                        <p:tav tm="0">
                                          <p:val>
                                            <p:fltVal val="0"/>
                                          </p:val>
                                        </p:tav>
                                        <p:tav tm="100000">
                                          <p:val>
                                            <p:strVal val="#ppt_w"/>
                                          </p:val>
                                        </p:tav>
                                      </p:tavLst>
                                    </p:anim>
                                    <p:anim calcmode="lin" valueType="num">
                                      <p:cBhvr>
                                        <p:cTn id="63" dur="500" fill="hold"/>
                                        <p:tgtEl>
                                          <p:spTgt spid="1041"/>
                                        </p:tgtEl>
                                        <p:attrNameLst>
                                          <p:attrName>ppt_h</p:attrName>
                                        </p:attrNameLst>
                                      </p:cBhvr>
                                      <p:tavLst>
                                        <p:tav tm="0">
                                          <p:val>
                                            <p:fltVal val="0"/>
                                          </p:val>
                                        </p:tav>
                                        <p:tav tm="100000">
                                          <p:val>
                                            <p:strVal val="#ppt_h"/>
                                          </p:val>
                                        </p:tav>
                                      </p:tavLst>
                                    </p:anim>
                                    <p:animEffect transition="in" filter="fade">
                                      <p:cBhvr>
                                        <p:cTn id="64" dur="500"/>
                                        <p:tgtEl>
                                          <p:spTgt spid="1041"/>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500"/>
                            </p:stCondLst>
                            <p:childTnLst>
                              <p:par>
                                <p:cTn id="72" presetID="9" presetClass="entr" presetSubtype="0" fill="hold" nodeType="afterEffect">
                                  <p:stCondLst>
                                    <p:cond delay="0"/>
                                  </p:stCondLst>
                                  <p:childTnLst>
                                    <p:set>
                                      <p:cBhvr>
                                        <p:cTn id="73" dur="1" fill="hold">
                                          <p:stCondLst>
                                            <p:cond delay="0"/>
                                          </p:stCondLst>
                                        </p:cTn>
                                        <p:tgtEl>
                                          <p:spTgt spid="1037"/>
                                        </p:tgtEl>
                                        <p:attrNameLst>
                                          <p:attrName>style.visibility</p:attrName>
                                        </p:attrNameLst>
                                      </p:cBhvr>
                                      <p:to>
                                        <p:strVal val="visible"/>
                                      </p:to>
                                    </p:set>
                                    <p:animEffect transition="in" filter="dissolve">
                                      <p:cBhvr>
                                        <p:cTn id="74" dur="500"/>
                                        <p:tgtEl>
                                          <p:spTgt spid="10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500"/>
                            </p:stCondLst>
                            <p:childTnLst>
                              <p:par>
                                <p:cTn id="81" presetID="53" presetClass="entr" presetSubtype="0" fill="hold" nodeType="afterEffect">
                                  <p:stCondLst>
                                    <p:cond delay="0"/>
                                  </p:stCondLst>
                                  <p:childTnLst>
                                    <p:set>
                                      <p:cBhvr>
                                        <p:cTn id="82" dur="1" fill="hold">
                                          <p:stCondLst>
                                            <p:cond delay="0"/>
                                          </p:stCondLst>
                                        </p:cTn>
                                        <p:tgtEl>
                                          <p:spTgt spid="1054"/>
                                        </p:tgtEl>
                                        <p:attrNameLst>
                                          <p:attrName>style.visibility</p:attrName>
                                        </p:attrNameLst>
                                      </p:cBhvr>
                                      <p:to>
                                        <p:strVal val="visible"/>
                                      </p:to>
                                    </p:set>
                                    <p:anim calcmode="lin" valueType="num">
                                      <p:cBhvr>
                                        <p:cTn id="83" dur="500" fill="hold"/>
                                        <p:tgtEl>
                                          <p:spTgt spid="1054"/>
                                        </p:tgtEl>
                                        <p:attrNameLst>
                                          <p:attrName>ppt_w</p:attrName>
                                        </p:attrNameLst>
                                      </p:cBhvr>
                                      <p:tavLst>
                                        <p:tav tm="0">
                                          <p:val>
                                            <p:fltVal val="0"/>
                                          </p:val>
                                        </p:tav>
                                        <p:tav tm="100000">
                                          <p:val>
                                            <p:strVal val="#ppt_w"/>
                                          </p:val>
                                        </p:tav>
                                      </p:tavLst>
                                    </p:anim>
                                    <p:anim calcmode="lin" valueType="num">
                                      <p:cBhvr>
                                        <p:cTn id="84" dur="500" fill="hold"/>
                                        <p:tgtEl>
                                          <p:spTgt spid="1054"/>
                                        </p:tgtEl>
                                        <p:attrNameLst>
                                          <p:attrName>ppt_h</p:attrName>
                                        </p:attrNameLst>
                                      </p:cBhvr>
                                      <p:tavLst>
                                        <p:tav tm="0">
                                          <p:val>
                                            <p:fltVal val="0"/>
                                          </p:val>
                                        </p:tav>
                                        <p:tav tm="100000">
                                          <p:val>
                                            <p:strVal val="#ppt_h"/>
                                          </p:val>
                                        </p:tav>
                                      </p:tavLst>
                                    </p:anim>
                                    <p:animEffect transition="in" filter="fade">
                                      <p:cBhvr>
                                        <p:cTn id="85"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30" grpId="0"/>
      <p:bldP spid="1041" grpId="0"/>
      <p:bldP spid="103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200" dirty="0"/>
              <a:t>God’s Promises to Abraham were Fulfilled in Christ and are Superior to the Law (</a:t>
            </a:r>
            <a:r>
              <a:rPr lang="en-US" sz="3200" dirty="0">
                <a:solidFill>
                  <a:schemeClr val="accent1"/>
                </a:solidFill>
              </a:rPr>
              <a:t>3:15-4:7</a:t>
            </a:r>
            <a:r>
              <a:rPr lang="en-US" sz="3200" dirty="0"/>
              <a:t>)</a:t>
            </a:r>
          </a:p>
        </p:txBody>
      </p:sp>
      <p:sp>
        <p:nvSpPr>
          <p:cNvPr id="3" name="Content Placeholder 2"/>
          <p:cNvSpPr>
            <a:spLocks noGrp="1"/>
          </p:cNvSpPr>
          <p:nvPr>
            <p:ph idx="1"/>
          </p:nvPr>
        </p:nvSpPr>
        <p:spPr>
          <a:xfrm>
            <a:off x="457200" y="1066800"/>
            <a:ext cx="8229600" cy="5791200"/>
          </a:xfrm>
        </p:spPr>
        <p:txBody>
          <a:bodyPr>
            <a:normAutofit/>
          </a:bodyPr>
          <a:lstStyle/>
          <a:p>
            <a:r>
              <a:rPr lang="en-US" b="1" dirty="0" smtClean="0">
                <a:solidFill>
                  <a:schemeClr val="bg1">
                    <a:lumMod val="50000"/>
                  </a:schemeClr>
                </a:solidFill>
                <a:latin typeface="Calibri" pitchFamily="34" charset="0"/>
                <a:cs typeface="Calibri" pitchFamily="34" charset="0"/>
              </a:rPr>
              <a:t>Permanent versus Temporary (3:15-18) </a:t>
            </a:r>
            <a:r>
              <a:rPr lang="en-US" dirty="0" smtClean="0">
                <a:solidFill>
                  <a:schemeClr val="bg1">
                    <a:lumMod val="50000"/>
                  </a:schemeClr>
                </a:solidFill>
                <a:latin typeface="Calibri" pitchFamily="34" charset="0"/>
                <a:cs typeface="Calibri" pitchFamily="34" charset="0"/>
              </a:rPr>
              <a:t>– Paul contrasts: </a:t>
            </a:r>
          </a:p>
          <a:p>
            <a:pPr lvl="1"/>
            <a:r>
              <a:rPr lang="en-US" sz="2400" dirty="0" smtClean="0">
                <a:solidFill>
                  <a:schemeClr val="bg1">
                    <a:lumMod val="50000"/>
                  </a:schemeClr>
                </a:solidFill>
                <a:latin typeface="Calibri" pitchFamily="34" charset="0"/>
                <a:cs typeface="Calibri" pitchFamily="34" charset="0"/>
              </a:rPr>
              <a:t>The of the promise to Abraham was fulfilled in Christ and is </a:t>
            </a:r>
            <a:r>
              <a:rPr lang="en-US" sz="2400" b="1" i="1" dirty="0" smtClean="0">
                <a:solidFill>
                  <a:schemeClr val="bg1">
                    <a:lumMod val="50000"/>
                  </a:schemeClr>
                </a:solidFill>
                <a:latin typeface="Calibri" pitchFamily="34" charset="0"/>
                <a:cs typeface="Calibri" pitchFamily="34" charset="0"/>
              </a:rPr>
              <a:t>permanent</a:t>
            </a:r>
            <a:r>
              <a:rPr lang="en-US" sz="2400" dirty="0" smtClean="0">
                <a:solidFill>
                  <a:schemeClr val="bg1">
                    <a:lumMod val="50000"/>
                  </a:schemeClr>
                </a:solidFill>
                <a:latin typeface="Calibri" pitchFamily="34" charset="0"/>
                <a:cs typeface="Calibri" pitchFamily="34" charset="0"/>
              </a:rPr>
              <a:t> </a:t>
            </a:r>
          </a:p>
          <a:p>
            <a:pPr lvl="1"/>
            <a:r>
              <a:rPr lang="en-US" sz="2400" dirty="0" smtClean="0">
                <a:solidFill>
                  <a:schemeClr val="bg1">
                    <a:lumMod val="50000"/>
                  </a:schemeClr>
                </a:solidFill>
                <a:latin typeface="Calibri" pitchFamily="34" charset="0"/>
                <a:cs typeface="Calibri" pitchFamily="34" charset="0"/>
              </a:rPr>
              <a:t>The Law pointed forward to Christ and was </a:t>
            </a:r>
            <a:r>
              <a:rPr lang="en-US" sz="2400" b="1" i="1" dirty="0" smtClean="0">
                <a:solidFill>
                  <a:schemeClr val="bg1">
                    <a:lumMod val="50000"/>
                  </a:schemeClr>
                </a:solidFill>
                <a:latin typeface="Calibri" pitchFamily="34" charset="0"/>
                <a:cs typeface="Calibri" pitchFamily="34" charset="0"/>
              </a:rPr>
              <a:t>temporary</a:t>
            </a:r>
            <a:endParaRPr lang="en-US" sz="2400" dirty="0" smtClean="0">
              <a:solidFill>
                <a:schemeClr val="bg1">
                  <a:lumMod val="50000"/>
                </a:schemeClr>
              </a:solidFill>
              <a:latin typeface="Calibri" pitchFamily="34" charset="0"/>
              <a:cs typeface="Calibri" pitchFamily="34" charset="0"/>
            </a:endParaRPr>
          </a:p>
          <a:p>
            <a:r>
              <a:rPr lang="en-US" b="1" dirty="0" smtClean="0">
                <a:latin typeface="Calibri" pitchFamily="34" charset="0"/>
                <a:cs typeface="Calibri" pitchFamily="34" charset="0"/>
              </a:rPr>
              <a:t>Q &amp; A (</a:t>
            </a:r>
            <a:r>
              <a:rPr lang="en-US" b="1" dirty="0" smtClean="0">
                <a:solidFill>
                  <a:schemeClr val="accent1"/>
                </a:solidFill>
                <a:latin typeface="Calibri" pitchFamily="34" charset="0"/>
                <a:cs typeface="Calibri" pitchFamily="34" charset="0"/>
              </a:rPr>
              <a:t>3:19-22</a:t>
            </a:r>
            <a:r>
              <a:rPr lang="en-US" b="1" dirty="0" smtClean="0">
                <a:latin typeface="Calibri" pitchFamily="34" charset="0"/>
                <a:cs typeface="Calibri" pitchFamily="34" charset="0"/>
              </a:rPr>
              <a:t>) </a:t>
            </a:r>
            <a:r>
              <a:rPr lang="en-US" dirty="0" smtClean="0">
                <a:latin typeface="Calibri" pitchFamily="34" charset="0"/>
                <a:cs typeface="Calibri" pitchFamily="34" charset="0"/>
              </a:rPr>
              <a:t>– Paul anticipates and answers two questions raised by his previous statements about the Law</a:t>
            </a:r>
          </a:p>
          <a:p>
            <a:r>
              <a:rPr lang="en-US" b="1" dirty="0" smtClean="0">
                <a:solidFill>
                  <a:schemeClr val="bg1">
                    <a:lumMod val="50000"/>
                  </a:schemeClr>
                </a:solidFill>
                <a:latin typeface="Calibri" pitchFamily="34" charset="0"/>
                <a:cs typeface="Calibri" pitchFamily="34" charset="0"/>
              </a:rPr>
              <a:t>Restrictions versus Privileges (3:23-4:7) </a:t>
            </a:r>
            <a:r>
              <a:rPr lang="en-US" dirty="0" smtClean="0">
                <a:solidFill>
                  <a:schemeClr val="bg1">
                    <a:lumMod val="50000"/>
                  </a:schemeClr>
                </a:solidFill>
                <a:latin typeface="Calibri" pitchFamily="34" charset="0"/>
                <a:cs typeface="Calibri" pitchFamily="34" charset="0"/>
              </a:rPr>
              <a:t>– Paul contrasts: </a:t>
            </a:r>
          </a:p>
          <a:p>
            <a:pPr lvl="1"/>
            <a:r>
              <a:rPr lang="en-US" dirty="0" smtClean="0">
                <a:solidFill>
                  <a:schemeClr val="bg1">
                    <a:lumMod val="50000"/>
                  </a:schemeClr>
                </a:solidFill>
                <a:latin typeface="Calibri" pitchFamily="34" charset="0"/>
                <a:cs typeface="Calibri" pitchFamily="34" charset="0"/>
              </a:rPr>
              <a:t>The </a:t>
            </a:r>
            <a:r>
              <a:rPr lang="en-US" b="1" i="1" dirty="0" smtClean="0">
                <a:solidFill>
                  <a:schemeClr val="bg1">
                    <a:lumMod val="50000"/>
                  </a:schemeClr>
                </a:solidFill>
                <a:latin typeface="Calibri" pitchFamily="34" charset="0"/>
                <a:cs typeface="Calibri" pitchFamily="34" charset="0"/>
              </a:rPr>
              <a:t>restrictions</a:t>
            </a:r>
            <a:r>
              <a:rPr lang="en-US" dirty="0" smtClean="0">
                <a:solidFill>
                  <a:schemeClr val="bg1">
                    <a:lumMod val="50000"/>
                  </a:schemeClr>
                </a:solidFill>
                <a:latin typeface="Calibri" pitchFamily="34" charset="0"/>
                <a:cs typeface="Calibri" pitchFamily="34" charset="0"/>
              </a:rPr>
              <a:t> endured by Jews who lived under the Law of Moses </a:t>
            </a:r>
          </a:p>
          <a:p>
            <a:pPr lvl="1"/>
            <a:r>
              <a:rPr lang="en-US" dirty="0" smtClean="0">
                <a:solidFill>
                  <a:schemeClr val="bg1">
                    <a:lumMod val="50000"/>
                  </a:schemeClr>
                </a:solidFill>
                <a:latin typeface="Calibri" pitchFamily="34" charset="0"/>
                <a:cs typeface="Calibri" pitchFamily="34" charset="0"/>
              </a:rPr>
              <a:t>The </a:t>
            </a:r>
            <a:r>
              <a:rPr lang="en-US" b="1" i="1" dirty="0" smtClean="0">
                <a:solidFill>
                  <a:schemeClr val="bg1">
                    <a:lumMod val="50000"/>
                  </a:schemeClr>
                </a:solidFill>
                <a:latin typeface="Calibri" pitchFamily="34" charset="0"/>
                <a:cs typeface="Calibri" pitchFamily="34" charset="0"/>
              </a:rPr>
              <a:t>privileges</a:t>
            </a:r>
            <a:r>
              <a:rPr lang="en-US" dirty="0" smtClean="0">
                <a:solidFill>
                  <a:schemeClr val="bg1">
                    <a:lumMod val="50000"/>
                  </a:schemeClr>
                </a:solidFill>
                <a:latin typeface="Calibri" pitchFamily="34" charset="0"/>
                <a:cs typeface="Calibri" pitchFamily="34" charset="0"/>
              </a:rPr>
              <a:t> that we enjoy since Christ has come</a:t>
            </a: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600" i="1" dirty="0" smtClean="0">
              <a:solidFill>
                <a:srgbClr val="AD2E27"/>
              </a:solidFill>
              <a:latin typeface="Cambria" pitchFamily="18" charset="0"/>
            </a:endParaRPr>
          </a:p>
        </p:txBody>
      </p:sp>
    </p:spTree>
  </p:cSld>
  <p:clrMapOvr>
    <a:masterClrMapping/>
  </p:clrMapOvr>
  <p:transition>
    <p:plus/>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dirty="0">
                <a:latin typeface="Calibri" pitchFamily="34" charset="0"/>
                <a:cs typeface="Calibri" pitchFamily="34" charset="0"/>
              </a:rPr>
              <a:t>Q &amp; A (</a:t>
            </a:r>
            <a:r>
              <a:rPr lang="en-US" sz="3600" dirty="0" smtClean="0">
                <a:solidFill>
                  <a:schemeClr val="accent1"/>
                </a:solidFill>
                <a:latin typeface="Calibri" pitchFamily="34" charset="0"/>
                <a:cs typeface="Calibri" pitchFamily="34" charset="0"/>
              </a:rPr>
              <a:t>3:19-22</a:t>
            </a:r>
            <a:r>
              <a:rPr lang="en-US" sz="3600" dirty="0" smtClean="0">
                <a:latin typeface="Calibri" pitchFamily="34" charset="0"/>
                <a:cs typeface="Calibri" pitchFamily="34" charset="0"/>
              </a:rPr>
              <a:t>)</a:t>
            </a:r>
            <a:endParaRPr lang="en-US" sz="3600" dirty="0"/>
          </a:p>
        </p:txBody>
      </p:sp>
      <p:sp>
        <p:nvSpPr>
          <p:cNvPr id="3" name="Content Placeholder 2"/>
          <p:cNvSpPr>
            <a:spLocks noGrp="1"/>
          </p:cNvSpPr>
          <p:nvPr>
            <p:ph idx="1"/>
          </p:nvPr>
        </p:nvSpPr>
        <p:spPr>
          <a:xfrm>
            <a:off x="457200" y="1143000"/>
            <a:ext cx="8229600" cy="5715000"/>
          </a:xfrm>
        </p:spPr>
        <p:txBody>
          <a:bodyPr>
            <a:normAutofit/>
          </a:bodyPr>
          <a:lstStyle/>
          <a:p>
            <a:r>
              <a:rPr lang="en-US" b="1" dirty="0" smtClean="0">
                <a:latin typeface="Calibri" pitchFamily="34" charset="0"/>
                <a:cs typeface="Calibri" pitchFamily="34" charset="0"/>
              </a:rPr>
              <a:t>Question # 1 - What, then, was the purpose of the law? </a:t>
            </a:r>
            <a:r>
              <a:rPr lang="en-US" dirty="0" smtClean="0">
                <a:latin typeface="Calibri" pitchFamily="34" charset="0"/>
                <a:cs typeface="Calibri" pitchFamily="34" charset="0"/>
              </a:rPr>
              <a:t>If the Law was only temporary and didn’t save – why did God give it?</a:t>
            </a:r>
          </a:p>
          <a:p>
            <a:r>
              <a:rPr lang="en-US" b="1" dirty="0" smtClean="0">
                <a:latin typeface="Calibri" pitchFamily="34" charset="0"/>
                <a:cs typeface="Calibri" pitchFamily="34" charset="0"/>
              </a:rPr>
              <a:t>Question # 2 - Is the law opposed to the promises of God? </a:t>
            </a:r>
            <a:r>
              <a:rPr lang="en-US" dirty="0" smtClean="0">
                <a:latin typeface="Calibri" pitchFamily="34" charset="0"/>
                <a:cs typeface="Calibri" pitchFamily="34" charset="0"/>
              </a:rPr>
              <a:t>Since the Law and the Promise are separate and distinct from one another, does this mean that the Law is somehow opposed to or in competition with the promises of God?</a:t>
            </a:r>
          </a:p>
          <a:p>
            <a:pPr marL="265176" indent="-265176" rtl="0">
              <a:lnSpc>
                <a:spcPct val="120000"/>
              </a:lnSpc>
              <a:buNone/>
            </a:pPr>
            <a:endParaRPr lang="en-US" sz="900" i="1" dirty="0" smtClean="0">
              <a:solidFill>
                <a:srgbClr val="AD2E27"/>
              </a:solidFill>
              <a:latin typeface="Cambria" pitchFamily="18" charset="0"/>
            </a:endParaRPr>
          </a:p>
          <a:p>
            <a:pPr>
              <a:buNone/>
            </a:pPr>
            <a:endParaRPr lang="en-US"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6019800"/>
          </a:xfrm>
        </p:spPr>
        <p:txBody>
          <a:bodyPr>
            <a:normAutofit fontScale="92500" lnSpcReduction="10000"/>
          </a:bodyPr>
          <a:lstStyle/>
          <a:p>
            <a:r>
              <a:rPr lang="en-US" b="1" dirty="0" smtClean="0">
                <a:latin typeface="Calibri" pitchFamily="34" charset="0"/>
                <a:cs typeface="Calibri" pitchFamily="34" charset="0"/>
              </a:rPr>
              <a:t>Question #1: What, then, was the purpose of the law? </a:t>
            </a:r>
            <a:endParaRPr lang="en-US" dirty="0" smtClean="0">
              <a:latin typeface="Calibri" pitchFamily="34" charset="0"/>
              <a:cs typeface="Calibri" pitchFamily="34" charset="0"/>
            </a:endParaRPr>
          </a:p>
          <a:p>
            <a:pPr lvl="1"/>
            <a:r>
              <a:rPr lang="en-US" sz="2600" i="1" dirty="0" smtClean="0">
                <a:solidFill>
                  <a:srgbClr val="AD2E27"/>
                </a:solidFill>
                <a:latin typeface="Cambria" pitchFamily="18" charset="0"/>
              </a:rPr>
              <a:t>It was added</a:t>
            </a:r>
            <a:r>
              <a:rPr lang="en-US" sz="2600" dirty="0" smtClean="0">
                <a:latin typeface="Calibri" pitchFamily="34" charset="0"/>
                <a:cs typeface="Calibri" pitchFamily="34" charset="0"/>
              </a:rPr>
              <a:t> </a:t>
            </a:r>
            <a:r>
              <a:rPr lang="en-US" sz="2600" i="1" dirty="0" smtClean="0">
                <a:solidFill>
                  <a:srgbClr val="AD2E27"/>
                </a:solidFill>
                <a:latin typeface="Cambria" pitchFamily="18" charset="0"/>
              </a:rPr>
              <a:t> </a:t>
            </a:r>
            <a:r>
              <a:rPr lang="en-US" sz="2600" dirty="0" smtClean="0">
                <a:latin typeface="Calibri" pitchFamily="34" charset="0"/>
                <a:cs typeface="Calibri" pitchFamily="34" charset="0"/>
              </a:rPr>
              <a:t>– 430 years later (see 3:17)</a:t>
            </a:r>
          </a:p>
          <a:p>
            <a:pPr lvl="1"/>
            <a:r>
              <a:rPr lang="en-US" sz="2600" dirty="0" smtClean="0">
                <a:latin typeface="Calibri" pitchFamily="34" charset="0"/>
                <a:cs typeface="Calibri" pitchFamily="34" charset="0"/>
              </a:rPr>
              <a:t>[in order to create] </a:t>
            </a:r>
            <a:r>
              <a:rPr lang="en-US" sz="2600" i="1" strike="sngStrike" dirty="0" smtClean="0">
                <a:solidFill>
                  <a:srgbClr val="AD2E27"/>
                </a:solidFill>
                <a:latin typeface="Cambria" pitchFamily="18" charset="0"/>
              </a:rPr>
              <a:t>because of</a:t>
            </a:r>
            <a:r>
              <a:rPr lang="en-US" sz="2600" i="1" dirty="0" smtClean="0">
                <a:solidFill>
                  <a:srgbClr val="AD2E27"/>
                </a:solidFill>
                <a:latin typeface="Cambria" pitchFamily="18" charset="0"/>
              </a:rPr>
              <a:t> transgressions </a:t>
            </a:r>
            <a:r>
              <a:rPr lang="en-US" sz="2600" dirty="0" smtClean="0">
                <a:latin typeface="Calibri" pitchFamily="34" charset="0"/>
                <a:cs typeface="Calibri" pitchFamily="34" charset="0"/>
              </a:rPr>
              <a:t>– once the Law was given, the sins that men committed became the conscious disobedience of definite commands (cf. Rom 5:20)</a:t>
            </a:r>
          </a:p>
          <a:p>
            <a:pPr lvl="1"/>
            <a:r>
              <a:rPr lang="en-US" sz="2600" i="1" dirty="0" smtClean="0">
                <a:solidFill>
                  <a:srgbClr val="AD2E27"/>
                </a:solidFill>
                <a:latin typeface="Cambria" pitchFamily="18" charset="0"/>
              </a:rPr>
              <a:t>until the Seed to whom the promise referred had come </a:t>
            </a:r>
            <a:r>
              <a:rPr lang="en-US" sz="2600" dirty="0" smtClean="0">
                <a:latin typeface="Calibri" pitchFamily="34" charset="0"/>
                <a:cs typeface="Calibri" pitchFamily="34" charset="0"/>
              </a:rPr>
              <a:t>– the Law was temporary – to be in effect only until the coming of Christ. By turning sins into transgressions, the Law intensified the awareness of sin, and the need for a Savior.</a:t>
            </a:r>
          </a:p>
          <a:p>
            <a:pPr lvl="1"/>
            <a:r>
              <a:rPr lang="en-US" sz="2600" i="1" dirty="0" smtClean="0">
                <a:solidFill>
                  <a:srgbClr val="AD2E27"/>
                </a:solidFill>
                <a:latin typeface="Cambria" pitchFamily="18" charset="0"/>
              </a:rPr>
              <a:t>The law was put into effect through angels </a:t>
            </a:r>
            <a:r>
              <a:rPr lang="en-US" sz="2600" dirty="0" smtClean="0">
                <a:latin typeface="Calibri" pitchFamily="34" charset="0"/>
                <a:cs typeface="Calibri" pitchFamily="34" charset="0"/>
              </a:rPr>
              <a:t>– though Exodus does not mention it, apparently angels had a part in the giving of the Law (cf. Acts 7:53; Heb 2:2)</a:t>
            </a:r>
          </a:p>
          <a:p>
            <a:pPr lvl="1"/>
            <a:r>
              <a:rPr lang="en-US" sz="2600" i="1" dirty="0" smtClean="0">
                <a:solidFill>
                  <a:srgbClr val="AD2E27"/>
                </a:solidFill>
                <a:latin typeface="Cambria" pitchFamily="18" charset="0"/>
              </a:rPr>
              <a:t>by a mediator </a:t>
            </a:r>
            <a:r>
              <a:rPr lang="en-US" sz="2600" dirty="0" smtClean="0">
                <a:latin typeface="Calibri" pitchFamily="34" charset="0"/>
                <a:cs typeface="Calibri" pitchFamily="34" charset="0"/>
              </a:rPr>
              <a:t>– a reference to Moses</a:t>
            </a:r>
          </a:p>
          <a:p>
            <a:pPr lvl="1"/>
            <a:r>
              <a:rPr lang="en-US" sz="2600" i="1" dirty="0" smtClean="0">
                <a:solidFill>
                  <a:srgbClr val="AD2E27"/>
                </a:solidFill>
                <a:latin typeface="Cambria" pitchFamily="18" charset="0"/>
              </a:rPr>
              <a:t>A mediator, however, does not represent just one party; but God is one. </a:t>
            </a:r>
            <a:r>
              <a:rPr lang="en-US" sz="2600" dirty="0" smtClean="0">
                <a:latin typeface="Calibri" pitchFamily="34" charset="0"/>
                <a:cs typeface="Calibri" pitchFamily="34" charset="0"/>
              </a:rPr>
              <a:t>– Unlike the Law which required intermediaries (the angels and Moses), the covenant with Abraham was given </a:t>
            </a:r>
            <a:r>
              <a:rPr lang="en-US" sz="2600" b="1" i="1" dirty="0" smtClean="0">
                <a:latin typeface="Calibri" pitchFamily="34" charset="0"/>
                <a:cs typeface="Calibri" pitchFamily="34" charset="0"/>
              </a:rPr>
              <a:t>directly</a:t>
            </a:r>
            <a:r>
              <a:rPr lang="en-US" sz="2600" dirty="0" smtClean="0">
                <a:latin typeface="Calibri" pitchFamily="34" charset="0"/>
                <a:cs typeface="Calibri" pitchFamily="34" charset="0"/>
              </a:rPr>
              <a:t> by God.</a:t>
            </a:r>
          </a:p>
          <a:p>
            <a:pPr>
              <a:buNone/>
            </a:pPr>
            <a:endParaRPr lang="en-US" dirty="0" smtClean="0"/>
          </a:p>
        </p:txBody>
      </p:sp>
      <p:sp>
        <p:nvSpPr>
          <p:cNvPr id="5" name="Title 1"/>
          <p:cNvSpPr>
            <a:spLocks noGrp="1"/>
          </p:cNvSpPr>
          <p:nvPr>
            <p:ph type="title"/>
          </p:nvPr>
        </p:nvSpPr>
        <p:spPr>
          <a:xfrm>
            <a:off x="457200" y="0"/>
            <a:ext cx="8229600" cy="685800"/>
          </a:xfrm>
        </p:spPr>
        <p:txBody>
          <a:bodyPr>
            <a:noAutofit/>
          </a:bodyPr>
          <a:lstStyle/>
          <a:p>
            <a:r>
              <a:rPr lang="en-US" sz="3600" dirty="0">
                <a:latin typeface="Calibri" pitchFamily="34" charset="0"/>
                <a:cs typeface="Calibri" pitchFamily="34" charset="0"/>
              </a:rPr>
              <a:t>Q &amp; A (</a:t>
            </a:r>
            <a:r>
              <a:rPr lang="en-US" sz="3600" dirty="0" smtClean="0">
                <a:solidFill>
                  <a:schemeClr val="accent1"/>
                </a:solidFill>
                <a:latin typeface="Calibri" pitchFamily="34" charset="0"/>
                <a:cs typeface="Calibri" pitchFamily="34" charset="0"/>
              </a:rPr>
              <a:t>3:19-22</a:t>
            </a:r>
            <a:r>
              <a:rPr lang="en-US" sz="3600" dirty="0" smtClean="0">
                <a:latin typeface="Calibri" pitchFamily="34" charset="0"/>
                <a:cs typeface="Calibri" pitchFamily="34" charset="0"/>
              </a:rPr>
              <a:t>)</a:t>
            </a:r>
            <a:endParaRPr lang="en-US" sz="36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096000"/>
          </a:xfrm>
        </p:spPr>
        <p:txBody>
          <a:bodyPr>
            <a:normAutofit/>
          </a:bodyPr>
          <a:lstStyle/>
          <a:p>
            <a:r>
              <a:rPr lang="en-US" b="1" dirty="0" smtClean="0">
                <a:latin typeface="Calibri" pitchFamily="34" charset="0"/>
                <a:cs typeface="Calibri" pitchFamily="34" charset="0"/>
              </a:rPr>
              <a:t>Question # 2: Is the law opposed to the promises of God? </a:t>
            </a:r>
          </a:p>
          <a:p>
            <a:pPr lvl="1"/>
            <a:r>
              <a:rPr lang="en-US" sz="2400" i="1" dirty="0" smtClean="0">
                <a:solidFill>
                  <a:srgbClr val="AD2E27"/>
                </a:solidFill>
                <a:latin typeface="Cambria" pitchFamily="18" charset="0"/>
              </a:rPr>
              <a:t>Absolutely not! </a:t>
            </a:r>
            <a:r>
              <a:rPr lang="en-US" sz="2400" dirty="0" smtClean="0">
                <a:latin typeface="Calibri" pitchFamily="34" charset="0"/>
                <a:cs typeface="Calibri" pitchFamily="34" charset="0"/>
              </a:rPr>
              <a:t>– Paul is emphatic. Law and the promises are both from God and therefore are not opposed, but complementary. Each serves a different purpose in the plan of God.</a:t>
            </a:r>
          </a:p>
          <a:p>
            <a:pPr lvl="1"/>
            <a:r>
              <a:rPr lang="en-US" sz="2400" dirty="0" smtClean="0">
                <a:latin typeface="Calibri" pitchFamily="34" charset="0"/>
                <a:cs typeface="Calibri" pitchFamily="34" charset="0"/>
              </a:rPr>
              <a:t> </a:t>
            </a:r>
            <a:r>
              <a:rPr lang="en-US" sz="2400" i="1" dirty="0" smtClean="0">
                <a:solidFill>
                  <a:srgbClr val="AD2E27"/>
                </a:solidFill>
                <a:latin typeface="Cambria" pitchFamily="18" charset="0"/>
              </a:rPr>
              <a:t>For if a law had been given that could impart life, then righteousness would certainly have come by the law.</a:t>
            </a:r>
            <a:r>
              <a:rPr lang="en-US" sz="2400" dirty="0" smtClean="0">
                <a:latin typeface="Calibri" pitchFamily="34" charset="0"/>
                <a:cs typeface="Calibri" pitchFamily="34" charset="0"/>
              </a:rPr>
              <a:t> – But of course it can’t as Paul has already shown (</a:t>
            </a:r>
            <a:r>
              <a:rPr lang="en-US" sz="2400" dirty="0" smtClean="0">
                <a:solidFill>
                  <a:schemeClr val="accent1"/>
                </a:solidFill>
                <a:latin typeface="Calibri" pitchFamily="34" charset="0"/>
                <a:cs typeface="Calibri" pitchFamily="34" charset="0"/>
              </a:rPr>
              <a:t>3:10-11</a:t>
            </a:r>
            <a:r>
              <a:rPr lang="en-US" sz="2400" dirty="0" smtClean="0">
                <a:latin typeface="Calibri" pitchFamily="34" charset="0"/>
                <a:cs typeface="Calibri" pitchFamily="34" charset="0"/>
              </a:rPr>
              <a:t>)</a:t>
            </a:r>
          </a:p>
          <a:p>
            <a:pPr lvl="1"/>
            <a:r>
              <a:rPr lang="en-US" sz="2400" i="1" dirty="0" smtClean="0">
                <a:solidFill>
                  <a:srgbClr val="AD2E27"/>
                </a:solidFill>
                <a:latin typeface="Cambria" pitchFamily="18" charset="0"/>
              </a:rPr>
              <a:t>But the Scripture declares that the whole world is a prisoner of sin, so that what was promised, being given through faith in Jesus Christ, might be given to those who believe.</a:t>
            </a:r>
            <a:r>
              <a:rPr lang="en-US" sz="2400" dirty="0" smtClean="0">
                <a:latin typeface="Calibri" pitchFamily="34" charset="0"/>
                <a:cs typeface="Calibri" pitchFamily="34" charset="0"/>
              </a:rPr>
              <a:t> – the Law (given in Scripture) exposed man’s sin and showed man’s need for the promised blessing that comes by faith in Jesus Christ.</a:t>
            </a:r>
          </a:p>
          <a:p>
            <a:pPr>
              <a:buNone/>
            </a:pPr>
            <a:endParaRPr lang="en-US" dirty="0" smtClean="0"/>
          </a:p>
        </p:txBody>
      </p:sp>
      <p:sp>
        <p:nvSpPr>
          <p:cNvPr id="5" name="Title 1"/>
          <p:cNvSpPr>
            <a:spLocks noGrp="1"/>
          </p:cNvSpPr>
          <p:nvPr>
            <p:ph type="title"/>
          </p:nvPr>
        </p:nvSpPr>
        <p:spPr>
          <a:xfrm>
            <a:off x="0" y="0"/>
            <a:ext cx="9144000" cy="685800"/>
          </a:xfrm>
        </p:spPr>
        <p:txBody>
          <a:bodyPr>
            <a:noAutofit/>
          </a:bodyPr>
          <a:lstStyle/>
          <a:p>
            <a:r>
              <a:rPr lang="en-US" sz="3600" dirty="0">
                <a:latin typeface="Calibri" pitchFamily="34" charset="0"/>
                <a:cs typeface="Calibri" pitchFamily="34" charset="0"/>
              </a:rPr>
              <a:t>Q &amp; A (</a:t>
            </a:r>
            <a:r>
              <a:rPr lang="en-US" sz="3600" dirty="0" smtClean="0">
                <a:solidFill>
                  <a:schemeClr val="accent1"/>
                </a:solidFill>
                <a:latin typeface="Calibri" pitchFamily="34" charset="0"/>
                <a:cs typeface="Calibri" pitchFamily="34" charset="0"/>
              </a:rPr>
              <a:t>3:19-22</a:t>
            </a:r>
            <a:r>
              <a:rPr lang="en-US" sz="3600" dirty="0" smtClean="0">
                <a:latin typeface="Calibri" pitchFamily="34" charset="0"/>
                <a:cs typeface="Calibri" pitchFamily="34" charset="0"/>
              </a:rPr>
              <a:t>)</a:t>
            </a:r>
            <a:endParaRPr lang="en-US" sz="36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200" dirty="0" smtClean="0"/>
              <a:t>God’s Promises to Abraham were Fulfilled in Christ and are Superior to the Law (3:15-4:7)</a:t>
            </a:r>
            <a:endParaRPr lang="en-US" sz="3200" dirty="0"/>
          </a:p>
        </p:txBody>
      </p:sp>
      <p:sp>
        <p:nvSpPr>
          <p:cNvPr id="3" name="Content Placeholder 2"/>
          <p:cNvSpPr>
            <a:spLocks noGrp="1"/>
          </p:cNvSpPr>
          <p:nvPr>
            <p:ph idx="1"/>
          </p:nvPr>
        </p:nvSpPr>
        <p:spPr>
          <a:xfrm>
            <a:off x="457200" y="1066800"/>
            <a:ext cx="8229600" cy="5791200"/>
          </a:xfrm>
        </p:spPr>
        <p:txBody>
          <a:bodyPr>
            <a:normAutofit/>
          </a:bodyPr>
          <a:lstStyle/>
          <a:p>
            <a:r>
              <a:rPr lang="en-US" b="1" dirty="0" smtClean="0">
                <a:solidFill>
                  <a:schemeClr val="bg1">
                    <a:lumMod val="50000"/>
                  </a:schemeClr>
                </a:solidFill>
                <a:latin typeface="Calibri" pitchFamily="34" charset="0"/>
                <a:cs typeface="Calibri" pitchFamily="34" charset="0"/>
              </a:rPr>
              <a:t>Permanent versus Temporary (3:15-18) </a:t>
            </a:r>
            <a:r>
              <a:rPr lang="en-US" dirty="0" smtClean="0">
                <a:solidFill>
                  <a:schemeClr val="bg1">
                    <a:lumMod val="50000"/>
                  </a:schemeClr>
                </a:solidFill>
                <a:latin typeface="Calibri" pitchFamily="34" charset="0"/>
                <a:cs typeface="Calibri" pitchFamily="34" charset="0"/>
              </a:rPr>
              <a:t>– Paul contrasts: </a:t>
            </a:r>
          </a:p>
          <a:p>
            <a:pPr lvl="1"/>
            <a:r>
              <a:rPr lang="en-US" sz="2400" dirty="0" smtClean="0">
                <a:solidFill>
                  <a:schemeClr val="bg1">
                    <a:lumMod val="50000"/>
                  </a:schemeClr>
                </a:solidFill>
                <a:latin typeface="Calibri" pitchFamily="34" charset="0"/>
                <a:cs typeface="Calibri" pitchFamily="34" charset="0"/>
              </a:rPr>
              <a:t>The of the promise to Abraham was fulfilled in Christ and is </a:t>
            </a:r>
            <a:r>
              <a:rPr lang="en-US" sz="2400" b="1" i="1" dirty="0" smtClean="0">
                <a:solidFill>
                  <a:schemeClr val="bg1">
                    <a:lumMod val="50000"/>
                  </a:schemeClr>
                </a:solidFill>
                <a:latin typeface="Calibri" pitchFamily="34" charset="0"/>
                <a:cs typeface="Calibri" pitchFamily="34" charset="0"/>
              </a:rPr>
              <a:t>permanent</a:t>
            </a:r>
            <a:r>
              <a:rPr lang="en-US" sz="2400" dirty="0" smtClean="0">
                <a:solidFill>
                  <a:schemeClr val="bg1">
                    <a:lumMod val="50000"/>
                  </a:schemeClr>
                </a:solidFill>
                <a:latin typeface="Calibri" pitchFamily="34" charset="0"/>
                <a:cs typeface="Calibri" pitchFamily="34" charset="0"/>
              </a:rPr>
              <a:t> </a:t>
            </a:r>
          </a:p>
          <a:p>
            <a:pPr lvl="1"/>
            <a:r>
              <a:rPr lang="en-US" sz="2400" dirty="0" smtClean="0">
                <a:solidFill>
                  <a:schemeClr val="bg1">
                    <a:lumMod val="50000"/>
                  </a:schemeClr>
                </a:solidFill>
                <a:latin typeface="Calibri" pitchFamily="34" charset="0"/>
                <a:cs typeface="Calibri" pitchFamily="34" charset="0"/>
              </a:rPr>
              <a:t>The Law pointed forward to Christ and was </a:t>
            </a:r>
            <a:r>
              <a:rPr lang="en-US" sz="2400" b="1" i="1" dirty="0" smtClean="0">
                <a:solidFill>
                  <a:schemeClr val="bg1">
                    <a:lumMod val="50000"/>
                  </a:schemeClr>
                </a:solidFill>
                <a:latin typeface="Calibri" pitchFamily="34" charset="0"/>
                <a:cs typeface="Calibri" pitchFamily="34" charset="0"/>
              </a:rPr>
              <a:t>temporary</a:t>
            </a:r>
            <a:endParaRPr lang="en-US" sz="2400" dirty="0" smtClean="0">
              <a:solidFill>
                <a:schemeClr val="bg1">
                  <a:lumMod val="50000"/>
                </a:schemeClr>
              </a:solidFill>
              <a:latin typeface="Calibri" pitchFamily="34" charset="0"/>
              <a:cs typeface="Calibri" pitchFamily="34" charset="0"/>
            </a:endParaRPr>
          </a:p>
          <a:p>
            <a:r>
              <a:rPr lang="en-US" b="1" dirty="0" smtClean="0">
                <a:solidFill>
                  <a:schemeClr val="bg1">
                    <a:lumMod val="50000"/>
                  </a:schemeClr>
                </a:solidFill>
                <a:latin typeface="Calibri" pitchFamily="34" charset="0"/>
                <a:cs typeface="Calibri" pitchFamily="34" charset="0"/>
              </a:rPr>
              <a:t>Q &amp; A (</a:t>
            </a:r>
            <a:r>
              <a:rPr lang="en-US" b="1" dirty="0" smtClean="0">
                <a:solidFill>
                  <a:schemeClr val="bg1">
                    <a:lumMod val="50000"/>
                  </a:schemeClr>
                </a:solidFill>
                <a:latin typeface="Calibri" pitchFamily="34" charset="0"/>
                <a:cs typeface="Calibri" pitchFamily="34" charset="0"/>
              </a:rPr>
              <a:t>3:19-22) </a:t>
            </a:r>
            <a:r>
              <a:rPr lang="en-US" dirty="0" smtClean="0">
                <a:solidFill>
                  <a:schemeClr val="bg1">
                    <a:lumMod val="50000"/>
                  </a:schemeClr>
                </a:solidFill>
                <a:latin typeface="Calibri" pitchFamily="34" charset="0"/>
                <a:cs typeface="Calibri" pitchFamily="34" charset="0"/>
              </a:rPr>
              <a:t>– Paul anticipates and answers two questions raised by his previous statements about the Law</a:t>
            </a:r>
          </a:p>
          <a:p>
            <a:r>
              <a:rPr lang="en-US" b="1" dirty="0" smtClean="0">
                <a:latin typeface="Calibri" pitchFamily="34" charset="0"/>
                <a:cs typeface="Calibri" pitchFamily="34" charset="0"/>
              </a:rPr>
              <a:t>Restrictions versus Privileges (</a:t>
            </a:r>
            <a:r>
              <a:rPr lang="en-US" b="1" dirty="0" smtClean="0">
                <a:solidFill>
                  <a:schemeClr val="accent1"/>
                </a:solidFill>
                <a:latin typeface="Calibri" pitchFamily="34" charset="0"/>
                <a:cs typeface="Calibri" pitchFamily="34" charset="0"/>
              </a:rPr>
              <a:t>3:23-4:7</a:t>
            </a:r>
            <a:r>
              <a:rPr lang="en-US" b="1" dirty="0" smtClean="0">
                <a:latin typeface="Calibri" pitchFamily="34" charset="0"/>
                <a:cs typeface="Calibri" pitchFamily="34" charset="0"/>
              </a:rPr>
              <a:t>) </a:t>
            </a:r>
            <a:r>
              <a:rPr lang="en-US" dirty="0" smtClean="0">
                <a:latin typeface="Calibri" pitchFamily="34" charset="0"/>
                <a:cs typeface="Calibri" pitchFamily="34" charset="0"/>
              </a:rPr>
              <a:t>– Paul contrasts: </a:t>
            </a:r>
          </a:p>
          <a:p>
            <a:pPr lvl="1"/>
            <a:r>
              <a:rPr lang="en-US" dirty="0" smtClean="0">
                <a:latin typeface="Calibri" pitchFamily="34" charset="0"/>
                <a:cs typeface="Calibri" pitchFamily="34" charset="0"/>
              </a:rPr>
              <a:t>The </a:t>
            </a:r>
            <a:r>
              <a:rPr lang="en-US" b="1" i="1" dirty="0" smtClean="0">
                <a:latin typeface="Calibri" pitchFamily="34" charset="0"/>
                <a:cs typeface="Calibri" pitchFamily="34" charset="0"/>
              </a:rPr>
              <a:t>restrictions</a:t>
            </a:r>
            <a:r>
              <a:rPr lang="en-US" dirty="0" smtClean="0">
                <a:latin typeface="Calibri" pitchFamily="34" charset="0"/>
                <a:cs typeface="Calibri" pitchFamily="34" charset="0"/>
              </a:rPr>
              <a:t> endured by Jews who lived under the Law of Moses </a:t>
            </a:r>
          </a:p>
          <a:p>
            <a:pPr lvl="1"/>
            <a:r>
              <a:rPr lang="en-US" dirty="0" smtClean="0">
                <a:latin typeface="Calibri" pitchFamily="34" charset="0"/>
                <a:cs typeface="Calibri" pitchFamily="34" charset="0"/>
              </a:rPr>
              <a:t>The </a:t>
            </a:r>
            <a:r>
              <a:rPr lang="en-US" b="1" i="1" dirty="0" smtClean="0">
                <a:latin typeface="Calibri" pitchFamily="34" charset="0"/>
                <a:cs typeface="Calibri" pitchFamily="34" charset="0"/>
              </a:rPr>
              <a:t>privileges</a:t>
            </a:r>
            <a:r>
              <a:rPr lang="en-US" dirty="0" smtClean="0">
                <a:latin typeface="Calibri" pitchFamily="34" charset="0"/>
                <a:cs typeface="Calibri" pitchFamily="34" charset="0"/>
              </a:rPr>
              <a:t> that we enjoy since Christ has come</a:t>
            </a: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600" i="1" dirty="0" smtClean="0">
              <a:solidFill>
                <a:srgbClr val="AD2E27"/>
              </a:solidFill>
              <a:latin typeface="Cambria" pitchFamily="18" charset="0"/>
            </a:endParaRPr>
          </a:p>
        </p:txBody>
      </p:sp>
    </p:spTree>
  </p:cSld>
  <p:clrMapOvr>
    <a:masterClrMapping/>
  </p:clrMapOvr>
  <p:transition>
    <p:plus/>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3600" dirty="0">
                <a:latin typeface="Calibri" pitchFamily="34" charset="0"/>
                <a:cs typeface="Calibri" pitchFamily="34" charset="0"/>
              </a:rPr>
              <a:t>Restrictions versus Privileges (</a:t>
            </a:r>
            <a:r>
              <a:rPr lang="en-US" sz="3600" dirty="0">
                <a:solidFill>
                  <a:schemeClr val="accent1"/>
                </a:solidFill>
                <a:latin typeface="Calibri" pitchFamily="34" charset="0"/>
                <a:cs typeface="Calibri" pitchFamily="34" charset="0"/>
              </a:rPr>
              <a:t>3:23-4:7</a:t>
            </a:r>
            <a:r>
              <a:rPr lang="en-US" sz="3600" dirty="0">
                <a:latin typeface="Calibri" pitchFamily="34" charset="0"/>
                <a:cs typeface="Calibri" pitchFamily="34" charset="0"/>
              </a:rPr>
              <a:t>)</a:t>
            </a:r>
          </a:p>
        </p:txBody>
      </p:sp>
      <p:sp>
        <p:nvSpPr>
          <p:cNvPr id="3" name="Content Placeholder 2"/>
          <p:cNvSpPr>
            <a:spLocks noGrp="1"/>
          </p:cNvSpPr>
          <p:nvPr>
            <p:ph idx="1"/>
          </p:nvPr>
        </p:nvSpPr>
        <p:spPr>
          <a:xfrm>
            <a:off x="457200" y="762000"/>
            <a:ext cx="8229600" cy="6096000"/>
          </a:xfrm>
        </p:spPr>
        <p:txBody>
          <a:bodyPr>
            <a:normAutofit/>
          </a:bodyPr>
          <a:lstStyle/>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23</a:t>
            </a:r>
            <a:r>
              <a:rPr lang="en-US" sz="2400" i="1" dirty="0" smtClean="0">
                <a:solidFill>
                  <a:srgbClr val="AD2E27"/>
                </a:solidFill>
                <a:latin typeface="Cambria" pitchFamily="18" charset="0"/>
              </a:rPr>
              <a:t> Before this </a:t>
            </a:r>
            <a:r>
              <a:rPr lang="en-US" sz="2400" dirty="0" smtClean="0"/>
              <a:t>[gospel age of] </a:t>
            </a:r>
            <a:r>
              <a:rPr lang="en-US" sz="2400" i="1" dirty="0" smtClean="0">
                <a:solidFill>
                  <a:srgbClr val="AD2E27"/>
                </a:solidFill>
                <a:latin typeface="Cambria" pitchFamily="18" charset="0"/>
              </a:rPr>
              <a:t>faith came </a:t>
            </a:r>
            <a:r>
              <a:rPr lang="en-US" sz="2400" dirty="0" smtClean="0"/>
              <a:t>[in other words, before Jesus came to earth]</a:t>
            </a:r>
            <a:r>
              <a:rPr lang="en-US" sz="2400" i="1" dirty="0" smtClean="0">
                <a:solidFill>
                  <a:srgbClr val="AD2E27"/>
                </a:solidFill>
                <a:latin typeface="Cambria" pitchFamily="18" charset="0"/>
              </a:rPr>
              <a:t>, we </a:t>
            </a:r>
            <a:r>
              <a:rPr lang="en-US" sz="2400" dirty="0" smtClean="0"/>
              <a:t>[Jews] </a:t>
            </a:r>
            <a:r>
              <a:rPr lang="en-US" sz="2400" i="1" dirty="0" smtClean="0">
                <a:solidFill>
                  <a:srgbClr val="AD2E27"/>
                </a:solidFill>
                <a:latin typeface="Cambria" pitchFamily="18" charset="0"/>
              </a:rPr>
              <a:t>were held prisoners by the law </a:t>
            </a:r>
            <a:r>
              <a:rPr lang="en-US" sz="2400" dirty="0" smtClean="0"/>
              <a:t>[of Moses] </a:t>
            </a:r>
            <a:r>
              <a:rPr lang="en-US" sz="2400" i="1" dirty="0" smtClean="0">
                <a:solidFill>
                  <a:srgbClr val="AD2E27"/>
                </a:solidFill>
                <a:latin typeface="Cambria" pitchFamily="18" charset="0"/>
              </a:rPr>
              <a:t>, locked up until faith should be revealed.</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24</a:t>
            </a:r>
            <a:r>
              <a:rPr lang="en-US" sz="2400" i="1" dirty="0" smtClean="0">
                <a:solidFill>
                  <a:srgbClr val="AD2E27"/>
                </a:solidFill>
                <a:latin typeface="Cambria" pitchFamily="18" charset="0"/>
              </a:rPr>
              <a:t> So the law was put in charge </a:t>
            </a:r>
            <a:r>
              <a:rPr lang="en-US" sz="2400" dirty="0" smtClean="0"/>
              <a:t>[“until Christ came” (ESV)] </a:t>
            </a:r>
            <a:r>
              <a:rPr lang="en-US" sz="2400" i="1" strike="sngStrike" dirty="0" smtClean="0">
                <a:solidFill>
                  <a:srgbClr val="AD2E27"/>
                </a:solidFill>
                <a:latin typeface="Cambria" pitchFamily="18" charset="0"/>
              </a:rPr>
              <a:t>to lead us to Christ</a:t>
            </a:r>
            <a:r>
              <a:rPr lang="en-US" sz="2400" i="1" dirty="0" smtClean="0">
                <a:solidFill>
                  <a:srgbClr val="AD2E27"/>
                </a:solidFill>
                <a:latin typeface="Cambria" pitchFamily="18" charset="0"/>
              </a:rPr>
              <a:t> that we might be </a:t>
            </a:r>
            <a:r>
              <a:rPr lang="en-US" sz="2400" dirty="0" smtClean="0"/>
              <a:t>[driven to see our need to be] </a:t>
            </a:r>
            <a:r>
              <a:rPr lang="en-US" sz="2400" i="1" dirty="0" smtClean="0">
                <a:solidFill>
                  <a:srgbClr val="AD2E27"/>
                </a:solidFill>
                <a:latin typeface="Cambria" pitchFamily="18" charset="0"/>
              </a:rPr>
              <a:t>justified by faith.</a:t>
            </a:r>
          </a:p>
          <a:p>
            <a:pPr>
              <a:buNone/>
            </a:pPr>
            <a:endParaRPr lang="en-US"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3600" dirty="0">
                <a:latin typeface="Calibri" pitchFamily="34" charset="0"/>
                <a:cs typeface="Calibri" pitchFamily="34" charset="0"/>
              </a:rPr>
              <a:t>Restrictions versus Privileges (</a:t>
            </a:r>
            <a:r>
              <a:rPr lang="en-US" sz="3600" dirty="0">
                <a:solidFill>
                  <a:schemeClr val="accent1"/>
                </a:solidFill>
                <a:latin typeface="Calibri" pitchFamily="34" charset="0"/>
                <a:cs typeface="Calibri" pitchFamily="34" charset="0"/>
              </a:rPr>
              <a:t>3:23-4:7</a:t>
            </a:r>
            <a:r>
              <a:rPr lang="en-US" sz="3600" dirty="0">
                <a:latin typeface="Calibri" pitchFamily="34" charset="0"/>
                <a:cs typeface="Calibri" pitchFamily="34" charset="0"/>
              </a:rPr>
              <a:t>)</a:t>
            </a:r>
          </a:p>
        </p:txBody>
      </p:sp>
      <p:sp>
        <p:nvSpPr>
          <p:cNvPr id="3" name="Content Placeholder 2"/>
          <p:cNvSpPr>
            <a:spLocks noGrp="1"/>
          </p:cNvSpPr>
          <p:nvPr>
            <p:ph idx="1"/>
          </p:nvPr>
        </p:nvSpPr>
        <p:spPr>
          <a:xfrm>
            <a:off x="457200" y="762000"/>
            <a:ext cx="8229600" cy="6096000"/>
          </a:xfrm>
        </p:spPr>
        <p:txBody>
          <a:bodyPr>
            <a:normAutofit/>
          </a:bodyPr>
          <a:lstStyle/>
          <a:p>
            <a:pPr marL="265176" indent="-265176" rtl="0">
              <a:lnSpc>
                <a:spcPct val="120000"/>
              </a:lnSpc>
              <a:buNone/>
            </a:pPr>
            <a:r>
              <a:rPr lang="en-US" sz="2500" baseline="30000" dirty="0" smtClean="0"/>
              <a:t>25</a:t>
            </a:r>
            <a:r>
              <a:rPr lang="en-US" sz="2400" i="1" dirty="0" smtClean="0">
                <a:solidFill>
                  <a:srgbClr val="AD2E27"/>
                </a:solidFill>
                <a:latin typeface="Cambria" pitchFamily="18" charset="0"/>
              </a:rPr>
              <a:t> Now that </a:t>
            </a:r>
            <a:r>
              <a:rPr lang="en-US" sz="2400" dirty="0" smtClean="0"/>
              <a:t>[gospel age of] </a:t>
            </a:r>
            <a:r>
              <a:rPr lang="en-US" sz="2400" i="1" dirty="0" smtClean="0">
                <a:solidFill>
                  <a:srgbClr val="AD2E27"/>
                </a:solidFill>
                <a:latin typeface="Cambria" pitchFamily="18" charset="0"/>
              </a:rPr>
              <a:t>faith has come, we </a:t>
            </a:r>
            <a:r>
              <a:rPr lang="en-US" sz="2400" dirty="0" smtClean="0"/>
              <a:t>[Jews] </a:t>
            </a:r>
            <a:r>
              <a:rPr lang="en-US" sz="2400" i="1" dirty="0" smtClean="0">
                <a:solidFill>
                  <a:srgbClr val="AD2E27"/>
                </a:solidFill>
                <a:latin typeface="Cambria" pitchFamily="18" charset="0"/>
              </a:rPr>
              <a:t>are no longer under the supervision of the law.</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26</a:t>
            </a:r>
            <a:r>
              <a:rPr lang="en-US" sz="2400" i="1" dirty="0" smtClean="0">
                <a:solidFill>
                  <a:srgbClr val="AD2E27"/>
                </a:solidFill>
                <a:latin typeface="Cambria" pitchFamily="18" charset="0"/>
              </a:rPr>
              <a:t> You are all sons of God through faith in Christ Jesus,</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27</a:t>
            </a:r>
            <a:r>
              <a:rPr lang="en-US" sz="2400" i="1" dirty="0" smtClean="0">
                <a:solidFill>
                  <a:srgbClr val="AD2E27"/>
                </a:solidFill>
                <a:latin typeface="Cambria" pitchFamily="18" charset="0"/>
              </a:rPr>
              <a:t> for all of you who were baptized into </a:t>
            </a:r>
            <a:r>
              <a:rPr lang="en-US" sz="2400" dirty="0" smtClean="0"/>
              <a:t>[= in reference to] </a:t>
            </a:r>
            <a:r>
              <a:rPr lang="en-US" sz="2400" i="1" dirty="0" smtClean="0">
                <a:solidFill>
                  <a:srgbClr val="AD2E27"/>
                </a:solidFill>
                <a:latin typeface="Cambria" pitchFamily="18" charset="0"/>
              </a:rPr>
              <a:t>Christ have clothed yourselves with Christ.</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28</a:t>
            </a:r>
            <a:r>
              <a:rPr lang="en-US" sz="2400" i="1" dirty="0" smtClean="0">
                <a:solidFill>
                  <a:srgbClr val="AD2E27"/>
                </a:solidFill>
                <a:latin typeface="Cambria" pitchFamily="18" charset="0"/>
              </a:rPr>
              <a:t> There is neither Jew nor Greek, slave nor free, male nor female, for you are all one in Christ Jesus.</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29</a:t>
            </a:r>
            <a:r>
              <a:rPr lang="en-US" sz="2400" i="1" dirty="0" smtClean="0">
                <a:solidFill>
                  <a:srgbClr val="AD2E27"/>
                </a:solidFill>
                <a:latin typeface="Cambria" pitchFamily="18" charset="0"/>
              </a:rPr>
              <a:t> If you belong to Christ, then you are Abraham's seed, and heirs according to the promise.</a:t>
            </a:r>
          </a:p>
          <a:p>
            <a:pPr>
              <a:buNone/>
            </a:pPr>
            <a:endParaRPr lang="en-US"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3600" dirty="0">
                <a:latin typeface="Calibri" pitchFamily="34" charset="0"/>
                <a:cs typeface="Calibri" pitchFamily="34" charset="0"/>
              </a:rPr>
              <a:t>Restrictions versus Privileges (</a:t>
            </a:r>
            <a:r>
              <a:rPr lang="en-US" sz="3600" dirty="0">
                <a:solidFill>
                  <a:schemeClr val="accent1"/>
                </a:solidFill>
                <a:latin typeface="Calibri" pitchFamily="34" charset="0"/>
                <a:cs typeface="Calibri" pitchFamily="34" charset="0"/>
              </a:rPr>
              <a:t>3:23-4:7</a:t>
            </a:r>
            <a:r>
              <a:rPr lang="en-US" sz="3600" dirty="0">
                <a:latin typeface="Calibri" pitchFamily="34" charset="0"/>
                <a:cs typeface="Calibri" pitchFamily="34" charset="0"/>
              </a:rPr>
              <a:t>)</a:t>
            </a:r>
          </a:p>
        </p:txBody>
      </p:sp>
      <p:sp>
        <p:nvSpPr>
          <p:cNvPr id="3" name="Content Placeholder 2"/>
          <p:cNvSpPr>
            <a:spLocks noGrp="1"/>
          </p:cNvSpPr>
          <p:nvPr>
            <p:ph idx="1"/>
          </p:nvPr>
        </p:nvSpPr>
        <p:spPr>
          <a:xfrm>
            <a:off x="457200" y="838200"/>
            <a:ext cx="8229600" cy="6019800"/>
          </a:xfrm>
        </p:spPr>
        <p:txBody>
          <a:bodyPr>
            <a:normAutofit/>
          </a:bodyPr>
          <a:lstStyle/>
          <a:p>
            <a:pPr marL="265176" indent="-265176" rtl="0">
              <a:lnSpc>
                <a:spcPct val="120000"/>
              </a:lnSpc>
            </a:pPr>
            <a:r>
              <a:rPr lang="en-US" sz="2400" dirty="0" smtClean="0"/>
              <a:t>To further clarify his point, Paul uses an illustration drawn from a common practice in Roman culture:</a:t>
            </a:r>
          </a:p>
          <a:p>
            <a:pPr marL="265176" indent="-265176" rtl="0">
              <a:lnSpc>
                <a:spcPct val="120000"/>
              </a:lnSpc>
              <a:buNone/>
            </a:pPr>
            <a:endParaRPr lang="en-US" sz="800" dirty="0" smtClean="0"/>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1</a:t>
            </a:r>
            <a:r>
              <a:rPr lang="en-US" sz="2400" i="1" dirty="0" smtClean="0">
                <a:solidFill>
                  <a:srgbClr val="AD2E27"/>
                </a:solidFill>
                <a:latin typeface="Cambria" pitchFamily="18" charset="0"/>
              </a:rPr>
              <a:t> What I am saying is that as long as the heir is a child, he is no different from a slave, although he owns the whole estate.</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2</a:t>
            </a:r>
            <a:r>
              <a:rPr lang="en-US" sz="2400" i="1" dirty="0" smtClean="0">
                <a:solidFill>
                  <a:srgbClr val="AD2E27"/>
                </a:solidFill>
                <a:latin typeface="Cambria" pitchFamily="18" charset="0"/>
              </a:rPr>
              <a:t> He is subject to guardians and trustees until the time set by his father.</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3</a:t>
            </a:r>
            <a:r>
              <a:rPr lang="en-US" sz="2400" i="1" dirty="0" smtClean="0">
                <a:solidFill>
                  <a:srgbClr val="AD2E27"/>
                </a:solidFill>
                <a:latin typeface="Cambria" pitchFamily="18" charset="0"/>
              </a:rPr>
              <a:t> So also, when we </a:t>
            </a:r>
            <a:r>
              <a:rPr lang="en-US" sz="2400" dirty="0" smtClean="0"/>
              <a:t>[Jews] </a:t>
            </a:r>
            <a:r>
              <a:rPr lang="en-US" sz="2400" i="1" dirty="0" smtClean="0">
                <a:solidFill>
                  <a:srgbClr val="AD2E27"/>
                </a:solidFill>
                <a:latin typeface="Cambria" pitchFamily="18" charset="0"/>
              </a:rPr>
              <a:t>were children </a:t>
            </a:r>
            <a:r>
              <a:rPr lang="en-US" sz="2400" dirty="0" smtClean="0"/>
              <a:t>[living under the Law of Moses, before the time appointed by the Father for Christ to come into the world] </a:t>
            </a:r>
            <a:r>
              <a:rPr lang="en-US" sz="2400" i="1" dirty="0" smtClean="0">
                <a:solidFill>
                  <a:srgbClr val="AD2E27"/>
                </a:solidFill>
                <a:latin typeface="Cambria" pitchFamily="18" charset="0"/>
              </a:rPr>
              <a:t>, we were in slavery under the basic principles of the world </a:t>
            </a:r>
            <a:r>
              <a:rPr lang="en-US" sz="2400" dirty="0" smtClean="0"/>
              <a:t>[living under the restrictions of the Law without being able to enjoy the full privileges of their inheritance]</a:t>
            </a:r>
            <a:r>
              <a:rPr lang="en-US" sz="2400" i="1" dirty="0" smtClean="0">
                <a:solidFill>
                  <a:srgbClr val="AD2E27"/>
                </a:solidFill>
                <a:latin typeface="Cambria" pitchFamily="18" charset="0"/>
              </a:rPr>
              <a:t>.</a:t>
            </a:r>
          </a:p>
          <a:p>
            <a:pPr>
              <a:buNone/>
            </a:pPr>
            <a:endParaRPr lang="en-US"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3600" dirty="0">
                <a:latin typeface="Calibri" pitchFamily="34" charset="0"/>
                <a:cs typeface="Calibri" pitchFamily="34" charset="0"/>
              </a:rPr>
              <a:t>Restrictions versus Privileges (</a:t>
            </a:r>
            <a:r>
              <a:rPr lang="en-US" sz="3600" dirty="0">
                <a:solidFill>
                  <a:schemeClr val="accent1"/>
                </a:solidFill>
                <a:latin typeface="Calibri" pitchFamily="34" charset="0"/>
                <a:cs typeface="Calibri" pitchFamily="34" charset="0"/>
              </a:rPr>
              <a:t>3:23-4:7</a:t>
            </a:r>
            <a:r>
              <a:rPr lang="en-US" sz="3600" dirty="0">
                <a:latin typeface="Calibri" pitchFamily="34" charset="0"/>
                <a:cs typeface="Calibri" pitchFamily="34" charset="0"/>
              </a:rPr>
              <a:t>)</a:t>
            </a:r>
          </a:p>
        </p:txBody>
      </p:sp>
      <p:sp>
        <p:nvSpPr>
          <p:cNvPr id="3" name="Content Placeholder 2"/>
          <p:cNvSpPr>
            <a:spLocks noGrp="1"/>
          </p:cNvSpPr>
          <p:nvPr>
            <p:ph idx="1"/>
          </p:nvPr>
        </p:nvSpPr>
        <p:spPr>
          <a:xfrm>
            <a:off x="457200" y="838200"/>
            <a:ext cx="8229600" cy="6019800"/>
          </a:xfrm>
        </p:spPr>
        <p:txBody>
          <a:bodyPr>
            <a:normAutofit/>
          </a:bodyPr>
          <a:lstStyle/>
          <a:p>
            <a:pPr marL="265176" indent="-265176" rtl="0">
              <a:lnSpc>
                <a:spcPct val="120000"/>
              </a:lnSpc>
              <a:buNone/>
            </a:pPr>
            <a:endParaRPr lang="en-US" sz="900" i="1" dirty="0" smtClean="0">
              <a:solidFill>
                <a:srgbClr val="AD2E27"/>
              </a:solidFill>
              <a:latin typeface="Cambria" pitchFamily="18" charset="0"/>
            </a:endParaRPr>
          </a:p>
          <a:p>
            <a:pPr marL="265176" indent="-265176" rtl="0">
              <a:lnSpc>
                <a:spcPct val="120000"/>
              </a:lnSpc>
              <a:buNone/>
            </a:pPr>
            <a:r>
              <a:rPr lang="en-US" sz="2500" baseline="30000" dirty="0" smtClean="0"/>
              <a:t>4</a:t>
            </a:r>
            <a:r>
              <a:rPr lang="en-US" sz="2400" i="1" dirty="0" smtClean="0">
                <a:solidFill>
                  <a:srgbClr val="AD2E27"/>
                </a:solidFill>
                <a:latin typeface="Cambria" pitchFamily="18" charset="0"/>
              </a:rPr>
              <a:t> But when the time had fully come, God </a:t>
            </a:r>
            <a:r>
              <a:rPr lang="en-US" sz="2400" dirty="0" smtClean="0"/>
              <a:t>[the Father] </a:t>
            </a:r>
            <a:r>
              <a:rPr lang="en-US" sz="2400" i="1" dirty="0" smtClean="0">
                <a:solidFill>
                  <a:srgbClr val="AD2E27"/>
                </a:solidFill>
                <a:latin typeface="Cambria" pitchFamily="18" charset="0"/>
              </a:rPr>
              <a:t>sent his Son </a:t>
            </a:r>
            <a:r>
              <a:rPr lang="en-US" sz="2400" dirty="0" smtClean="0"/>
              <a:t>[Jesus]</a:t>
            </a:r>
            <a:r>
              <a:rPr lang="en-US" sz="2400" i="1" dirty="0" smtClean="0">
                <a:solidFill>
                  <a:srgbClr val="AD2E27"/>
                </a:solidFill>
                <a:latin typeface="Cambria" pitchFamily="18" charset="0"/>
              </a:rPr>
              <a:t>, born of a woman, born under </a:t>
            </a:r>
            <a:r>
              <a:rPr lang="en-US" sz="2400" dirty="0" smtClean="0"/>
              <a:t>[the requirements and restrictions of the] </a:t>
            </a:r>
            <a:r>
              <a:rPr lang="en-US" sz="2400" i="1" dirty="0" smtClean="0">
                <a:solidFill>
                  <a:srgbClr val="AD2E27"/>
                </a:solidFill>
                <a:latin typeface="Cambria" pitchFamily="18" charset="0"/>
              </a:rPr>
              <a:t>law,</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5</a:t>
            </a:r>
            <a:r>
              <a:rPr lang="en-US" sz="2400" i="1" dirty="0" smtClean="0">
                <a:solidFill>
                  <a:srgbClr val="AD2E27"/>
                </a:solidFill>
                <a:latin typeface="Cambria" pitchFamily="18" charset="0"/>
              </a:rPr>
              <a:t> to redeem those under law, that we might receive the full rights of sons.</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6</a:t>
            </a:r>
            <a:r>
              <a:rPr lang="en-US" sz="2400" i="1" dirty="0" smtClean="0">
                <a:solidFill>
                  <a:srgbClr val="AD2E27"/>
                </a:solidFill>
                <a:latin typeface="Cambria" pitchFamily="18" charset="0"/>
              </a:rPr>
              <a:t> Because you are sons, God sent the Spirit of his Son into our hearts, the Spirit who calls out, "Abba, Father."</a:t>
            </a:r>
          </a:p>
          <a:p>
            <a:pPr marL="265176" indent="-265176" rtl="0">
              <a:lnSpc>
                <a:spcPct val="120000"/>
              </a:lnSpc>
              <a:buNone/>
            </a:pPr>
            <a:r>
              <a:rPr lang="en-US" sz="2400" i="1" dirty="0" smtClean="0">
                <a:solidFill>
                  <a:srgbClr val="AD2E27"/>
                </a:solidFill>
                <a:latin typeface="Cambria" pitchFamily="18" charset="0"/>
              </a:rPr>
              <a:t> </a:t>
            </a:r>
            <a:r>
              <a:rPr lang="en-US" sz="2500" baseline="30000" dirty="0" smtClean="0"/>
              <a:t>7</a:t>
            </a:r>
            <a:r>
              <a:rPr lang="en-US" sz="2400" i="1" dirty="0" smtClean="0">
                <a:solidFill>
                  <a:srgbClr val="AD2E27"/>
                </a:solidFill>
                <a:latin typeface="Cambria" pitchFamily="18" charset="0"/>
              </a:rPr>
              <a:t> So you are no longer a slave, but a son; and since you are a son, God has made you also an heir.</a:t>
            </a:r>
          </a:p>
          <a:p>
            <a:pPr>
              <a:buNone/>
            </a:pPr>
            <a:endParaRPr lang="en-US"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Greeting to the Galatians </a:t>
            </a:r>
            <a:endParaRPr lang="en-US" dirty="0"/>
          </a:p>
        </p:txBody>
      </p:sp>
      <p:sp>
        <p:nvSpPr>
          <p:cNvPr id="3" name="Content Placeholder 2"/>
          <p:cNvSpPr>
            <a:spLocks noGrp="1"/>
          </p:cNvSpPr>
          <p:nvPr>
            <p:ph idx="1"/>
          </p:nvPr>
        </p:nvSpPr>
        <p:spPr>
          <a:xfrm>
            <a:off x="457200" y="914400"/>
            <a:ext cx="8229600" cy="5562600"/>
          </a:xfrm>
        </p:spPr>
        <p:txBody>
          <a:bodyPr>
            <a:normAutofit/>
          </a:bodyPr>
          <a:lstStyle/>
          <a:p>
            <a:pPr marL="265176" indent="-265176">
              <a:buNone/>
            </a:pPr>
            <a:r>
              <a:rPr lang="en-US" dirty="0" smtClean="0"/>
              <a:t> </a:t>
            </a:r>
            <a:r>
              <a:rPr lang="en-US" baseline="30000" dirty="0" smtClean="0"/>
              <a:t>1</a:t>
            </a:r>
            <a:r>
              <a:rPr lang="en-US" dirty="0" smtClean="0"/>
              <a:t> </a:t>
            </a:r>
            <a:r>
              <a:rPr lang="en-US" i="1" dirty="0" smtClean="0">
                <a:solidFill>
                  <a:schemeClr val="accent1"/>
                </a:solidFill>
                <a:latin typeface="Cambria" pitchFamily="18" charset="0"/>
              </a:rPr>
              <a:t>Paul, an apostle--sent not from men nor by man, but by Jesus Christ and God the Father, who raised him from the dead—</a:t>
            </a:r>
          </a:p>
          <a:p>
            <a:pPr marL="265176" indent="-265176">
              <a:buNone/>
            </a:pPr>
            <a:endParaRPr lang="en-US" i="1" dirty="0" smtClean="0">
              <a:solidFill>
                <a:schemeClr val="accent1"/>
              </a:solidFill>
              <a:latin typeface="Cambria" pitchFamily="18" charset="0"/>
            </a:endParaRPr>
          </a:p>
          <a:p>
            <a:r>
              <a:rPr lang="en-US" dirty="0" smtClean="0"/>
              <a:t> </a:t>
            </a:r>
            <a:r>
              <a:rPr lang="en-US" i="1" dirty="0" smtClean="0">
                <a:solidFill>
                  <a:schemeClr val="accent1"/>
                </a:solidFill>
                <a:latin typeface="Cambria" pitchFamily="18" charset="0"/>
              </a:rPr>
              <a:t>apostle </a:t>
            </a:r>
            <a:r>
              <a:rPr lang="en-US" dirty="0" smtClean="0"/>
              <a:t>= an authoritative messenger, in this case:</a:t>
            </a:r>
          </a:p>
          <a:p>
            <a:r>
              <a:rPr lang="en-US" dirty="0" smtClean="0"/>
              <a:t>Paul did </a:t>
            </a:r>
            <a:r>
              <a:rPr lang="en-US" b="1" dirty="0" smtClean="0"/>
              <a:t>not</a:t>
            </a:r>
            <a:r>
              <a:rPr lang="en-US" dirty="0" smtClean="0"/>
              <a:t> receive this authority: </a:t>
            </a:r>
          </a:p>
          <a:p>
            <a:pPr lvl="1"/>
            <a:r>
              <a:rPr lang="en-US" sz="2400" b="1" dirty="0" smtClean="0"/>
              <a:t>From</a:t>
            </a:r>
            <a:r>
              <a:rPr lang="en-US" sz="2400" dirty="0" smtClean="0"/>
              <a:t> other men</a:t>
            </a:r>
          </a:p>
          <a:p>
            <a:pPr lvl="1"/>
            <a:r>
              <a:rPr lang="en-US" sz="2400" b="1" dirty="0" smtClean="0"/>
              <a:t>Through</a:t>
            </a:r>
            <a:r>
              <a:rPr lang="en-US" sz="2400" dirty="0" smtClean="0"/>
              <a:t> other men (acting as go-betweens)</a:t>
            </a:r>
          </a:p>
          <a:p>
            <a:r>
              <a:rPr lang="en-US" dirty="0" smtClean="0"/>
              <a:t>But Paul received his apostolic authority </a:t>
            </a:r>
            <a:r>
              <a:rPr lang="en-US" b="1" dirty="0" smtClean="0"/>
              <a:t>directly</a:t>
            </a:r>
            <a:r>
              <a:rPr lang="en-US" dirty="0" smtClean="0"/>
              <a:t> from:</a:t>
            </a:r>
          </a:p>
          <a:p>
            <a:pPr lvl="1"/>
            <a:r>
              <a:rPr lang="en-US" sz="2400" dirty="0" smtClean="0"/>
              <a:t>The risen Lord, Jesus Christ (whom Paul had encountered on the Damascus road) </a:t>
            </a:r>
          </a:p>
          <a:p>
            <a:pPr lvl="1"/>
            <a:r>
              <a:rPr lang="en-US" sz="2400" dirty="0" smtClean="0"/>
              <a:t>God the Father who had raised Jesus</a:t>
            </a:r>
            <a:endParaRPr lang="en-US" sz="2400"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pPr lvl="0" rtl="0"/>
            <a:r>
              <a:rPr lang="en-US" sz="3600" dirty="0" smtClean="0"/>
              <a:t>Promise and Law - Galatians 3</a:t>
            </a:r>
            <a:endParaRPr lang="en-US" sz="3600" dirty="0"/>
          </a:p>
        </p:txBody>
      </p:sp>
      <p:sp>
        <p:nvSpPr>
          <p:cNvPr id="1026" name="AutoShape 2"/>
          <p:cNvSpPr>
            <a:spLocks noChangeArrowheads="1"/>
          </p:cNvSpPr>
          <p:nvPr/>
        </p:nvSpPr>
        <p:spPr bwMode="auto">
          <a:xfrm flipH="1">
            <a:off x="914400" y="990600"/>
            <a:ext cx="7696200" cy="5254625"/>
          </a:xfrm>
          <a:prstGeom prst="homePlate">
            <a:avLst>
              <a:gd name="adj" fmla="val 11053"/>
            </a:avLst>
          </a:prstGeom>
          <a:solidFill>
            <a:srgbClr val="00CC99"/>
          </a:solidFill>
          <a:ln w="9525">
            <a:solidFill>
              <a:srgbClr val="00CC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3124200" y="1371600"/>
            <a:ext cx="3505200" cy="4876800"/>
          </a:xfrm>
          <a:prstGeom prst="rect">
            <a:avLst/>
          </a:prstGeom>
          <a:solidFill>
            <a:srgbClr val="CCCCFF"/>
          </a:solidFill>
          <a:ln w="9525">
            <a:solidFill>
              <a:srgbClr val="CCCCF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3200400" y="1447800"/>
            <a:ext cx="3352800"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The Law of Moses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6629400" y="1066800"/>
            <a:ext cx="2286000" cy="5105400"/>
          </a:xfrm>
          <a:prstGeom prst="homePlate">
            <a:avLst>
              <a:gd name="adj" fmla="val 14199"/>
            </a:avLst>
          </a:prstGeom>
          <a:solidFill>
            <a:srgbClr val="00CC99"/>
          </a:solidFill>
          <a:ln w="9525">
            <a:solidFill>
              <a:srgbClr val="00CC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1524000" y="1066800"/>
            <a:ext cx="1524000"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Promise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Line 7"/>
          <p:cNvSpPr>
            <a:spLocks noChangeShapeType="1"/>
          </p:cNvSpPr>
          <p:nvPr/>
        </p:nvSpPr>
        <p:spPr bwMode="auto">
          <a:xfrm>
            <a:off x="685800" y="685800"/>
            <a:ext cx="8001000" cy="0"/>
          </a:xfrm>
          <a:prstGeom prst="line">
            <a:avLst/>
          </a:prstGeom>
          <a:noFill/>
          <a:ln w="28575">
            <a:solidFill>
              <a:srgbClr val="FF66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032" name="Line 8"/>
          <p:cNvSpPr>
            <a:spLocks noChangeShapeType="1"/>
          </p:cNvSpPr>
          <p:nvPr/>
        </p:nvSpPr>
        <p:spPr bwMode="auto">
          <a:xfrm>
            <a:off x="685800" y="6553200"/>
            <a:ext cx="8001000" cy="0"/>
          </a:xfrm>
          <a:prstGeom prst="line">
            <a:avLst/>
          </a:prstGeom>
          <a:noFill/>
          <a:ln w="28575">
            <a:solidFill>
              <a:srgbClr val="FF6600"/>
            </a:solidFill>
            <a:round/>
            <a:headEnd/>
            <a:tailEnd/>
          </a:ln>
        </p:spPr>
        <p:txBody>
          <a:bodyPr vert="horz" wrap="square" lIns="91440" tIns="45720" rIns="91440" bIns="45720" numCol="1" anchor="ctr" anchorCtr="0" compatLnSpc="1">
            <a:prstTxWarp prst="textNoShape">
              <a:avLst/>
            </a:prstTxWarp>
          </a:bodyPr>
          <a:lstStyle/>
          <a:p>
            <a:endParaRPr lang="en-US"/>
          </a:p>
        </p:txBody>
      </p:sp>
      <p:grpSp>
        <p:nvGrpSpPr>
          <p:cNvPr id="2" name="Group 13"/>
          <p:cNvGrpSpPr>
            <a:grpSpLocks/>
          </p:cNvGrpSpPr>
          <p:nvPr/>
        </p:nvGrpSpPr>
        <p:grpSpPr bwMode="auto">
          <a:xfrm>
            <a:off x="6400800" y="3276600"/>
            <a:ext cx="457200" cy="762000"/>
            <a:chOff x="3840" y="1728"/>
            <a:chExt cx="432" cy="720"/>
          </a:xfrm>
        </p:grpSpPr>
        <p:sp>
          <p:nvSpPr>
            <p:cNvPr id="1038" name="AutoShape 14"/>
            <p:cNvSpPr>
              <a:spLocks noChangeArrowheads="1"/>
            </p:cNvSpPr>
            <p:nvPr/>
          </p:nvSpPr>
          <p:spPr bwMode="auto">
            <a:xfrm>
              <a:off x="3840" y="1728"/>
              <a:ext cx="432" cy="432"/>
            </a:xfrm>
            <a:prstGeom prst="plus">
              <a:avLst>
                <a:gd name="adj" fmla="val 44644"/>
              </a:avLst>
            </a:prstGeom>
            <a:solidFill>
              <a:srgbClr val="00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039" name="Rectangle 15"/>
            <p:cNvSpPr>
              <a:spLocks noChangeArrowheads="1"/>
            </p:cNvSpPr>
            <p:nvPr/>
          </p:nvSpPr>
          <p:spPr bwMode="auto">
            <a:xfrm flipH="1">
              <a:off x="4032" y="1968"/>
              <a:ext cx="48" cy="480"/>
            </a:xfrm>
            <a:prstGeom prst="rect">
              <a:avLst/>
            </a:prstGeom>
            <a:solidFill>
              <a:srgbClr val="00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041" name="Text Box 17"/>
          <p:cNvSpPr txBox="1">
            <a:spLocks noChangeArrowheads="1"/>
          </p:cNvSpPr>
          <p:nvPr/>
        </p:nvSpPr>
        <p:spPr bwMode="auto">
          <a:xfrm>
            <a:off x="3200400" y="1752600"/>
            <a:ext cx="3429000" cy="82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To be Justified by the Law required that one DO ALL that it Demanded (Gal. 3:10-12)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Text Box 18"/>
          <p:cNvSpPr txBox="1">
            <a:spLocks noChangeArrowheads="1"/>
          </p:cNvSpPr>
          <p:nvPr/>
        </p:nvSpPr>
        <p:spPr bwMode="auto">
          <a:xfrm>
            <a:off x="3048000" y="4267200"/>
            <a:ext cx="3368675" cy="204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2713" marR="0" lvl="0" indent="-112713"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Did the Law set aside the promise? (Gal. 3:17-18)</a:t>
            </a:r>
          </a:p>
          <a:p>
            <a:pPr marL="112713" marR="0" lvl="0" indent="-112713"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Why was the Law added? (Gal. 3:19)</a:t>
            </a:r>
          </a:p>
          <a:p>
            <a:pPr marL="112713" marR="0" lvl="0" indent="-112713"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Is the Law opposed to the Promise? (Gal. 3:21)</a:t>
            </a:r>
          </a:p>
          <a:p>
            <a:pPr marL="112713" marR="0" lvl="0" indent="-112713"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How long was it to remain in force? </a:t>
            </a:r>
          </a:p>
          <a:p>
            <a:pPr marL="112713" marR="0" lvl="0" indent="-112713"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What was its Function? (Gal. 3:19a, 3:23-25)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Text Box 19"/>
          <p:cNvSpPr txBox="1">
            <a:spLocks noChangeArrowheads="1"/>
          </p:cNvSpPr>
          <p:nvPr/>
        </p:nvSpPr>
        <p:spPr bwMode="auto">
          <a:xfrm>
            <a:off x="6781800" y="1447800"/>
            <a:ext cx="1905000" cy="180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Now that [Gospel age of] FAITH has come, we are no longer under the Supervision of the Law (Gal.3:25)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Text Box 20"/>
          <p:cNvSpPr txBox="1">
            <a:spLocks noChangeArrowheads="1"/>
          </p:cNvSpPr>
          <p:nvPr/>
        </p:nvSpPr>
        <p:spPr bwMode="auto">
          <a:xfrm>
            <a:off x="6781800" y="3505200"/>
            <a:ext cx="1905000" cy="2536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“You [Christians] are all sons of God through Faith in Christ . . . [Jews and Gentiles] are one in Christ . . . Abraham’s seed and heirs according to the promise.” (Gal. 3:26-29)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Text Box 21"/>
          <p:cNvSpPr txBox="1">
            <a:spLocks noChangeArrowheads="1"/>
          </p:cNvSpPr>
          <p:nvPr/>
        </p:nvSpPr>
        <p:spPr bwMode="auto">
          <a:xfrm>
            <a:off x="1447800" y="1371600"/>
            <a:ext cx="1539875" cy="1752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2713" marR="0" lvl="0" indent="-112713"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God promised Abraham a “seed” (3:16)</a:t>
            </a:r>
          </a:p>
          <a:p>
            <a:pPr marL="112713" marR="0" lvl="0" indent="-112713"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Abraham believed and was saved (Gal.3:6)</a:t>
            </a:r>
          </a:p>
        </p:txBody>
      </p:sp>
      <p:sp>
        <p:nvSpPr>
          <p:cNvPr id="1046" name="Text Box 22"/>
          <p:cNvSpPr txBox="1">
            <a:spLocks noChangeArrowheads="1"/>
          </p:cNvSpPr>
          <p:nvPr/>
        </p:nvSpPr>
        <p:spPr bwMode="auto">
          <a:xfrm>
            <a:off x="1371600" y="4114800"/>
            <a:ext cx="17526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2713" marR="0" lvl="0" indent="-112713" algn="l" defTabSz="914400" rtl="0" eaLnBrk="1" fontAlgn="base" latinLnBrk="0" hangingPunct="1">
              <a:lnSpc>
                <a:spcPct val="100000"/>
              </a:lnSpc>
              <a:spcBef>
                <a:spcPct val="0"/>
              </a:spcBef>
              <a:spcAft>
                <a:spcPts val="1000"/>
              </a:spcAft>
              <a:buClrTx/>
              <a:buSzTx/>
              <a:buFont typeface="Wingdings" pitchFamily="2" charset="2"/>
              <a:buChar char="§"/>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 Abrahamic Covenant  (3:15,17)</a:t>
            </a:r>
          </a:p>
          <a:p>
            <a:pPr marL="112713" marR="0" lvl="0" indent="-112713" algn="l" defTabSz="914400" rtl="0" eaLnBrk="1" fontAlgn="base" latinLnBrk="0" hangingPunct="1">
              <a:lnSpc>
                <a:spcPct val="100000"/>
              </a:lnSpc>
              <a:spcBef>
                <a:spcPct val="0"/>
              </a:spcBef>
              <a:spcAft>
                <a:spcPts val="1000"/>
              </a:spcAft>
              <a:buClrTx/>
              <a:buSzTx/>
              <a:buFont typeface="Wingdings" pitchFamily="2" charset="2"/>
              <a:buChar char="§"/>
              <a:tabLst/>
            </a:pPr>
            <a:r>
              <a:rPr lang="en-US" sz="1600" b="1" dirty="0" smtClean="0">
                <a:solidFill>
                  <a:srgbClr val="000000"/>
                </a:solidFill>
                <a:latin typeface="Calibri" pitchFamily="34" charset="0"/>
                <a:cs typeface="Arial" pitchFamily="34" charset="0"/>
              </a:rPr>
              <a:t>Also promised to Isaac and Jacob </a:t>
            </a:r>
            <a:r>
              <a:rPr kumimoji="0" lang="en-US" sz="1600" b="1" i="0" u="none" strike="noStrike" cap="none" normalizeH="0" baseline="0" dirty="0" smtClean="0">
                <a:ln>
                  <a:noFill/>
                </a:ln>
                <a:solidFill>
                  <a:srgbClr val="000000"/>
                </a:solidFill>
                <a:effectLst/>
                <a:latin typeface="Calibri" pitchFamily="34" charset="0"/>
                <a:cs typeface="Arial" pitchFamily="34" charset="0"/>
              </a:rPr>
              <a:t>(Gen. 22:18 cf. Gen. 26:4, Gen. 28:14)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30"/>
          <p:cNvGrpSpPr/>
          <p:nvPr/>
        </p:nvGrpSpPr>
        <p:grpSpPr>
          <a:xfrm>
            <a:off x="0" y="1066800"/>
            <a:ext cx="1371600" cy="2546350"/>
            <a:chOff x="0" y="1066800"/>
            <a:chExt cx="1371600" cy="2546350"/>
          </a:xfrm>
        </p:grpSpPr>
        <p:sp>
          <p:nvSpPr>
            <p:cNvPr id="1027" name="Text Box 3"/>
            <p:cNvSpPr txBox="1">
              <a:spLocks noChangeArrowheads="1"/>
            </p:cNvSpPr>
            <p:nvPr/>
          </p:nvSpPr>
          <p:spPr bwMode="auto">
            <a:xfrm>
              <a:off x="0" y="1066800"/>
              <a:ext cx="1371600" cy="106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The Call</a:t>
              </a:r>
            </a:p>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of</a:t>
              </a:r>
            </a:p>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Abraham</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(Gen. 12:1-3)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50" name="AutoShape 26"/>
            <p:cNvCxnSpPr>
              <a:cxnSpLocks noChangeShapeType="1"/>
            </p:cNvCxnSpPr>
            <p:nvPr/>
          </p:nvCxnSpPr>
          <p:spPr bwMode="auto">
            <a:xfrm rot="16200000" flipH="1">
              <a:off x="98425" y="2797175"/>
              <a:ext cx="1479550" cy="152400"/>
            </a:xfrm>
            <a:prstGeom prst="bentConnector2">
              <a:avLst/>
            </a:prstGeom>
            <a:noFill/>
            <a:ln w="9525">
              <a:solidFill>
                <a:srgbClr val="000000"/>
              </a:solidFill>
              <a:miter lim="800000"/>
              <a:headEnd/>
              <a:tailEnd type="triangle" w="med" len="med"/>
            </a:ln>
          </p:spPr>
        </p:cxnSp>
      </p:grpSp>
      <p:pic>
        <p:nvPicPr>
          <p:cNvPr id="1056" name="Picture 32" descr="http://t3.gstatic.com/images?q=tbn:ANd9GcS28ngyA8yAyXB54cnHLrIoR-kCpl6SSb5JvZztP94mAq9jTUI&amp;t=1&amp;usg=__FnwRV5hJ_KayHfR4b9LlQre14EE="/>
          <p:cNvPicPr>
            <a:picLocks noChangeAspect="1" noChangeArrowheads="1"/>
          </p:cNvPicPr>
          <p:nvPr/>
        </p:nvPicPr>
        <p:blipFill>
          <a:blip r:embed="rId3" cstate="print"/>
          <a:srcRect/>
          <a:stretch>
            <a:fillRect/>
          </a:stretch>
        </p:blipFill>
        <p:spPr bwMode="auto">
          <a:xfrm>
            <a:off x="2667000" y="3200400"/>
            <a:ext cx="877077" cy="914400"/>
          </a:xfrm>
          <a:prstGeom prst="rect">
            <a:avLst/>
          </a:prstGeom>
          <a:noFill/>
        </p:spPr>
      </p:pic>
      <p:sp>
        <p:nvSpPr>
          <p:cNvPr id="1054" name="Text Box 30"/>
          <p:cNvSpPr txBox="1">
            <a:spLocks noChangeArrowheads="1"/>
          </p:cNvSpPr>
          <p:nvPr/>
        </p:nvSpPr>
        <p:spPr bwMode="auto">
          <a:xfrm>
            <a:off x="6705600" y="1066800"/>
            <a:ext cx="1828800"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Fulfillment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1295400" y="3124200"/>
            <a:ext cx="1828800" cy="990600"/>
          </a:xfrm>
          <a:prstGeom prst="leftRightArrow">
            <a:avLst>
              <a:gd name="adj1" fmla="val 50000"/>
              <a:gd name="adj2" fmla="val 36923"/>
            </a:avLst>
          </a:prstGeom>
          <a:no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430 years later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32"/>
          <p:cNvGrpSpPr/>
          <p:nvPr/>
        </p:nvGrpSpPr>
        <p:grpSpPr>
          <a:xfrm>
            <a:off x="3124200" y="2895600"/>
            <a:ext cx="3429000" cy="1447800"/>
            <a:chOff x="3124200" y="2895600"/>
            <a:chExt cx="3429000" cy="1447800"/>
          </a:xfrm>
        </p:grpSpPr>
        <p:sp>
          <p:nvSpPr>
            <p:cNvPr id="1053" name="Text Box 29"/>
            <p:cNvSpPr txBox="1">
              <a:spLocks noChangeArrowheads="1"/>
            </p:cNvSpPr>
            <p:nvPr/>
          </p:nvSpPr>
          <p:spPr bwMode="auto">
            <a:xfrm>
              <a:off x="4892040" y="3200400"/>
              <a:ext cx="1524000" cy="82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Jesus Christ</a:t>
              </a:r>
            </a:p>
            <a:p>
              <a:pPr marL="0" marR="0" lvl="0" indent="0" algn="l"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“The Seed”</a:t>
              </a:r>
            </a:p>
            <a:p>
              <a:pPr marL="0" marR="0" lvl="0" indent="0" algn="l"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(Gal. 3:16, 19a)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Text Box 27"/>
            <p:cNvSpPr txBox="1">
              <a:spLocks noChangeArrowheads="1"/>
            </p:cNvSpPr>
            <p:nvPr/>
          </p:nvSpPr>
          <p:spPr bwMode="auto">
            <a:xfrm>
              <a:off x="3348037" y="3200400"/>
              <a:ext cx="1909763" cy="33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Law Added UNTIL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AutoShape 24"/>
            <p:cNvSpPr>
              <a:spLocks noChangeArrowheads="1"/>
            </p:cNvSpPr>
            <p:nvPr/>
          </p:nvSpPr>
          <p:spPr bwMode="auto">
            <a:xfrm>
              <a:off x="3124200" y="2895600"/>
              <a:ext cx="3429000" cy="1447800"/>
            </a:xfrm>
            <a:prstGeom prst="leftRightArrow">
              <a:avLst>
                <a:gd name="adj1" fmla="val 50000"/>
                <a:gd name="adj2" fmla="val 47368"/>
              </a:avLst>
            </a:prstGeom>
            <a:no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cxnSp>
        <p:nvCxnSpPr>
          <p:cNvPr id="29" name="Straight Arrow Connector 28"/>
          <p:cNvCxnSpPr/>
          <p:nvPr/>
        </p:nvCxnSpPr>
        <p:spPr>
          <a:xfrm>
            <a:off x="2743200" y="1235075"/>
            <a:ext cx="4191000" cy="15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500" fill="hold"/>
                                        <p:tgtEl>
                                          <p:spTgt spid="1030"/>
                                        </p:tgtEl>
                                        <p:attrNameLst>
                                          <p:attrName>ppt_w</p:attrName>
                                        </p:attrNameLst>
                                      </p:cBhvr>
                                      <p:tavLst>
                                        <p:tav tm="0">
                                          <p:val>
                                            <p:fltVal val="0"/>
                                          </p:val>
                                        </p:tav>
                                        <p:tav tm="100000">
                                          <p:val>
                                            <p:strVal val="#ppt_w"/>
                                          </p:val>
                                        </p:tav>
                                      </p:tavLst>
                                    </p:anim>
                                    <p:anim calcmode="lin" valueType="num">
                                      <p:cBhvr>
                                        <p:cTn id="13" dur="500" fill="hold"/>
                                        <p:tgtEl>
                                          <p:spTgt spid="1030"/>
                                        </p:tgtEl>
                                        <p:attrNameLst>
                                          <p:attrName>ppt_h</p:attrName>
                                        </p:attrNameLst>
                                      </p:cBhvr>
                                      <p:tavLst>
                                        <p:tav tm="0">
                                          <p:val>
                                            <p:fltVal val="0"/>
                                          </p:val>
                                        </p:tav>
                                        <p:tav tm="100000">
                                          <p:val>
                                            <p:strVal val="#ppt_h"/>
                                          </p:val>
                                        </p:tav>
                                      </p:tavLst>
                                    </p:anim>
                                    <p:animEffect transition="in" filter="fade">
                                      <p:cBhvr>
                                        <p:cTn id="14" dur="50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45">
                                            <p:txEl>
                                              <p:pRg st="0" end="0"/>
                                            </p:txEl>
                                          </p:spTgt>
                                        </p:tgtEl>
                                        <p:attrNameLst>
                                          <p:attrName>style.visibility</p:attrName>
                                        </p:attrNameLst>
                                      </p:cBhvr>
                                      <p:to>
                                        <p:strVal val="visible"/>
                                      </p:to>
                                    </p:set>
                                    <p:anim calcmode="lin" valueType="num">
                                      <p:cBhvr>
                                        <p:cTn id="19" dur="500" fill="hold"/>
                                        <p:tgtEl>
                                          <p:spTgt spid="104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4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04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045">
                                            <p:txEl>
                                              <p:pRg st="1" end="1"/>
                                            </p:txEl>
                                          </p:spTgt>
                                        </p:tgtEl>
                                        <p:attrNameLst>
                                          <p:attrName>style.visibility</p:attrName>
                                        </p:attrNameLst>
                                      </p:cBhvr>
                                      <p:to>
                                        <p:strVal val="visible"/>
                                      </p:to>
                                    </p:set>
                                    <p:anim calcmode="lin" valueType="num">
                                      <p:cBhvr>
                                        <p:cTn id="26" dur="500" fill="hold"/>
                                        <p:tgtEl>
                                          <p:spTgt spid="10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0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04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046">
                                            <p:txEl>
                                              <p:pRg st="0" end="0"/>
                                            </p:txEl>
                                          </p:spTgt>
                                        </p:tgtEl>
                                        <p:attrNameLst>
                                          <p:attrName>style.visibility</p:attrName>
                                        </p:attrNameLst>
                                      </p:cBhvr>
                                      <p:to>
                                        <p:strVal val="visible"/>
                                      </p:to>
                                    </p:set>
                                    <p:anim calcmode="lin" valueType="num">
                                      <p:cBhvr>
                                        <p:cTn id="33" dur="500" fill="hold"/>
                                        <p:tgtEl>
                                          <p:spTgt spid="104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04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04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046">
                                            <p:txEl>
                                              <p:pRg st="1" end="1"/>
                                            </p:txEl>
                                          </p:spTgt>
                                        </p:tgtEl>
                                        <p:attrNameLst>
                                          <p:attrName>style.visibility</p:attrName>
                                        </p:attrNameLst>
                                      </p:cBhvr>
                                      <p:to>
                                        <p:strVal val="visible"/>
                                      </p:to>
                                    </p:set>
                                    <p:anim calcmode="lin" valueType="num">
                                      <p:cBhvr>
                                        <p:cTn id="40" dur="500" fill="hold"/>
                                        <p:tgtEl>
                                          <p:spTgt spid="1046">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1046">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104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033"/>
                                        </p:tgtEl>
                                        <p:attrNameLst>
                                          <p:attrName>style.visibility</p:attrName>
                                        </p:attrNameLst>
                                      </p:cBhvr>
                                      <p:to>
                                        <p:strVal val="visible"/>
                                      </p:to>
                                    </p:set>
                                    <p:anim calcmode="lin" valueType="num">
                                      <p:cBhvr>
                                        <p:cTn id="47" dur="500" fill="hold"/>
                                        <p:tgtEl>
                                          <p:spTgt spid="1033"/>
                                        </p:tgtEl>
                                        <p:attrNameLst>
                                          <p:attrName>ppt_w</p:attrName>
                                        </p:attrNameLst>
                                      </p:cBhvr>
                                      <p:tavLst>
                                        <p:tav tm="0">
                                          <p:val>
                                            <p:fltVal val="0"/>
                                          </p:val>
                                        </p:tav>
                                        <p:tav tm="100000">
                                          <p:val>
                                            <p:strVal val="#ppt_w"/>
                                          </p:val>
                                        </p:tav>
                                      </p:tavLst>
                                    </p:anim>
                                    <p:anim calcmode="lin" valueType="num">
                                      <p:cBhvr>
                                        <p:cTn id="48" dur="500" fill="hold"/>
                                        <p:tgtEl>
                                          <p:spTgt spid="1033"/>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9" presetClass="entr" presetSubtype="0" fill="hold" nodeType="afterEffect">
                                  <p:stCondLst>
                                    <p:cond delay="0"/>
                                  </p:stCondLst>
                                  <p:childTnLst>
                                    <p:set>
                                      <p:cBhvr>
                                        <p:cTn id="51" dur="1" fill="hold">
                                          <p:stCondLst>
                                            <p:cond delay="0"/>
                                          </p:stCondLst>
                                        </p:cTn>
                                        <p:tgtEl>
                                          <p:spTgt spid="1056"/>
                                        </p:tgtEl>
                                        <p:attrNameLst>
                                          <p:attrName>style.visibility</p:attrName>
                                        </p:attrNameLst>
                                      </p:cBhvr>
                                      <p:to>
                                        <p:strVal val="visible"/>
                                      </p:to>
                                    </p:set>
                                    <p:animEffect transition="in" filter="dissolve">
                                      <p:cBhvr>
                                        <p:cTn id="52" dur="500"/>
                                        <p:tgtEl>
                                          <p:spTgt spid="1056"/>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500" fill="hold"/>
                                        <p:tgtEl>
                                          <p:spTgt spid="1028"/>
                                        </p:tgtEl>
                                        <p:attrNameLst>
                                          <p:attrName>ppt_w</p:attrName>
                                        </p:attrNameLst>
                                      </p:cBhvr>
                                      <p:tavLst>
                                        <p:tav tm="0">
                                          <p:val>
                                            <p:fltVal val="0"/>
                                          </p:val>
                                        </p:tav>
                                        <p:tav tm="100000">
                                          <p:val>
                                            <p:strVal val="#ppt_w"/>
                                          </p:val>
                                        </p:tav>
                                      </p:tavLst>
                                    </p:anim>
                                    <p:anim calcmode="lin" valueType="num">
                                      <p:cBhvr>
                                        <p:cTn id="56" dur="500" fill="hold"/>
                                        <p:tgtEl>
                                          <p:spTgt spid="1028"/>
                                        </p:tgtEl>
                                        <p:attrNameLst>
                                          <p:attrName>ppt_h</p:attrName>
                                        </p:attrNameLst>
                                      </p:cBhvr>
                                      <p:tavLst>
                                        <p:tav tm="0">
                                          <p:val>
                                            <p:fltVal val="0"/>
                                          </p:val>
                                        </p:tav>
                                        <p:tav tm="100000">
                                          <p:val>
                                            <p:strVal val="#ppt_h"/>
                                          </p:val>
                                        </p:tav>
                                      </p:tavLst>
                                    </p:anim>
                                    <p:animEffect transition="in" filter="fade">
                                      <p:cBhvr>
                                        <p:cTn id="57" dur="500"/>
                                        <p:tgtEl>
                                          <p:spTgt spid="102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041"/>
                                        </p:tgtEl>
                                        <p:attrNameLst>
                                          <p:attrName>style.visibility</p:attrName>
                                        </p:attrNameLst>
                                      </p:cBhvr>
                                      <p:to>
                                        <p:strVal val="visible"/>
                                      </p:to>
                                    </p:set>
                                    <p:anim calcmode="lin" valueType="num">
                                      <p:cBhvr>
                                        <p:cTn id="62" dur="500" fill="hold"/>
                                        <p:tgtEl>
                                          <p:spTgt spid="1041"/>
                                        </p:tgtEl>
                                        <p:attrNameLst>
                                          <p:attrName>ppt_w</p:attrName>
                                        </p:attrNameLst>
                                      </p:cBhvr>
                                      <p:tavLst>
                                        <p:tav tm="0">
                                          <p:val>
                                            <p:fltVal val="0"/>
                                          </p:val>
                                        </p:tav>
                                        <p:tav tm="100000">
                                          <p:val>
                                            <p:strVal val="#ppt_w"/>
                                          </p:val>
                                        </p:tav>
                                      </p:tavLst>
                                    </p:anim>
                                    <p:anim calcmode="lin" valueType="num">
                                      <p:cBhvr>
                                        <p:cTn id="63" dur="500" fill="hold"/>
                                        <p:tgtEl>
                                          <p:spTgt spid="1041"/>
                                        </p:tgtEl>
                                        <p:attrNameLst>
                                          <p:attrName>ppt_h</p:attrName>
                                        </p:attrNameLst>
                                      </p:cBhvr>
                                      <p:tavLst>
                                        <p:tav tm="0">
                                          <p:val>
                                            <p:fltVal val="0"/>
                                          </p:val>
                                        </p:tav>
                                        <p:tav tm="100000">
                                          <p:val>
                                            <p:strVal val="#ppt_h"/>
                                          </p:val>
                                        </p:tav>
                                      </p:tavLst>
                                    </p:anim>
                                    <p:animEffect transition="in" filter="fade">
                                      <p:cBhvr>
                                        <p:cTn id="64" dur="500"/>
                                        <p:tgtEl>
                                          <p:spTgt spid="104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1042">
                                            <p:txEl>
                                              <p:pRg st="0" end="0"/>
                                            </p:txEl>
                                          </p:spTgt>
                                        </p:tgtEl>
                                        <p:attrNameLst>
                                          <p:attrName>style.visibility</p:attrName>
                                        </p:attrNameLst>
                                      </p:cBhvr>
                                      <p:to>
                                        <p:strVal val="visible"/>
                                      </p:to>
                                    </p:set>
                                    <p:anim calcmode="lin" valueType="num">
                                      <p:cBhvr>
                                        <p:cTn id="69" dur="500" fill="hold"/>
                                        <p:tgtEl>
                                          <p:spTgt spid="1042">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1042">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1042">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1042">
                                            <p:txEl>
                                              <p:pRg st="1" end="1"/>
                                            </p:txEl>
                                          </p:spTgt>
                                        </p:tgtEl>
                                        <p:attrNameLst>
                                          <p:attrName>style.visibility</p:attrName>
                                        </p:attrNameLst>
                                      </p:cBhvr>
                                      <p:to>
                                        <p:strVal val="visible"/>
                                      </p:to>
                                    </p:set>
                                    <p:anim calcmode="lin" valueType="num">
                                      <p:cBhvr>
                                        <p:cTn id="76" dur="500" fill="hold"/>
                                        <p:tgtEl>
                                          <p:spTgt spid="1042">
                                            <p:txEl>
                                              <p:pRg st="1" end="1"/>
                                            </p:txEl>
                                          </p:spTgt>
                                        </p:tgtEl>
                                        <p:attrNameLst>
                                          <p:attrName>ppt_w</p:attrName>
                                        </p:attrNameLst>
                                      </p:cBhvr>
                                      <p:tavLst>
                                        <p:tav tm="0">
                                          <p:val>
                                            <p:fltVal val="0"/>
                                          </p:val>
                                        </p:tav>
                                        <p:tav tm="100000">
                                          <p:val>
                                            <p:strVal val="#ppt_w"/>
                                          </p:val>
                                        </p:tav>
                                      </p:tavLst>
                                    </p:anim>
                                    <p:anim calcmode="lin" valueType="num">
                                      <p:cBhvr>
                                        <p:cTn id="77" dur="500" fill="hold"/>
                                        <p:tgtEl>
                                          <p:spTgt spid="1042">
                                            <p:txEl>
                                              <p:pRg st="1" end="1"/>
                                            </p:txEl>
                                          </p:spTgt>
                                        </p:tgtEl>
                                        <p:attrNameLst>
                                          <p:attrName>ppt_h</p:attrName>
                                        </p:attrNameLst>
                                      </p:cBhvr>
                                      <p:tavLst>
                                        <p:tav tm="0">
                                          <p:val>
                                            <p:fltVal val="0"/>
                                          </p:val>
                                        </p:tav>
                                        <p:tav tm="100000">
                                          <p:val>
                                            <p:strVal val="#ppt_h"/>
                                          </p:val>
                                        </p:tav>
                                      </p:tavLst>
                                    </p:anim>
                                    <p:animEffect transition="in" filter="fade">
                                      <p:cBhvr>
                                        <p:cTn id="78" dur="500"/>
                                        <p:tgtEl>
                                          <p:spTgt spid="1042">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nodeType="clickEffect">
                                  <p:stCondLst>
                                    <p:cond delay="0"/>
                                  </p:stCondLst>
                                  <p:childTnLst>
                                    <p:set>
                                      <p:cBhvr>
                                        <p:cTn id="82" dur="1" fill="hold">
                                          <p:stCondLst>
                                            <p:cond delay="0"/>
                                          </p:stCondLst>
                                        </p:cTn>
                                        <p:tgtEl>
                                          <p:spTgt spid="1042">
                                            <p:txEl>
                                              <p:pRg st="2" end="2"/>
                                            </p:txEl>
                                          </p:spTgt>
                                        </p:tgtEl>
                                        <p:attrNameLst>
                                          <p:attrName>style.visibility</p:attrName>
                                        </p:attrNameLst>
                                      </p:cBhvr>
                                      <p:to>
                                        <p:strVal val="visible"/>
                                      </p:to>
                                    </p:set>
                                    <p:anim calcmode="lin" valueType="num">
                                      <p:cBhvr>
                                        <p:cTn id="83" dur="500" fill="hold"/>
                                        <p:tgtEl>
                                          <p:spTgt spid="1042">
                                            <p:txEl>
                                              <p:pRg st="2" end="2"/>
                                            </p:txEl>
                                          </p:spTgt>
                                        </p:tgtEl>
                                        <p:attrNameLst>
                                          <p:attrName>ppt_w</p:attrName>
                                        </p:attrNameLst>
                                      </p:cBhvr>
                                      <p:tavLst>
                                        <p:tav tm="0">
                                          <p:val>
                                            <p:fltVal val="0"/>
                                          </p:val>
                                        </p:tav>
                                        <p:tav tm="100000">
                                          <p:val>
                                            <p:strVal val="#ppt_w"/>
                                          </p:val>
                                        </p:tav>
                                      </p:tavLst>
                                    </p:anim>
                                    <p:anim calcmode="lin" valueType="num">
                                      <p:cBhvr>
                                        <p:cTn id="84" dur="500" fill="hold"/>
                                        <p:tgtEl>
                                          <p:spTgt spid="1042">
                                            <p:txEl>
                                              <p:pRg st="2" end="2"/>
                                            </p:txEl>
                                          </p:spTgt>
                                        </p:tgtEl>
                                        <p:attrNameLst>
                                          <p:attrName>ppt_h</p:attrName>
                                        </p:attrNameLst>
                                      </p:cBhvr>
                                      <p:tavLst>
                                        <p:tav tm="0">
                                          <p:val>
                                            <p:fltVal val="0"/>
                                          </p:val>
                                        </p:tav>
                                        <p:tav tm="100000">
                                          <p:val>
                                            <p:strVal val="#ppt_h"/>
                                          </p:val>
                                        </p:tav>
                                      </p:tavLst>
                                    </p:anim>
                                    <p:animEffect transition="in" filter="fade">
                                      <p:cBhvr>
                                        <p:cTn id="85" dur="500"/>
                                        <p:tgtEl>
                                          <p:spTgt spid="104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nodeType="clickEffect">
                                  <p:stCondLst>
                                    <p:cond delay="0"/>
                                  </p:stCondLst>
                                  <p:childTnLst>
                                    <p:set>
                                      <p:cBhvr>
                                        <p:cTn id="89" dur="1" fill="hold">
                                          <p:stCondLst>
                                            <p:cond delay="0"/>
                                          </p:stCondLst>
                                        </p:cTn>
                                        <p:tgtEl>
                                          <p:spTgt spid="1042">
                                            <p:txEl>
                                              <p:pRg st="3" end="3"/>
                                            </p:txEl>
                                          </p:spTgt>
                                        </p:tgtEl>
                                        <p:attrNameLst>
                                          <p:attrName>style.visibility</p:attrName>
                                        </p:attrNameLst>
                                      </p:cBhvr>
                                      <p:to>
                                        <p:strVal val="visible"/>
                                      </p:to>
                                    </p:set>
                                    <p:anim calcmode="lin" valueType="num">
                                      <p:cBhvr>
                                        <p:cTn id="90" dur="500" fill="hold"/>
                                        <p:tgtEl>
                                          <p:spTgt spid="1042">
                                            <p:txEl>
                                              <p:pRg st="3" end="3"/>
                                            </p:txEl>
                                          </p:spTgt>
                                        </p:tgtEl>
                                        <p:attrNameLst>
                                          <p:attrName>ppt_w</p:attrName>
                                        </p:attrNameLst>
                                      </p:cBhvr>
                                      <p:tavLst>
                                        <p:tav tm="0">
                                          <p:val>
                                            <p:fltVal val="0"/>
                                          </p:val>
                                        </p:tav>
                                        <p:tav tm="100000">
                                          <p:val>
                                            <p:strVal val="#ppt_w"/>
                                          </p:val>
                                        </p:tav>
                                      </p:tavLst>
                                    </p:anim>
                                    <p:anim calcmode="lin" valueType="num">
                                      <p:cBhvr>
                                        <p:cTn id="91" dur="500" fill="hold"/>
                                        <p:tgtEl>
                                          <p:spTgt spid="1042">
                                            <p:txEl>
                                              <p:pRg st="3" end="3"/>
                                            </p:txEl>
                                          </p:spTgt>
                                        </p:tgtEl>
                                        <p:attrNameLst>
                                          <p:attrName>ppt_h</p:attrName>
                                        </p:attrNameLst>
                                      </p:cBhvr>
                                      <p:tavLst>
                                        <p:tav tm="0">
                                          <p:val>
                                            <p:fltVal val="0"/>
                                          </p:val>
                                        </p:tav>
                                        <p:tav tm="100000">
                                          <p:val>
                                            <p:strVal val="#ppt_h"/>
                                          </p:val>
                                        </p:tav>
                                      </p:tavLst>
                                    </p:anim>
                                    <p:animEffect transition="in" filter="fade">
                                      <p:cBhvr>
                                        <p:cTn id="92" dur="500"/>
                                        <p:tgtEl>
                                          <p:spTgt spid="1042">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1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500" fill="hold"/>
                                        <p:tgtEl>
                                          <p:spTgt spid="5"/>
                                        </p:tgtEl>
                                        <p:attrNameLst>
                                          <p:attrName>ppt_w</p:attrName>
                                        </p:attrNameLst>
                                      </p:cBhvr>
                                      <p:tavLst>
                                        <p:tav tm="0">
                                          <p:val>
                                            <p:fltVal val="0"/>
                                          </p:val>
                                        </p:tav>
                                        <p:tav tm="100000">
                                          <p:val>
                                            <p:strVal val="#ppt_w"/>
                                          </p:val>
                                        </p:tav>
                                      </p:tavLst>
                                    </p:anim>
                                    <p:anim calcmode="lin" valueType="num">
                                      <p:cBhvr>
                                        <p:cTn id="98" dur="500" fill="hold"/>
                                        <p:tgtEl>
                                          <p:spTgt spid="5"/>
                                        </p:tgtEl>
                                        <p:attrNameLst>
                                          <p:attrName>ppt_h</p:attrName>
                                        </p:attrNameLst>
                                      </p:cBhvr>
                                      <p:tavLst>
                                        <p:tav tm="0">
                                          <p:val>
                                            <p:strVal val="#ppt_h"/>
                                          </p:val>
                                        </p:tav>
                                        <p:tav tm="100000">
                                          <p:val>
                                            <p:strVal val="#ppt_h"/>
                                          </p:val>
                                        </p:tav>
                                      </p:tavLst>
                                    </p:anim>
                                  </p:childTnLst>
                                </p:cTn>
                              </p:par>
                            </p:childTnLst>
                          </p:cTn>
                        </p:par>
                        <p:par>
                          <p:cTn id="99" fill="hold">
                            <p:stCondLst>
                              <p:cond delay="500"/>
                            </p:stCondLst>
                            <p:childTnLst>
                              <p:par>
                                <p:cTn id="100" presetID="9" presetClass="entr" presetSubtype="0" fill="hold" nodeType="after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dissolve">
                                      <p:cBhvr>
                                        <p:cTn id="102" dur="500"/>
                                        <p:tgtEl>
                                          <p:spTgt spid="2"/>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nodeType="clickEffect">
                                  <p:stCondLst>
                                    <p:cond delay="0"/>
                                  </p:stCondLst>
                                  <p:childTnLst>
                                    <p:set>
                                      <p:cBhvr>
                                        <p:cTn id="106" dur="1" fill="hold">
                                          <p:stCondLst>
                                            <p:cond delay="0"/>
                                          </p:stCondLst>
                                        </p:cTn>
                                        <p:tgtEl>
                                          <p:spTgt spid="1042">
                                            <p:txEl>
                                              <p:pRg st="4" end="4"/>
                                            </p:txEl>
                                          </p:spTgt>
                                        </p:tgtEl>
                                        <p:attrNameLst>
                                          <p:attrName>style.visibility</p:attrName>
                                        </p:attrNameLst>
                                      </p:cBhvr>
                                      <p:to>
                                        <p:strVal val="visible"/>
                                      </p:to>
                                    </p:set>
                                    <p:anim calcmode="lin" valueType="num">
                                      <p:cBhvr>
                                        <p:cTn id="107" dur="500" fill="hold"/>
                                        <p:tgtEl>
                                          <p:spTgt spid="1042">
                                            <p:txEl>
                                              <p:pRg st="4" end="4"/>
                                            </p:txEl>
                                          </p:spTgt>
                                        </p:tgtEl>
                                        <p:attrNameLst>
                                          <p:attrName>ppt_w</p:attrName>
                                        </p:attrNameLst>
                                      </p:cBhvr>
                                      <p:tavLst>
                                        <p:tav tm="0">
                                          <p:val>
                                            <p:fltVal val="0"/>
                                          </p:val>
                                        </p:tav>
                                        <p:tav tm="100000">
                                          <p:val>
                                            <p:strVal val="#ppt_w"/>
                                          </p:val>
                                        </p:tav>
                                      </p:tavLst>
                                    </p:anim>
                                    <p:anim calcmode="lin" valueType="num">
                                      <p:cBhvr>
                                        <p:cTn id="108" dur="500" fill="hold"/>
                                        <p:tgtEl>
                                          <p:spTgt spid="1042">
                                            <p:txEl>
                                              <p:pRg st="4" end="4"/>
                                            </p:txEl>
                                          </p:spTgt>
                                        </p:tgtEl>
                                        <p:attrNameLst>
                                          <p:attrName>ppt_h</p:attrName>
                                        </p:attrNameLst>
                                      </p:cBhvr>
                                      <p:tavLst>
                                        <p:tav tm="0">
                                          <p:val>
                                            <p:fltVal val="0"/>
                                          </p:val>
                                        </p:tav>
                                        <p:tav tm="100000">
                                          <p:val>
                                            <p:strVal val="#ppt_h"/>
                                          </p:val>
                                        </p:tav>
                                      </p:tavLst>
                                    </p:anim>
                                    <p:animEffect transition="in" filter="fade">
                                      <p:cBhvr>
                                        <p:cTn id="109" dur="500"/>
                                        <p:tgtEl>
                                          <p:spTgt spid="1042">
                                            <p:txEl>
                                              <p:pRg st="4" end="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wipe(left)">
                                      <p:cBhvr>
                                        <p:cTn id="114" dur="500"/>
                                        <p:tgtEl>
                                          <p:spTgt spid="29"/>
                                        </p:tgtEl>
                                      </p:cBhvr>
                                    </p:animEffect>
                                  </p:childTnLst>
                                </p:cTn>
                              </p:par>
                            </p:childTnLst>
                          </p:cTn>
                        </p:par>
                        <p:par>
                          <p:cTn id="115" fill="hold">
                            <p:stCondLst>
                              <p:cond delay="500"/>
                            </p:stCondLst>
                            <p:childTnLst>
                              <p:par>
                                <p:cTn id="116" presetID="53" presetClass="entr" presetSubtype="0" fill="hold" nodeType="afterEffect">
                                  <p:stCondLst>
                                    <p:cond delay="0"/>
                                  </p:stCondLst>
                                  <p:childTnLst>
                                    <p:set>
                                      <p:cBhvr>
                                        <p:cTn id="117" dur="1" fill="hold">
                                          <p:stCondLst>
                                            <p:cond delay="0"/>
                                          </p:stCondLst>
                                        </p:cTn>
                                        <p:tgtEl>
                                          <p:spTgt spid="1054"/>
                                        </p:tgtEl>
                                        <p:attrNameLst>
                                          <p:attrName>style.visibility</p:attrName>
                                        </p:attrNameLst>
                                      </p:cBhvr>
                                      <p:to>
                                        <p:strVal val="visible"/>
                                      </p:to>
                                    </p:set>
                                    <p:anim calcmode="lin" valueType="num">
                                      <p:cBhvr>
                                        <p:cTn id="118" dur="500" fill="hold"/>
                                        <p:tgtEl>
                                          <p:spTgt spid="1054"/>
                                        </p:tgtEl>
                                        <p:attrNameLst>
                                          <p:attrName>ppt_w</p:attrName>
                                        </p:attrNameLst>
                                      </p:cBhvr>
                                      <p:tavLst>
                                        <p:tav tm="0">
                                          <p:val>
                                            <p:fltVal val="0"/>
                                          </p:val>
                                        </p:tav>
                                        <p:tav tm="100000">
                                          <p:val>
                                            <p:strVal val="#ppt_w"/>
                                          </p:val>
                                        </p:tav>
                                      </p:tavLst>
                                    </p:anim>
                                    <p:anim calcmode="lin" valueType="num">
                                      <p:cBhvr>
                                        <p:cTn id="119" dur="500" fill="hold"/>
                                        <p:tgtEl>
                                          <p:spTgt spid="1054"/>
                                        </p:tgtEl>
                                        <p:attrNameLst>
                                          <p:attrName>ppt_h</p:attrName>
                                        </p:attrNameLst>
                                      </p:cBhvr>
                                      <p:tavLst>
                                        <p:tav tm="0">
                                          <p:val>
                                            <p:fltVal val="0"/>
                                          </p:val>
                                        </p:tav>
                                        <p:tav tm="100000">
                                          <p:val>
                                            <p:strVal val="#ppt_h"/>
                                          </p:val>
                                        </p:tav>
                                      </p:tavLst>
                                    </p:anim>
                                    <p:animEffect transition="in" filter="fade">
                                      <p:cBhvr>
                                        <p:cTn id="120" dur="500"/>
                                        <p:tgtEl>
                                          <p:spTgt spid="1054"/>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0" fill="hold" nodeType="clickEffect">
                                  <p:stCondLst>
                                    <p:cond delay="0"/>
                                  </p:stCondLst>
                                  <p:childTnLst>
                                    <p:set>
                                      <p:cBhvr>
                                        <p:cTn id="124" dur="1" fill="hold">
                                          <p:stCondLst>
                                            <p:cond delay="0"/>
                                          </p:stCondLst>
                                        </p:cTn>
                                        <p:tgtEl>
                                          <p:spTgt spid="1043">
                                            <p:txEl>
                                              <p:pRg st="0" end="0"/>
                                            </p:txEl>
                                          </p:spTgt>
                                        </p:tgtEl>
                                        <p:attrNameLst>
                                          <p:attrName>style.visibility</p:attrName>
                                        </p:attrNameLst>
                                      </p:cBhvr>
                                      <p:to>
                                        <p:strVal val="visible"/>
                                      </p:to>
                                    </p:set>
                                    <p:anim calcmode="lin" valueType="num">
                                      <p:cBhvr>
                                        <p:cTn id="125" dur="500" fill="hold"/>
                                        <p:tgtEl>
                                          <p:spTgt spid="1043">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1043">
                                            <p:txEl>
                                              <p:pRg st="0" end="0"/>
                                            </p:txEl>
                                          </p:spTgt>
                                        </p:tgtEl>
                                        <p:attrNameLst>
                                          <p:attrName>ppt_h</p:attrName>
                                        </p:attrNameLst>
                                      </p:cBhvr>
                                      <p:tavLst>
                                        <p:tav tm="0">
                                          <p:val>
                                            <p:fltVal val="0"/>
                                          </p:val>
                                        </p:tav>
                                        <p:tav tm="100000">
                                          <p:val>
                                            <p:strVal val="#ppt_h"/>
                                          </p:val>
                                        </p:tav>
                                      </p:tavLst>
                                    </p:anim>
                                    <p:animEffect transition="in" filter="fade">
                                      <p:cBhvr>
                                        <p:cTn id="127" dur="500"/>
                                        <p:tgtEl>
                                          <p:spTgt spid="1043">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nodeType="clickEffect">
                                  <p:stCondLst>
                                    <p:cond delay="0"/>
                                  </p:stCondLst>
                                  <p:childTnLst>
                                    <p:set>
                                      <p:cBhvr>
                                        <p:cTn id="131" dur="1" fill="hold">
                                          <p:stCondLst>
                                            <p:cond delay="0"/>
                                          </p:stCondLst>
                                        </p:cTn>
                                        <p:tgtEl>
                                          <p:spTgt spid="1044">
                                            <p:txEl>
                                              <p:pRg st="0" end="0"/>
                                            </p:txEl>
                                          </p:spTgt>
                                        </p:tgtEl>
                                        <p:attrNameLst>
                                          <p:attrName>style.visibility</p:attrName>
                                        </p:attrNameLst>
                                      </p:cBhvr>
                                      <p:to>
                                        <p:strVal val="visible"/>
                                      </p:to>
                                    </p:set>
                                    <p:anim calcmode="lin" valueType="num">
                                      <p:cBhvr>
                                        <p:cTn id="132" dur="500" fill="hold"/>
                                        <p:tgtEl>
                                          <p:spTgt spid="1044">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1044">
                                            <p:txEl>
                                              <p:pRg st="0" end="0"/>
                                            </p:txEl>
                                          </p:spTgt>
                                        </p:tgtEl>
                                        <p:attrNameLst>
                                          <p:attrName>ppt_h</p:attrName>
                                        </p:attrNameLst>
                                      </p:cBhvr>
                                      <p:tavLst>
                                        <p:tav tm="0">
                                          <p:val>
                                            <p:fltVal val="0"/>
                                          </p:val>
                                        </p:tav>
                                        <p:tav tm="100000">
                                          <p:val>
                                            <p:strVal val="#ppt_h"/>
                                          </p:val>
                                        </p:tav>
                                      </p:tavLst>
                                    </p:anim>
                                    <p:animEffect transition="in" filter="fade">
                                      <p:cBhvr>
                                        <p:cTn id="134" dur="500"/>
                                        <p:tgtEl>
                                          <p:spTgt spid="10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30" grpId="0"/>
      <p:bldP spid="1041" grpId="0"/>
      <p:bldP spid="103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Applications</a:t>
            </a:r>
            <a:endParaRPr lang="en-US" dirty="0"/>
          </a:p>
        </p:txBody>
      </p:sp>
      <p:sp>
        <p:nvSpPr>
          <p:cNvPr id="4" name="Content Placeholder 3"/>
          <p:cNvSpPr>
            <a:spLocks noGrp="1"/>
          </p:cNvSpPr>
          <p:nvPr>
            <p:ph idx="1"/>
          </p:nvPr>
        </p:nvSpPr>
        <p:spPr/>
        <p:txBody>
          <a:bodyPr/>
          <a:lstStyle/>
          <a:p>
            <a:r>
              <a:rPr lang="en-US" dirty="0" smtClean="0"/>
              <a:t>We are justified by faith in Christ alone</a:t>
            </a:r>
          </a:p>
          <a:p>
            <a:r>
              <a:rPr lang="en-US" dirty="0" smtClean="0"/>
              <a:t>We are no longer obligated to keep the Law of Moses – our obligation is to obey Christ and the scriptures given by His apostles</a:t>
            </a:r>
          </a:p>
          <a:p>
            <a:r>
              <a:rPr lang="en-US" dirty="0" smtClean="0"/>
              <a:t>We live in an age of privilege:</a:t>
            </a:r>
          </a:p>
          <a:p>
            <a:pPr lvl="1"/>
            <a:r>
              <a:rPr lang="en-US" dirty="0" smtClean="0"/>
              <a:t>Every believer has equal access to God regardless of his or her role or status in life.</a:t>
            </a:r>
          </a:p>
          <a:p>
            <a:pPr lvl="1"/>
            <a:r>
              <a:rPr lang="en-US" dirty="0" smtClean="0"/>
              <a:t>We have the indwelling Spirit who motivates us from within to love and serve God</a:t>
            </a:r>
          </a:p>
          <a:p>
            <a:pPr lvl="1"/>
            <a:r>
              <a:rPr lang="en-US" dirty="0" smtClean="0"/>
              <a:t>God know longer treats us as children, but as grown ups!</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Autofit/>
          </a:bodyPr>
          <a:lstStyle/>
          <a:p>
            <a:r>
              <a:rPr lang="en-US" sz="4000" dirty="0"/>
              <a:t>Paul Defends His Law-Free Gospel </a:t>
            </a:r>
            <a:r>
              <a:rPr lang="en-US" sz="4000" dirty="0" smtClean="0"/>
              <a:t>(</a:t>
            </a:r>
            <a:r>
              <a:rPr lang="en-US" sz="4000" dirty="0">
                <a:solidFill>
                  <a:schemeClr val="accent1"/>
                </a:solidFill>
              </a:rPr>
              <a:t>2:15-5:12</a:t>
            </a:r>
            <a:r>
              <a:rPr lang="en-US" sz="4000" dirty="0"/>
              <a:t>)</a:t>
            </a:r>
          </a:p>
        </p:txBody>
      </p:sp>
      <p:sp>
        <p:nvSpPr>
          <p:cNvPr id="3" name="Content Placeholder 2"/>
          <p:cNvSpPr>
            <a:spLocks noGrp="1"/>
          </p:cNvSpPr>
          <p:nvPr>
            <p:ph idx="1"/>
          </p:nvPr>
        </p:nvSpPr>
        <p:spPr>
          <a:xfrm>
            <a:off x="457200" y="1371600"/>
            <a:ext cx="8229600" cy="5486400"/>
          </a:xfrm>
        </p:spPr>
        <p:txBody>
          <a:bodyPr>
            <a:normAutofit fontScale="85000" lnSpcReduction="10000"/>
          </a:bodyPr>
          <a:lstStyle/>
          <a:p>
            <a:r>
              <a:rPr lang="en-US" sz="3200" dirty="0" smtClean="0">
                <a:solidFill>
                  <a:schemeClr val="bg1">
                    <a:lumMod val="50000"/>
                  </a:schemeClr>
                </a:solidFill>
              </a:rPr>
              <a:t>Those who are “Jews by birth” already know that trying to keep the Law for salvation is futile (2:15–21)</a:t>
            </a:r>
          </a:p>
          <a:p>
            <a:r>
              <a:rPr lang="en-US" sz="3200" dirty="0" smtClean="0">
                <a:solidFill>
                  <a:schemeClr val="bg1">
                    <a:lumMod val="50000"/>
                  </a:schemeClr>
                </a:solidFill>
              </a:rPr>
              <a:t>The Galatians were not saved by keeping the Law but by hearing and believing the Gospel (3:1-5)</a:t>
            </a:r>
          </a:p>
          <a:p>
            <a:r>
              <a:rPr lang="en-US" sz="3200" dirty="0" smtClean="0">
                <a:solidFill>
                  <a:schemeClr val="bg1">
                    <a:lumMod val="50000"/>
                  </a:schemeClr>
                </a:solidFill>
              </a:rPr>
              <a:t>Abraham, the one through whom circumcision was given, was saved by faith not by law-keeping (3:6-14)</a:t>
            </a:r>
          </a:p>
          <a:p>
            <a:r>
              <a:rPr lang="en-US" sz="3200" dirty="0" smtClean="0">
                <a:solidFill>
                  <a:schemeClr val="bg1">
                    <a:lumMod val="50000"/>
                  </a:schemeClr>
                </a:solidFill>
              </a:rPr>
              <a:t>God’s promises to Abraham were fulfilled in Christ and are superior to the Law (3:15-4:7)</a:t>
            </a:r>
          </a:p>
          <a:p>
            <a:r>
              <a:rPr lang="en-US" sz="3200" dirty="0" smtClean="0"/>
              <a:t>By trying to keep the Law the Galatians were going back to the kind of slavery they had experienced as unbelievers (</a:t>
            </a:r>
            <a:r>
              <a:rPr lang="en-US" sz="3200" dirty="0" smtClean="0">
                <a:solidFill>
                  <a:schemeClr val="accent1"/>
                </a:solidFill>
              </a:rPr>
              <a:t>4:8-11</a:t>
            </a:r>
            <a:r>
              <a:rPr lang="en-US" sz="3200" dirty="0" smtClean="0"/>
              <a:t>)</a:t>
            </a:r>
          </a:p>
          <a:p>
            <a:r>
              <a:rPr lang="en-US" sz="3200" dirty="0" smtClean="0"/>
              <a:t>Paul pleads with the Galatians not to allow the Judaizers to turn them away from him and the Gospel he has preached to them (</a:t>
            </a:r>
            <a:r>
              <a:rPr lang="en-US" sz="3200" dirty="0" smtClean="0">
                <a:solidFill>
                  <a:schemeClr val="accent1"/>
                </a:solidFill>
              </a:rPr>
              <a:t>4:12-20</a:t>
            </a:r>
            <a:r>
              <a:rPr lang="en-US" sz="3200" dirty="0" smtClean="0"/>
              <a:t>)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096000"/>
          </a:xfrm>
        </p:spPr>
        <p:txBody>
          <a:bodyPr>
            <a:normAutofit/>
          </a:bodyPr>
          <a:lstStyle/>
          <a:p>
            <a:pPr marL="284163" indent="-284163" rtl="0">
              <a:buNone/>
            </a:pPr>
            <a:r>
              <a:rPr lang="en-US" i="1" dirty="0" smtClean="0">
                <a:solidFill>
                  <a:srgbClr val="AD2E27"/>
                </a:solidFill>
                <a:latin typeface="Cambria" pitchFamily="18" charset="0"/>
              </a:rPr>
              <a:t>  </a:t>
            </a:r>
            <a:r>
              <a:rPr lang="en-US" baseline="30000" dirty="0" smtClean="0"/>
              <a:t>8</a:t>
            </a:r>
            <a:r>
              <a:rPr lang="en-US" i="1" dirty="0" smtClean="0">
                <a:solidFill>
                  <a:srgbClr val="AD2E27"/>
                </a:solidFill>
                <a:latin typeface="Cambria" pitchFamily="18" charset="0"/>
              </a:rPr>
              <a:t> Before you Gentiles knew God, you were slaves to so-called gods that do not even exist.</a:t>
            </a:r>
          </a:p>
          <a:p>
            <a:pPr marL="284163" indent="-284163" rtl="0">
              <a:buNone/>
            </a:pPr>
            <a:r>
              <a:rPr lang="en-US" i="1" dirty="0" smtClean="0">
                <a:solidFill>
                  <a:srgbClr val="AD2E27"/>
                </a:solidFill>
                <a:latin typeface="Cambria" pitchFamily="18" charset="0"/>
              </a:rPr>
              <a:t>  </a:t>
            </a:r>
            <a:r>
              <a:rPr lang="en-US" baseline="30000" dirty="0" smtClean="0"/>
              <a:t>9</a:t>
            </a:r>
            <a:r>
              <a:rPr lang="en-US" i="1" dirty="0" smtClean="0">
                <a:solidFill>
                  <a:srgbClr val="AD2E27"/>
                </a:solidFill>
                <a:latin typeface="Cambria" pitchFamily="18" charset="0"/>
              </a:rPr>
              <a:t> So now that you know God (or should I say, now that God knows you), why do you want to go back again and become slaves once more to the weak and useless spiritual principles of this world?</a:t>
            </a:r>
          </a:p>
          <a:p>
            <a:pPr marL="284163" indent="-284163" rtl="0">
              <a:buNone/>
            </a:pPr>
            <a:r>
              <a:rPr lang="en-US" i="1" dirty="0" smtClean="0">
                <a:solidFill>
                  <a:srgbClr val="AD2E27"/>
                </a:solidFill>
                <a:latin typeface="Cambria" pitchFamily="18" charset="0"/>
              </a:rPr>
              <a:t> </a:t>
            </a:r>
            <a:r>
              <a:rPr lang="en-US" baseline="30000" dirty="0" smtClean="0"/>
              <a:t>10</a:t>
            </a:r>
            <a:r>
              <a:rPr lang="en-US" i="1" dirty="0" smtClean="0">
                <a:solidFill>
                  <a:srgbClr val="AD2E27"/>
                </a:solidFill>
                <a:latin typeface="Cambria" pitchFamily="18" charset="0"/>
              </a:rPr>
              <a:t> You are trying to earn favor with God by observing certain days or months or seasons or years.</a:t>
            </a:r>
          </a:p>
          <a:p>
            <a:pPr marL="284163" indent="-284163" rtl="0">
              <a:buNone/>
            </a:pPr>
            <a:r>
              <a:rPr lang="en-US" i="1" dirty="0" smtClean="0">
                <a:solidFill>
                  <a:srgbClr val="AD2E27"/>
                </a:solidFill>
                <a:latin typeface="Cambria" pitchFamily="18" charset="0"/>
              </a:rPr>
              <a:t> </a:t>
            </a:r>
            <a:r>
              <a:rPr lang="en-US" baseline="30000" dirty="0" smtClean="0"/>
              <a:t>11</a:t>
            </a:r>
            <a:r>
              <a:rPr lang="en-US" i="1" dirty="0" smtClean="0">
                <a:solidFill>
                  <a:srgbClr val="AD2E27"/>
                </a:solidFill>
                <a:latin typeface="Cambria" pitchFamily="18" charset="0"/>
              </a:rPr>
              <a:t> I fear for you. Perhaps all my hard work with you was for nothing. </a:t>
            </a:r>
          </a:p>
          <a:p>
            <a:pPr marL="284163" indent="-284163" rtl="0">
              <a:buNone/>
            </a:pPr>
            <a:endParaRPr lang="en-US" sz="2400" dirty="0" smtClean="0">
              <a:latin typeface="Calibri" pitchFamily="34" charset="0"/>
              <a:cs typeface="Calibri" pitchFamily="34" charset="0"/>
            </a:endParaRPr>
          </a:p>
          <a:p>
            <a:pPr marL="284163" indent="-284163" rtl="0">
              <a:buNone/>
            </a:pPr>
            <a:r>
              <a:rPr lang="en-US" sz="2400" dirty="0" smtClean="0">
                <a:latin typeface="Calibri" pitchFamily="34" charset="0"/>
                <a:cs typeface="Calibri" pitchFamily="34" charset="0"/>
              </a:rPr>
              <a:t>(New Living Translation)</a:t>
            </a:r>
          </a:p>
        </p:txBody>
      </p:sp>
      <p:sp>
        <p:nvSpPr>
          <p:cNvPr id="4" name="Title 3"/>
          <p:cNvSpPr>
            <a:spLocks noGrp="1"/>
          </p:cNvSpPr>
          <p:nvPr>
            <p:ph type="title"/>
          </p:nvPr>
        </p:nvSpPr>
        <p:spPr>
          <a:xfrm>
            <a:off x="457200" y="0"/>
            <a:ext cx="8229600" cy="685800"/>
          </a:xfrm>
        </p:spPr>
        <p:txBody>
          <a:bodyPr>
            <a:noAutofit/>
          </a:bodyPr>
          <a:lstStyle/>
          <a:p>
            <a:r>
              <a:rPr lang="en-US" sz="4000" dirty="0"/>
              <a:t>Back to Slavery (</a:t>
            </a:r>
            <a:r>
              <a:rPr lang="en-US" sz="4000" dirty="0">
                <a:solidFill>
                  <a:schemeClr val="accent1"/>
                </a:solidFill>
              </a:rPr>
              <a:t>4:8-11</a:t>
            </a:r>
            <a:r>
              <a:rPr lang="en-US" sz="4000" dirty="0"/>
              <a:t>)</a:t>
            </a:r>
          </a:p>
        </p:txBody>
      </p:sp>
    </p:spTree>
  </p:cSld>
  <p:clrMapOvr>
    <a:masterClrMapping/>
  </p:clrMapOvr>
  <p:transition>
    <p:plus/>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Autofit/>
          </a:bodyPr>
          <a:lstStyle/>
          <a:p>
            <a:r>
              <a:rPr lang="en-US" sz="4000" dirty="0"/>
              <a:t>Back to Slavery (</a:t>
            </a:r>
            <a:r>
              <a:rPr lang="en-US" sz="4000" dirty="0">
                <a:solidFill>
                  <a:schemeClr val="accent1"/>
                </a:solidFill>
              </a:rPr>
              <a:t>4:8-11</a:t>
            </a:r>
            <a:r>
              <a:rPr lang="en-US" sz="4000" dirty="0"/>
              <a:t>)</a:t>
            </a:r>
          </a:p>
        </p:txBody>
      </p:sp>
      <p:sp>
        <p:nvSpPr>
          <p:cNvPr id="8" name="Content Placeholder 7"/>
          <p:cNvSpPr>
            <a:spLocks noGrp="1"/>
          </p:cNvSpPr>
          <p:nvPr>
            <p:ph idx="1"/>
          </p:nvPr>
        </p:nvSpPr>
        <p:spPr>
          <a:xfrm>
            <a:off x="457200" y="762000"/>
            <a:ext cx="8229600" cy="6096000"/>
          </a:xfrm>
        </p:spPr>
        <p:txBody>
          <a:bodyPr>
            <a:normAutofit/>
          </a:bodyPr>
          <a:lstStyle/>
          <a:p>
            <a:pPr marL="284163" indent="-284163" rtl="0">
              <a:buNone/>
            </a:pPr>
            <a:r>
              <a:rPr lang="en-US" i="1" dirty="0" smtClean="0">
                <a:solidFill>
                  <a:srgbClr val="AD2E27"/>
                </a:solidFill>
                <a:latin typeface="Cambria" pitchFamily="18" charset="0"/>
              </a:rPr>
              <a:t> </a:t>
            </a:r>
            <a:r>
              <a:rPr lang="en-US" baseline="30000" dirty="0" smtClean="0"/>
              <a:t>8</a:t>
            </a:r>
            <a:r>
              <a:rPr lang="en-US" i="1" dirty="0" smtClean="0">
                <a:solidFill>
                  <a:srgbClr val="AD2E27"/>
                </a:solidFill>
                <a:latin typeface="Cambria" pitchFamily="18" charset="0"/>
              </a:rPr>
              <a:t> Before you Gentiles knew God, you were slaves to so-called gods that do not even exist. </a:t>
            </a:r>
            <a:r>
              <a:rPr lang="en-US" dirty="0" smtClean="0"/>
              <a:t>(NLT)</a:t>
            </a:r>
            <a:endParaRPr lang="en-US" i="1" dirty="0" smtClean="0">
              <a:solidFill>
                <a:srgbClr val="AD2E27"/>
              </a:solidFill>
              <a:latin typeface="Cambria" pitchFamily="18" charset="0"/>
            </a:endParaRPr>
          </a:p>
          <a:p>
            <a:pPr marL="457200" indent="-457200" rtl="0">
              <a:buNone/>
            </a:pPr>
            <a:endParaRPr lang="en-US" i="1" dirty="0" smtClean="0">
              <a:solidFill>
                <a:srgbClr val="AD2E27"/>
              </a:solidFill>
              <a:latin typeface="Cambria" pitchFamily="18" charset="0"/>
            </a:endParaRPr>
          </a:p>
          <a:p>
            <a:r>
              <a:rPr lang="en-US" dirty="0" smtClean="0"/>
              <a:t>Before the Galatians heard and believed the gospel that Paul preached to them, they were enslaved to their pagan religions – serving what they thought were gods, but in reality were not gods at all.</a:t>
            </a:r>
          </a:p>
          <a:p>
            <a:endParaRPr lang="en-US" dirty="0"/>
          </a:p>
        </p:txBody>
      </p:sp>
    </p:spTree>
  </p:cSld>
  <p:clrMapOvr>
    <a:masterClrMapping/>
  </p:clrMapOvr>
  <p:transition>
    <p:plus/>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Autofit/>
          </a:bodyPr>
          <a:lstStyle/>
          <a:p>
            <a:r>
              <a:rPr lang="en-US" sz="4000" dirty="0"/>
              <a:t>Back to Slavery (</a:t>
            </a:r>
            <a:r>
              <a:rPr lang="en-US" sz="4000" dirty="0">
                <a:solidFill>
                  <a:schemeClr val="accent1"/>
                </a:solidFill>
              </a:rPr>
              <a:t>4:8-11</a:t>
            </a:r>
            <a:r>
              <a:rPr lang="en-US" sz="4000" dirty="0"/>
              <a:t>)</a:t>
            </a:r>
          </a:p>
        </p:txBody>
      </p:sp>
      <p:sp>
        <p:nvSpPr>
          <p:cNvPr id="8" name="Content Placeholder 7"/>
          <p:cNvSpPr>
            <a:spLocks noGrp="1"/>
          </p:cNvSpPr>
          <p:nvPr>
            <p:ph idx="1"/>
          </p:nvPr>
        </p:nvSpPr>
        <p:spPr>
          <a:xfrm>
            <a:off x="457200" y="609600"/>
            <a:ext cx="8229600" cy="6248400"/>
          </a:xfrm>
        </p:spPr>
        <p:txBody>
          <a:bodyPr>
            <a:normAutofit lnSpcReduction="10000"/>
          </a:bodyPr>
          <a:lstStyle/>
          <a:p>
            <a:pPr marL="284163" indent="-284163" rtl="0">
              <a:buNone/>
            </a:pPr>
            <a:r>
              <a:rPr lang="en-US" i="1" dirty="0" smtClean="0">
                <a:solidFill>
                  <a:srgbClr val="AD2E27"/>
                </a:solidFill>
                <a:latin typeface="Cambria" pitchFamily="18" charset="0"/>
              </a:rPr>
              <a:t> </a:t>
            </a:r>
            <a:r>
              <a:rPr lang="en-US" baseline="30000" dirty="0" smtClean="0"/>
              <a:t>9</a:t>
            </a:r>
            <a:r>
              <a:rPr lang="en-US" i="1" dirty="0" smtClean="0">
                <a:solidFill>
                  <a:srgbClr val="AD2E27"/>
                </a:solidFill>
                <a:latin typeface="Cambria" pitchFamily="18" charset="0"/>
              </a:rPr>
              <a:t> So now that you know God (or should I say, now that God knows you), why do you want to go back again and become slaves once more to the weak and useless spiritual principles of this world? </a:t>
            </a:r>
            <a:r>
              <a:rPr lang="en-US" dirty="0" smtClean="0"/>
              <a:t>(NLT)</a:t>
            </a:r>
            <a:endParaRPr lang="en-US" i="1" dirty="0" smtClean="0">
              <a:solidFill>
                <a:srgbClr val="AD2E27"/>
              </a:solidFill>
              <a:latin typeface="Cambria" pitchFamily="18" charset="0"/>
            </a:endParaRPr>
          </a:p>
          <a:p>
            <a:pPr marL="457200" indent="-457200" rtl="0">
              <a:buNone/>
            </a:pPr>
            <a:endParaRPr lang="en-US" sz="1100" i="1" dirty="0" smtClean="0">
              <a:solidFill>
                <a:srgbClr val="AD2E27"/>
              </a:solidFill>
              <a:latin typeface="Cambria" pitchFamily="18" charset="0"/>
            </a:endParaRPr>
          </a:p>
          <a:p>
            <a:r>
              <a:rPr lang="en-US" dirty="0" smtClean="0"/>
              <a:t>Now, because they have believed the Gospel, they know God or –  Paul corrects himself – God knows </a:t>
            </a:r>
            <a:r>
              <a:rPr lang="en-US" b="1" i="1" dirty="0" smtClean="0"/>
              <a:t>them </a:t>
            </a:r>
          </a:p>
          <a:p>
            <a:pPr lvl="1"/>
            <a:r>
              <a:rPr lang="en-US" sz="2400" dirty="0" smtClean="0"/>
              <a:t>To “know God” does not mean to know information </a:t>
            </a:r>
            <a:r>
              <a:rPr lang="en-US" sz="2400" b="1" i="1" dirty="0" smtClean="0"/>
              <a:t>about</a:t>
            </a:r>
            <a:r>
              <a:rPr lang="en-US" sz="2400" dirty="0" smtClean="0"/>
              <a:t> God, but to know God in a </a:t>
            </a:r>
            <a:r>
              <a:rPr lang="en-US" sz="2400" b="1" i="1" dirty="0" smtClean="0"/>
              <a:t>relational</a:t>
            </a:r>
            <a:r>
              <a:rPr lang="en-US" sz="2400" dirty="0" smtClean="0"/>
              <a:t> way – to love and experience God (cf. </a:t>
            </a:r>
            <a:r>
              <a:rPr lang="en-US" sz="2400" dirty="0" smtClean="0">
                <a:solidFill>
                  <a:schemeClr val="accent1"/>
                </a:solidFill>
              </a:rPr>
              <a:t>John 17:3</a:t>
            </a:r>
            <a:r>
              <a:rPr lang="en-US" sz="2400" dirty="0" smtClean="0"/>
              <a:t>)</a:t>
            </a:r>
          </a:p>
          <a:p>
            <a:pPr lvl="1"/>
            <a:r>
              <a:rPr lang="en-US" sz="2400" dirty="0" smtClean="0"/>
              <a:t>Paul then corrects himself, saying “or should I say …God knows </a:t>
            </a:r>
            <a:r>
              <a:rPr lang="en-US" sz="2400" b="1" i="1" dirty="0" smtClean="0"/>
              <a:t>you</a:t>
            </a:r>
            <a:r>
              <a:rPr lang="en-US" sz="2400" dirty="0" smtClean="0"/>
              <a:t>” (again, in a relational way – God loves them) (cf. </a:t>
            </a:r>
            <a:r>
              <a:rPr lang="en-US" sz="2400" dirty="0" smtClean="0">
                <a:solidFill>
                  <a:schemeClr val="accent1"/>
                </a:solidFill>
              </a:rPr>
              <a:t>Rom 8:29</a:t>
            </a:r>
            <a:r>
              <a:rPr lang="en-US" sz="2400" dirty="0" smtClean="0"/>
              <a:t>)</a:t>
            </a:r>
          </a:p>
          <a:p>
            <a:pPr lvl="1"/>
            <a:r>
              <a:rPr lang="en-US" sz="2400" dirty="0" smtClean="0"/>
              <a:t>Both things are true of genuine believers: they know God and God knows them.</a:t>
            </a:r>
          </a:p>
          <a:p>
            <a:pPr lvl="1"/>
            <a:r>
              <a:rPr lang="en-US" sz="2400" dirty="0" smtClean="0"/>
              <a:t>Paul corrects himself to show that it is God who </a:t>
            </a:r>
            <a:r>
              <a:rPr lang="en-US" sz="2400" b="1" i="1" dirty="0" smtClean="0"/>
              <a:t>initiates</a:t>
            </a:r>
            <a:r>
              <a:rPr lang="en-US" sz="2400" dirty="0" smtClean="0"/>
              <a:t> the relationship with those who then come to love Him.</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p:cTn id="35"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Autofit/>
          </a:bodyPr>
          <a:lstStyle/>
          <a:p>
            <a:r>
              <a:rPr lang="en-US" sz="4000" dirty="0"/>
              <a:t>Back to Slavery (</a:t>
            </a:r>
            <a:r>
              <a:rPr lang="en-US" sz="4000" dirty="0">
                <a:solidFill>
                  <a:schemeClr val="accent1"/>
                </a:solidFill>
              </a:rPr>
              <a:t>4:8-11</a:t>
            </a:r>
            <a:r>
              <a:rPr lang="en-US" sz="4000" dirty="0"/>
              <a:t>)</a:t>
            </a:r>
          </a:p>
        </p:txBody>
      </p:sp>
      <p:sp>
        <p:nvSpPr>
          <p:cNvPr id="8" name="Content Placeholder 7"/>
          <p:cNvSpPr>
            <a:spLocks noGrp="1"/>
          </p:cNvSpPr>
          <p:nvPr>
            <p:ph idx="1"/>
          </p:nvPr>
        </p:nvSpPr>
        <p:spPr>
          <a:xfrm>
            <a:off x="457200" y="685800"/>
            <a:ext cx="8229600" cy="6172200"/>
          </a:xfrm>
        </p:spPr>
        <p:txBody>
          <a:bodyPr>
            <a:normAutofit fontScale="92500" lnSpcReduction="20000"/>
          </a:bodyPr>
          <a:lstStyle/>
          <a:p>
            <a:pPr marL="284163" indent="-284163" rtl="0">
              <a:buNone/>
            </a:pPr>
            <a:r>
              <a:rPr lang="en-US" i="1" dirty="0" smtClean="0">
                <a:solidFill>
                  <a:srgbClr val="AD2E27"/>
                </a:solidFill>
                <a:latin typeface="Cambria" pitchFamily="18" charset="0"/>
              </a:rPr>
              <a:t> </a:t>
            </a:r>
            <a:r>
              <a:rPr lang="en-US" baseline="30000" dirty="0" smtClean="0"/>
              <a:t>9</a:t>
            </a:r>
            <a:r>
              <a:rPr lang="en-US" i="1" dirty="0" smtClean="0">
                <a:solidFill>
                  <a:srgbClr val="AD2E27"/>
                </a:solidFill>
                <a:latin typeface="Cambria" pitchFamily="18" charset="0"/>
              </a:rPr>
              <a:t> So now that you know God (or should I say, now that God knows you), why do you want to go back again and become slaves once more to the weak and useless spiritual principles of this world? </a:t>
            </a:r>
            <a:r>
              <a:rPr lang="en-US" dirty="0" smtClean="0"/>
              <a:t>(NLT)</a:t>
            </a:r>
            <a:endParaRPr lang="en-US" i="1" dirty="0" smtClean="0">
              <a:solidFill>
                <a:srgbClr val="AD2E27"/>
              </a:solidFill>
              <a:latin typeface="Cambria" pitchFamily="18" charset="0"/>
            </a:endParaRPr>
          </a:p>
          <a:p>
            <a:pPr marL="457200" indent="-457200" rtl="0">
              <a:buNone/>
            </a:pPr>
            <a:endParaRPr lang="en-US" sz="2200" i="1" dirty="0" smtClean="0">
              <a:solidFill>
                <a:srgbClr val="AD2E27"/>
              </a:solidFill>
              <a:latin typeface="Cambria" pitchFamily="18" charset="0"/>
            </a:endParaRPr>
          </a:p>
          <a:p>
            <a:r>
              <a:rPr lang="en-US" dirty="0" smtClean="0"/>
              <a:t>After coming into this kind of relationship with God, why would </a:t>
            </a:r>
            <a:r>
              <a:rPr lang="en-US" b="1" i="1" dirty="0" smtClean="0"/>
              <a:t>anyone</a:t>
            </a:r>
            <a:r>
              <a:rPr lang="en-US" dirty="0" smtClean="0"/>
              <a:t> want to go back into the same kind of slavery they were in </a:t>
            </a:r>
            <a:r>
              <a:rPr lang="en-US" b="1" i="1" dirty="0" smtClean="0"/>
              <a:t>before</a:t>
            </a:r>
            <a:r>
              <a:rPr lang="en-US" dirty="0" smtClean="0"/>
              <a:t> they heard the gospel?</a:t>
            </a:r>
          </a:p>
          <a:p>
            <a:r>
              <a:rPr lang="en-US" dirty="0" smtClean="0"/>
              <a:t>Paul tells the Galatians that by putting themselves under the Law of Moses, they are turning back to the same kind of </a:t>
            </a:r>
            <a:r>
              <a:rPr lang="en-US" i="1" dirty="0" smtClean="0">
                <a:solidFill>
                  <a:srgbClr val="AD2E27"/>
                </a:solidFill>
                <a:latin typeface="Cambria" pitchFamily="18" charset="0"/>
              </a:rPr>
              <a:t>weak and useless spiritual principles of this world </a:t>
            </a:r>
            <a:r>
              <a:rPr lang="en-US" dirty="0" smtClean="0"/>
              <a:t>that they were under as pagans!</a:t>
            </a:r>
          </a:p>
          <a:p>
            <a:r>
              <a:rPr lang="en-US" dirty="0" smtClean="0"/>
              <a:t>Although there were, no doubt, many differences between the pagan religions of the Galatians and the legalistic practices of the Judaizers – in principle they were the same:  both were lifeless, performance based religious systems that operated apart from a genuine relationship with and a total dependence on Christ.</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Autofit/>
          </a:bodyPr>
          <a:lstStyle/>
          <a:p>
            <a:r>
              <a:rPr lang="en-US" sz="4000" dirty="0"/>
              <a:t>Back to Slavery (</a:t>
            </a:r>
            <a:r>
              <a:rPr lang="en-US" sz="4000" dirty="0">
                <a:solidFill>
                  <a:schemeClr val="accent1"/>
                </a:solidFill>
              </a:rPr>
              <a:t>4:8-11</a:t>
            </a:r>
            <a:r>
              <a:rPr lang="en-US" sz="4000" dirty="0"/>
              <a:t>)</a:t>
            </a:r>
          </a:p>
        </p:txBody>
      </p:sp>
      <p:sp>
        <p:nvSpPr>
          <p:cNvPr id="8" name="Content Placeholder 7"/>
          <p:cNvSpPr>
            <a:spLocks noGrp="1"/>
          </p:cNvSpPr>
          <p:nvPr>
            <p:ph idx="1"/>
          </p:nvPr>
        </p:nvSpPr>
        <p:spPr>
          <a:xfrm>
            <a:off x="457200" y="685800"/>
            <a:ext cx="8229600" cy="6172200"/>
          </a:xfrm>
        </p:spPr>
        <p:txBody>
          <a:bodyPr>
            <a:normAutofit fontScale="92500" lnSpcReduction="20000"/>
          </a:bodyPr>
          <a:lstStyle/>
          <a:p>
            <a:pPr marL="284163" indent="-284163" rtl="0">
              <a:buNone/>
            </a:pPr>
            <a:r>
              <a:rPr lang="en-US" i="1" dirty="0" smtClean="0">
                <a:solidFill>
                  <a:srgbClr val="AD2E27"/>
                </a:solidFill>
                <a:latin typeface="Cambria" pitchFamily="18" charset="0"/>
              </a:rPr>
              <a:t> </a:t>
            </a:r>
            <a:r>
              <a:rPr lang="en-US" baseline="30000" dirty="0" smtClean="0"/>
              <a:t>10</a:t>
            </a:r>
            <a:r>
              <a:rPr lang="en-US" i="1" dirty="0" smtClean="0">
                <a:solidFill>
                  <a:srgbClr val="AD2E27"/>
                </a:solidFill>
                <a:latin typeface="Cambria" pitchFamily="18" charset="0"/>
              </a:rPr>
              <a:t> You are [trying to earn favor with God by] observing certain days or months or seasons or years. </a:t>
            </a:r>
            <a:r>
              <a:rPr lang="en-US" dirty="0" smtClean="0"/>
              <a:t>(NLT)</a:t>
            </a:r>
            <a:endParaRPr lang="en-US" i="1" dirty="0" smtClean="0">
              <a:solidFill>
                <a:srgbClr val="AD2E27"/>
              </a:solidFill>
              <a:latin typeface="Cambria" pitchFamily="18" charset="0"/>
            </a:endParaRPr>
          </a:p>
          <a:p>
            <a:pPr marL="457200" indent="-457200" rtl="0">
              <a:buNone/>
            </a:pPr>
            <a:endParaRPr lang="en-US" i="1" dirty="0" smtClean="0">
              <a:solidFill>
                <a:srgbClr val="AD2E27"/>
              </a:solidFill>
              <a:latin typeface="Cambria" pitchFamily="18" charset="0"/>
            </a:endParaRPr>
          </a:p>
          <a:p>
            <a:r>
              <a:rPr lang="en-US" dirty="0" smtClean="0"/>
              <a:t>Their involvement in Judaism has gone so far already that they have begun to observe all of the various Jewish feasts and holy days – things which have now been replaced by the thing they pointed forward to: Jesus Christ.</a:t>
            </a:r>
          </a:p>
          <a:p>
            <a:r>
              <a:rPr lang="en-US" dirty="0" smtClean="0"/>
              <a:t>Perhaps the Galatians’ previous pagan practices involved an obligation to observe some kind of pagan religious calendar and Paul is drawing a parallel here.</a:t>
            </a:r>
          </a:p>
          <a:p>
            <a:r>
              <a:rPr lang="en-US" dirty="0" smtClean="0"/>
              <a:t>Paul is not forbidding them to ever observe any kind of holiday – as a Jew Paul sometimes observed Jewish holidays in an effort to win his fellow Jews (1 Cor. 16:8; Acts 20:16)</a:t>
            </a:r>
          </a:p>
          <a:p>
            <a:r>
              <a:rPr lang="en-US" dirty="0" smtClean="0"/>
              <a:t>But it was completely out of place to impose a Jewish calendar on Gentiles in a way that implied that they were under obligation to keep the Law – this Paul could not allow.</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Autofit/>
          </a:bodyPr>
          <a:lstStyle/>
          <a:p>
            <a:r>
              <a:rPr lang="en-US" sz="4000" dirty="0"/>
              <a:t>Back to Slavery (</a:t>
            </a:r>
            <a:r>
              <a:rPr lang="en-US" sz="4000" dirty="0">
                <a:solidFill>
                  <a:schemeClr val="accent1"/>
                </a:solidFill>
              </a:rPr>
              <a:t>4:8-11</a:t>
            </a:r>
            <a:r>
              <a:rPr lang="en-US" sz="4000" dirty="0"/>
              <a:t>)</a:t>
            </a:r>
          </a:p>
        </p:txBody>
      </p:sp>
      <p:sp>
        <p:nvSpPr>
          <p:cNvPr id="8" name="Content Placeholder 7"/>
          <p:cNvSpPr>
            <a:spLocks noGrp="1"/>
          </p:cNvSpPr>
          <p:nvPr>
            <p:ph idx="1"/>
          </p:nvPr>
        </p:nvSpPr>
        <p:spPr>
          <a:xfrm>
            <a:off x="457200" y="609600"/>
            <a:ext cx="8229600" cy="6248400"/>
          </a:xfrm>
        </p:spPr>
        <p:txBody>
          <a:bodyPr>
            <a:normAutofit/>
          </a:bodyPr>
          <a:lstStyle/>
          <a:p>
            <a:pPr marL="284163" indent="-284163" rtl="0">
              <a:buNone/>
            </a:pPr>
            <a:r>
              <a:rPr lang="en-US" i="1" dirty="0" smtClean="0">
                <a:solidFill>
                  <a:srgbClr val="AD2E27"/>
                </a:solidFill>
                <a:latin typeface="Cambria" pitchFamily="18" charset="0"/>
              </a:rPr>
              <a:t> </a:t>
            </a:r>
            <a:r>
              <a:rPr lang="en-US" baseline="30000" dirty="0" smtClean="0"/>
              <a:t>11</a:t>
            </a:r>
            <a:r>
              <a:rPr lang="en-US" i="1" dirty="0" smtClean="0">
                <a:solidFill>
                  <a:srgbClr val="AD2E27"/>
                </a:solidFill>
                <a:latin typeface="Cambria" pitchFamily="18" charset="0"/>
              </a:rPr>
              <a:t> I fear for you. Perhaps all my hard work with you was for nothing. </a:t>
            </a:r>
            <a:r>
              <a:rPr lang="en-US" dirty="0" smtClean="0"/>
              <a:t>(NLT)</a:t>
            </a:r>
            <a:endParaRPr lang="en-US" i="1" dirty="0" smtClean="0">
              <a:solidFill>
                <a:srgbClr val="AD2E27"/>
              </a:solidFill>
              <a:latin typeface="Cambria" pitchFamily="18" charset="0"/>
            </a:endParaRPr>
          </a:p>
          <a:p>
            <a:pPr marL="457200" indent="-457200" rtl="0">
              <a:buNone/>
            </a:pPr>
            <a:endParaRPr lang="en-US" i="1" dirty="0" smtClean="0">
              <a:solidFill>
                <a:srgbClr val="AD2E27"/>
              </a:solidFill>
              <a:latin typeface="Cambria" pitchFamily="18" charset="0"/>
            </a:endParaRPr>
          </a:p>
          <a:p>
            <a:r>
              <a:rPr lang="en-US" dirty="0" smtClean="0"/>
              <a:t>Paul wants to believe the best about the Galatians – he believes there is reason to be “confident” that they will ultimately see the light and reject the false teaching of the Judaizers (Gal. 5:10).</a:t>
            </a:r>
          </a:p>
          <a:p>
            <a:r>
              <a:rPr lang="en-US" dirty="0" smtClean="0"/>
              <a:t>On the other hand, Paul’s deepest fear is that their willingness to so quickly entertain a false gospel may indicate that their faith is not genuine – in which case they are eternally damned and all of Paul’s efforts in preaching and ministering to them have, in one sense, been wasted!</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Autofit/>
          </a:bodyPr>
          <a:lstStyle/>
          <a:p>
            <a:r>
              <a:rPr lang="en-US" sz="4000" dirty="0"/>
              <a:t>Paul Defends His Law-Free Gospel </a:t>
            </a:r>
            <a:r>
              <a:rPr lang="en-US" sz="4000" dirty="0" smtClean="0"/>
              <a:t>(</a:t>
            </a:r>
            <a:r>
              <a:rPr lang="en-US" sz="4000" dirty="0">
                <a:solidFill>
                  <a:schemeClr val="accent1"/>
                </a:solidFill>
              </a:rPr>
              <a:t>2:15-5:12</a:t>
            </a:r>
            <a:r>
              <a:rPr lang="en-US" sz="4000" dirty="0"/>
              <a:t>)</a:t>
            </a:r>
          </a:p>
        </p:txBody>
      </p:sp>
      <p:sp>
        <p:nvSpPr>
          <p:cNvPr id="3" name="Content Placeholder 2"/>
          <p:cNvSpPr>
            <a:spLocks noGrp="1"/>
          </p:cNvSpPr>
          <p:nvPr>
            <p:ph idx="1"/>
          </p:nvPr>
        </p:nvSpPr>
        <p:spPr>
          <a:xfrm>
            <a:off x="457200" y="1371600"/>
            <a:ext cx="8229600" cy="5486400"/>
          </a:xfrm>
        </p:spPr>
        <p:txBody>
          <a:bodyPr>
            <a:normAutofit fontScale="85000" lnSpcReduction="10000"/>
          </a:bodyPr>
          <a:lstStyle/>
          <a:p>
            <a:r>
              <a:rPr lang="en-US" sz="3200" dirty="0" smtClean="0">
                <a:solidFill>
                  <a:schemeClr val="bg1">
                    <a:lumMod val="50000"/>
                  </a:schemeClr>
                </a:solidFill>
              </a:rPr>
              <a:t>Those who are “Jews by birth” already know that trying to keep the Law for salvation is futile (2:15–21)</a:t>
            </a:r>
          </a:p>
          <a:p>
            <a:r>
              <a:rPr lang="en-US" sz="3200" dirty="0" smtClean="0">
                <a:solidFill>
                  <a:schemeClr val="bg1">
                    <a:lumMod val="50000"/>
                  </a:schemeClr>
                </a:solidFill>
              </a:rPr>
              <a:t>The Galatians were not saved by keeping the Law but by hearing and believing the Gospel (3:1-5)</a:t>
            </a:r>
          </a:p>
          <a:p>
            <a:r>
              <a:rPr lang="en-US" sz="3200" dirty="0" smtClean="0">
                <a:solidFill>
                  <a:schemeClr val="bg1">
                    <a:lumMod val="50000"/>
                  </a:schemeClr>
                </a:solidFill>
              </a:rPr>
              <a:t>Abraham, the one through whom circumcision was given, was saved by faith not by law-keeping (3:6-14)</a:t>
            </a:r>
          </a:p>
          <a:p>
            <a:r>
              <a:rPr lang="en-US" sz="3200" dirty="0" smtClean="0">
                <a:solidFill>
                  <a:schemeClr val="bg1">
                    <a:lumMod val="50000"/>
                  </a:schemeClr>
                </a:solidFill>
              </a:rPr>
              <a:t>God’s promises to Abraham were fulfilled in Christ and are superior to the Law (3:15-4:7)</a:t>
            </a:r>
          </a:p>
          <a:p>
            <a:r>
              <a:rPr lang="en-US" sz="3200" dirty="0" smtClean="0">
                <a:solidFill>
                  <a:schemeClr val="bg1">
                    <a:lumMod val="50000"/>
                  </a:schemeClr>
                </a:solidFill>
              </a:rPr>
              <a:t>By trying to keep the Law the Galatians were going back to the kind of slavery they had experienced as unbelievers (4:8-11)</a:t>
            </a:r>
          </a:p>
          <a:p>
            <a:r>
              <a:rPr lang="en-US" sz="3200" dirty="0" smtClean="0"/>
              <a:t>Paul pleads with the Galatians not to allow the Judaizers to turn them away from him and the Gospel he has preached to them (</a:t>
            </a:r>
            <a:r>
              <a:rPr lang="en-US" sz="3200" dirty="0" smtClean="0">
                <a:solidFill>
                  <a:schemeClr val="accent1"/>
                </a:solidFill>
              </a:rPr>
              <a:t>4:12-20</a:t>
            </a:r>
            <a:r>
              <a:rPr lang="en-US" sz="3200" dirty="0" smtClean="0"/>
              <a:t>) </a:t>
            </a:r>
          </a:p>
        </p:txBody>
      </p:sp>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Greeting to the Galatians </a:t>
            </a:r>
            <a:endParaRPr lang="en-US" dirty="0"/>
          </a:p>
        </p:txBody>
      </p:sp>
      <p:sp>
        <p:nvSpPr>
          <p:cNvPr id="3" name="Content Placeholder 2"/>
          <p:cNvSpPr>
            <a:spLocks noGrp="1"/>
          </p:cNvSpPr>
          <p:nvPr>
            <p:ph idx="1"/>
          </p:nvPr>
        </p:nvSpPr>
        <p:spPr>
          <a:xfrm>
            <a:off x="457200" y="914400"/>
            <a:ext cx="8229600" cy="5562600"/>
          </a:xfrm>
        </p:spPr>
        <p:txBody>
          <a:bodyPr>
            <a:normAutofit/>
          </a:bodyPr>
          <a:lstStyle/>
          <a:p>
            <a:pPr marL="265176" indent="-265176">
              <a:buNone/>
            </a:pPr>
            <a:r>
              <a:rPr lang="en-US" dirty="0" smtClean="0"/>
              <a:t> </a:t>
            </a:r>
            <a:r>
              <a:rPr lang="en-US" baseline="30000" dirty="0" smtClean="0"/>
              <a:t>2</a:t>
            </a:r>
            <a:r>
              <a:rPr lang="en-US" dirty="0" smtClean="0"/>
              <a:t> </a:t>
            </a:r>
            <a:r>
              <a:rPr lang="en-US" i="1" dirty="0" smtClean="0">
                <a:solidFill>
                  <a:schemeClr val="accent1"/>
                </a:solidFill>
                <a:latin typeface="Cambria" pitchFamily="18" charset="0"/>
              </a:rPr>
              <a:t>and all the brothers with me, To the churches in Galatia:</a:t>
            </a:r>
          </a:p>
          <a:p>
            <a:pPr marL="265176" indent="-265176">
              <a:buNone/>
            </a:pPr>
            <a:endParaRPr lang="en-US" i="1" dirty="0" smtClean="0">
              <a:solidFill>
                <a:schemeClr val="accent1"/>
              </a:solidFill>
              <a:latin typeface="Cambria" pitchFamily="18" charset="0"/>
            </a:endParaRPr>
          </a:p>
          <a:p>
            <a:r>
              <a:rPr lang="en-US" dirty="0" smtClean="0"/>
              <a:t> </a:t>
            </a:r>
            <a:r>
              <a:rPr lang="en-US" i="1" dirty="0" smtClean="0">
                <a:solidFill>
                  <a:schemeClr val="accent1"/>
                </a:solidFill>
                <a:latin typeface="Cambria" pitchFamily="18" charset="0"/>
              </a:rPr>
              <a:t>all the brothers with me </a:t>
            </a:r>
            <a:r>
              <a:rPr lang="en-US" dirty="0" smtClean="0"/>
              <a:t>– would have probably included:</a:t>
            </a:r>
          </a:p>
          <a:p>
            <a:pPr lvl="1"/>
            <a:r>
              <a:rPr lang="en-US" sz="2400" dirty="0" smtClean="0"/>
              <a:t>The church at Antioch Syria where I believe Paul wrote this letter</a:t>
            </a:r>
          </a:p>
          <a:p>
            <a:pPr lvl="1"/>
            <a:r>
              <a:rPr lang="en-US" sz="2400" dirty="0" smtClean="0"/>
              <a:t>Especially Barnabas (mentioned in 2:1,9,13)</a:t>
            </a:r>
          </a:p>
          <a:p>
            <a:r>
              <a:rPr lang="en-US" i="1" dirty="0" smtClean="0">
                <a:solidFill>
                  <a:schemeClr val="accent1"/>
                </a:solidFill>
                <a:latin typeface="Cambria" pitchFamily="18" charset="0"/>
              </a:rPr>
              <a:t>To the churches in Galatia</a:t>
            </a:r>
            <a:r>
              <a:rPr lang="en-US" dirty="0" smtClean="0"/>
              <a:t> – which Paul and Barnabas founded during his first missionary journey (Acts 13-14; compare 1 Cor. 16:1)</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371600"/>
          </a:xfrm>
        </p:spPr>
        <p:txBody>
          <a:bodyPr>
            <a:noAutofit/>
          </a:bodyPr>
          <a:lstStyle/>
          <a:p>
            <a:r>
              <a:rPr lang="en-US" sz="4000" dirty="0" smtClean="0"/>
              <a:t>Paul Pleads With the Galatians </a:t>
            </a:r>
            <a:br>
              <a:rPr lang="en-US" sz="4000" dirty="0" smtClean="0"/>
            </a:br>
            <a:r>
              <a:rPr lang="en-US" sz="4000" dirty="0" smtClean="0"/>
              <a:t>(</a:t>
            </a:r>
            <a:r>
              <a:rPr lang="en-US" sz="4000" dirty="0">
                <a:solidFill>
                  <a:schemeClr val="accent1"/>
                </a:solidFill>
              </a:rPr>
              <a:t>4:12-20</a:t>
            </a:r>
            <a:r>
              <a:rPr lang="en-US" sz="4000" dirty="0"/>
              <a:t>) </a:t>
            </a:r>
          </a:p>
        </p:txBody>
      </p:sp>
      <p:sp>
        <p:nvSpPr>
          <p:cNvPr id="8" name="Content Placeholder 7"/>
          <p:cNvSpPr>
            <a:spLocks noGrp="1"/>
          </p:cNvSpPr>
          <p:nvPr>
            <p:ph idx="1"/>
          </p:nvPr>
        </p:nvSpPr>
        <p:spPr/>
        <p:txBody>
          <a:bodyPr/>
          <a:lstStyle/>
          <a:p>
            <a:r>
              <a:rPr lang="en-US" sz="3400" dirty="0" smtClean="0"/>
              <a:t>The Galatians had allowed themselves to be influenced by the Judaizers’ and had begun to believe their </a:t>
            </a:r>
            <a:r>
              <a:rPr lang="en-US" sz="3400" b="1" i="1" dirty="0" smtClean="0"/>
              <a:t>false</a:t>
            </a:r>
            <a:r>
              <a:rPr lang="en-US" sz="3400" dirty="0" smtClean="0"/>
              <a:t> gospel</a:t>
            </a:r>
          </a:p>
          <a:p>
            <a:r>
              <a:rPr lang="en-US" sz="3400" dirty="0" smtClean="0"/>
              <a:t>Consequently the Galatians had:</a:t>
            </a:r>
          </a:p>
          <a:p>
            <a:pPr lvl="1"/>
            <a:r>
              <a:rPr lang="en-US" sz="2800" dirty="0" smtClean="0"/>
              <a:t>Lost the joy that they had when they first believed the </a:t>
            </a:r>
            <a:r>
              <a:rPr lang="en-US" sz="2800" b="1" i="1" dirty="0" smtClean="0"/>
              <a:t>true</a:t>
            </a:r>
            <a:r>
              <a:rPr lang="en-US" sz="2800" dirty="0" smtClean="0"/>
              <a:t> Gospel </a:t>
            </a:r>
          </a:p>
          <a:p>
            <a:pPr lvl="1"/>
            <a:r>
              <a:rPr lang="en-US" sz="2800" dirty="0" smtClean="0"/>
              <a:t>Lost the initial love that they had for Paul – the one who had brought them the Gospel.</a:t>
            </a:r>
          </a:p>
          <a:p>
            <a:pPr lvl="1"/>
            <a:r>
              <a:rPr lang="en-US" sz="2800" dirty="0" smtClean="0"/>
              <a:t>Begun to view Paul as an enemy!</a:t>
            </a:r>
          </a:p>
          <a:p>
            <a:endParaRPr lang="en-US" dirty="0"/>
          </a:p>
        </p:txBody>
      </p:sp>
    </p:spTree>
  </p:cSld>
  <p:clrMapOvr>
    <a:masterClrMapping/>
  </p:clrMapOvr>
  <p:transition>
    <p:plus/>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34000"/>
          </a:xfrm>
        </p:spPr>
        <p:txBody>
          <a:bodyPr>
            <a:normAutofit lnSpcReduction="10000"/>
          </a:bodyPr>
          <a:lstStyle/>
          <a:p>
            <a:pPr marL="284163" indent="-284163" rtl="0">
              <a:lnSpc>
                <a:spcPct val="120000"/>
              </a:lnSpc>
              <a:buNone/>
            </a:pPr>
            <a:r>
              <a:rPr lang="en-US" sz="2400" baseline="30000" dirty="0" smtClean="0"/>
              <a:t>12</a:t>
            </a:r>
            <a:r>
              <a:rPr lang="en-US" sz="2400" i="1" dirty="0" smtClean="0">
                <a:solidFill>
                  <a:srgbClr val="AD2E27"/>
                </a:solidFill>
                <a:latin typeface="Cambria" pitchFamily="18" charset="0"/>
              </a:rPr>
              <a:t> Dear brothers and sisters, I plead with you to live as I do in freedom from these things, for I have become like you Gentiles-- free from those laws. You did not mistreat me when I first preached to you.</a:t>
            </a:r>
          </a:p>
          <a:p>
            <a:pPr marL="284163" indent="-284163" rtl="0">
              <a:buNone/>
            </a:pPr>
            <a:r>
              <a:rPr lang="en-US" sz="2400" i="1" dirty="0" smtClean="0">
                <a:solidFill>
                  <a:srgbClr val="AD2E27"/>
                </a:solidFill>
                <a:latin typeface="Cambria" pitchFamily="18" charset="0"/>
              </a:rPr>
              <a:t> </a:t>
            </a:r>
            <a:r>
              <a:rPr lang="en-US" sz="2400" baseline="30000" dirty="0" smtClean="0"/>
              <a:t>13</a:t>
            </a:r>
            <a:r>
              <a:rPr lang="en-US" sz="2400" i="1" dirty="0" smtClean="0">
                <a:solidFill>
                  <a:srgbClr val="AD2E27"/>
                </a:solidFill>
                <a:latin typeface="Cambria" pitchFamily="18" charset="0"/>
              </a:rPr>
              <a:t> Surely you remember that I was sick when I first brought you the Good News.</a:t>
            </a:r>
          </a:p>
          <a:p>
            <a:pPr marL="284163" indent="-284163" rtl="0">
              <a:buNone/>
            </a:pPr>
            <a:r>
              <a:rPr lang="en-US" sz="2400" i="1" dirty="0" smtClean="0">
                <a:solidFill>
                  <a:srgbClr val="AD2E27"/>
                </a:solidFill>
                <a:latin typeface="Cambria" pitchFamily="18" charset="0"/>
              </a:rPr>
              <a:t> </a:t>
            </a:r>
            <a:r>
              <a:rPr lang="en-US" sz="2400" baseline="30000" dirty="0" smtClean="0"/>
              <a:t>14</a:t>
            </a:r>
            <a:r>
              <a:rPr lang="en-US" sz="2400" i="1" dirty="0" smtClean="0">
                <a:solidFill>
                  <a:srgbClr val="AD2E27"/>
                </a:solidFill>
                <a:latin typeface="Cambria" pitchFamily="18" charset="0"/>
              </a:rPr>
              <a:t> But even though my condition tempted you to reject me, you did not despise me or turn me away. No, you took me in and cared for me as though I were an angel from God or even Christ Jesus himself.</a:t>
            </a:r>
          </a:p>
          <a:p>
            <a:pPr marL="284163" indent="-284163" rtl="0">
              <a:buNone/>
            </a:pPr>
            <a:r>
              <a:rPr lang="en-US" sz="2400" i="1" dirty="0" smtClean="0">
                <a:solidFill>
                  <a:srgbClr val="AD2E27"/>
                </a:solidFill>
                <a:latin typeface="Cambria" pitchFamily="18" charset="0"/>
              </a:rPr>
              <a:t> </a:t>
            </a:r>
            <a:r>
              <a:rPr lang="en-US" sz="2400" baseline="30000" dirty="0" smtClean="0"/>
              <a:t>15</a:t>
            </a:r>
            <a:r>
              <a:rPr lang="en-US" sz="2400" i="1" dirty="0" smtClean="0">
                <a:solidFill>
                  <a:srgbClr val="AD2E27"/>
                </a:solidFill>
                <a:latin typeface="Cambria" pitchFamily="18" charset="0"/>
              </a:rPr>
              <a:t> Where is that joyful and grateful spirit you felt then? I am sure you would have taken out your own eyes and given them to me if it had been possible.</a:t>
            </a:r>
          </a:p>
          <a:p>
            <a:pPr marL="284163" indent="-284163" rtl="0">
              <a:buNone/>
            </a:pPr>
            <a:r>
              <a:rPr lang="en-US" sz="2400" i="1" dirty="0" smtClean="0">
                <a:solidFill>
                  <a:srgbClr val="AD2E27"/>
                </a:solidFill>
                <a:latin typeface="Cambria" pitchFamily="18" charset="0"/>
              </a:rPr>
              <a:t> </a:t>
            </a:r>
            <a:r>
              <a:rPr lang="en-US" sz="2400" baseline="30000" dirty="0" smtClean="0"/>
              <a:t>16</a:t>
            </a:r>
            <a:r>
              <a:rPr lang="en-US" sz="2400" i="1" dirty="0" smtClean="0">
                <a:solidFill>
                  <a:srgbClr val="AD2E27"/>
                </a:solidFill>
                <a:latin typeface="Cambria" pitchFamily="18" charset="0"/>
              </a:rPr>
              <a:t> Have I now become your enemy because I am telling you the truth? </a:t>
            </a:r>
            <a:endParaRPr lang="en-US" sz="2400" dirty="0" smtClean="0">
              <a:latin typeface="Calibri" pitchFamily="34" charset="0"/>
              <a:cs typeface="Calibri" pitchFamily="34" charset="0"/>
            </a:endParaRPr>
          </a:p>
        </p:txBody>
      </p:sp>
      <p:sp>
        <p:nvSpPr>
          <p:cNvPr id="4" name="Title 3"/>
          <p:cNvSpPr>
            <a:spLocks noGrp="1"/>
          </p:cNvSpPr>
          <p:nvPr>
            <p:ph type="title"/>
          </p:nvPr>
        </p:nvSpPr>
        <p:spPr>
          <a:xfrm>
            <a:off x="457200" y="0"/>
            <a:ext cx="8229600" cy="1447800"/>
          </a:xfrm>
        </p:spPr>
        <p:txBody>
          <a:bodyPr>
            <a:normAutofit/>
          </a:bodyPr>
          <a:lstStyle/>
          <a:p>
            <a:r>
              <a:rPr lang="en-US" sz="4000" dirty="0" smtClean="0"/>
              <a:t>Paul </a:t>
            </a:r>
            <a:r>
              <a:rPr lang="en-US" sz="4000" dirty="0"/>
              <a:t>Pleads With the Galatians </a:t>
            </a:r>
            <a:r>
              <a:rPr lang="en-US" sz="4000" dirty="0" smtClean="0"/>
              <a:t/>
            </a:r>
            <a:br>
              <a:rPr lang="en-US" sz="4000" dirty="0" smtClean="0"/>
            </a:br>
            <a:r>
              <a:rPr lang="en-US" sz="4000" dirty="0" smtClean="0"/>
              <a:t>(</a:t>
            </a:r>
            <a:r>
              <a:rPr lang="en-US" sz="4000" dirty="0">
                <a:solidFill>
                  <a:schemeClr val="accent1"/>
                </a:solidFill>
              </a:rPr>
              <a:t>4:12-20</a:t>
            </a:r>
            <a:r>
              <a:rPr lang="en-US" sz="4000" dirty="0"/>
              <a:t>) </a:t>
            </a:r>
          </a:p>
        </p:txBody>
      </p:sp>
    </p:spTree>
  </p:cSld>
  <p:clrMapOvr>
    <a:masterClrMapping/>
  </p:clrMapOvr>
  <p:transition>
    <p:plus/>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34000"/>
          </a:xfrm>
        </p:spPr>
        <p:txBody>
          <a:bodyPr>
            <a:normAutofit/>
          </a:bodyPr>
          <a:lstStyle/>
          <a:p>
            <a:pPr marL="284163" indent="-284163" rtl="0">
              <a:lnSpc>
                <a:spcPct val="120000"/>
              </a:lnSpc>
              <a:buNone/>
            </a:pPr>
            <a:r>
              <a:rPr lang="en-US" sz="2400" baseline="30000" dirty="0" smtClean="0"/>
              <a:t>17</a:t>
            </a:r>
            <a:r>
              <a:rPr lang="en-US" sz="2400" i="1" dirty="0" smtClean="0">
                <a:solidFill>
                  <a:srgbClr val="AD2E27"/>
                </a:solidFill>
                <a:latin typeface="Cambria" pitchFamily="18" charset="0"/>
              </a:rPr>
              <a:t> Those false teachers are so eager to win your favor, but their intentions are not good. They are trying to shut you off from me so that you will pay attention only to them.</a:t>
            </a:r>
          </a:p>
          <a:p>
            <a:pPr marL="284163" indent="-284163" rtl="0">
              <a:buNone/>
            </a:pPr>
            <a:r>
              <a:rPr lang="en-US" sz="2400" i="1" dirty="0" smtClean="0">
                <a:solidFill>
                  <a:srgbClr val="AD2E27"/>
                </a:solidFill>
                <a:latin typeface="Cambria" pitchFamily="18" charset="0"/>
              </a:rPr>
              <a:t> </a:t>
            </a:r>
            <a:r>
              <a:rPr lang="en-US" sz="2400" baseline="30000" dirty="0" smtClean="0"/>
              <a:t>18</a:t>
            </a:r>
            <a:r>
              <a:rPr lang="en-US" sz="2400" i="1" dirty="0" smtClean="0">
                <a:solidFill>
                  <a:srgbClr val="AD2E27"/>
                </a:solidFill>
                <a:latin typeface="Cambria" pitchFamily="18" charset="0"/>
              </a:rPr>
              <a:t> If someone is eager to do good things for you, that's all right; but let them do it all the time, not just when I'm with you.</a:t>
            </a:r>
          </a:p>
          <a:p>
            <a:pPr marL="284163" indent="-284163" rtl="0">
              <a:buNone/>
            </a:pPr>
            <a:r>
              <a:rPr lang="en-US" sz="2400" i="1" dirty="0" smtClean="0">
                <a:solidFill>
                  <a:srgbClr val="AD2E27"/>
                </a:solidFill>
                <a:latin typeface="Cambria" pitchFamily="18" charset="0"/>
              </a:rPr>
              <a:t> </a:t>
            </a:r>
            <a:r>
              <a:rPr lang="en-US" sz="2400" baseline="30000" dirty="0" smtClean="0"/>
              <a:t>19</a:t>
            </a:r>
            <a:r>
              <a:rPr lang="en-US" sz="2400" i="1" dirty="0" smtClean="0">
                <a:solidFill>
                  <a:srgbClr val="AD2E27"/>
                </a:solidFill>
                <a:latin typeface="Cambria" pitchFamily="18" charset="0"/>
              </a:rPr>
              <a:t> Oh, my dear children! I feel as if I'm going through labor pains for you again, and they will continue until Christ is fully developed in your lives.</a:t>
            </a:r>
          </a:p>
          <a:p>
            <a:pPr marL="284163" indent="-284163" rtl="0">
              <a:buNone/>
            </a:pPr>
            <a:r>
              <a:rPr lang="en-US" sz="2400" i="1" dirty="0" smtClean="0">
                <a:solidFill>
                  <a:srgbClr val="AD2E27"/>
                </a:solidFill>
                <a:latin typeface="Cambria" pitchFamily="18" charset="0"/>
              </a:rPr>
              <a:t> </a:t>
            </a:r>
            <a:r>
              <a:rPr lang="en-US" sz="2400" baseline="30000" dirty="0" smtClean="0"/>
              <a:t>20</a:t>
            </a:r>
            <a:r>
              <a:rPr lang="en-US" sz="2400" i="1" dirty="0" smtClean="0">
                <a:solidFill>
                  <a:srgbClr val="AD2E27"/>
                </a:solidFill>
                <a:latin typeface="Cambria" pitchFamily="18" charset="0"/>
              </a:rPr>
              <a:t> I wish I were with you right now so I could change my tone. But at this distance I don't know how else to help you. </a:t>
            </a:r>
          </a:p>
          <a:p>
            <a:pPr marL="284163" indent="-284163" rtl="0">
              <a:buNone/>
            </a:pPr>
            <a:endParaRPr lang="en-US" sz="2400" dirty="0" smtClean="0">
              <a:latin typeface="Calibri" pitchFamily="34" charset="0"/>
              <a:cs typeface="Calibri" pitchFamily="34" charset="0"/>
            </a:endParaRPr>
          </a:p>
          <a:p>
            <a:pPr marL="284163" indent="-284163" rtl="0">
              <a:buNone/>
            </a:pPr>
            <a:r>
              <a:rPr lang="en-US" sz="2400" dirty="0" smtClean="0">
                <a:latin typeface="Calibri" pitchFamily="34" charset="0"/>
                <a:cs typeface="Calibri" pitchFamily="34" charset="0"/>
              </a:rPr>
              <a:t>(New Living Translation)</a:t>
            </a:r>
          </a:p>
        </p:txBody>
      </p:sp>
      <p:sp>
        <p:nvSpPr>
          <p:cNvPr id="4" name="Title 3"/>
          <p:cNvSpPr>
            <a:spLocks noGrp="1"/>
          </p:cNvSpPr>
          <p:nvPr>
            <p:ph type="title"/>
          </p:nvPr>
        </p:nvSpPr>
        <p:spPr>
          <a:xfrm>
            <a:off x="457200" y="0"/>
            <a:ext cx="8229600" cy="1447800"/>
          </a:xfrm>
        </p:spPr>
        <p:txBody>
          <a:bodyPr>
            <a:normAutofit/>
          </a:bodyPr>
          <a:lstStyle/>
          <a:p>
            <a:r>
              <a:rPr lang="en-US" sz="4000" dirty="0" smtClean="0"/>
              <a:t>Paul Pleads </a:t>
            </a:r>
            <a:r>
              <a:rPr lang="en-US" sz="4000" dirty="0"/>
              <a:t>With the </a:t>
            </a:r>
            <a:r>
              <a:rPr lang="en-US" sz="4000" dirty="0" smtClean="0"/>
              <a:t>Galatians</a:t>
            </a:r>
            <a:br>
              <a:rPr lang="en-US" sz="4000" dirty="0" smtClean="0"/>
            </a:br>
            <a:r>
              <a:rPr lang="en-US" sz="4000" dirty="0" smtClean="0"/>
              <a:t> </a:t>
            </a:r>
            <a:r>
              <a:rPr lang="en-US" sz="4000" dirty="0"/>
              <a:t>(</a:t>
            </a:r>
            <a:r>
              <a:rPr lang="en-US" sz="4000" dirty="0">
                <a:solidFill>
                  <a:schemeClr val="accent1"/>
                </a:solidFill>
              </a:rPr>
              <a:t>4:12-20</a:t>
            </a:r>
            <a:r>
              <a:rPr lang="en-US" sz="4000" dirty="0"/>
              <a:t>) </a:t>
            </a:r>
          </a:p>
        </p:txBody>
      </p:sp>
    </p:spTree>
  </p:cSld>
  <p:clrMapOvr>
    <a:masterClrMapping/>
  </p:clrMapOvr>
  <p:transition>
    <p:plus/>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sz="4000" dirty="0" smtClean="0"/>
              <a:t>Paul Pleads </a:t>
            </a:r>
            <a:r>
              <a:rPr lang="en-US" sz="4000" dirty="0"/>
              <a:t>With the Galatians </a:t>
            </a:r>
            <a:r>
              <a:rPr lang="en-US" sz="4000" dirty="0" smtClean="0"/>
              <a:t/>
            </a:r>
            <a:br>
              <a:rPr lang="en-US" sz="4000" dirty="0" smtClean="0"/>
            </a:br>
            <a:r>
              <a:rPr lang="en-US" sz="4000" dirty="0" smtClean="0"/>
              <a:t>(</a:t>
            </a:r>
            <a:r>
              <a:rPr lang="en-US" sz="4000" dirty="0">
                <a:solidFill>
                  <a:schemeClr val="accent1"/>
                </a:solidFill>
              </a:rPr>
              <a:t>4:12-20</a:t>
            </a:r>
            <a:r>
              <a:rPr lang="en-US" sz="4000" dirty="0"/>
              <a:t>) </a:t>
            </a:r>
          </a:p>
        </p:txBody>
      </p:sp>
      <p:sp>
        <p:nvSpPr>
          <p:cNvPr id="8" name="Content Placeholder 7"/>
          <p:cNvSpPr>
            <a:spLocks noGrp="1"/>
          </p:cNvSpPr>
          <p:nvPr>
            <p:ph idx="1"/>
          </p:nvPr>
        </p:nvSpPr>
        <p:spPr>
          <a:xfrm>
            <a:off x="457200" y="1295400"/>
            <a:ext cx="8229600" cy="5562600"/>
          </a:xfrm>
        </p:spPr>
        <p:txBody>
          <a:bodyPr>
            <a:normAutofit fontScale="70000" lnSpcReduction="20000"/>
          </a:bodyPr>
          <a:lstStyle/>
          <a:p>
            <a:pPr marL="396875" indent="-396875" rtl="0">
              <a:buNone/>
            </a:pPr>
            <a:r>
              <a:rPr lang="en-US" sz="4000" i="1" dirty="0" smtClean="0">
                <a:solidFill>
                  <a:srgbClr val="AD2E27"/>
                </a:solidFill>
                <a:latin typeface="Cambria" pitchFamily="18" charset="0"/>
              </a:rPr>
              <a:t> </a:t>
            </a:r>
            <a:r>
              <a:rPr lang="en-US" sz="4000" baseline="30000" dirty="0" smtClean="0"/>
              <a:t>12a</a:t>
            </a:r>
            <a:r>
              <a:rPr lang="en-US" sz="4000" i="1" dirty="0" smtClean="0">
                <a:solidFill>
                  <a:srgbClr val="AD2E27"/>
                </a:solidFill>
                <a:latin typeface="Cambria" pitchFamily="18" charset="0"/>
              </a:rPr>
              <a:t> Dear brothers and sisters, I plead with you to live as I do in freedom from these things, for I have become like you Gentiles-- free from those laws </a:t>
            </a:r>
            <a:r>
              <a:rPr lang="en-US" sz="4000" dirty="0" smtClean="0"/>
              <a:t>(NLT)</a:t>
            </a:r>
            <a:endParaRPr lang="en-US" sz="4000" i="1" dirty="0" smtClean="0">
              <a:solidFill>
                <a:srgbClr val="AD2E27"/>
              </a:solidFill>
              <a:latin typeface="Cambria" pitchFamily="18" charset="0"/>
            </a:endParaRPr>
          </a:p>
          <a:p>
            <a:pPr marL="457200" indent="-457200" rtl="0">
              <a:buNone/>
            </a:pPr>
            <a:endParaRPr lang="en-US" sz="4000" i="1" dirty="0" smtClean="0">
              <a:solidFill>
                <a:srgbClr val="AD2E27"/>
              </a:solidFill>
              <a:latin typeface="Cambria" pitchFamily="18" charset="0"/>
            </a:endParaRPr>
          </a:p>
          <a:p>
            <a:r>
              <a:rPr lang="en-US" sz="4000" dirty="0" smtClean="0"/>
              <a:t>Paul reveals his heart as he makes a strong appeal to them: </a:t>
            </a:r>
            <a:r>
              <a:rPr lang="en-US" sz="4000" i="1" dirty="0" smtClean="0">
                <a:solidFill>
                  <a:srgbClr val="AD2E27"/>
                </a:solidFill>
                <a:latin typeface="Cambria" pitchFamily="18" charset="0"/>
              </a:rPr>
              <a:t>Dear brothers … I plead with you </a:t>
            </a:r>
            <a:endParaRPr lang="en-US" sz="4000" dirty="0" smtClean="0"/>
          </a:p>
          <a:p>
            <a:r>
              <a:rPr lang="en-US" sz="4000" dirty="0" smtClean="0"/>
              <a:t>Though Paul had been raised a Jew and had once been zealous for the Law (</a:t>
            </a:r>
            <a:r>
              <a:rPr lang="en-US" sz="4000" dirty="0" smtClean="0">
                <a:solidFill>
                  <a:schemeClr val="accent1"/>
                </a:solidFill>
              </a:rPr>
              <a:t>1:14</a:t>
            </a:r>
            <a:r>
              <a:rPr lang="en-US" sz="4000" dirty="0" smtClean="0"/>
              <a:t>), when he became a Christian, he recognized that he could live as a Gentile since he was no longer under the Law of Moses. (cf. </a:t>
            </a:r>
            <a:r>
              <a:rPr lang="en-US" sz="4000" dirty="0" smtClean="0">
                <a:solidFill>
                  <a:schemeClr val="accent1"/>
                </a:solidFill>
              </a:rPr>
              <a:t>2:14</a:t>
            </a:r>
            <a:r>
              <a:rPr lang="en-US" sz="4000" dirty="0" smtClean="0"/>
              <a:t>, </a:t>
            </a:r>
            <a:r>
              <a:rPr lang="en-US" sz="4000" dirty="0" smtClean="0">
                <a:solidFill>
                  <a:schemeClr val="accent1"/>
                </a:solidFill>
              </a:rPr>
              <a:t>1Co 9:21</a:t>
            </a:r>
            <a:r>
              <a:rPr lang="en-US" sz="4000" dirty="0" smtClean="0"/>
              <a:t>)</a:t>
            </a:r>
          </a:p>
          <a:p>
            <a:r>
              <a:rPr lang="en-US" sz="4000" dirty="0" smtClean="0"/>
              <a:t>So what sense does it make for the Galatians, who were Gentiles, to begin living as though they </a:t>
            </a:r>
            <a:r>
              <a:rPr lang="en-US" sz="4000" b="1" i="1" dirty="0" smtClean="0"/>
              <a:t>were</a:t>
            </a:r>
            <a:r>
              <a:rPr lang="en-US" sz="4000" dirty="0" smtClean="0"/>
              <a:t> under the Law?</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sz="4000" dirty="0" smtClean="0"/>
              <a:t>Paul Pleads </a:t>
            </a:r>
            <a:r>
              <a:rPr lang="en-US" sz="4000" dirty="0"/>
              <a:t>With the Galatians </a:t>
            </a:r>
            <a:r>
              <a:rPr lang="en-US" sz="4000" dirty="0" smtClean="0"/>
              <a:t/>
            </a:r>
            <a:br>
              <a:rPr lang="en-US" sz="4000" dirty="0" smtClean="0"/>
            </a:br>
            <a:r>
              <a:rPr lang="en-US" sz="4000" dirty="0" smtClean="0"/>
              <a:t>(</a:t>
            </a:r>
            <a:r>
              <a:rPr lang="en-US" sz="4000" dirty="0">
                <a:solidFill>
                  <a:schemeClr val="accent1"/>
                </a:solidFill>
              </a:rPr>
              <a:t>4:12-20</a:t>
            </a:r>
            <a:r>
              <a:rPr lang="en-US" sz="4000" dirty="0"/>
              <a:t>) </a:t>
            </a:r>
          </a:p>
        </p:txBody>
      </p:sp>
      <p:sp>
        <p:nvSpPr>
          <p:cNvPr id="8" name="Content Placeholder 7"/>
          <p:cNvSpPr>
            <a:spLocks noGrp="1"/>
          </p:cNvSpPr>
          <p:nvPr>
            <p:ph idx="1"/>
          </p:nvPr>
        </p:nvSpPr>
        <p:spPr>
          <a:xfrm>
            <a:off x="457200" y="1295400"/>
            <a:ext cx="8229600" cy="5562600"/>
          </a:xfrm>
        </p:spPr>
        <p:txBody>
          <a:bodyPr>
            <a:normAutofit fontScale="92500"/>
          </a:bodyPr>
          <a:lstStyle/>
          <a:p>
            <a:pPr marL="457200" indent="-457200" rtl="0">
              <a:buNone/>
            </a:pPr>
            <a:r>
              <a:rPr lang="en-US" i="1" dirty="0" smtClean="0">
                <a:solidFill>
                  <a:srgbClr val="AD2E27"/>
                </a:solidFill>
                <a:latin typeface="Cambria" pitchFamily="18" charset="0"/>
              </a:rPr>
              <a:t> </a:t>
            </a:r>
            <a:r>
              <a:rPr lang="en-US" baseline="30000" dirty="0" smtClean="0"/>
              <a:t>12b</a:t>
            </a:r>
            <a:r>
              <a:rPr lang="en-US" i="1" dirty="0" smtClean="0">
                <a:solidFill>
                  <a:srgbClr val="AD2E27"/>
                </a:solidFill>
                <a:latin typeface="Cambria" pitchFamily="18" charset="0"/>
              </a:rPr>
              <a:t> You did not mistreat me when I first preached to you.</a:t>
            </a:r>
          </a:p>
          <a:p>
            <a:pPr marL="457200" indent="-457200" rtl="0">
              <a:buNone/>
            </a:pPr>
            <a:r>
              <a:rPr lang="en-US" i="1" dirty="0" smtClean="0">
                <a:solidFill>
                  <a:srgbClr val="AD2E27"/>
                </a:solidFill>
                <a:latin typeface="Cambria" pitchFamily="18" charset="0"/>
              </a:rPr>
              <a:t> </a:t>
            </a:r>
            <a:r>
              <a:rPr lang="en-US" baseline="30000" dirty="0" smtClean="0"/>
              <a:t>13  </a:t>
            </a:r>
            <a:r>
              <a:rPr lang="en-US" i="1" dirty="0" smtClean="0">
                <a:solidFill>
                  <a:srgbClr val="AD2E27"/>
                </a:solidFill>
                <a:latin typeface="Cambria" pitchFamily="18" charset="0"/>
              </a:rPr>
              <a:t> Surely you remember that I was sick when I first brought you the Good News. </a:t>
            </a:r>
            <a:r>
              <a:rPr lang="en-US" dirty="0" smtClean="0"/>
              <a:t>(NLT)</a:t>
            </a:r>
          </a:p>
          <a:p>
            <a:pPr marL="457200" indent="-457200" algn="ctr" rtl="0">
              <a:buNone/>
            </a:pPr>
            <a:r>
              <a:rPr lang="en-US" dirty="0" smtClean="0"/>
              <a:t> or: </a:t>
            </a:r>
            <a:endParaRPr lang="en-US" i="1" dirty="0" smtClean="0">
              <a:solidFill>
                <a:srgbClr val="AD2E27"/>
              </a:solidFill>
              <a:latin typeface="Cambria" pitchFamily="18" charset="0"/>
            </a:endParaRPr>
          </a:p>
          <a:p>
            <a:pPr marL="457200" indent="-457200" rtl="0">
              <a:buNone/>
            </a:pPr>
            <a:r>
              <a:rPr lang="en-US" i="1" dirty="0" smtClean="0">
                <a:solidFill>
                  <a:srgbClr val="AD2E27"/>
                </a:solidFill>
                <a:latin typeface="Cambria" pitchFamily="18" charset="0"/>
              </a:rPr>
              <a:t> </a:t>
            </a:r>
            <a:r>
              <a:rPr lang="en-US" baseline="30000" dirty="0" smtClean="0"/>
              <a:t>13    </a:t>
            </a:r>
            <a:r>
              <a:rPr lang="en-US" i="1" dirty="0" smtClean="0">
                <a:solidFill>
                  <a:srgbClr val="AD2E27"/>
                </a:solidFill>
                <a:latin typeface="Cambria" pitchFamily="18" charset="0"/>
              </a:rPr>
              <a:t>As you know, it was because of an illness that I first preached the gospel to you.</a:t>
            </a:r>
            <a:r>
              <a:rPr lang="en-US" dirty="0" smtClean="0"/>
              <a:t> (NIV)</a:t>
            </a:r>
          </a:p>
          <a:p>
            <a:pPr marL="457200" indent="-457200" rtl="0">
              <a:buNone/>
            </a:pPr>
            <a:endParaRPr lang="en-US" sz="1700" i="1" dirty="0" smtClean="0">
              <a:solidFill>
                <a:srgbClr val="AD2E27"/>
              </a:solidFill>
              <a:latin typeface="Cambria" pitchFamily="18" charset="0"/>
            </a:endParaRPr>
          </a:p>
          <a:p>
            <a:r>
              <a:rPr lang="en-US" dirty="0" smtClean="0"/>
              <a:t>Paul reminds them that it was because of an illness that he first preached the Gospel to them.</a:t>
            </a:r>
          </a:p>
          <a:p>
            <a:r>
              <a:rPr lang="en-US" dirty="0" smtClean="0"/>
              <a:t>There is much speculation about the illness that Paul mentions here.</a:t>
            </a:r>
          </a:p>
          <a:p>
            <a:r>
              <a:rPr lang="en-US" dirty="0" smtClean="0"/>
              <a:t>Luke does not mention this illness in his account of Paul establishing the Galatian churches, so we have no other information about it.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p:cTn id="7"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8">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7" end="7"/>
                                            </p:txEl>
                                          </p:spTgt>
                                        </p:tgtEl>
                                        <p:attrNameLst>
                                          <p:attrName>style.visibility</p:attrName>
                                        </p:attrNameLst>
                                      </p:cBhvr>
                                      <p:to>
                                        <p:strVal val="visible"/>
                                      </p:to>
                                    </p:set>
                                    <p:anim calcmode="lin" valueType="num">
                                      <p:cBhvr>
                                        <p:cTn id="14"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sz="4000" dirty="0" smtClean="0"/>
              <a:t>Paul Pleads </a:t>
            </a:r>
            <a:r>
              <a:rPr lang="en-US" sz="4000" dirty="0"/>
              <a:t>With the Galatians </a:t>
            </a:r>
            <a:r>
              <a:rPr lang="en-US" sz="4000" dirty="0" smtClean="0"/>
              <a:t/>
            </a:r>
            <a:br>
              <a:rPr lang="en-US" sz="4000" dirty="0" smtClean="0"/>
            </a:br>
            <a:r>
              <a:rPr lang="en-US" sz="4000" dirty="0" smtClean="0"/>
              <a:t>(</a:t>
            </a:r>
            <a:r>
              <a:rPr lang="en-US" sz="4000" dirty="0">
                <a:solidFill>
                  <a:schemeClr val="accent1"/>
                </a:solidFill>
              </a:rPr>
              <a:t>4:12-20</a:t>
            </a:r>
            <a:r>
              <a:rPr lang="en-US" sz="4000" dirty="0"/>
              <a:t>) </a:t>
            </a:r>
          </a:p>
        </p:txBody>
      </p:sp>
      <p:sp>
        <p:nvSpPr>
          <p:cNvPr id="8" name="Content Placeholder 7"/>
          <p:cNvSpPr>
            <a:spLocks noGrp="1"/>
          </p:cNvSpPr>
          <p:nvPr>
            <p:ph idx="1"/>
          </p:nvPr>
        </p:nvSpPr>
        <p:spPr>
          <a:xfrm>
            <a:off x="457200" y="1295400"/>
            <a:ext cx="8229600" cy="5562600"/>
          </a:xfrm>
        </p:spPr>
        <p:txBody>
          <a:bodyPr>
            <a:normAutofit/>
          </a:bodyPr>
          <a:lstStyle/>
          <a:p>
            <a:pPr marL="457200" indent="-457200" rtl="0">
              <a:buNone/>
            </a:pPr>
            <a:r>
              <a:rPr lang="en-US" i="1" dirty="0" smtClean="0">
                <a:solidFill>
                  <a:srgbClr val="AD2E27"/>
                </a:solidFill>
                <a:latin typeface="Cambria" pitchFamily="18" charset="0"/>
              </a:rPr>
              <a:t> </a:t>
            </a:r>
            <a:r>
              <a:rPr lang="en-US" baseline="30000" dirty="0" smtClean="0"/>
              <a:t>14  </a:t>
            </a:r>
            <a:r>
              <a:rPr lang="en-US" i="1" dirty="0" smtClean="0">
                <a:solidFill>
                  <a:srgbClr val="AD2E27"/>
                </a:solidFill>
                <a:latin typeface="Cambria" pitchFamily="18" charset="0"/>
              </a:rPr>
              <a:t> But even though my condition tempted you to reject me, you did not despise me or turn me away. No, you took me in and cared for me as though I were an angel from God or even Christ Jesus himself. </a:t>
            </a:r>
            <a:r>
              <a:rPr lang="en-US" dirty="0" smtClean="0"/>
              <a:t>(NLT)</a:t>
            </a:r>
            <a:endParaRPr lang="en-US" i="1" dirty="0" smtClean="0">
              <a:solidFill>
                <a:srgbClr val="AD2E27"/>
              </a:solidFill>
              <a:latin typeface="Cambria" pitchFamily="18" charset="0"/>
            </a:endParaRPr>
          </a:p>
          <a:p>
            <a:pPr marL="457200" indent="-457200" rtl="0">
              <a:buNone/>
            </a:pPr>
            <a:endParaRPr lang="en-US" i="1" dirty="0" smtClean="0">
              <a:solidFill>
                <a:srgbClr val="AD2E27"/>
              </a:solidFill>
              <a:latin typeface="Cambria" pitchFamily="18" charset="0"/>
            </a:endParaRPr>
          </a:p>
          <a:p>
            <a:r>
              <a:rPr lang="en-US" dirty="0" smtClean="0"/>
              <a:t>Apparently there was something repulsive about Paul’s disease that would have tempted them to turn away from him – but instead of </a:t>
            </a:r>
            <a:r>
              <a:rPr lang="en-US" b="1" i="1" dirty="0" smtClean="0"/>
              <a:t>rejecting</a:t>
            </a:r>
            <a:r>
              <a:rPr lang="en-US" dirty="0" smtClean="0"/>
              <a:t> him, Paul reminds them, they </a:t>
            </a:r>
            <a:r>
              <a:rPr lang="en-US" b="1" i="1" dirty="0" smtClean="0"/>
              <a:t>welcomed</a:t>
            </a:r>
            <a:r>
              <a:rPr lang="en-US" dirty="0" smtClean="0"/>
              <a:t> him as they would an angelic being or Jesus Christ himself!</a:t>
            </a:r>
          </a:p>
        </p:txBody>
      </p:sp>
    </p:spTree>
  </p:cSld>
  <p:clrMapOvr>
    <a:masterClrMapping/>
  </p:clrMapOvr>
  <p:transition>
    <p:plus/>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sz="4000" dirty="0" smtClean="0"/>
              <a:t>Paul Pleads </a:t>
            </a:r>
            <a:r>
              <a:rPr lang="en-US" sz="4000" dirty="0"/>
              <a:t>With the Galatians </a:t>
            </a:r>
            <a:r>
              <a:rPr lang="en-US" sz="4000" dirty="0" smtClean="0"/>
              <a:t/>
            </a:r>
            <a:br>
              <a:rPr lang="en-US" sz="4000" dirty="0" smtClean="0"/>
            </a:br>
            <a:r>
              <a:rPr lang="en-US" sz="4000" dirty="0" smtClean="0"/>
              <a:t>(</a:t>
            </a:r>
            <a:r>
              <a:rPr lang="en-US" sz="4000" dirty="0">
                <a:solidFill>
                  <a:schemeClr val="accent1"/>
                </a:solidFill>
              </a:rPr>
              <a:t>4:12-20</a:t>
            </a:r>
            <a:r>
              <a:rPr lang="en-US" sz="4000" dirty="0"/>
              <a:t>) </a:t>
            </a:r>
          </a:p>
        </p:txBody>
      </p:sp>
      <p:sp>
        <p:nvSpPr>
          <p:cNvPr id="8" name="Content Placeholder 7"/>
          <p:cNvSpPr>
            <a:spLocks noGrp="1"/>
          </p:cNvSpPr>
          <p:nvPr>
            <p:ph idx="1"/>
          </p:nvPr>
        </p:nvSpPr>
        <p:spPr>
          <a:xfrm>
            <a:off x="457200" y="1295400"/>
            <a:ext cx="8229600" cy="5562600"/>
          </a:xfrm>
        </p:spPr>
        <p:txBody>
          <a:bodyPr>
            <a:normAutofit lnSpcReduction="10000"/>
          </a:bodyPr>
          <a:lstStyle/>
          <a:p>
            <a:pPr marL="457200" indent="-457200" rtl="0">
              <a:buNone/>
            </a:pPr>
            <a:r>
              <a:rPr lang="en-US" baseline="30000" dirty="0" smtClean="0"/>
              <a:t>15  </a:t>
            </a:r>
            <a:r>
              <a:rPr lang="en-US" i="1" dirty="0" smtClean="0">
                <a:solidFill>
                  <a:srgbClr val="AD2E27"/>
                </a:solidFill>
                <a:latin typeface="Cambria" pitchFamily="18" charset="0"/>
              </a:rPr>
              <a:t> Where is that joyful and grateful spirit you felt then? I am sure you would have taken out your own eyes and given them to me if it had been possible. </a:t>
            </a:r>
            <a:r>
              <a:rPr lang="en-US" dirty="0" smtClean="0"/>
              <a:t>(NLT)</a:t>
            </a:r>
            <a:endParaRPr lang="en-US" i="1" dirty="0" smtClean="0">
              <a:solidFill>
                <a:srgbClr val="AD2E27"/>
              </a:solidFill>
              <a:latin typeface="Cambria" pitchFamily="18" charset="0"/>
            </a:endParaRPr>
          </a:p>
          <a:p>
            <a:pPr marL="457200" indent="-457200" rtl="0">
              <a:buNone/>
            </a:pPr>
            <a:endParaRPr lang="en-US" i="1" dirty="0" smtClean="0">
              <a:solidFill>
                <a:srgbClr val="AD2E27"/>
              </a:solidFill>
              <a:latin typeface="Cambria" pitchFamily="18" charset="0"/>
            </a:endParaRPr>
          </a:p>
          <a:p>
            <a:r>
              <a:rPr lang="en-US" dirty="0" smtClean="0"/>
              <a:t>Paul then reminds them of the joy they felt when he had first preached to them (the original Greek can literally mean, “they congratulated themselves”)</a:t>
            </a:r>
          </a:p>
          <a:p>
            <a:r>
              <a:rPr lang="en-US" dirty="0" smtClean="0"/>
              <a:t>And he asks what happened to the joy they once felt for him, which implies that they no longer had this joy. </a:t>
            </a:r>
            <a:r>
              <a:rPr lang="en-US" dirty="0" smtClean="0">
                <a:sym typeface="Wingdings" pitchFamily="2" charset="2"/>
              </a:rPr>
              <a:t></a:t>
            </a:r>
          </a:p>
          <a:p>
            <a:r>
              <a:rPr lang="en-US" dirty="0" smtClean="0"/>
              <a:t>He reminds them (literally, he “solemnly testifies”) that at the time they would have been willing to make any sacrifice for him.</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sz="4000" dirty="0" smtClean="0"/>
              <a:t>Paul Pleads </a:t>
            </a:r>
            <a:r>
              <a:rPr lang="en-US" sz="4000" dirty="0"/>
              <a:t>With the Galatians </a:t>
            </a:r>
            <a:r>
              <a:rPr lang="en-US" sz="4000" dirty="0" smtClean="0"/>
              <a:t/>
            </a:r>
            <a:br>
              <a:rPr lang="en-US" sz="4000" dirty="0" smtClean="0"/>
            </a:br>
            <a:r>
              <a:rPr lang="en-US" sz="4000" dirty="0" smtClean="0"/>
              <a:t>(</a:t>
            </a:r>
            <a:r>
              <a:rPr lang="en-US" sz="4000" dirty="0">
                <a:solidFill>
                  <a:schemeClr val="accent1"/>
                </a:solidFill>
              </a:rPr>
              <a:t>4:12-20</a:t>
            </a:r>
            <a:r>
              <a:rPr lang="en-US" sz="4000" dirty="0"/>
              <a:t>) </a:t>
            </a:r>
          </a:p>
        </p:txBody>
      </p:sp>
      <p:sp>
        <p:nvSpPr>
          <p:cNvPr id="8" name="Content Placeholder 7"/>
          <p:cNvSpPr>
            <a:spLocks noGrp="1"/>
          </p:cNvSpPr>
          <p:nvPr>
            <p:ph idx="1"/>
          </p:nvPr>
        </p:nvSpPr>
        <p:spPr>
          <a:xfrm>
            <a:off x="457200" y="1295400"/>
            <a:ext cx="8229600" cy="5562600"/>
          </a:xfrm>
        </p:spPr>
        <p:txBody>
          <a:bodyPr>
            <a:normAutofit/>
          </a:bodyPr>
          <a:lstStyle/>
          <a:p>
            <a:pPr marL="457200" indent="-457200" rtl="0">
              <a:buNone/>
            </a:pPr>
            <a:r>
              <a:rPr lang="en-US" i="1" dirty="0" smtClean="0">
                <a:solidFill>
                  <a:srgbClr val="AD2E27"/>
                </a:solidFill>
                <a:latin typeface="Cambria" pitchFamily="18" charset="0"/>
              </a:rPr>
              <a:t> </a:t>
            </a:r>
            <a:r>
              <a:rPr lang="en-US" baseline="30000" dirty="0" smtClean="0"/>
              <a:t>16  </a:t>
            </a:r>
            <a:r>
              <a:rPr lang="en-US" i="1" dirty="0" smtClean="0">
                <a:solidFill>
                  <a:srgbClr val="AD2E27"/>
                </a:solidFill>
                <a:latin typeface="Cambria" pitchFamily="18" charset="0"/>
              </a:rPr>
              <a:t> Have I now become your enemy because I am telling you the truth? </a:t>
            </a:r>
            <a:r>
              <a:rPr lang="en-US" dirty="0" smtClean="0"/>
              <a:t>(NLT)</a:t>
            </a:r>
            <a:endParaRPr lang="en-US" i="1" dirty="0" smtClean="0">
              <a:solidFill>
                <a:srgbClr val="AD2E27"/>
              </a:solidFill>
              <a:latin typeface="Cambria" pitchFamily="18" charset="0"/>
            </a:endParaRPr>
          </a:p>
          <a:p>
            <a:pPr marL="457200" indent="-457200" rtl="0">
              <a:buNone/>
            </a:pPr>
            <a:endParaRPr lang="en-US" i="1" dirty="0" smtClean="0">
              <a:solidFill>
                <a:srgbClr val="AD2E27"/>
              </a:solidFill>
              <a:latin typeface="Cambria" pitchFamily="18" charset="0"/>
            </a:endParaRPr>
          </a:p>
          <a:p>
            <a:r>
              <a:rPr lang="en-US" dirty="0" smtClean="0"/>
              <a:t>But now they regard him as an enemy? Why? Because he told them the truth?</a:t>
            </a:r>
          </a:p>
          <a:p>
            <a:r>
              <a:rPr lang="en-US" dirty="0" smtClean="0"/>
              <a:t>Unfortunately people often </a:t>
            </a:r>
            <a:r>
              <a:rPr lang="en-US" b="1" i="1" dirty="0" smtClean="0"/>
              <a:t>do</a:t>
            </a:r>
            <a:r>
              <a:rPr lang="en-US" dirty="0" smtClean="0"/>
              <a:t> regard us as an enemy when we tell them the truth!</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sz="4000" dirty="0" smtClean="0"/>
              <a:t>Paul Pleads </a:t>
            </a:r>
            <a:r>
              <a:rPr lang="en-US" sz="4000" dirty="0"/>
              <a:t>With the Galatians </a:t>
            </a:r>
            <a:r>
              <a:rPr lang="en-US" sz="4000" dirty="0" smtClean="0"/>
              <a:t/>
            </a:r>
            <a:br>
              <a:rPr lang="en-US" sz="4000" dirty="0" smtClean="0"/>
            </a:br>
            <a:r>
              <a:rPr lang="en-US" sz="4000" dirty="0" smtClean="0"/>
              <a:t>(</a:t>
            </a:r>
            <a:r>
              <a:rPr lang="en-US" sz="4000" dirty="0">
                <a:solidFill>
                  <a:schemeClr val="accent1"/>
                </a:solidFill>
              </a:rPr>
              <a:t>4:12-20</a:t>
            </a:r>
            <a:r>
              <a:rPr lang="en-US" sz="4000" dirty="0"/>
              <a:t>) </a:t>
            </a:r>
          </a:p>
        </p:txBody>
      </p:sp>
      <p:sp>
        <p:nvSpPr>
          <p:cNvPr id="8" name="Content Placeholder 7"/>
          <p:cNvSpPr>
            <a:spLocks noGrp="1"/>
          </p:cNvSpPr>
          <p:nvPr>
            <p:ph idx="1"/>
          </p:nvPr>
        </p:nvSpPr>
        <p:spPr>
          <a:xfrm>
            <a:off x="457200" y="1295400"/>
            <a:ext cx="8229600" cy="5562600"/>
          </a:xfrm>
        </p:spPr>
        <p:txBody>
          <a:bodyPr>
            <a:normAutofit/>
          </a:bodyPr>
          <a:lstStyle/>
          <a:p>
            <a:pPr marL="344488" indent="-344488" rtl="0">
              <a:buNone/>
            </a:pPr>
            <a:r>
              <a:rPr lang="en-US" i="1" dirty="0" smtClean="0">
                <a:solidFill>
                  <a:srgbClr val="AD2E27"/>
                </a:solidFill>
                <a:latin typeface="Cambria" pitchFamily="18" charset="0"/>
              </a:rPr>
              <a:t> </a:t>
            </a:r>
            <a:r>
              <a:rPr lang="en-US" baseline="30000" dirty="0" smtClean="0"/>
              <a:t>17</a:t>
            </a:r>
            <a:r>
              <a:rPr lang="en-US" i="1" dirty="0" smtClean="0">
                <a:solidFill>
                  <a:srgbClr val="AD2E27"/>
                </a:solidFill>
                <a:latin typeface="Cambria" pitchFamily="18" charset="0"/>
              </a:rPr>
              <a:t> Those false teachers are so eager to win your favor, but their intentions are not good. They are trying to shut you off from me so that you will pay attention only to them. </a:t>
            </a:r>
            <a:r>
              <a:rPr lang="en-US" dirty="0" smtClean="0"/>
              <a:t>(NLT)</a:t>
            </a:r>
            <a:endParaRPr lang="en-US" i="1" dirty="0" smtClean="0">
              <a:solidFill>
                <a:srgbClr val="AD2E27"/>
              </a:solidFill>
              <a:latin typeface="Cambria" pitchFamily="18" charset="0"/>
            </a:endParaRPr>
          </a:p>
          <a:p>
            <a:pPr marL="457200" indent="-457200" rtl="0">
              <a:buNone/>
            </a:pPr>
            <a:endParaRPr lang="en-US" i="1" dirty="0" smtClean="0">
              <a:solidFill>
                <a:srgbClr val="AD2E27"/>
              </a:solidFill>
              <a:latin typeface="Cambria" pitchFamily="18" charset="0"/>
            </a:endParaRPr>
          </a:p>
          <a:p>
            <a:r>
              <a:rPr lang="en-US" dirty="0" smtClean="0"/>
              <a:t>Paul now points to the real reason for the change in the Galatians’ attitude: the influence of the Judaizers.</a:t>
            </a:r>
          </a:p>
          <a:p>
            <a:r>
              <a:rPr lang="en-US" dirty="0" smtClean="0"/>
              <a:t>He points out that the Judaizers are deliberately trying to alienate the Galatians from Paul, so there will be no one to contradict their false teachings.</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sz="4000" dirty="0" smtClean="0"/>
              <a:t>Paul Pleads </a:t>
            </a:r>
            <a:r>
              <a:rPr lang="en-US" sz="4000" dirty="0"/>
              <a:t>With the Galatians </a:t>
            </a:r>
            <a:r>
              <a:rPr lang="en-US" sz="4000" dirty="0" smtClean="0"/>
              <a:t/>
            </a:r>
            <a:br>
              <a:rPr lang="en-US" sz="4000" dirty="0" smtClean="0"/>
            </a:br>
            <a:r>
              <a:rPr lang="en-US" sz="4000" dirty="0" smtClean="0"/>
              <a:t>(</a:t>
            </a:r>
            <a:r>
              <a:rPr lang="en-US" sz="4000" dirty="0">
                <a:solidFill>
                  <a:schemeClr val="accent1"/>
                </a:solidFill>
              </a:rPr>
              <a:t>4:12-20</a:t>
            </a:r>
            <a:r>
              <a:rPr lang="en-US" sz="4000" dirty="0"/>
              <a:t>) </a:t>
            </a:r>
          </a:p>
        </p:txBody>
      </p:sp>
      <p:sp>
        <p:nvSpPr>
          <p:cNvPr id="8" name="Content Placeholder 7"/>
          <p:cNvSpPr>
            <a:spLocks noGrp="1"/>
          </p:cNvSpPr>
          <p:nvPr>
            <p:ph idx="1"/>
          </p:nvPr>
        </p:nvSpPr>
        <p:spPr>
          <a:xfrm>
            <a:off x="457200" y="1295400"/>
            <a:ext cx="8229600" cy="5562600"/>
          </a:xfrm>
        </p:spPr>
        <p:txBody>
          <a:bodyPr>
            <a:normAutofit fontScale="85000" lnSpcReduction="20000"/>
          </a:bodyPr>
          <a:lstStyle/>
          <a:p>
            <a:pPr marL="344488" indent="-344488" rtl="0">
              <a:buNone/>
            </a:pPr>
            <a:r>
              <a:rPr lang="en-US" i="1" dirty="0" smtClean="0">
                <a:solidFill>
                  <a:srgbClr val="AD2E27"/>
                </a:solidFill>
                <a:latin typeface="Cambria" pitchFamily="18" charset="0"/>
              </a:rPr>
              <a:t> </a:t>
            </a:r>
            <a:r>
              <a:rPr lang="en-US" baseline="30000" dirty="0" smtClean="0"/>
              <a:t>18</a:t>
            </a:r>
            <a:r>
              <a:rPr lang="en-US" i="1" dirty="0" smtClean="0">
                <a:solidFill>
                  <a:srgbClr val="AD2E27"/>
                </a:solidFill>
                <a:latin typeface="Cambria" pitchFamily="18" charset="0"/>
              </a:rPr>
              <a:t> If someone is eager to do good things for you, that's all right; but let them do it all the time, not just when I'm with you. </a:t>
            </a:r>
            <a:r>
              <a:rPr lang="en-US" dirty="0" smtClean="0"/>
              <a:t>(NLT)</a:t>
            </a:r>
          </a:p>
          <a:p>
            <a:pPr marL="344488" indent="-344488" algn="ctr" rtl="0">
              <a:buNone/>
            </a:pPr>
            <a:r>
              <a:rPr lang="en-US" dirty="0" smtClean="0"/>
              <a:t>or:</a:t>
            </a:r>
          </a:p>
          <a:p>
            <a:pPr marL="344488" indent="-344488" rtl="0">
              <a:buNone/>
            </a:pPr>
            <a:r>
              <a:rPr lang="en-US" i="1" dirty="0" smtClean="0">
                <a:solidFill>
                  <a:srgbClr val="AD2E27"/>
                </a:solidFill>
                <a:latin typeface="Cambria" pitchFamily="18" charset="0"/>
              </a:rPr>
              <a:t> </a:t>
            </a:r>
            <a:r>
              <a:rPr lang="en-US" baseline="30000" dirty="0" smtClean="0"/>
              <a:t>18</a:t>
            </a:r>
            <a:r>
              <a:rPr lang="en-US" i="1" dirty="0" smtClean="0">
                <a:solidFill>
                  <a:srgbClr val="AD2E27"/>
                </a:solidFill>
                <a:latin typeface="Cambria" pitchFamily="18" charset="0"/>
              </a:rPr>
              <a:t> It is always good to be made much of for a good purpose, and not only when I am present with you </a:t>
            </a:r>
            <a:r>
              <a:rPr lang="en-US" dirty="0" smtClean="0"/>
              <a:t>(ESV)</a:t>
            </a:r>
            <a:endParaRPr lang="en-US" i="1" dirty="0" smtClean="0">
              <a:solidFill>
                <a:srgbClr val="AD2E27"/>
              </a:solidFill>
              <a:latin typeface="Cambria" pitchFamily="18" charset="0"/>
            </a:endParaRPr>
          </a:p>
          <a:p>
            <a:pPr marL="457200" indent="-457200" rtl="0">
              <a:buNone/>
            </a:pPr>
            <a:endParaRPr lang="en-US" i="1" dirty="0" smtClean="0">
              <a:solidFill>
                <a:srgbClr val="AD2E27"/>
              </a:solidFill>
              <a:latin typeface="Cambria" pitchFamily="18" charset="0"/>
            </a:endParaRPr>
          </a:p>
          <a:p>
            <a:r>
              <a:rPr lang="en-US" dirty="0" smtClean="0"/>
              <a:t>This verse seems to be a response to a defense that Paul anticipates that the Galatians might try to make on behalf of the Judaizers. </a:t>
            </a:r>
          </a:p>
          <a:p>
            <a:r>
              <a:rPr lang="en-US" dirty="0" smtClean="0"/>
              <a:t>The Galatians might say like this: “Well if we’re going to start testing the motives of people who try to win our favor perhaps we should test </a:t>
            </a:r>
            <a:r>
              <a:rPr lang="en-US" b="1" i="1" dirty="0" smtClean="0"/>
              <a:t>your</a:t>
            </a:r>
            <a:r>
              <a:rPr lang="en-US" dirty="0" smtClean="0"/>
              <a:t> motives Paul – after all </a:t>
            </a:r>
            <a:r>
              <a:rPr lang="en-US" b="1" i="1" dirty="0" smtClean="0"/>
              <a:t>you</a:t>
            </a:r>
            <a:r>
              <a:rPr lang="en-US" dirty="0" smtClean="0"/>
              <a:t> tried to win our favor when </a:t>
            </a:r>
            <a:r>
              <a:rPr lang="en-US" b="1" i="1" dirty="0" smtClean="0"/>
              <a:t>you</a:t>
            </a:r>
            <a:r>
              <a:rPr lang="en-US" dirty="0" smtClean="0"/>
              <a:t> were here!”</a:t>
            </a:r>
          </a:p>
          <a:p>
            <a:r>
              <a:rPr lang="en-US" dirty="0" smtClean="0"/>
              <a:t>Paul’s response is, in effect, “Sure! Test the motives of </a:t>
            </a:r>
            <a:r>
              <a:rPr lang="en-US" b="1" i="1" dirty="0" smtClean="0"/>
              <a:t>everyone</a:t>
            </a:r>
            <a:r>
              <a:rPr lang="en-US" dirty="0" smtClean="0"/>
              <a:t> who tries to win your favor –  not just when I am with you and </a:t>
            </a:r>
            <a:r>
              <a:rPr lang="en-US" b="1" i="1" dirty="0" smtClean="0"/>
              <a:t>I</a:t>
            </a:r>
            <a:r>
              <a:rPr lang="en-US" dirty="0" smtClean="0"/>
              <a:t> am the one trying to win your favor but also when I am not there and </a:t>
            </a:r>
            <a:r>
              <a:rPr lang="en-US" b="1" i="1" dirty="0" smtClean="0"/>
              <a:t>others</a:t>
            </a:r>
            <a:r>
              <a:rPr lang="en-US" dirty="0" smtClean="0"/>
              <a:t> are trying to win your favor.”</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p:cTn id="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8">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 calcmode="lin" valueType="num">
                                      <p:cBhvr>
                                        <p:cTn id="14"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8">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p:cTn id="21"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Greeting to the Galatians </a:t>
            </a:r>
            <a:endParaRPr lang="en-US" dirty="0"/>
          </a:p>
        </p:txBody>
      </p:sp>
      <p:sp>
        <p:nvSpPr>
          <p:cNvPr id="3" name="Content Placeholder 2"/>
          <p:cNvSpPr>
            <a:spLocks noGrp="1"/>
          </p:cNvSpPr>
          <p:nvPr>
            <p:ph idx="1"/>
          </p:nvPr>
        </p:nvSpPr>
        <p:spPr>
          <a:xfrm>
            <a:off x="457200" y="914400"/>
            <a:ext cx="8229600" cy="5715000"/>
          </a:xfrm>
        </p:spPr>
        <p:txBody>
          <a:bodyPr>
            <a:normAutofit lnSpcReduction="10000"/>
          </a:bodyPr>
          <a:lstStyle/>
          <a:p>
            <a:pPr marL="265176" indent="-265176">
              <a:buNone/>
            </a:pPr>
            <a:r>
              <a:rPr lang="en-US" baseline="30000" dirty="0" smtClean="0"/>
              <a:t>3</a:t>
            </a:r>
            <a:r>
              <a:rPr lang="en-US" dirty="0" smtClean="0"/>
              <a:t> </a:t>
            </a:r>
            <a:r>
              <a:rPr lang="en-US" i="1" dirty="0" smtClean="0">
                <a:solidFill>
                  <a:schemeClr val="accent1"/>
                </a:solidFill>
                <a:latin typeface="Cambria" pitchFamily="18" charset="0"/>
              </a:rPr>
              <a:t>Grace and peace to you from God our Father and the Lord Jesus Christ</a:t>
            </a:r>
          </a:p>
          <a:p>
            <a:pPr marL="265176" indent="-265176">
              <a:buNone/>
            </a:pPr>
            <a:r>
              <a:rPr lang="en-US" dirty="0" smtClean="0"/>
              <a:t> </a:t>
            </a:r>
            <a:r>
              <a:rPr lang="en-US" baseline="30000" dirty="0" smtClean="0"/>
              <a:t>4</a:t>
            </a:r>
            <a:r>
              <a:rPr lang="en-US" dirty="0" smtClean="0"/>
              <a:t> </a:t>
            </a:r>
            <a:r>
              <a:rPr lang="en-US" i="1" dirty="0" smtClean="0">
                <a:solidFill>
                  <a:schemeClr val="accent1"/>
                </a:solidFill>
                <a:latin typeface="Cambria" pitchFamily="18" charset="0"/>
              </a:rPr>
              <a:t>who gave himself for our sins to rescue us from the present evil age, according to the will of our God and Father</a:t>
            </a:r>
          </a:p>
          <a:p>
            <a:pPr marL="265176" indent="-265176">
              <a:buNone/>
            </a:pPr>
            <a:endParaRPr lang="en-US" i="1" dirty="0" smtClean="0">
              <a:solidFill>
                <a:schemeClr val="accent1"/>
              </a:solidFill>
              <a:latin typeface="Cambria" pitchFamily="18" charset="0"/>
            </a:endParaRPr>
          </a:p>
          <a:p>
            <a:r>
              <a:rPr lang="en-US" dirty="0" smtClean="0"/>
              <a:t>After giving his standard greeting (</a:t>
            </a:r>
            <a:r>
              <a:rPr lang="en-US" i="1" dirty="0" smtClean="0">
                <a:solidFill>
                  <a:schemeClr val="accent1"/>
                </a:solidFill>
                <a:latin typeface="Cambria" pitchFamily="18" charset="0"/>
              </a:rPr>
              <a:t>grace and peace</a:t>
            </a:r>
            <a:r>
              <a:rPr lang="en-US" dirty="0" smtClean="0"/>
              <a:t>), Paul gives a short summary of the gospel which he had preached to them when he was with them and which they are now in danger of abandoning:</a:t>
            </a:r>
          </a:p>
          <a:p>
            <a:pPr lvl="1"/>
            <a:r>
              <a:rPr lang="en-US" sz="2400" dirty="0" smtClean="0"/>
              <a:t>Jesus willingly paid the full price for our sins on the cross.</a:t>
            </a:r>
          </a:p>
          <a:p>
            <a:pPr lvl="1"/>
            <a:r>
              <a:rPr lang="en-US" sz="2400" dirty="0" smtClean="0"/>
              <a:t>Jesus did this for a purpose: to deliver us from the evil world system which we were a part of when we were lost.</a:t>
            </a:r>
          </a:p>
          <a:p>
            <a:pPr lvl="1"/>
            <a:r>
              <a:rPr lang="en-US" sz="2400" dirty="0" smtClean="0"/>
              <a:t>All this occurred by the sovereign design of God the Father.</a:t>
            </a:r>
          </a:p>
          <a:p>
            <a:pPr lvl="1"/>
            <a:endParaRPr lang="en-US" dirty="0" smtClean="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sz="4000" dirty="0" smtClean="0"/>
              <a:t>Paul Pleads </a:t>
            </a:r>
            <a:r>
              <a:rPr lang="en-US" sz="4000" dirty="0"/>
              <a:t>With the Galatians </a:t>
            </a:r>
            <a:r>
              <a:rPr lang="en-US" sz="4000" dirty="0" smtClean="0"/>
              <a:t/>
            </a:r>
            <a:br>
              <a:rPr lang="en-US" sz="4000" dirty="0" smtClean="0"/>
            </a:br>
            <a:r>
              <a:rPr lang="en-US" sz="4000" dirty="0" smtClean="0"/>
              <a:t>(</a:t>
            </a:r>
            <a:r>
              <a:rPr lang="en-US" sz="4000" dirty="0">
                <a:solidFill>
                  <a:schemeClr val="accent1"/>
                </a:solidFill>
              </a:rPr>
              <a:t>4:12-20</a:t>
            </a:r>
            <a:r>
              <a:rPr lang="en-US" sz="4000" dirty="0"/>
              <a:t>) </a:t>
            </a:r>
          </a:p>
        </p:txBody>
      </p:sp>
      <p:sp>
        <p:nvSpPr>
          <p:cNvPr id="8" name="Content Placeholder 7"/>
          <p:cNvSpPr>
            <a:spLocks noGrp="1"/>
          </p:cNvSpPr>
          <p:nvPr>
            <p:ph idx="1"/>
          </p:nvPr>
        </p:nvSpPr>
        <p:spPr>
          <a:xfrm>
            <a:off x="457200" y="1295400"/>
            <a:ext cx="8229600" cy="5562600"/>
          </a:xfrm>
        </p:spPr>
        <p:txBody>
          <a:bodyPr>
            <a:normAutofit fontScale="92500" lnSpcReduction="20000"/>
          </a:bodyPr>
          <a:lstStyle/>
          <a:p>
            <a:pPr marL="344488" indent="-344488" rtl="0">
              <a:buNone/>
            </a:pPr>
            <a:r>
              <a:rPr lang="en-US" i="1" dirty="0" smtClean="0">
                <a:solidFill>
                  <a:srgbClr val="AD2E27"/>
                </a:solidFill>
                <a:latin typeface="Cambria" pitchFamily="18" charset="0"/>
              </a:rPr>
              <a:t> </a:t>
            </a:r>
            <a:r>
              <a:rPr lang="en-US" baseline="30000" dirty="0" smtClean="0"/>
              <a:t>19</a:t>
            </a:r>
            <a:r>
              <a:rPr lang="en-US" i="1" dirty="0" smtClean="0">
                <a:solidFill>
                  <a:srgbClr val="AD2E27"/>
                </a:solidFill>
                <a:latin typeface="Cambria" pitchFamily="18" charset="0"/>
              </a:rPr>
              <a:t> Oh, my dear children! I feel as if I'm going through labor pains for you again, and they will continue until Christ is fully developed in your lives. </a:t>
            </a:r>
            <a:r>
              <a:rPr lang="en-US" dirty="0" smtClean="0"/>
              <a:t>(NLT)</a:t>
            </a:r>
          </a:p>
          <a:p>
            <a:pPr marL="457200" indent="-457200" rtl="0">
              <a:buNone/>
            </a:pPr>
            <a:endParaRPr lang="en-US" i="1" dirty="0" smtClean="0">
              <a:solidFill>
                <a:srgbClr val="AD2E27"/>
              </a:solidFill>
              <a:latin typeface="Cambria" pitchFamily="18" charset="0"/>
            </a:endParaRPr>
          </a:p>
          <a:p>
            <a:r>
              <a:rPr lang="en-US" dirty="0" smtClean="0"/>
              <a:t>The final leg of Paul’s appeal is to let them know that in spite of all that has happened he still loves them and cares for their spiritual wellbeing.</a:t>
            </a:r>
          </a:p>
          <a:p>
            <a:r>
              <a:rPr lang="en-US" dirty="0" smtClean="0"/>
              <a:t>The Galatians were Paul’s spiritual children and he has already gone through the difficulties of bringing them to Christ when he first preached the Gospel to them. </a:t>
            </a:r>
          </a:p>
          <a:p>
            <a:r>
              <a:rPr lang="en-US" dirty="0" smtClean="0"/>
              <a:t>Now as Paul sees the Galatians moving </a:t>
            </a:r>
            <a:r>
              <a:rPr lang="en-US" b="1" i="1" dirty="0" smtClean="0"/>
              <a:t>away</a:t>
            </a:r>
            <a:r>
              <a:rPr lang="en-US" dirty="0" smtClean="0"/>
              <a:t> from Christ  rather than conforming </a:t>
            </a:r>
            <a:r>
              <a:rPr lang="en-US" b="1" i="1" dirty="0" smtClean="0"/>
              <a:t>to</a:t>
            </a:r>
            <a:r>
              <a:rPr lang="en-US" dirty="0" smtClean="0"/>
              <a:t> Christ he compares his anguish to that of a woman having to go through childbirth all over again.</a:t>
            </a:r>
          </a:p>
          <a:p>
            <a:r>
              <a:rPr lang="en-US" dirty="0" smtClean="0"/>
              <a:t>The people we love the most are the ones who can hurt us the most.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sz="4000" dirty="0" smtClean="0"/>
              <a:t>Paul Pleads </a:t>
            </a:r>
            <a:r>
              <a:rPr lang="en-US" sz="4000" dirty="0"/>
              <a:t>With the Galatians </a:t>
            </a:r>
            <a:r>
              <a:rPr lang="en-US" sz="4000" dirty="0" smtClean="0"/>
              <a:t/>
            </a:r>
            <a:br>
              <a:rPr lang="en-US" sz="4000" dirty="0" smtClean="0"/>
            </a:br>
            <a:r>
              <a:rPr lang="en-US" sz="4000" dirty="0" smtClean="0"/>
              <a:t>(</a:t>
            </a:r>
            <a:r>
              <a:rPr lang="en-US" sz="4000" dirty="0">
                <a:solidFill>
                  <a:schemeClr val="accent1"/>
                </a:solidFill>
              </a:rPr>
              <a:t>4:12-20</a:t>
            </a:r>
            <a:r>
              <a:rPr lang="en-US" sz="4000" dirty="0"/>
              <a:t>) </a:t>
            </a:r>
          </a:p>
        </p:txBody>
      </p:sp>
      <p:sp>
        <p:nvSpPr>
          <p:cNvPr id="8" name="Content Placeholder 7"/>
          <p:cNvSpPr>
            <a:spLocks noGrp="1"/>
          </p:cNvSpPr>
          <p:nvPr>
            <p:ph idx="1"/>
          </p:nvPr>
        </p:nvSpPr>
        <p:spPr>
          <a:xfrm>
            <a:off x="457200" y="1295400"/>
            <a:ext cx="8229600" cy="5562600"/>
          </a:xfrm>
        </p:spPr>
        <p:txBody>
          <a:bodyPr>
            <a:normAutofit/>
          </a:bodyPr>
          <a:lstStyle/>
          <a:p>
            <a:pPr marL="344488" indent="-344488" rtl="0">
              <a:buNone/>
            </a:pPr>
            <a:r>
              <a:rPr lang="en-US" i="1" dirty="0" smtClean="0">
                <a:solidFill>
                  <a:srgbClr val="AD2E27"/>
                </a:solidFill>
                <a:latin typeface="Cambria" pitchFamily="18" charset="0"/>
              </a:rPr>
              <a:t> </a:t>
            </a:r>
            <a:r>
              <a:rPr lang="en-US" baseline="30000" dirty="0" smtClean="0"/>
              <a:t>20</a:t>
            </a:r>
            <a:r>
              <a:rPr lang="en-US" i="1" dirty="0" smtClean="0">
                <a:solidFill>
                  <a:srgbClr val="AD2E27"/>
                </a:solidFill>
                <a:latin typeface="Cambria" pitchFamily="18" charset="0"/>
              </a:rPr>
              <a:t> I wish I were with you right now so I could change my tone. But at this distance I don't know how else to help you. </a:t>
            </a:r>
            <a:r>
              <a:rPr lang="en-US" dirty="0" smtClean="0"/>
              <a:t>(NLT)</a:t>
            </a:r>
          </a:p>
          <a:p>
            <a:pPr marL="344488" indent="-344488" algn="ctr" rtl="0">
              <a:buNone/>
            </a:pPr>
            <a:r>
              <a:rPr lang="en-US" dirty="0" smtClean="0"/>
              <a:t>or:</a:t>
            </a:r>
          </a:p>
          <a:p>
            <a:pPr marL="344488" indent="-344488" rtl="0">
              <a:buNone/>
            </a:pPr>
            <a:r>
              <a:rPr lang="en-US" i="1" dirty="0" smtClean="0">
                <a:solidFill>
                  <a:srgbClr val="AD2E27"/>
                </a:solidFill>
                <a:latin typeface="Cambria" pitchFamily="18" charset="0"/>
              </a:rPr>
              <a:t> </a:t>
            </a:r>
            <a:r>
              <a:rPr lang="en-US" baseline="30000" dirty="0" smtClean="0"/>
              <a:t>20</a:t>
            </a:r>
            <a:r>
              <a:rPr lang="en-US" i="1" dirty="0" smtClean="0">
                <a:solidFill>
                  <a:srgbClr val="AD2E27"/>
                </a:solidFill>
                <a:latin typeface="Cambria" pitchFamily="18" charset="0"/>
              </a:rPr>
              <a:t> how I wish I could be with you now and change my tone, because I am perplexed about you! </a:t>
            </a:r>
            <a:r>
              <a:rPr lang="en-US" dirty="0" smtClean="0"/>
              <a:t>(NIV)</a:t>
            </a:r>
          </a:p>
          <a:p>
            <a:pPr marL="457200" indent="-457200" rtl="0">
              <a:buNone/>
            </a:pPr>
            <a:endParaRPr lang="en-US" i="1" dirty="0" smtClean="0">
              <a:solidFill>
                <a:srgbClr val="AD2E27"/>
              </a:solidFill>
              <a:latin typeface="Cambria" pitchFamily="18" charset="0"/>
            </a:endParaRPr>
          </a:p>
          <a:p>
            <a:r>
              <a:rPr lang="en-US" dirty="0" smtClean="0"/>
              <a:t>Paul regrets that he cannot be with them face to face and believes that if he could be there he could yet persuade them.</a:t>
            </a:r>
          </a:p>
          <a:p>
            <a:r>
              <a:rPr lang="en-US" dirty="0" smtClean="0"/>
              <a:t>But at this point he is at a loss as to what to do.</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p:cTn id="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8">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 calcmode="lin" valueType="num">
                                      <p:cBhvr>
                                        <p:cTn id="14"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4000" r="-4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5562600"/>
          </a:xfrm>
        </p:spPr>
        <p:txBody>
          <a:bodyPr>
            <a:noAutofit/>
          </a:bodyPr>
          <a:lstStyle/>
          <a:p>
            <a:r>
              <a:rPr lang="en-US" sz="7200" dirty="0" smtClean="0">
                <a:effectLst>
                  <a:glow rad="228600">
                    <a:schemeClr val="accent3">
                      <a:satMod val="175000"/>
                      <a:alpha val="40000"/>
                    </a:schemeClr>
                  </a:glow>
                </a:effectLst>
              </a:rPr>
              <a:t>The Minister’s Travail</a:t>
            </a:r>
            <a:br>
              <a:rPr lang="en-US" sz="7200" dirty="0" smtClean="0">
                <a:effectLst>
                  <a:glow rad="228600">
                    <a:schemeClr val="accent3">
                      <a:satMod val="175000"/>
                      <a:alpha val="40000"/>
                    </a:schemeClr>
                  </a:glow>
                </a:effectLst>
              </a:rPr>
            </a:br>
            <a:r>
              <a:rPr lang="en-US" sz="7200" dirty="0" smtClean="0">
                <a:effectLst>
                  <a:glow rad="228600">
                    <a:schemeClr val="accent3">
                      <a:satMod val="175000"/>
                      <a:alpha val="40000"/>
                    </a:schemeClr>
                  </a:glow>
                </a:effectLst>
              </a:rPr>
              <a:t/>
            </a:r>
            <a:br>
              <a:rPr lang="en-US" sz="7200" dirty="0" smtClean="0">
                <a:effectLst>
                  <a:glow rad="228600">
                    <a:schemeClr val="accent3">
                      <a:satMod val="175000"/>
                      <a:alpha val="40000"/>
                    </a:schemeClr>
                  </a:glow>
                </a:effectLst>
              </a:rPr>
            </a:br>
            <a:r>
              <a:rPr lang="en-US" sz="3200" dirty="0" smtClean="0">
                <a:effectLst>
                  <a:glow rad="228600">
                    <a:schemeClr val="accent3">
                      <a:satMod val="175000"/>
                      <a:alpha val="40000"/>
                    </a:schemeClr>
                  </a:glow>
                </a:effectLst>
              </a:rPr>
              <a:t>Written by John Newton</a:t>
            </a:r>
            <a:br>
              <a:rPr lang="en-US" sz="3200" dirty="0" smtClean="0">
                <a:effectLst>
                  <a:glow rad="228600">
                    <a:schemeClr val="accent3">
                      <a:satMod val="175000"/>
                      <a:alpha val="40000"/>
                    </a:schemeClr>
                  </a:glow>
                </a:effectLst>
              </a:rPr>
            </a:br>
            <a:r>
              <a:rPr lang="en-US" sz="3200" dirty="0" smtClean="0">
                <a:effectLst>
                  <a:glow rad="228600">
                    <a:schemeClr val="accent3">
                      <a:satMod val="175000"/>
                      <a:alpha val="40000"/>
                    </a:schemeClr>
                  </a:glow>
                </a:effectLst>
              </a:rPr>
              <a:t>Sung by Todd Murray</a:t>
            </a:r>
            <a:endParaRPr lang="en-US" sz="3200" dirty="0">
              <a:effectLst>
                <a:glow rad="228600">
                  <a:schemeClr val="accent3">
                    <a:satMod val="175000"/>
                    <a:alpha val="40000"/>
                  </a:schemeClr>
                </a:glow>
              </a:effectLst>
            </a:endParaRPr>
          </a:p>
        </p:txBody>
      </p:sp>
    </p:spTree>
  </p:cSld>
  <p:clrMapOvr>
    <a:overrideClrMapping bg1="dk1" tx1="lt1" bg2="dk2"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What contradictions meet</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In minister’s employ</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It is a bitter sweet, </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a sorrow full of joy:</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No other post affords such a place</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For equal honor or disgrace</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overrideClrMapping bg1="dk1" tx1="lt1" bg2="dk2"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Who can describe the pain,</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Which faithful preachers feel;</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Constrained to speak in vain</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To hearts as hard as steel?</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Or who can tell the pleasures felt</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When stubborn hearts begin to melt?</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overrideClrMapping bg1="dk1" tx1="lt1" bg2="dk2"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The Savior’s dying love,</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The soul’s amazing worth;</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Their uttermost efforts move,</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To draw their passions forth:</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They pray, they strive, their rest departs,</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‘til Christ be formed in sinners’ hearts</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overrideClrMapping bg1="dk1" tx1="lt1" bg2="dk2"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If some small hope appears,</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They still are not content;</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But, with a jealous fear,</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They watch for the event:</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Too oft they find their hopes deceived,</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Then how their inmost souls are grieved.</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overrideClrMapping bg1="dk1" tx1="lt1" bg2="dk2"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But when their pains succeed,</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And from the tender blade,</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The </a:t>
            </a:r>
            <a:r>
              <a:rPr lang="en-US" sz="400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rip’ning</a:t>
            </a: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 ear proceeds,</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Their toils are overpaid:</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No harvest joy can equal theirs</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To find the fruit of all their cares.</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overrideClrMapping bg1="dk1" tx1="lt1" bg2="dk2"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On what has now been sown</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Thy blessing Lord bestow;</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The </a:t>
            </a:r>
            <a:r>
              <a:rPr lang="en-US" sz="400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pow’r</a:t>
            </a: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 is </a:t>
            </a:r>
            <a:r>
              <a:rPr lang="en-US" sz="400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Thine</a:t>
            </a: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 alone,</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To make it bloom and grow:</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Do Thou O Lord, the harvest raise, and</a:t>
            </a:r>
          </a:p>
          <a:p>
            <a:pPr algn="ctr">
              <a:buNone/>
            </a:pP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Thou, alone, </a:t>
            </a:r>
            <a:r>
              <a:rPr lang="en-US" sz="400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shalt</a:t>
            </a:r>
            <a:r>
              <a:rPr lang="en-US" sz="4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 have all the praise.</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overrideClrMapping bg1="dk1" tx1="lt1" bg2="dk2"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3600" dirty="0" smtClean="0"/>
              <a:t>The Two Families of Abraham (</a:t>
            </a:r>
            <a:r>
              <a:rPr lang="en-US" sz="3600" dirty="0" smtClean="0">
                <a:solidFill>
                  <a:schemeClr val="accent1"/>
                </a:solidFill>
              </a:rPr>
              <a:t>4:21-31</a:t>
            </a:r>
            <a:r>
              <a:rPr lang="en-US" sz="3600" dirty="0" smtClean="0"/>
              <a:t>)</a:t>
            </a:r>
            <a:endParaRPr lang="en-US" sz="3600" dirty="0"/>
          </a:p>
        </p:txBody>
      </p:sp>
      <p:sp>
        <p:nvSpPr>
          <p:cNvPr id="3" name="Content Placeholder 2"/>
          <p:cNvSpPr>
            <a:spLocks noGrp="1"/>
          </p:cNvSpPr>
          <p:nvPr>
            <p:ph idx="1"/>
          </p:nvPr>
        </p:nvSpPr>
        <p:spPr>
          <a:xfrm>
            <a:off x="457200" y="762000"/>
            <a:ext cx="8229600" cy="6096000"/>
          </a:xfrm>
        </p:spPr>
        <p:txBody>
          <a:bodyPr>
            <a:normAutofit/>
          </a:bodyPr>
          <a:lstStyle/>
          <a:p>
            <a:pPr marL="284163" indent="-284163" rtl="0">
              <a:lnSpc>
                <a:spcPct val="120000"/>
              </a:lnSpc>
              <a:buNone/>
            </a:pPr>
            <a:r>
              <a:rPr lang="en-US" sz="2400" i="1" dirty="0" smtClean="0">
                <a:solidFill>
                  <a:srgbClr val="AD2E27"/>
                </a:solidFill>
                <a:latin typeface="Cambria" pitchFamily="18" charset="0"/>
              </a:rPr>
              <a:t> </a:t>
            </a:r>
            <a:r>
              <a:rPr lang="en-US" sz="2400" baseline="30000" dirty="0" smtClean="0"/>
              <a:t>21</a:t>
            </a:r>
            <a:r>
              <a:rPr lang="en-US" sz="2400" i="1" dirty="0" smtClean="0">
                <a:solidFill>
                  <a:srgbClr val="AD2E27"/>
                </a:solidFill>
                <a:latin typeface="Cambria" pitchFamily="18" charset="0"/>
              </a:rPr>
              <a:t> Tell me, you who want to be under the law, are you not aware of what the law says?</a:t>
            </a:r>
          </a:p>
          <a:p>
            <a:pPr marL="284163" indent="-284163" rtl="0">
              <a:buNone/>
            </a:pPr>
            <a:r>
              <a:rPr lang="en-US" sz="2400" i="1" dirty="0" smtClean="0">
                <a:solidFill>
                  <a:srgbClr val="AD2E27"/>
                </a:solidFill>
                <a:latin typeface="Cambria" pitchFamily="18" charset="0"/>
              </a:rPr>
              <a:t> </a:t>
            </a:r>
            <a:r>
              <a:rPr lang="en-US" sz="2400" baseline="30000" dirty="0" smtClean="0"/>
              <a:t>22</a:t>
            </a:r>
            <a:r>
              <a:rPr lang="en-US" sz="2400" i="1" dirty="0" smtClean="0">
                <a:solidFill>
                  <a:srgbClr val="AD2E27"/>
                </a:solidFill>
                <a:latin typeface="Cambria" pitchFamily="18" charset="0"/>
              </a:rPr>
              <a:t> For it is written that Abraham had two sons, one by the slave woman and the other by the free woman.</a:t>
            </a:r>
          </a:p>
          <a:p>
            <a:pPr marL="284163" indent="-284163" rtl="0">
              <a:buNone/>
            </a:pPr>
            <a:r>
              <a:rPr lang="en-US" sz="2400" i="1" dirty="0" smtClean="0">
                <a:solidFill>
                  <a:srgbClr val="AD2E27"/>
                </a:solidFill>
                <a:latin typeface="Cambria" pitchFamily="18" charset="0"/>
              </a:rPr>
              <a:t> </a:t>
            </a:r>
            <a:r>
              <a:rPr lang="en-US" sz="2400" baseline="30000" dirty="0" smtClean="0"/>
              <a:t>23</a:t>
            </a:r>
            <a:r>
              <a:rPr lang="en-US" sz="2400" i="1" dirty="0" smtClean="0">
                <a:solidFill>
                  <a:srgbClr val="AD2E27"/>
                </a:solidFill>
                <a:latin typeface="Cambria" pitchFamily="18" charset="0"/>
              </a:rPr>
              <a:t> His son by the slave woman was born in the ordinary way; but his son by the free woman was born as the result of a promise.</a:t>
            </a:r>
          </a:p>
          <a:p>
            <a:pPr marL="284163" indent="-284163" rtl="0">
              <a:buNone/>
            </a:pPr>
            <a:r>
              <a:rPr lang="en-US" sz="2400" i="1" dirty="0" smtClean="0">
                <a:solidFill>
                  <a:srgbClr val="AD2E27"/>
                </a:solidFill>
                <a:latin typeface="Cambria" pitchFamily="18" charset="0"/>
              </a:rPr>
              <a:t> </a:t>
            </a:r>
            <a:r>
              <a:rPr lang="en-US" sz="2400" baseline="30000" dirty="0" smtClean="0"/>
              <a:t>24</a:t>
            </a:r>
            <a:r>
              <a:rPr lang="en-US" sz="2400" i="1" dirty="0" smtClean="0">
                <a:solidFill>
                  <a:srgbClr val="AD2E27"/>
                </a:solidFill>
                <a:latin typeface="Cambria" pitchFamily="18" charset="0"/>
              </a:rPr>
              <a:t> These things may be taken figuratively, for the women represent two covenants. One covenant is from Mount Sinai and bears children who are to be slaves: This is Hagar.</a:t>
            </a:r>
          </a:p>
          <a:p>
            <a:pPr marL="284163" indent="-284163" rtl="0">
              <a:buNone/>
            </a:pPr>
            <a:r>
              <a:rPr lang="en-US" sz="2400" i="1" dirty="0" smtClean="0">
                <a:solidFill>
                  <a:srgbClr val="AD2E27"/>
                </a:solidFill>
                <a:latin typeface="Cambria" pitchFamily="18" charset="0"/>
              </a:rPr>
              <a:t> </a:t>
            </a:r>
            <a:r>
              <a:rPr lang="en-US" sz="2400" baseline="30000" dirty="0" smtClean="0"/>
              <a:t>25</a:t>
            </a:r>
            <a:r>
              <a:rPr lang="en-US" sz="2400" i="1" dirty="0" smtClean="0">
                <a:solidFill>
                  <a:srgbClr val="AD2E27"/>
                </a:solidFill>
                <a:latin typeface="Cambria" pitchFamily="18" charset="0"/>
              </a:rPr>
              <a:t> Now Hagar stands for Mount Sinai in Arabia and corresponds to the present city of Jerusalem, because she is in slavery with her children.</a:t>
            </a:r>
          </a:p>
        </p:txBody>
      </p: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Greeting to the Galatians </a:t>
            </a:r>
            <a:endParaRPr lang="en-US" dirty="0"/>
          </a:p>
        </p:txBody>
      </p:sp>
      <p:sp>
        <p:nvSpPr>
          <p:cNvPr id="3" name="Content Placeholder 2"/>
          <p:cNvSpPr>
            <a:spLocks noGrp="1"/>
          </p:cNvSpPr>
          <p:nvPr>
            <p:ph idx="1"/>
          </p:nvPr>
        </p:nvSpPr>
        <p:spPr>
          <a:xfrm>
            <a:off x="457200" y="990600"/>
            <a:ext cx="8229600" cy="4525963"/>
          </a:xfrm>
        </p:spPr>
        <p:txBody>
          <a:bodyPr/>
          <a:lstStyle/>
          <a:p>
            <a:pPr>
              <a:buNone/>
            </a:pPr>
            <a:r>
              <a:rPr lang="en-US" dirty="0" smtClean="0"/>
              <a:t> </a:t>
            </a:r>
            <a:r>
              <a:rPr lang="en-US" baseline="30000" dirty="0" smtClean="0"/>
              <a:t>5</a:t>
            </a:r>
            <a:r>
              <a:rPr lang="en-US" dirty="0" smtClean="0"/>
              <a:t> </a:t>
            </a:r>
            <a:r>
              <a:rPr lang="en-US" i="1" dirty="0" smtClean="0">
                <a:solidFill>
                  <a:schemeClr val="accent1"/>
                </a:solidFill>
                <a:latin typeface="Cambria" pitchFamily="18" charset="0"/>
              </a:rPr>
              <a:t>to whom be glory for ever and ever. Amen.</a:t>
            </a:r>
          </a:p>
          <a:p>
            <a:pPr>
              <a:buNone/>
            </a:pPr>
            <a:endParaRPr lang="en-US" i="1" dirty="0" smtClean="0">
              <a:solidFill>
                <a:schemeClr val="accent1"/>
              </a:solidFill>
              <a:latin typeface="Cambria" pitchFamily="18" charset="0"/>
            </a:endParaRPr>
          </a:p>
          <a:p>
            <a:r>
              <a:rPr lang="en-US" dirty="0" smtClean="0"/>
              <a:t>Paul’s brief restatement of the gospel prompts him to break out in a doxology of praise to God.</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6019800"/>
          </a:xfrm>
        </p:spPr>
        <p:txBody>
          <a:bodyPr>
            <a:normAutofit/>
          </a:bodyPr>
          <a:lstStyle/>
          <a:p>
            <a:pPr marL="284163" indent="-284163" rtl="0">
              <a:lnSpc>
                <a:spcPct val="120000"/>
              </a:lnSpc>
              <a:buNone/>
            </a:pPr>
            <a:r>
              <a:rPr lang="en-US" sz="2400" i="1" dirty="0" smtClean="0">
                <a:solidFill>
                  <a:srgbClr val="AD2E27"/>
                </a:solidFill>
                <a:latin typeface="Cambria" pitchFamily="18" charset="0"/>
              </a:rPr>
              <a:t> </a:t>
            </a:r>
            <a:r>
              <a:rPr lang="en-US" sz="2400" baseline="30000" dirty="0" smtClean="0"/>
              <a:t>26</a:t>
            </a:r>
            <a:r>
              <a:rPr lang="en-US" sz="2400" i="1" dirty="0" smtClean="0">
                <a:solidFill>
                  <a:srgbClr val="AD2E27"/>
                </a:solidFill>
                <a:latin typeface="Cambria" pitchFamily="18" charset="0"/>
              </a:rPr>
              <a:t> But the Jerusalem that is above is free, and she is our mother.</a:t>
            </a:r>
          </a:p>
          <a:p>
            <a:pPr marL="284163" indent="-284163" rtl="0">
              <a:buNone/>
            </a:pPr>
            <a:r>
              <a:rPr lang="en-US" sz="2400" i="1" dirty="0" smtClean="0">
                <a:solidFill>
                  <a:srgbClr val="AD2E27"/>
                </a:solidFill>
                <a:latin typeface="Cambria" pitchFamily="18" charset="0"/>
              </a:rPr>
              <a:t> </a:t>
            </a:r>
            <a:r>
              <a:rPr lang="en-US" sz="2400" baseline="30000" dirty="0" smtClean="0"/>
              <a:t>27</a:t>
            </a:r>
            <a:r>
              <a:rPr lang="en-US" sz="2400" i="1" dirty="0" smtClean="0">
                <a:solidFill>
                  <a:srgbClr val="AD2E27"/>
                </a:solidFill>
                <a:latin typeface="Cambria" pitchFamily="18" charset="0"/>
              </a:rPr>
              <a:t> For it is written: "Be glad, O barren woman, who bears no children; break forth and cry aloud, you who have no labor pains; because more are the children of the desolate woman than of her who has a husband."</a:t>
            </a:r>
          </a:p>
          <a:p>
            <a:pPr marL="284163" indent="-284163" rtl="0">
              <a:buNone/>
            </a:pPr>
            <a:r>
              <a:rPr lang="en-US" sz="2400" i="1" dirty="0" smtClean="0">
                <a:solidFill>
                  <a:srgbClr val="AD2E27"/>
                </a:solidFill>
                <a:latin typeface="Cambria" pitchFamily="18" charset="0"/>
              </a:rPr>
              <a:t> </a:t>
            </a:r>
            <a:r>
              <a:rPr lang="en-US" sz="2400" baseline="30000" dirty="0" smtClean="0"/>
              <a:t>28</a:t>
            </a:r>
            <a:r>
              <a:rPr lang="en-US" sz="2400" i="1" dirty="0" smtClean="0">
                <a:solidFill>
                  <a:srgbClr val="AD2E27"/>
                </a:solidFill>
                <a:latin typeface="Cambria" pitchFamily="18" charset="0"/>
              </a:rPr>
              <a:t> Now you, brothers, like Isaac, are children of promise.</a:t>
            </a:r>
          </a:p>
          <a:p>
            <a:pPr marL="284163" indent="-284163" rtl="0">
              <a:buNone/>
            </a:pPr>
            <a:r>
              <a:rPr lang="en-US" sz="2400" i="1" dirty="0" smtClean="0">
                <a:solidFill>
                  <a:srgbClr val="AD2E27"/>
                </a:solidFill>
                <a:latin typeface="Cambria" pitchFamily="18" charset="0"/>
              </a:rPr>
              <a:t> </a:t>
            </a:r>
            <a:r>
              <a:rPr lang="en-US" sz="2400" baseline="30000" dirty="0" smtClean="0"/>
              <a:t>29</a:t>
            </a:r>
            <a:r>
              <a:rPr lang="en-US" sz="2400" i="1" dirty="0" smtClean="0">
                <a:solidFill>
                  <a:srgbClr val="AD2E27"/>
                </a:solidFill>
                <a:latin typeface="Cambria" pitchFamily="18" charset="0"/>
              </a:rPr>
              <a:t> At that time the son born in the ordinary way persecuted the son born by the power of the Spirit. It is the same now.</a:t>
            </a:r>
          </a:p>
          <a:p>
            <a:pPr marL="284163" indent="-284163" rtl="0">
              <a:buNone/>
            </a:pPr>
            <a:r>
              <a:rPr lang="en-US" sz="2400" i="1" dirty="0" smtClean="0">
                <a:solidFill>
                  <a:srgbClr val="AD2E27"/>
                </a:solidFill>
                <a:latin typeface="Cambria" pitchFamily="18" charset="0"/>
              </a:rPr>
              <a:t> </a:t>
            </a:r>
            <a:r>
              <a:rPr lang="en-US" sz="2400" baseline="30000" dirty="0" smtClean="0"/>
              <a:t>30</a:t>
            </a:r>
            <a:r>
              <a:rPr lang="en-US" sz="2400" i="1" dirty="0" smtClean="0">
                <a:solidFill>
                  <a:srgbClr val="AD2E27"/>
                </a:solidFill>
                <a:latin typeface="Cambria" pitchFamily="18" charset="0"/>
              </a:rPr>
              <a:t> But what does the Scripture say? "Get rid of the slave woman and her son, for the slave woman's son will never share in the inheritance with the free woman's son."</a:t>
            </a:r>
          </a:p>
          <a:p>
            <a:pPr marL="284163" indent="-284163" rtl="0">
              <a:buNone/>
            </a:pPr>
            <a:r>
              <a:rPr lang="en-US" sz="2400" i="1" dirty="0" smtClean="0">
                <a:solidFill>
                  <a:srgbClr val="AD2E27"/>
                </a:solidFill>
                <a:latin typeface="Cambria" pitchFamily="18" charset="0"/>
              </a:rPr>
              <a:t> </a:t>
            </a:r>
            <a:r>
              <a:rPr lang="en-US" sz="2400" baseline="30000" dirty="0" smtClean="0"/>
              <a:t>31</a:t>
            </a:r>
            <a:r>
              <a:rPr lang="en-US" sz="2400" i="1" dirty="0" smtClean="0">
                <a:solidFill>
                  <a:srgbClr val="AD2E27"/>
                </a:solidFill>
                <a:latin typeface="Cambria" pitchFamily="18" charset="0"/>
              </a:rPr>
              <a:t> Therefore, brothers, we are not children of the slave woman, but of the free woman.</a:t>
            </a:r>
          </a:p>
        </p:txBody>
      </p:sp>
      <p:sp>
        <p:nvSpPr>
          <p:cNvPr id="4" name="Title 3"/>
          <p:cNvSpPr>
            <a:spLocks noGrp="1"/>
          </p:cNvSpPr>
          <p:nvPr>
            <p:ph type="title"/>
          </p:nvPr>
        </p:nvSpPr>
        <p:spPr>
          <a:xfrm>
            <a:off x="457200" y="0"/>
            <a:ext cx="8229600" cy="762000"/>
          </a:xfrm>
        </p:spPr>
        <p:txBody>
          <a:bodyPr>
            <a:noAutofit/>
          </a:bodyPr>
          <a:lstStyle/>
          <a:p>
            <a:r>
              <a:rPr lang="en-US" sz="3600" dirty="0"/>
              <a:t>The Two Families of Abraham (</a:t>
            </a:r>
            <a:r>
              <a:rPr lang="en-US" sz="3600" dirty="0">
                <a:solidFill>
                  <a:schemeClr val="accent1"/>
                </a:solidFill>
              </a:rPr>
              <a:t>4:21-31</a:t>
            </a:r>
            <a:r>
              <a:rPr lang="en-US" sz="3600" dirty="0"/>
              <a:t>)</a:t>
            </a:r>
          </a:p>
        </p:txBody>
      </p:sp>
    </p:spTree>
  </p:cSld>
  <p:clrMapOvr>
    <a:masterClrMapping/>
  </p:clrMapOvr>
  <p:transition>
    <p:plus/>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Autofit/>
          </a:bodyPr>
          <a:lstStyle/>
          <a:p>
            <a:r>
              <a:rPr lang="en-US" sz="4000" dirty="0"/>
              <a:t>Paul Defends His Law-Free Gospel </a:t>
            </a:r>
            <a:r>
              <a:rPr lang="en-US" sz="4000" dirty="0" smtClean="0"/>
              <a:t>(</a:t>
            </a:r>
            <a:r>
              <a:rPr lang="en-US" sz="4000" dirty="0">
                <a:solidFill>
                  <a:schemeClr val="accent1"/>
                </a:solidFill>
              </a:rPr>
              <a:t>2:15-5:12</a:t>
            </a:r>
            <a:r>
              <a:rPr lang="en-US" sz="4000" dirty="0"/>
              <a:t>)</a:t>
            </a:r>
          </a:p>
        </p:txBody>
      </p:sp>
      <p:sp>
        <p:nvSpPr>
          <p:cNvPr id="3" name="Content Placeholder 2"/>
          <p:cNvSpPr>
            <a:spLocks noGrp="1"/>
          </p:cNvSpPr>
          <p:nvPr>
            <p:ph idx="1"/>
          </p:nvPr>
        </p:nvSpPr>
        <p:spPr>
          <a:xfrm>
            <a:off x="457200" y="1371600"/>
            <a:ext cx="8229600" cy="5486400"/>
          </a:xfrm>
        </p:spPr>
        <p:txBody>
          <a:bodyPr>
            <a:normAutofit fontScale="77500" lnSpcReduction="20000"/>
          </a:bodyPr>
          <a:lstStyle/>
          <a:p>
            <a:r>
              <a:rPr lang="en-US" sz="3200" dirty="0" smtClean="0">
                <a:solidFill>
                  <a:schemeClr val="bg1">
                    <a:lumMod val="50000"/>
                  </a:schemeClr>
                </a:solidFill>
              </a:rPr>
              <a:t>Those who are “Jews by birth” already know that trying to keep the Law for salvation is futile (2:15–21)</a:t>
            </a:r>
          </a:p>
          <a:p>
            <a:r>
              <a:rPr lang="en-US" sz="3200" dirty="0" smtClean="0">
                <a:solidFill>
                  <a:schemeClr val="bg1">
                    <a:lumMod val="50000"/>
                  </a:schemeClr>
                </a:solidFill>
              </a:rPr>
              <a:t>The Galatians were not saved by keeping the Law but by hearing and believing the Gospel (3:1-5)</a:t>
            </a:r>
          </a:p>
          <a:p>
            <a:r>
              <a:rPr lang="en-US" sz="3200" dirty="0" smtClean="0">
                <a:solidFill>
                  <a:schemeClr val="bg1">
                    <a:lumMod val="50000"/>
                  </a:schemeClr>
                </a:solidFill>
              </a:rPr>
              <a:t>Abraham, the one through whom circumcision was given, was saved by faith not by law-keeping (3:6-14)</a:t>
            </a:r>
          </a:p>
          <a:p>
            <a:r>
              <a:rPr lang="en-US" sz="3200" dirty="0" smtClean="0">
                <a:solidFill>
                  <a:schemeClr val="bg1">
                    <a:lumMod val="50000"/>
                  </a:schemeClr>
                </a:solidFill>
              </a:rPr>
              <a:t>God’s promises to Abraham were fulfilled in Christ and are superior to the Law (3:15-4:7)</a:t>
            </a:r>
          </a:p>
          <a:p>
            <a:r>
              <a:rPr lang="en-US" sz="3200" dirty="0" smtClean="0">
                <a:solidFill>
                  <a:schemeClr val="bg1">
                    <a:lumMod val="50000"/>
                  </a:schemeClr>
                </a:solidFill>
              </a:rPr>
              <a:t>By trying to keep the Law the Galatians were going back to the kind of slavery they had experienced as unbelievers (4:8-11)</a:t>
            </a:r>
          </a:p>
          <a:p>
            <a:r>
              <a:rPr lang="en-US" sz="3200" dirty="0" smtClean="0">
                <a:solidFill>
                  <a:schemeClr val="bg1">
                    <a:lumMod val="50000"/>
                  </a:schemeClr>
                </a:solidFill>
              </a:rPr>
              <a:t>Paul pleads with the Galatians not to allow the Judaizers to turn them away from him and the Gospel he has preached to them (4:12-20) </a:t>
            </a:r>
          </a:p>
          <a:p>
            <a:r>
              <a:rPr lang="en-US" sz="3200" dirty="0" smtClean="0"/>
              <a:t>There are two Families of Abraham (</a:t>
            </a:r>
            <a:r>
              <a:rPr lang="en-US" sz="3200" dirty="0" smtClean="0">
                <a:solidFill>
                  <a:schemeClr val="accent1"/>
                </a:solidFill>
              </a:rPr>
              <a:t>4:21-31</a:t>
            </a:r>
            <a:r>
              <a:rPr lang="en-US" sz="3200" dirty="0" smtClean="0"/>
              <a:t>): </a:t>
            </a:r>
          </a:p>
          <a:p>
            <a:pPr lvl="1"/>
            <a:r>
              <a:rPr lang="en-US" sz="3100" dirty="0" smtClean="0"/>
              <a:t>The natural family who is enslaved to the Law</a:t>
            </a:r>
          </a:p>
          <a:p>
            <a:pPr lvl="1"/>
            <a:r>
              <a:rPr lang="en-US" sz="3100" dirty="0" smtClean="0"/>
              <a:t>The supernatural family who is free from the Law</a:t>
            </a:r>
          </a:p>
          <a:p>
            <a:pPr lvl="1">
              <a:buNone/>
            </a:pPr>
            <a:endParaRPr lang="en-US" dirty="0"/>
          </a:p>
        </p:txBody>
      </p:sp>
    </p:spTree>
  </p:cSld>
  <p:clrMapOvr>
    <a:masterClrMapping/>
  </p:clrMapOvr>
  <p:transition>
    <p:plus/>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noAutofit/>
          </a:bodyPr>
          <a:lstStyle/>
          <a:p>
            <a:r>
              <a:rPr lang="en-US" sz="3600" dirty="0"/>
              <a:t>The Two Families of Abraham (</a:t>
            </a:r>
            <a:r>
              <a:rPr lang="en-US" sz="3600" dirty="0">
                <a:solidFill>
                  <a:schemeClr val="accent1"/>
                </a:solidFill>
              </a:rPr>
              <a:t>4:21-31</a:t>
            </a:r>
            <a:r>
              <a:rPr lang="en-US" sz="3600" dirty="0"/>
              <a:t>)</a:t>
            </a:r>
          </a:p>
        </p:txBody>
      </p:sp>
      <p:sp>
        <p:nvSpPr>
          <p:cNvPr id="8" name="Content Placeholder 7"/>
          <p:cNvSpPr>
            <a:spLocks noGrp="1"/>
          </p:cNvSpPr>
          <p:nvPr>
            <p:ph idx="1"/>
          </p:nvPr>
        </p:nvSpPr>
        <p:spPr>
          <a:xfrm>
            <a:off x="457200" y="914400"/>
            <a:ext cx="8229600" cy="5943600"/>
          </a:xfrm>
        </p:spPr>
        <p:txBody>
          <a:bodyPr>
            <a:normAutofit lnSpcReduction="10000"/>
          </a:bodyPr>
          <a:lstStyle/>
          <a:p>
            <a:r>
              <a:rPr lang="en-US" dirty="0" smtClean="0"/>
              <a:t>Having made a strong personal appeal  to the Galatians, Paul closes this section of the letter with an allegory drawn from Biblical history.</a:t>
            </a:r>
          </a:p>
          <a:p>
            <a:r>
              <a:rPr lang="en-US" dirty="0" smtClean="0"/>
              <a:t>An allegory is a story, whether historical or fictional, that figuratively illustrates another idea or set of events.</a:t>
            </a:r>
          </a:p>
          <a:p>
            <a:r>
              <a:rPr lang="en-US" dirty="0" smtClean="0"/>
              <a:t>No doubt, the Judaizers were familiar with using this kind of approach to make a theological point, since the rabbis of Paul’s day were fond of using allegories.</a:t>
            </a:r>
          </a:p>
          <a:p>
            <a:r>
              <a:rPr lang="en-US" dirty="0" smtClean="0"/>
              <a:t>But unlike the rabbis of his day, who frequently drew allegories from a text  that had nothing to do with the point they were proving, the point Paul makes with his allegory is very much in line with the principles found in his text.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noAutofit/>
          </a:bodyPr>
          <a:lstStyle/>
          <a:p>
            <a:r>
              <a:rPr lang="en-US" sz="3600" dirty="0"/>
              <a:t>The Two Families of Abraham (</a:t>
            </a:r>
            <a:r>
              <a:rPr lang="en-US" sz="3600" dirty="0">
                <a:solidFill>
                  <a:schemeClr val="accent1"/>
                </a:solidFill>
              </a:rPr>
              <a:t>4:21-31</a:t>
            </a:r>
            <a:r>
              <a:rPr lang="en-US" sz="3600" dirty="0"/>
              <a:t>)</a:t>
            </a:r>
          </a:p>
        </p:txBody>
      </p:sp>
      <p:sp>
        <p:nvSpPr>
          <p:cNvPr id="8" name="Content Placeholder 7"/>
          <p:cNvSpPr>
            <a:spLocks noGrp="1"/>
          </p:cNvSpPr>
          <p:nvPr>
            <p:ph idx="1"/>
          </p:nvPr>
        </p:nvSpPr>
        <p:spPr>
          <a:xfrm>
            <a:off x="457200" y="838200"/>
            <a:ext cx="8229600" cy="6019800"/>
          </a:xfrm>
        </p:spPr>
        <p:txBody>
          <a:bodyPr>
            <a:normAutofit/>
          </a:bodyPr>
          <a:lstStyle/>
          <a:p>
            <a:pPr algn="ctr">
              <a:buNone/>
            </a:pPr>
            <a:r>
              <a:rPr lang="en-US" sz="3600" b="1" dirty="0" smtClean="0"/>
              <a:t>Outline</a:t>
            </a:r>
          </a:p>
          <a:p>
            <a:r>
              <a:rPr lang="en-US" dirty="0" smtClean="0"/>
              <a:t>Summary of the Historical Genesis Account (</a:t>
            </a:r>
            <a:r>
              <a:rPr lang="en-US" dirty="0" smtClean="0">
                <a:solidFill>
                  <a:schemeClr val="accent1"/>
                </a:solidFill>
              </a:rPr>
              <a:t>4:21-23</a:t>
            </a:r>
            <a:r>
              <a:rPr lang="en-US" dirty="0" smtClean="0"/>
              <a:t>)</a:t>
            </a:r>
          </a:p>
          <a:p>
            <a:r>
              <a:rPr lang="en-US" dirty="0" smtClean="0"/>
              <a:t>The Two Families of Abraham Contrasted (</a:t>
            </a:r>
            <a:r>
              <a:rPr lang="en-US" dirty="0" smtClean="0">
                <a:solidFill>
                  <a:schemeClr val="accent1"/>
                </a:solidFill>
              </a:rPr>
              <a:t>4:24-27</a:t>
            </a:r>
            <a:r>
              <a:rPr lang="en-US" dirty="0" smtClean="0"/>
              <a:t>)</a:t>
            </a:r>
          </a:p>
          <a:p>
            <a:r>
              <a:rPr lang="en-US" dirty="0" smtClean="0"/>
              <a:t>Paul’s Application to the Galatians (</a:t>
            </a:r>
            <a:r>
              <a:rPr lang="en-US" dirty="0" smtClean="0">
                <a:solidFill>
                  <a:schemeClr val="accent1"/>
                </a:solidFill>
              </a:rPr>
              <a:t>4:28-30</a:t>
            </a:r>
            <a:r>
              <a:rPr lang="en-US" dirty="0" smtClean="0"/>
              <a:t>)</a:t>
            </a:r>
          </a:p>
          <a:p>
            <a:r>
              <a:rPr lang="en-US" dirty="0" smtClean="0"/>
              <a:t>A Concluding Statement (</a:t>
            </a:r>
            <a:r>
              <a:rPr lang="en-US" dirty="0" smtClean="0">
                <a:solidFill>
                  <a:schemeClr val="accent1"/>
                </a:solidFill>
              </a:rPr>
              <a:t>4:31</a:t>
            </a:r>
            <a:r>
              <a:rPr lang="en-US" dirty="0" smtClean="0"/>
              <a:t>)</a:t>
            </a:r>
          </a:p>
          <a:p>
            <a:endParaRPr lang="en-US"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smtClean="0"/>
              <a:t>The </a:t>
            </a:r>
            <a:r>
              <a:rPr lang="en-US" sz="3600" dirty="0"/>
              <a:t>Genesis </a:t>
            </a:r>
            <a:r>
              <a:rPr lang="en-US" sz="3600" dirty="0" smtClean="0"/>
              <a:t>Account (</a:t>
            </a:r>
            <a:r>
              <a:rPr lang="en-US" sz="3600" dirty="0" smtClean="0">
                <a:solidFill>
                  <a:schemeClr val="accent1"/>
                </a:solidFill>
              </a:rPr>
              <a:t>4:21-23</a:t>
            </a:r>
            <a:r>
              <a:rPr lang="en-US" sz="3600" dirty="0" smtClean="0"/>
              <a:t>)</a:t>
            </a:r>
            <a:endParaRPr lang="en-US" sz="3600" dirty="0"/>
          </a:p>
        </p:txBody>
      </p:sp>
      <p:sp>
        <p:nvSpPr>
          <p:cNvPr id="8" name="Content Placeholder 7"/>
          <p:cNvSpPr>
            <a:spLocks noGrp="1"/>
          </p:cNvSpPr>
          <p:nvPr>
            <p:ph idx="1"/>
          </p:nvPr>
        </p:nvSpPr>
        <p:spPr>
          <a:xfrm>
            <a:off x="457200" y="762000"/>
            <a:ext cx="8229600" cy="6096000"/>
          </a:xfrm>
        </p:spPr>
        <p:txBody>
          <a:bodyPr>
            <a:normAutofit lnSpcReduction="10000"/>
          </a:bodyPr>
          <a:lstStyle/>
          <a:p>
            <a:pPr marL="344488" indent="-344488" rtl="0">
              <a:buNone/>
            </a:pPr>
            <a:r>
              <a:rPr lang="en-US" baseline="30000" dirty="0" smtClean="0"/>
              <a:t>21</a:t>
            </a:r>
            <a:r>
              <a:rPr lang="en-US" dirty="0" smtClean="0"/>
              <a:t> </a:t>
            </a:r>
            <a:r>
              <a:rPr lang="en-US" i="1" dirty="0" smtClean="0">
                <a:solidFill>
                  <a:srgbClr val="AD2E27"/>
                </a:solidFill>
                <a:latin typeface="Cambria" pitchFamily="18" charset="0"/>
              </a:rPr>
              <a:t>Tell me, you who want to be under the law, are you not aware of what the law says?</a:t>
            </a:r>
          </a:p>
          <a:p>
            <a:pPr marL="344488" indent="-344488" rtl="0">
              <a:buNone/>
            </a:pPr>
            <a:r>
              <a:rPr lang="en-US" dirty="0" smtClean="0"/>
              <a:t> </a:t>
            </a:r>
            <a:r>
              <a:rPr lang="en-US" baseline="30000" dirty="0" smtClean="0"/>
              <a:t>22</a:t>
            </a:r>
            <a:r>
              <a:rPr lang="en-US" dirty="0" smtClean="0"/>
              <a:t> </a:t>
            </a:r>
            <a:r>
              <a:rPr lang="en-US" i="1" dirty="0" smtClean="0">
                <a:solidFill>
                  <a:srgbClr val="AD2E27"/>
                </a:solidFill>
                <a:latin typeface="Cambria" pitchFamily="18" charset="0"/>
              </a:rPr>
              <a:t>For it is written that Abraham had two sons, one by the slave woman and the other by the free woman.</a:t>
            </a:r>
          </a:p>
          <a:p>
            <a:pPr marL="344488" indent="-344488" rtl="0">
              <a:buNone/>
            </a:pPr>
            <a:r>
              <a:rPr lang="en-US" dirty="0" smtClean="0"/>
              <a:t> </a:t>
            </a:r>
            <a:r>
              <a:rPr lang="en-US" baseline="30000" dirty="0" smtClean="0"/>
              <a:t>23</a:t>
            </a:r>
            <a:r>
              <a:rPr lang="en-US" dirty="0" smtClean="0"/>
              <a:t> </a:t>
            </a:r>
            <a:r>
              <a:rPr lang="en-US" i="1" dirty="0" smtClean="0">
                <a:solidFill>
                  <a:srgbClr val="AD2E27"/>
                </a:solidFill>
                <a:latin typeface="Cambria" pitchFamily="18" charset="0"/>
              </a:rPr>
              <a:t>His son by the slave woman was born in the ordinary way; but his son by the free woman was born as the result of a promise.</a:t>
            </a:r>
          </a:p>
          <a:p>
            <a:pPr marL="344488" indent="-344488" rtl="0">
              <a:buNone/>
            </a:pPr>
            <a:endParaRPr lang="en-US" sz="1000" i="1" dirty="0" smtClean="0">
              <a:solidFill>
                <a:srgbClr val="AD2E27"/>
              </a:solidFill>
              <a:latin typeface="Cambria" pitchFamily="18" charset="0"/>
            </a:endParaRPr>
          </a:p>
          <a:p>
            <a:r>
              <a:rPr lang="en-US" dirty="0" smtClean="0"/>
              <a:t>The Galatians were wanting to go along with the Judaizers and put themselves under the Law. </a:t>
            </a:r>
          </a:p>
          <a:p>
            <a:r>
              <a:rPr lang="en-US" dirty="0" smtClean="0"/>
              <a:t>So Paul says (paraphrasing): “If you want to be under the Law, maybe it would be a good idea for you to look at what the Law says” – and then Paul proceeds to cite a story from one of the five books of the Law (Genesis) to make his point.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p:cTn id="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8">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 calcmode="lin" valueType="num">
                                      <p:cBhvr>
                                        <p:cTn id="14"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a:t>The Genesis Account (</a:t>
            </a:r>
            <a:r>
              <a:rPr lang="en-US" sz="3600" dirty="0">
                <a:solidFill>
                  <a:schemeClr val="accent1"/>
                </a:solidFill>
              </a:rPr>
              <a:t>4:21-23</a:t>
            </a:r>
            <a:r>
              <a:rPr lang="en-US" sz="3600" dirty="0"/>
              <a:t>)</a:t>
            </a:r>
          </a:p>
        </p:txBody>
      </p:sp>
      <p:sp>
        <p:nvSpPr>
          <p:cNvPr id="8" name="Content Placeholder 7"/>
          <p:cNvSpPr>
            <a:spLocks noGrp="1"/>
          </p:cNvSpPr>
          <p:nvPr>
            <p:ph idx="1"/>
          </p:nvPr>
        </p:nvSpPr>
        <p:spPr>
          <a:xfrm>
            <a:off x="457200" y="762000"/>
            <a:ext cx="8229600" cy="6096000"/>
          </a:xfrm>
        </p:spPr>
        <p:txBody>
          <a:bodyPr>
            <a:normAutofit/>
          </a:bodyPr>
          <a:lstStyle/>
          <a:p>
            <a:pPr marL="344488" indent="-344488" rtl="0">
              <a:buNone/>
            </a:pPr>
            <a:r>
              <a:rPr lang="en-US" baseline="30000" dirty="0" smtClean="0"/>
              <a:t>22</a:t>
            </a:r>
            <a:r>
              <a:rPr lang="en-US" dirty="0" smtClean="0"/>
              <a:t> </a:t>
            </a:r>
            <a:r>
              <a:rPr lang="en-US" i="1" dirty="0" smtClean="0">
                <a:solidFill>
                  <a:srgbClr val="AD2E27"/>
                </a:solidFill>
                <a:latin typeface="Cambria" pitchFamily="18" charset="0"/>
              </a:rPr>
              <a:t>For it is written that Abraham had two sons, one by the slave woman and the other by the free woman.</a:t>
            </a:r>
          </a:p>
          <a:p>
            <a:pPr marL="344488" indent="-344488" rtl="0">
              <a:buNone/>
            </a:pPr>
            <a:r>
              <a:rPr lang="en-US" dirty="0" smtClean="0"/>
              <a:t> </a:t>
            </a:r>
            <a:r>
              <a:rPr lang="en-US" baseline="30000" dirty="0" smtClean="0"/>
              <a:t>23</a:t>
            </a:r>
            <a:r>
              <a:rPr lang="en-US" dirty="0" smtClean="0"/>
              <a:t> </a:t>
            </a:r>
            <a:r>
              <a:rPr lang="en-US" i="1" dirty="0" smtClean="0">
                <a:solidFill>
                  <a:srgbClr val="AD2E27"/>
                </a:solidFill>
                <a:latin typeface="Cambria" pitchFamily="18" charset="0"/>
              </a:rPr>
              <a:t>His son by the slave woman was born in the ordinary way; but his son by the free woman was born as the result of a promise.</a:t>
            </a:r>
          </a:p>
          <a:p>
            <a:pPr marL="344488" indent="-344488" rtl="0">
              <a:buNone/>
            </a:pPr>
            <a:endParaRPr lang="en-US" sz="1000" i="1" dirty="0" smtClean="0">
              <a:solidFill>
                <a:srgbClr val="AD2E27"/>
              </a:solidFill>
              <a:latin typeface="Cambria" pitchFamily="18" charset="0"/>
            </a:endParaRPr>
          </a:p>
          <a:p>
            <a:r>
              <a:rPr lang="en-US" dirty="0" smtClean="0"/>
              <a:t>“Abraham had two sons” – referring to his first two sons: Ishmael and Isaac.</a:t>
            </a:r>
          </a:p>
          <a:p>
            <a:r>
              <a:rPr lang="en-US" dirty="0" smtClean="0"/>
              <a:t>Neither of them is named here (though Isaac is named later – see verse </a:t>
            </a:r>
            <a:r>
              <a:rPr lang="en-US" dirty="0" smtClean="0">
                <a:solidFill>
                  <a:schemeClr val="accent1"/>
                </a:solidFill>
              </a:rPr>
              <a:t>4:28</a:t>
            </a:r>
            <a:r>
              <a:rPr lang="en-US" dirty="0" smtClean="0"/>
              <a: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p:cTn id="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 calcmode="lin" valueType="num">
                                      <p:cBhvr>
                                        <p:cTn id="14"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a:t>The Genesis Account (</a:t>
            </a:r>
            <a:r>
              <a:rPr lang="en-US" sz="3600" dirty="0">
                <a:solidFill>
                  <a:schemeClr val="accent1"/>
                </a:solidFill>
              </a:rPr>
              <a:t>4:21-23</a:t>
            </a:r>
            <a:r>
              <a:rPr lang="en-US" sz="3600" dirty="0"/>
              <a:t>)</a:t>
            </a:r>
          </a:p>
        </p:txBody>
      </p:sp>
      <p:sp>
        <p:nvSpPr>
          <p:cNvPr id="8" name="Content Placeholder 7"/>
          <p:cNvSpPr>
            <a:spLocks noGrp="1"/>
          </p:cNvSpPr>
          <p:nvPr>
            <p:ph idx="1"/>
          </p:nvPr>
        </p:nvSpPr>
        <p:spPr>
          <a:xfrm>
            <a:off x="457200" y="762000"/>
            <a:ext cx="8229600" cy="6096000"/>
          </a:xfrm>
        </p:spPr>
        <p:txBody>
          <a:bodyPr>
            <a:normAutofit lnSpcReduction="10000"/>
          </a:bodyPr>
          <a:lstStyle/>
          <a:p>
            <a:pPr marL="344488" indent="-344488" rtl="0">
              <a:buNone/>
            </a:pPr>
            <a:r>
              <a:rPr lang="en-US" baseline="30000" dirty="0" smtClean="0"/>
              <a:t>22</a:t>
            </a:r>
            <a:r>
              <a:rPr lang="en-US" dirty="0" smtClean="0"/>
              <a:t> </a:t>
            </a:r>
            <a:r>
              <a:rPr lang="en-US" i="1" dirty="0" smtClean="0">
                <a:solidFill>
                  <a:srgbClr val="AD2E27"/>
                </a:solidFill>
                <a:latin typeface="Cambria" pitchFamily="18" charset="0"/>
              </a:rPr>
              <a:t>For it is written that Abraham had two sons, one by the slave woman and the other by the free woman.</a:t>
            </a:r>
          </a:p>
          <a:p>
            <a:pPr marL="344488" indent="-344488" rtl="0">
              <a:buNone/>
            </a:pPr>
            <a:r>
              <a:rPr lang="en-US" dirty="0" smtClean="0"/>
              <a:t> </a:t>
            </a:r>
            <a:r>
              <a:rPr lang="en-US" baseline="30000" dirty="0" smtClean="0"/>
              <a:t>23</a:t>
            </a:r>
            <a:r>
              <a:rPr lang="en-US" dirty="0" smtClean="0"/>
              <a:t> </a:t>
            </a:r>
            <a:r>
              <a:rPr lang="en-US" i="1" dirty="0" smtClean="0">
                <a:solidFill>
                  <a:srgbClr val="AD2E27"/>
                </a:solidFill>
                <a:latin typeface="Cambria" pitchFamily="18" charset="0"/>
              </a:rPr>
              <a:t>His son by the slave woman was born in the ordinary way; but his son by the free woman was born as the result of a promise.</a:t>
            </a:r>
          </a:p>
          <a:p>
            <a:pPr marL="344488" indent="-344488" rtl="0">
              <a:buNone/>
            </a:pPr>
            <a:endParaRPr lang="en-US" sz="1000" i="1" dirty="0" smtClean="0">
              <a:solidFill>
                <a:srgbClr val="AD2E27"/>
              </a:solidFill>
              <a:latin typeface="Cambria" pitchFamily="18" charset="0"/>
            </a:endParaRPr>
          </a:p>
          <a:p>
            <a:r>
              <a:rPr lang="en-US" dirty="0" smtClean="0"/>
              <a:t>Abraham’s two sons were different in </a:t>
            </a:r>
            <a:r>
              <a:rPr lang="en-US" b="1" i="1" dirty="0" smtClean="0"/>
              <a:t>origin</a:t>
            </a:r>
            <a:r>
              <a:rPr lang="en-US" dirty="0" smtClean="0"/>
              <a:t>:</a:t>
            </a:r>
          </a:p>
          <a:p>
            <a:pPr lvl="1"/>
            <a:r>
              <a:rPr lang="en-US" sz="2600" dirty="0" smtClean="0"/>
              <a:t>Ishmael was born of a </a:t>
            </a:r>
            <a:r>
              <a:rPr lang="en-US" sz="2600" b="1" i="1" dirty="0" smtClean="0"/>
              <a:t>slave</a:t>
            </a:r>
            <a:r>
              <a:rPr lang="en-US" sz="2600" dirty="0" smtClean="0"/>
              <a:t> woman</a:t>
            </a:r>
          </a:p>
          <a:p>
            <a:pPr lvl="1"/>
            <a:r>
              <a:rPr lang="en-US" sz="2600" dirty="0" smtClean="0"/>
              <a:t>Isaac was born of a </a:t>
            </a:r>
            <a:r>
              <a:rPr lang="en-US" sz="2600" b="1" i="1" dirty="0" smtClean="0"/>
              <a:t>free</a:t>
            </a:r>
            <a:r>
              <a:rPr lang="en-US" sz="2600" dirty="0" smtClean="0"/>
              <a:t> woman</a:t>
            </a:r>
          </a:p>
          <a:p>
            <a:r>
              <a:rPr lang="en-US" dirty="0" smtClean="0"/>
              <a:t>Abraham’s two sons were different in the </a:t>
            </a:r>
            <a:r>
              <a:rPr lang="en-US" b="1" i="1" dirty="0" smtClean="0"/>
              <a:t>circumstances of their birth</a:t>
            </a:r>
            <a:r>
              <a:rPr lang="en-US" dirty="0" smtClean="0"/>
              <a:t>:</a:t>
            </a:r>
          </a:p>
          <a:p>
            <a:pPr lvl="1"/>
            <a:r>
              <a:rPr lang="en-US" sz="2600" dirty="0" smtClean="0"/>
              <a:t>Ishmael was “born in the ordinary way”: there was no miracle involved</a:t>
            </a:r>
          </a:p>
          <a:p>
            <a:pPr lvl="1"/>
            <a:r>
              <a:rPr lang="en-US" sz="2600" dirty="0" smtClean="0"/>
              <a:t>Isaac was “born as the result of a promise” – that is, the birth God had promised came about through miraculous intervention (cf. </a:t>
            </a:r>
            <a:r>
              <a:rPr lang="en-US" sz="2600" dirty="0" smtClean="0">
                <a:solidFill>
                  <a:schemeClr val="accent1"/>
                </a:solidFill>
              </a:rPr>
              <a:t>Romans 9:8</a:t>
            </a:r>
            <a:r>
              <a:rPr lang="en-US" sz="2600" dirty="0" smtClean="0"/>
              <a: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p:cTn id="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 calcmode="lin" valueType="num">
                                      <p:cBhvr>
                                        <p:cTn id="14"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 calcmode="lin" valueType="num">
                                      <p:cBhvr>
                                        <p:cTn id="21"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 calcmode="lin" valueType="num">
                                      <p:cBhvr>
                                        <p:cTn id="28"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p:cTn id="35"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 calcmode="lin" valueType="num">
                                      <p:cBhvr>
                                        <p:cTn id="42"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smtClean="0"/>
              <a:t>The Two Families Contrasted (</a:t>
            </a:r>
            <a:r>
              <a:rPr lang="en-US" sz="3600" dirty="0" smtClean="0">
                <a:solidFill>
                  <a:schemeClr val="accent1"/>
                </a:solidFill>
              </a:rPr>
              <a:t>4:24-27</a:t>
            </a:r>
            <a:r>
              <a:rPr lang="en-US" sz="3600" dirty="0" smtClean="0"/>
              <a:t>)</a:t>
            </a:r>
            <a:endParaRPr lang="en-US" sz="3600" dirty="0"/>
          </a:p>
        </p:txBody>
      </p:sp>
      <p:sp>
        <p:nvSpPr>
          <p:cNvPr id="8" name="Content Placeholder 7"/>
          <p:cNvSpPr>
            <a:spLocks noGrp="1"/>
          </p:cNvSpPr>
          <p:nvPr>
            <p:ph idx="1"/>
          </p:nvPr>
        </p:nvSpPr>
        <p:spPr>
          <a:xfrm>
            <a:off x="457200" y="762000"/>
            <a:ext cx="8229600" cy="6096000"/>
          </a:xfrm>
        </p:spPr>
        <p:txBody>
          <a:bodyPr>
            <a:normAutofit lnSpcReduction="10000"/>
          </a:bodyPr>
          <a:lstStyle/>
          <a:p>
            <a:pPr marL="344488" indent="-344488" rtl="0">
              <a:buNone/>
            </a:pPr>
            <a:r>
              <a:rPr lang="en-US" dirty="0" smtClean="0"/>
              <a:t> </a:t>
            </a:r>
            <a:r>
              <a:rPr lang="en-US" baseline="30000" dirty="0" smtClean="0"/>
              <a:t>24</a:t>
            </a:r>
            <a:r>
              <a:rPr lang="en-US" dirty="0" smtClean="0"/>
              <a:t> </a:t>
            </a:r>
            <a:r>
              <a:rPr lang="en-US" i="1" dirty="0" smtClean="0">
                <a:solidFill>
                  <a:srgbClr val="AD2E27"/>
                </a:solidFill>
                <a:latin typeface="Cambria" pitchFamily="18" charset="0"/>
              </a:rPr>
              <a:t>These things may be taken figuratively, for the women represent two covenants. One covenant is from Mount Sinai and bears children who are to be slaves: This is Hagar.</a:t>
            </a:r>
          </a:p>
          <a:p>
            <a:pPr marL="344488" indent="-344488" rtl="0">
              <a:buNone/>
            </a:pPr>
            <a:r>
              <a:rPr lang="en-US" dirty="0" smtClean="0"/>
              <a:t> </a:t>
            </a:r>
            <a:r>
              <a:rPr lang="en-US" baseline="30000" dirty="0" smtClean="0"/>
              <a:t>25</a:t>
            </a:r>
            <a:r>
              <a:rPr lang="en-US" dirty="0" smtClean="0"/>
              <a:t> </a:t>
            </a:r>
            <a:r>
              <a:rPr lang="en-US" i="1" dirty="0" smtClean="0">
                <a:solidFill>
                  <a:srgbClr val="AD2E27"/>
                </a:solidFill>
                <a:latin typeface="Cambria" pitchFamily="18" charset="0"/>
              </a:rPr>
              <a:t>Now Hagar stands for Mount Sinai in Arabia and corresponds to the present city of Jerusalem, because she is in slavery with her children.</a:t>
            </a:r>
          </a:p>
          <a:p>
            <a:pPr marL="344488" indent="-344488" rtl="0">
              <a:buNone/>
            </a:pPr>
            <a:r>
              <a:rPr lang="en-US" dirty="0" smtClean="0"/>
              <a:t> </a:t>
            </a:r>
            <a:r>
              <a:rPr lang="en-US" baseline="30000" dirty="0" smtClean="0"/>
              <a:t>26</a:t>
            </a:r>
            <a:r>
              <a:rPr lang="en-US" dirty="0" smtClean="0"/>
              <a:t> </a:t>
            </a:r>
            <a:r>
              <a:rPr lang="en-US" i="1" dirty="0" smtClean="0">
                <a:solidFill>
                  <a:srgbClr val="AD2E27"/>
                </a:solidFill>
                <a:latin typeface="Cambria" pitchFamily="18" charset="0"/>
              </a:rPr>
              <a:t>But the Jerusalem that is above is free, and she is our mother.</a:t>
            </a:r>
          </a:p>
          <a:p>
            <a:pPr marL="344488" indent="-344488" rtl="0">
              <a:buNone/>
            </a:pPr>
            <a:endParaRPr lang="en-US" sz="1000" i="1" dirty="0" smtClean="0">
              <a:solidFill>
                <a:srgbClr val="AD2E27"/>
              </a:solidFill>
              <a:latin typeface="Cambria" pitchFamily="18" charset="0"/>
            </a:endParaRPr>
          </a:p>
          <a:p>
            <a:pPr>
              <a:buNone/>
            </a:pPr>
            <a:r>
              <a:rPr lang="en-US" sz="3200" dirty="0" smtClean="0"/>
              <a:t>In this section, Paul draws a contrast between:</a:t>
            </a:r>
          </a:p>
          <a:p>
            <a:r>
              <a:rPr lang="en-US" sz="3000" dirty="0" smtClean="0"/>
              <a:t>Two Women</a:t>
            </a:r>
          </a:p>
          <a:p>
            <a:r>
              <a:rPr lang="en-US" sz="3000" dirty="0" smtClean="0"/>
              <a:t>Two Covenants</a:t>
            </a:r>
          </a:p>
          <a:p>
            <a:r>
              <a:rPr lang="en-US" sz="3000" dirty="0" smtClean="0"/>
              <a:t>Two Cities</a:t>
            </a:r>
          </a:p>
          <a:p>
            <a:r>
              <a:rPr lang="en-US" sz="3000" dirty="0" smtClean="0"/>
              <a:t>Two Sets of Children</a:t>
            </a:r>
          </a:p>
          <a:p>
            <a:endParaRPr lang="en-US" sz="2600" dirty="0" smtClean="0"/>
          </a:p>
          <a:p>
            <a:pPr lvl="1"/>
            <a:endParaRPr lang="en-US" sz="2600" dirty="0" smtClean="0"/>
          </a:p>
          <a:p>
            <a:pPr lvl="1"/>
            <a:endParaRPr lang="en-US" sz="2600"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p:cTn id="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8">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 calcmode="lin" valueType="num">
                                      <p:cBhvr>
                                        <p:cTn id="14"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8">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p:cTn id="21"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 calcmode="lin" valueType="num">
                                      <p:cBhvr>
                                        <p:cTn id="28"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8">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 calcmode="lin" valueType="num">
                                      <p:cBhvr>
                                        <p:cTn id="35"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a:t>The Two Families Contrasted (</a:t>
            </a:r>
            <a:r>
              <a:rPr lang="en-US" sz="3600" dirty="0">
                <a:solidFill>
                  <a:schemeClr val="accent1"/>
                </a:solidFill>
              </a:rPr>
              <a:t>4:24-27</a:t>
            </a:r>
            <a:r>
              <a:rPr lang="en-US" sz="3600" dirty="0"/>
              <a:t>)</a:t>
            </a:r>
          </a:p>
        </p:txBody>
      </p:sp>
      <p:sp>
        <p:nvSpPr>
          <p:cNvPr id="8" name="Content Placeholder 7"/>
          <p:cNvSpPr>
            <a:spLocks noGrp="1"/>
          </p:cNvSpPr>
          <p:nvPr>
            <p:ph idx="1"/>
          </p:nvPr>
        </p:nvSpPr>
        <p:spPr>
          <a:xfrm>
            <a:off x="457200" y="762000"/>
            <a:ext cx="8229600" cy="5638800"/>
          </a:xfrm>
        </p:spPr>
        <p:txBody>
          <a:bodyPr>
            <a:normAutofit lnSpcReduction="10000"/>
          </a:bodyPr>
          <a:lstStyle/>
          <a:p>
            <a:pPr marL="344488" indent="-344488" rtl="0">
              <a:buNone/>
            </a:pPr>
            <a:r>
              <a:rPr lang="en-US" dirty="0" smtClean="0"/>
              <a:t> </a:t>
            </a:r>
            <a:r>
              <a:rPr lang="en-US" baseline="30000" dirty="0" smtClean="0"/>
              <a:t>24</a:t>
            </a:r>
            <a:r>
              <a:rPr lang="en-US" dirty="0" smtClean="0"/>
              <a:t> </a:t>
            </a:r>
            <a:r>
              <a:rPr lang="en-US" i="1" dirty="0" smtClean="0">
                <a:solidFill>
                  <a:srgbClr val="AD2E27"/>
                </a:solidFill>
                <a:latin typeface="Cambria" pitchFamily="18" charset="0"/>
              </a:rPr>
              <a:t>These things may be taken figuratively, for the women represent two covenants. One covenant is from Mount Sinai and bears children who are to be slaves: This is Hagar.</a:t>
            </a:r>
          </a:p>
          <a:p>
            <a:pPr marL="344488" indent="-344488" rtl="0">
              <a:buNone/>
            </a:pPr>
            <a:r>
              <a:rPr lang="en-US" dirty="0" smtClean="0"/>
              <a:t> </a:t>
            </a:r>
            <a:r>
              <a:rPr lang="en-US" baseline="30000" dirty="0" smtClean="0"/>
              <a:t>25</a:t>
            </a:r>
            <a:r>
              <a:rPr lang="en-US" dirty="0" smtClean="0"/>
              <a:t> </a:t>
            </a:r>
            <a:r>
              <a:rPr lang="en-US" i="1" dirty="0" smtClean="0">
                <a:solidFill>
                  <a:srgbClr val="AD2E27"/>
                </a:solidFill>
                <a:latin typeface="Cambria" pitchFamily="18" charset="0"/>
              </a:rPr>
              <a:t>Now Hagar stands for Mount Sinai in Arabia and corresponds to the present city of Jerusalem, because she is in slavery with her children.</a:t>
            </a:r>
          </a:p>
          <a:p>
            <a:pPr marL="344488" indent="-344488" rtl="0">
              <a:buNone/>
            </a:pPr>
            <a:r>
              <a:rPr lang="en-US" dirty="0" smtClean="0"/>
              <a:t> </a:t>
            </a:r>
            <a:r>
              <a:rPr lang="en-US" baseline="30000" dirty="0" smtClean="0"/>
              <a:t>26</a:t>
            </a:r>
            <a:r>
              <a:rPr lang="en-US" dirty="0" smtClean="0"/>
              <a:t> </a:t>
            </a:r>
            <a:r>
              <a:rPr lang="en-US" i="1" dirty="0" smtClean="0">
                <a:solidFill>
                  <a:srgbClr val="AD2E27"/>
                </a:solidFill>
                <a:latin typeface="Cambria" pitchFamily="18" charset="0"/>
              </a:rPr>
              <a:t>But the Jerusalem that is above is free, and she is our mother.</a:t>
            </a:r>
          </a:p>
          <a:p>
            <a:pPr marL="344488" indent="-344488" rtl="0">
              <a:buNone/>
            </a:pPr>
            <a:endParaRPr lang="en-US" sz="1000" i="1" dirty="0" smtClean="0">
              <a:solidFill>
                <a:srgbClr val="AD2E27"/>
              </a:solidFill>
              <a:latin typeface="Cambria" pitchFamily="18" charset="0"/>
            </a:endParaRPr>
          </a:p>
          <a:p>
            <a:pPr>
              <a:buNone/>
            </a:pPr>
            <a:r>
              <a:rPr lang="en-US" sz="3200" dirty="0" smtClean="0"/>
              <a:t>In this section, Paul draws a contrast between:</a:t>
            </a:r>
          </a:p>
          <a:p>
            <a:r>
              <a:rPr lang="en-US" sz="3000" b="1" dirty="0" smtClean="0"/>
              <a:t>Two Women: </a:t>
            </a:r>
          </a:p>
          <a:p>
            <a:pPr lvl="1"/>
            <a:r>
              <a:rPr lang="en-US" sz="2600" dirty="0" smtClean="0"/>
              <a:t>Hagar </a:t>
            </a:r>
          </a:p>
          <a:p>
            <a:pPr lvl="1"/>
            <a:r>
              <a:rPr lang="en-US" sz="2600" dirty="0" smtClean="0"/>
              <a:t>Sarah (not named, but implied)</a:t>
            </a:r>
          </a:p>
          <a:p>
            <a:pPr lvl="1"/>
            <a:endParaRPr lang="en-US" sz="2600" dirty="0" smtClean="0"/>
          </a:p>
          <a:p>
            <a:endParaRPr lang="en-US" sz="2600" dirty="0" smtClean="0"/>
          </a:p>
          <a:p>
            <a:pPr lvl="1"/>
            <a:endParaRPr lang="en-US" sz="2600" dirty="0" smtClean="0"/>
          </a:p>
          <a:p>
            <a:pPr lvl="1"/>
            <a:endParaRPr lang="en-US" sz="26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p:cTn id="7"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8">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7" end="7"/>
                                            </p:txEl>
                                          </p:spTgt>
                                        </p:tgtEl>
                                        <p:attrNameLst>
                                          <p:attrName>style.visibility</p:attrName>
                                        </p:attrNameLst>
                                      </p:cBhvr>
                                      <p:to>
                                        <p:strVal val="visible"/>
                                      </p:to>
                                    </p:set>
                                    <p:anim calcmode="lin" valueType="num">
                                      <p:cBhvr>
                                        <p:cTn id="14"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a:t>The Two Families Contrasted (</a:t>
            </a:r>
            <a:r>
              <a:rPr lang="en-US" sz="3600" dirty="0">
                <a:solidFill>
                  <a:schemeClr val="accent1"/>
                </a:solidFill>
              </a:rPr>
              <a:t>4:24-27</a:t>
            </a:r>
            <a:r>
              <a:rPr lang="en-US" sz="3600" dirty="0"/>
              <a:t>)</a:t>
            </a:r>
          </a:p>
        </p:txBody>
      </p:sp>
      <p:sp>
        <p:nvSpPr>
          <p:cNvPr id="8" name="Content Placeholder 7"/>
          <p:cNvSpPr>
            <a:spLocks noGrp="1"/>
          </p:cNvSpPr>
          <p:nvPr>
            <p:ph idx="1"/>
          </p:nvPr>
        </p:nvSpPr>
        <p:spPr>
          <a:xfrm>
            <a:off x="457200" y="762000"/>
            <a:ext cx="8229600" cy="6096000"/>
          </a:xfrm>
        </p:spPr>
        <p:txBody>
          <a:bodyPr>
            <a:normAutofit lnSpcReduction="10000"/>
          </a:bodyPr>
          <a:lstStyle/>
          <a:p>
            <a:pPr marL="344488" indent="-344488" rtl="0">
              <a:buNone/>
            </a:pPr>
            <a:r>
              <a:rPr lang="en-US" dirty="0" smtClean="0"/>
              <a:t> </a:t>
            </a:r>
            <a:r>
              <a:rPr lang="en-US" baseline="30000" dirty="0" smtClean="0"/>
              <a:t>24</a:t>
            </a:r>
            <a:r>
              <a:rPr lang="en-US" dirty="0" smtClean="0"/>
              <a:t> </a:t>
            </a:r>
            <a:r>
              <a:rPr lang="en-US" i="1" dirty="0" smtClean="0">
                <a:solidFill>
                  <a:srgbClr val="AD2E27"/>
                </a:solidFill>
                <a:latin typeface="Cambria" pitchFamily="18" charset="0"/>
              </a:rPr>
              <a:t>These things may be taken figuratively, for the women represent two covenants. One covenant is from Mount Sinai and bears children who are to be slaves: This is Hagar.</a:t>
            </a:r>
          </a:p>
          <a:p>
            <a:pPr marL="344488" indent="-344488" rtl="0">
              <a:buNone/>
            </a:pPr>
            <a:r>
              <a:rPr lang="en-US" dirty="0" smtClean="0"/>
              <a:t> </a:t>
            </a:r>
            <a:r>
              <a:rPr lang="en-US" baseline="30000" dirty="0" smtClean="0"/>
              <a:t>25</a:t>
            </a:r>
            <a:r>
              <a:rPr lang="en-US" dirty="0" smtClean="0"/>
              <a:t> </a:t>
            </a:r>
            <a:r>
              <a:rPr lang="en-US" i="1" dirty="0" smtClean="0">
                <a:solidFill>
                  <a:srgbClr val="AD2E27"/>
                </a:solidFill>
                <a:latin typeface="Cambria" pitchFamily="18" charset="0"/>
              </a:rPr>
              <a:t>Now Hagar stands for Mount Sinai in Arabia and corresponds to the present city of Jerusalem, because she is in slavery with her children.</a:t>
            </a:r>
          </a:p>
          <a:p>
            <a:pPr marL="344488" indent="-344488" rtl="0">
              <a:buNone/>
            </a:pPr>
            <a:r>
              <a:rPr lang="en-US" dirty="0" smtClean="0"/>
              <a:t> </a:t>
            </a:r>
            <a:r>
              <a:rPr lang="en-US" baseline="30000" dirty="0" smtClean="0"/>
              <a:t>26</a:t>
            </a:r>
            <a:r>
              <a:rPr lang="en-US" dirty="0" smtClean="0"/>
              <a:t> </a:t>
            </a:r>
            <a:r>
              <a:rPr lang="en-US" i="1" dirty="0" smtClean="0">
                <a:solidFill>
                  <a:srgbClr val="AD2E27"/>
                </a:solidFill>
                <a:latin typeface="Cambria" pitchFamily="18" charset="0"/>
              </a:rPr>
              <a:t>But the Jerusalem that is above is free, and she is our mother.</a:t>
            </a:r>
          </a:p>
          <a:p>
            <a:pPr marL="344488" indent="-344488" rtl="0">
              <a:buNone/>
            </a:pPr>
            <a:endParaRPr lang="en-US" sz="1000" i="1" dirty="0" smtClean="0">
              <a:solidFill>
                <a:srgbClr val="AD2E27"/>
              </a:solidFill>
              <a:latin typeface="Cambria" pitchFamily="18" charset="0"/>
            </a:endParaRPr>
          </a:p>
          <a:p>
            <a:pPr>
              <a:buNone/>
            </a:pPr>
            <a:r>
              <a:rPr lang="en-US" sz="3200" dirty="0" smtClean="0"/>
              <a:t>In this section, Paul draws a contrast between:</a:t>
            </a:r>
          </a:p>
          <a:p>
            <a:r>
              <a:rPr lang="en-US" sz="3000" b="1" dirty="0" smtClean="0"/>
              <a:t>Two Covenants</a:t>
            </a:r>
            <a:r>
              <a:rPr lang="en-US" sz="3000" dirty="0" smtClean="0"/>
              <a:t>: </a:t>
            </a:r>
          </a:p>
          <a:p>
            <a:pPr lvl="1"/>
            <a:r>
              <a:rPr lang="en-US" sz="2600" dirty="0" smtClean="0"/>
              <a:t>The Old Covenant made at “Mount Sinai” (cf.</a:t>
            </a:r>
            <a:r>
              <a:rPr lang="en-US" sz="2600" dirty="0" smtClean="0">
                <a:solidFill>
                  <a:schemeClr val="accent1"/>
                </a:solidFill>
              </a:rPr>
              <a:t> 2Cor 3:6-14</a:t>
            </a:r>
            <a:r>
              <a:rPr lang="en-US" sz="2600" dirty="0" smtClean="0"/>
              <a:t>; </a:t>
            </a:r>
            <a:r>
              <a:rPr lang="en-US" sz="2600" dirty="0" smtClean="0">
                <a:solidFill>
                  <a:schemeClr val="accent1"/>
                </a:solidFill>
              </a:rPr>
              <a:t>Hebrews 7-10</a:t>
            </a:r>
            <a:r>
              <a:rPr lang="en-US" sz="2600" dirty="0" smtClean="0"/>
              <a:t>) </a:t>
            </a:r>
          </a:p>
          <a:p>
            <a:pPr lvl="1"/>
            <a:r>
              <a:rPr lang="en-US" sz="2600" dirty="0" smtClean="0"/>
              <a:t>The New Covenant – not named here, but implied (cf. </a:t>
            </a:r>
            <a:r>
              <a:rPr lang="en-US" sz="2600" dirty="0" err="1" smtClean="0">
                <a:solidFill>
                  <a:schemeClr val="accent1"/>
                </a:solidFill>
              </a:rPr>
              <a:t>Jer</a:t>
            </a:r>
            <a:r>
              <a:rPr lang="en-US" sz="2600" dirty="0" smtClean="0">
                <a:solidFill>
                  <a:schemeClr val="accent1"/>
                </a:solidFill>
              </a:rPr>
              <a:t> 31:31; Luke 22:20; 2Cor 3:6; Heb 8:8; 9:15; 12:24</a:t>
            </a:r>
            <a:r>
              <a:rPr lang="en-US" sz="2600" dirty="0" smtClean="0"/>
              <a:t>)</a:t>
            </a:r>
          </a:p>
          <a:p>
            <a:endParaRPr lang="en-US" sz="2600" dirty="0" smtClean="0"/>
          </a:p>
          <a:p>
            <a:pPr lvl="1"/>
            <a:endParaRPr lang="en-US" sz="2600" dirty="0" smtClean="0"/>
          </a:p>
          <a:p>
            <a:pPr lvl="1"/>
            <a:endParaRPr lang="en-US" sz="26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p:cTn id="7"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8">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7" end="7"/>
                                            </p:txEl>
                                          </p:spTgt>
                                        </p:tgtEl>
                                        <p:attrNameLst>
                                          <p:attrName>style.visibility</p:attrName>
                                        </p:attrNameLst>
                                      </p:cBhvr>
                                      <p:to>
                                        <p:strVal val="visible"/>
                                      </p:to>
                                    </p:set>
                                    <p:anim calcmode="lin" valueType="num">
                                      <p:cBhvr>
                                        <p:cTn id="14"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Greeting to the Galatians </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r>
              <a:rPr lang="en-US" sz="3200" dirty="0" smtClean="0"/>
              <a:t>So we see that Paul begins his letter to the Galatians with a greeting that affirms:</a:t>
            </a:r>
          </a:p>
          <a:p>
            <a:pPr lvl="1"/>
            <a:r>
              <a:rPr lang="en-US" sz="2800" dirty="0" smtClean="0"/>
              <a:t>His direct authority from God as an apostle</a:t>
            </a:r>
          </a:p>
          <a:p>
            <a:pPr lvl="1"/>
            <a:r>
              <a:rPr lang="en-US" sz="2800" dirty="0" smtClean="0"/>
              <a:t>His gospel which he had preached to them</a:t>
            </a:r>
            <a:endParaRPr lang="en-US" sz="2800"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smtClean="0"/>
              <a:t>The Two Families Contrasted (4:24-27)</a:t>
            </a:r>
            <a:endParaRPr lang="en-US" sz="3600" dirty="0"/>
          </a:p>
        </p:txBody>
      </p:sp>
      <p:sp>
        <p:nvSpPr>
          <p:cNvPr id="8" name="Content Placeholder 7"/>
          <p:cNvSpPr>
            <a:spLocks noGrp="1"/>
          </p:cNvSpPr>
          <p:nvPr>
            <p:ph idx="1"/>
          </p:nvPr>
        </p:nvSpPr>
        <p:spPr>
          <a:xfrm>
            <a:off x="457200" y="762000"/>
            <a:ext cx="8229600" cy="6096000"/>
          </a:xfrm>
        </p:spPr>
        <p:txBody>
          <a:bodyPr>
            <a:normAutofit lnSpcReduction="10000"/>
          </a:bodyPr>
          <a:lstStyle/>
          <a:p>
            <a:pPr marL="344488" indent="-344488" rtl="0">
              <a:buNone/>
            </a:pPr>
            <a:r>
              <a:rPr lang="en-US" dirty="0" smtClean="0"/>
              <a:t> </a:t>
            </a:r>
            <a:r>
              <a:rPr lang="en-US" baseline="30000" dirty="0" smtClean="0"/>
              <a:t>24</a:t>
            </a:r>
            <a:r>
              <a:rPr lang="en-US" dirty="0" smtClean="0"/>
              <a:t> </a:t>
            </a:r>
            <a:r>
              <a:rPr lang="en-US" i="1" dirty="0" smtClean="0">
                <a:solidFill>
                  <a:srgbClr val="AD2E27"/>
                </a:solidFill>
                <a:latin typeface="Cambria" pitchFamily="18" charset="0"/>
              </a:rPr>
              <a:t>These things may be taken figuratively, for the women represent two covenants. One covenant is from Mount Sinai and bears children who are to be slaves: This is Hagar.</a:t>
            </a:r>
          </a:p>
          <a:p>
            <a:pPr marL="344488" indent="-344488" rtl="0">
              <a:buNone/>
            </a:pPr>
            <a:r>
              <a:rPr lang="en-US" dirty="0" smtClean="0"/>
              <a:t> </a:t>
            </a:r>
            <a:r>
              <a:rPr lang="en-US" baseline="30000" dirty="0" smtClean="0"/>
              <a:t>25</a:t>
            </a:r>
            <a:r>
              <a:rPr lang="en-US" dirty="0" smtClean="0"/>
              <a:t> </a:t>
            </a:r>
            <a:r>
              <a:rPr lang="en-US" i="1" dirty="0" smtClean="0">
                <a:solidFill>
                  <a:srgbClr val="AD2E27"/>
                </a:solidFill>
                <a:latin typeface="Cambria" pitchFamily="18" charset="0"/>
              </a:rPr>
              <a:t>Now Hagar stands for Mount Sinai in Arabia and corresponds to the present city of Jerusalem, because she is in slavery with her children.</a:t>
            </a:r>
          </a:p>
          <a:p>
            <a:pPr marL="344488" indent="-344488" rtl="0">
              <a:buNone/>
            </a:pPr>
            <a:r>
              <a:rPr lang="en-US" dirty="0" smtClean="0"/>
              <a:t> </a:t>
            </a:r>
            <a:r>
              <a:rPr lang="en-US" baseline="30000" dirty="0" smtClean="0"/>
              <a:t>26</a:t>
            </a:r>
            <a:r>
              <a:rPr lang="en-US" dirty="0" smtClean="0"/>
              <a:t> </a:t>
            </a:r>
            <a:r>
              <a:rPr lang="en-US" i="1" dirty="0" smtClean="0">
                <a:solidFill>
                  <a:srgbClr val="AD2E27"/>
                </a:solidFill>
                <a:latin typeface="Cambria" pitchFamily="18" charset="0"/>
              </a:rPr>
              <a:t>But the Jerusalem that is above is free, and she is our mother.</a:t>
            </a:r>
          </a:p>
          <a:p>
            <a:pPr marL="344488" indent="-344488" rtl="0">
              <a:buNone/>
            </a:pPr>
            <a:endParaRPr lang="en-US" sz="1000" i="1" dirty="0" smtClean="0">
              <a:solidFill>
                <a:srgbClr val="AD2E27"/>
              </a:solidFill>
              <a:latin typeface="Cambria" pitchFamily="18" charset="0"/>
            </a:endParaRPr>
          </a:p>
          <a:p>
            <a:pPr>
              <a:buNone/>
            </a:pPr>
            <a:r>
              <a:rPr lang="en-US" sz="3200" dirty="0" smtClean="0"/>
              <a:t>In this section, Paul draws a contrast between:</a:t>
            </a:r>
          </a:p>
          <a:p>
            <a:r>
              <a:rPr lang="en-US" sz="3000" b="1" dirty="0" smtClean="0"/>
              <a:t>Two Cities</a:t>
            </a:r>
            <a:r>
              <a:rPr lang="en-US" sz="3000" dirty="0" smtClean="0"/>
              <a:t>: </a:t>
            </a:r>
          </a:p>
          <a:p>
            <a:pPr lvl="1"/>
            <a:r>
              <a:rPr lang="en-US" sz="2600" dirty="0" smtClean="0"/>
              <a:t>The “present city of Jerusalem” (= the center of Judaism in Paul’s day) </a:t>
            </a:r>
          </a:p>
          <a:p>
            <a:pPr lvl="1"/>
            <a:r>
              <a:rPr lang="en-US" sz="2600" dirty="0" smtClean="0"/>
              <a:t>The “Jerusalem that is above” (= the heavenly Jerusalem, cf. </a:t>
            </a:r>
            <a:r>
              <a:rPr lang="en-US" sz="2600" dirty="0" smtClean="0">
                <a:solidFill>
                  <a:schemeClr val="accent1"/>
                </a:solidFill>
              </a:rPr>
              <a:t>Heb 12:22; Rev 3:12; 21:2,10</a:t>
            </a:r>
            <a:r>
              <a:rPr lang="en-US" sz="2600" dirty="0" smtClean="0"/>
              <a:t>)</a:t>
            </a:r>
          </a:p>
          <a:p>
            <a:endParaRPr lang="en-US" sz="2600" dirty="0" smtClean="0"/>
          </a:p>
          <a:p>
            <a:pPr lvl="1"/>
            <a:endParaRPr lang="en-US" sz="2600" dirty="0" smtClean="0"/>
          </a:p>
          <a:p>
            <a:pPr lvl="1"/>
            <a:endParaRPr lang="en-US" sz="26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p:cTn id="7"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8">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7" end="7"/>
                                            </p:txEl>
                                          </p:spTgt>
                                        </p:tgtEl>
                                        <p:attrNameLst>
                                          <p:attrName>style.visibility</p:attrName>
                                        </p:attrNameLst>
                                      </p:cBhvr>
                                      <p:to>
                                        <p:strVal val="visible"/>
                                      </p:to>
                                    </p:set>
                                    <p:anim calcmode="lin" valueType="num">
                                      <p:cBhvr>
                                        <p:cTn id="14"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a:t>The Two Families Contrasted (</a:t>
            </a:r>
            <a:r>
              <a:rPr lang="en-US" sz="3600" dirty="0">
                <a:solidFill>
                  <a:schemeClr val="accent1"/>
                </a:solidFill>
              </a:rPr>
              <a:t>4:24-27</a:t>
            </a:r>
            <a:r>
              <a:rPr lang="en-US" sz="3600" dirty="0"/>
              <a:t>)</a:t>
            </a:r>
          </a:p>
        </p:txBody>
      </p:sp>
      <p:sp>
        <p:nvSpPr>
          <p:cNvPr id="8" name="Content Placeholder 7"/>
          <p:cNvSpPr>
            <a:spLocks noGrp="1"/>
          </p:cNvSpPr>
          <p:nvPr>
            <p:ph idx="1"/>
          </p:nvPr>
        </p:nvSpPr>
        <p:spPr>
          <a:xfrm>
            <a:off x="457200" y="762000"/>
            <a:ext cx="8229600" cy="6096000"/>
          </a:xfrm>
        </p:spPr>
        <p:txBody>
          <a:bodyPr>
            <a:normAutofit lnSpcReduction="10000"/>
          </a:bodyPr>
          <a:lstStyle/>
          <a:p>
            <a:pPr marL="344488" indent="-344488" rtl="0">
              <a:buNone/>
            </a:pPr>
            <a:r>
              <a:rPr lang="en-US" dirty="0" smtClean="0"/>
              <a:t> </a:t>
            </a:r>
            <a:r>
              <a:rPr lang="en-US" baseline="30000" dirty="0" smtClean="0"/>
              <a:t>24</a:t>
            </a:r>
            <a:r>
              <a:rPr lang="en-US" dirty="0" smtClean="0"/>
              <a:t> </a:t>
            </a:r>
            <a:r>
              <a:rPr lang="en-US" i="1" dirty="0" smtClean="0">
                <a:solidFill>
                  <a:srgbClr val="AD2E27"/>
                </a:solidFill>
                <a:latin typeface="Cambria" pitchFamily="18" charset="0"/>
              </a:rPr>
              <a:t>These things may be taken figuratively, for the women represent two covenants. One covenant is from Mount Sinai and bears children who are to be slaves: This is Hagar.</a:t>
            </a:r>
          </a:p>
          <a:p>
            <a:pPr marL="344488" indent="-344488" rtl="0">
              <a:buNone/>
            </a:pPr>
            <a:r>
              <a:rPr lang="en-US" dirty="0" smtClean="0"/>
              <a:t> </a:t>
            </a:r>
            <a:r>
              <a:rPr lang="en-US" baseline="30000" dirty="0" smtClean="0"/>
              <a:t>25</a:t>
            </a:r>
            <a:r>
              <a:rPr lang="en-US" dirty="0" smtClean="0"/>
              <a:t> </a:t>
            </a:r>
            <a:r>
              <a:rPr lang="en-US" i="1" dirty="0" smtClean="0">
                <a:solidFill>
                  <a:srgbClr val="AD2E27"/>
                </a:solidFill>
                <a:latin typeface="Cambria" pitchFamily="18" charset="0"/>
              </a:rPr>
              <a:t>Now Hagar stands for Mount Sinai in Arabia and corresponds to the present city of Jerusalem, because she is in slavery with her children.</a:t>
            </a:r>
          </a:p>
          <a:p>
            <a:pPr marL="344488" indent="-344488" rtl="0">
              <a:buNone/>
            </a:pPr>
            <a:r>
              <a:rPr lang="en-US" dirty="0" smtClean="0"/>
              <a:t> </a:t>
            </a:r>
            <a:r>
              <a:rPr lang="en-US" baseline="30000" dirty="0" smtClean="0"/>
              <a:t>26</a:t>
            </a:r>
            <a:r>
              <a:rPr lang="en-US" dirty="0" smtClean="0"/>
              <a:t> </a:t>
            </a:r>
            <a:r>
              <a:rPr lang="en-US" i="1" dirty="0" smtClean="0">
                <a:solidFill>
                  <a:srgbClr val="AD2E27"/>
                </a:solidFill>
                <a:latin typeface="Cambria" pitchFamily="18" charset="0"/>
              </a:rPr>
              <a:t>But the Jerusalem that is above is free, and she is our mother.</a:t>
            </a:r>
          </a:p>
          <a:p>
            <a:pPr marL="344488" indent="-344488" rtl="0">
              <a:buNone/>
            </a:pPr>
            <a:endParaRPr lang="en-US" sz="1000" i="1" dirty="0" smtClean="0">
              <a:solidFill>
                <a:srgbClr val="AD2E27"/>
              </a:solidFill>
              <a:latin typeface="Cambria" pitchFamily="18" charset="0"/>
            </a:endParaRPr>
          </a:p>
          <a:p>
            <a:pPr>
              <a:buNone/>
            </a:pPr>
            <a:r>
              <a:rPr lang="en-US" sz="3200" dirty="0" smtClean="0"/>
              <a:t>In this section, Paul draws a contrast between:</a:t>
            </a:r>
          </a:p>
          <a:p>
            <a:r>
              <a:rPr lang="en-US" sz="3000" b="1" dirty="0" smtClean="0"/>
              <a:t>Two Sets of Children</a:t>
            </a:r>
            <a:r>
              <a:rPr lang="en-US" sz="3000" dirty="0" smtClean="0"/>
              <a:t>: </a:t>
            </a:r>
          </a:p>
          <a:p>
            <a:pPr lvl="1"/>
            <a:r>
              <a:rPr lang="en-US" sz="2600" dirty="0" smtClean="0"/>
              <a:t>Those children who are slaves (= the Jews in Paul’s day who are enslaved to the Law ) </a:t>
            </a:r>
          </a:p>
          <a:p>
            <a:pPr lvl="1"/>
            <a:r>
              <a:rPr lang="en-US" sz="2600" dirty="0" smtClean="0"/>
              <a:t>Those children who are free (= Christians like Paul and the Galatians who are free from the Law)</a:t>
            </a:r>
          </a:p>
          <a:p>
            <a:pPr lvl="1"/>
            <a:endParaRPr lang="en-US" sz="2600" dirty="0" smtClean="0"/>
          </a:p>
          <a:p>
            <a:pPr lvl="1"/>
            <a:endParaRPr lang="en-US" sz="26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p:cTn id="7"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8">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7" end="7"/>
                                            </p:txEl>
                                          </p:spTgt>
                                        </p:tgtEl>
                                        <p:attrNameLst>
                                          <p:attrName>style.visibility</p:attrName>
                                        </p:attrNameLst>
                                      </p:cBhvr>
                                      <p:to>
                                        <p:strVal val="visible"/>
                                      </p:to>
                                    </p:set>
                                    <p:anim calcmode="lin" valueType="num">
                                      <p:cBhvr>
                                        <p:cTn id="14"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smtClean="0"/>
              <a:t>The Two Families Contrasted (4:24-27)</a:t>
            </a:r>
            <a:endParaRPr lang="en-US" sz="3600" dirty="0"/>
          </a:p>
        </p:txBody>
      </p:sp>
      <p:graphicFrame>
        <p:nvGraphicFramePr>
          <p:cNvPr id="5" name="Content Placeholder 4"/>
          <p:cNvGraphicFramePr>
            <a:graphicFrameLocks noGrp="1"/>
          </p:cNvGraphicFramePr>
          <p:nvPr>
            <p:ph idx="1"/>
          </p:nvPr>
        </p:nvGraphicFramePr>
        <p:xfrm>
          <a:off x="457200" y="762000"/>
          <a:ext cx="8229600" cy="3708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Natural Family - Enslaved to the Law</a:t>
                      </a:r>
                      <a:endParaRPr lang="en-US" dirty="0"/>
                    </a:p>
                  </a:txBody>
                  <a:tcPr/>
                </a:tc>
                <a:tc>
                  <a:txBody>
                    <a:bodyPr/>
                    <a:lstStyle/>
                    <a:p>
                      <a:r>
                        <a:rPr lang="en-US" dirty="0" smtClean="0"/>
                        <a:t>Supernatural Family - Free from the Law</a:t>
                      </a:r>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smtClean="0"/>
              <a:t>The Two Families Contrasted (4:24-27)</a:t>
            </a:r>
            <a:endParaRPr lang="en-US" sz="3600" dirty="0"/>
          </a:p>
        </p:txBody>
      </p:sp>
      <p:graphicFrame>
        <p:nvGraphicFramePr>
          <p:cNvPr id="5" name="Content Placeholder 4"/>
          <p:cNvGraphicFramePr>
            <a:graphicFrameLocks noGrp="1"/>
          </p:cNvGraphicFramePr>
          <p:nvPr>
            <p:ph idx="1"/>
          </p:nvPr>
        </p:nvGraphicFramePr>
        <p:xfrm>
          <a:off x="457200" y="762000"/>
          <a:ext cx="8229600" cy="7416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Natural Family - Enslaved to the Law</a:t>
                      </a:r>
                      <a:endParaRPr lang="en-US" dirty="0"/>
                    </a:p>
                  </a:txBody>
                  <a:tcPr/>
                </a:tc>
                <a:tc>
                  <a:txBody>
                    <a:bodyPr/>
                    <a:lstStyle/>
                    <a:p>
                      <a:r>
                        <a:rPr lang="en-US" dirty="0" smtClean="0"/>
                        <a:t>Supernatural Family - Free from the Law</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Hagar the Slave Woman</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Sarah the Free Woman (implied)</a:t>
                      </a: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smtClean="0"/>
              <a:t>The Two Families Contrasted (4:24-27)</a:t>
            </a:r>
            <a:endParaRPr lang="en-US" sz="3600" dirty="0"/>
          </a:p>
        </p:txBody>
      </p:sp>
      <p:graphicFrame>
        <p:nvGraphicFramePr>
          <p:cNvPr id="5" name="Content Placeholder 4"/>
          <p:cNvGraphicFramePr>
            <a:graphicFrameLocks noGrp="1"/>
          </p:cNvGraphicFramePr>
          <p:nvPr>
            <p:ph idx="1"/>
          </p:nvPr>
        </p:nvGraphicFramePr>
        <p:xfrm>
          <a:off x="457200" y="762000"/>
          <a:ext cx="8229600" cy="1112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Natural Family - Enslaved to the Law</a:t>
                      </a:r>
                      <a:endParaRPr lang="en-US" dirty="0"/>
                    </a:p>
                  </a:txBody>
                  <a:tcPr/>
                </a:tc>
                <a:tc>
                  <a:txBody>
                    <a:bodyPr/>
                    <a:lstStyle/>
                    <a:p>
                      <a:r>
                        <a:rPr lang="en-US" dirty="0" smtClean="0"/>
                        <a:t>Supernatural Family - Free from the Law</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Hagar the Slave Woman</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Sarah the Free Woman (implied)</a:t>
                      </a:r>
                    </a:p>
                  </a:txBody>
                  <a:tcPr/>
                </a:tc>
              </a:tr>
              <a:tr h="370840">
                <a:tc>
                  <a:txBody>
                    <a:bodyPr/>
                    <a:lstStyle/>
                    <a:p>
                      <a:r>
                        <a:rPr lang="en-US" dirty="0" smtClean="0"/>
                        <a:t>The Old Covenant (given at Mount Sinai)</a:t>
                      </a:r>
                      <a:endParaRPr lang="en-US" dirty="0"/>
                    </a:p>
                  </a:txBody>
                  <a:tcPr/>
                </a:tc>
                <a:tc>
                  <a:txBody>
                    <a:bodyPr/>
                    <a:lstStyle/>
                    <a:p>
                      <a:r>
                        <a:rPr lang="en-US" dirty="0" smtClean="0"/>
                        <a:t>The New Covenant (implied)</a:t>
                      </a:r>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smtClean="0"/>
              <a:t>The Two Families Contrasted (4:24-27)</a:t>
            </a:r>
            <a:endParaRPr lang="en-US" sz="3600" dirty="0"/>
          </a:p>
        </p:txBody>
      </p:sp>
      <p:graphicFrame>
        <p:nvGraphicFramePr>
          <p:cNvPr id="5" name="Content Placeholder 4"/>
          <p:cNvGraphicFramePr>
            <a:graphicFrameLocks noGrp="1"/>
          </p:cNvGraphicFramePr>
          <p:nvPr>
            <p:ph idx="1"/>
          </p:nvPr>
        </p:nvGraphicFramePr>
        <p:xfrm>
          <a:off x="457200" y="762000"/>
          <a:ext cx="8229600" cy="14833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Natural Family - Enslaved to the Law</a:t>
                      </a:r>
                      <a:endParaRPr lang="en-US" dirty="0"/>
                    </a:p>
                  </a:txBody>
                  <a:tcPr/>
                </a:tc>
                <a:tc>
                  <a:txBody>
                    <a:bodyPr/>
                    <a:lstStyle/>
                    <a:p>
                      <a:r>
                        <a:rPr lang="en-US" dirty="0" smtClean="0"/>
                        <a:t>Supernatural Family - Free from the Law</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Hagar the Slave Woman</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Sarah the Free Woman (implied)</a:t>
                      </a:r>
                    </a:p>
                  </a:txBody>
                  <a:tcPr/>
                </a:tc>
              </a:tr>
              <a:tr h="370840">
                <a:tc>
                  <a:txBody>
                    <a:bodyPr/>
                    <a:lstStyle/>
                    <a:p>
                      <a:r>
                        <a:rPr lang="en-US" dirty="0" smtClean="0"/>
                        <a:t>The Old Covenant (given at Mount Sinai)</a:t>
                      </a:r>
                      <a:endParaRPr lang="en-US" dirty="0"/>
                    </a:p>
                  </a:txBody>
                  <a:tcPr/>
                </a:tc>
                <a:tc>
                  <a:txBody>
                    <a:bodyPr/>
                    <a:lstStyle/>
                    <a:p>
                      <a:r>
                        <a:rPr lang="en-US" dirty="0" smtClean="0"/>
                        <a:t>The New Covenant (implied)</a:t>
                      </a:r>
                      <a:endParaRPr lang="en-US" dirty="0"/>
                    </a:p>
                  </a:txBody>
                  <a:tcPr/>
                </a:tc>
              </a:tr>
              <a:tr h="370840">
                <a:tc>
                  <a:txBody>
                    <a:bodyPr/>
                    <a:lstStyle/>
                    <a:p>
                      <a:r>
                        <a:rPr lang="en-US" dirty="0" smtClean="0"/>
                        <a:t>Earthly Jerusalem</a:t>
                      </a:r>
                      <a:endParaRPr lang="en-US" dirty="0"/>
                    </a:p>
                  </a:txBody>
                  <a:tcPr/>
                </a:tc>
                <a:tc>
                  <a:txBody>
                    <a:bodyPr/>
                    <a:lstStyle/>
                    <a:p>
                      <a:r>
                        <a:rPr lang="en-US" dirty="0" smtClean="0"/>
                        <a:t>Heavenly Jerusalem</a:t>
                      </a:r>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smtClean="0"/>
              <a:t>The Two Families Contrasted (4:24-27)</a:t>
            </a:r>
            <a:endParaRPr lang="en-US" sz="3600" dirty="0"/>
          </a:p>
        </p:txBody>
      </p:sp>
      <p:graphicFrame>
        <p:nvGraphicFramePr>
          <p:cNvPr id="5" name="Content Placeholder 4"/>
          <p:cNvGraphicFramePr>
            <a:graphicFrameLocks noGrp="1"/>
          </p:cNvGraphicFramePr>
          <p:nvPr>
            <p:ph idx="1"/>
          </p:nvPr>
        </p:nvGraphicFramePr>
        <p:xfrm>
          <a:off x="457200" y="7620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Natural Family - Enslaved to the Law</a:t>
                      </a:r>
                      <a:endParaRPr lang="en-US" dirty="0"/>
                    </a:p>
                  </a:txBody>
                  <a:tcPr/>
                </a:tc>
                <a:tc>
                  <a:txBody>
                    <a:bodyPr/>
                    <a:lstStyle/>
                    <a:p>
                      <a:r>
                        <a:rPr lang="en-US" dirty="0" smtClean="0"/>
                        <a:t>Supernatural Family - Free from the Law</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Hagar the Slave Woman</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Sarah the Free Woman (implied)</a:t>
                      </a:r>
                    </a:p>
                  </a:txBody>
                  <a:tcPr/>
                </a:tc>
              </a:tr>
              <a:tr h="370840">
                <a:tc>
                  <a:txBody>
                    <a:bodyPr/>
                    <a:lstStyle/>
                    <a:p>
                      <a:r>
                        <a:rPr lang="en-US" dirty="0" smtClean="0"/>
                        <a:t>The</a:t>
                      </a:r>
                      <a:r>
                        <a:rPr lang="en-US" baseline="0" dirty="0" smtClean="0"/>
                        <a:t> Old Covenant (given at Mount Sinai)</a:t>
                      </a:r>
                      <a:endParaRPr lang="en-US" dirty="0"/>
                    </a:p>
                  </a:txBody>
                  <a:tcPr/>
                </a:tc>
                <a:tc>
                  <a:txBody>
                    <a:bodyPr/>
                    <a:lstStyle/>
                    <a:p>
                      <a:r>
                        <a:rPr lang="en-US" dirty="0" smtClean="0"/>
                        <a:t>The New Covenant (implied)</a:t>
                      </a:r>
                      <a:endParaRPr lang="en-US" dirty="0"/>
                    </a:p>
                  </a:txBody>
                  <a:tcPr/>
                </a:tc>
              </a:tr>
              <a:tr h="370840">
                <a:tc>
                  <a:txBody>
                    <a:bodyPr/>
                    <a:lstStyle/>
                    <a:p>
                      <a:r>
                        <a:rPr lang="en-US" dirty="0" smtClean="0"/>
                        <a:t>Earthly Jerusalem</a:t>
                      </a:r>
                      <a:endParaRPr lang="en-US" dirty="0"/>
                    </a:p>
                  </a:txBody>
                  <a:tcPr/>
                </a:tc>
                <a:tc>
                  <a:txBody>
                    <a:bodyPr/>
                    <a:lstStyle/>
                    <a:p>
                      <a:r>
                        <a:rPr lang="en-US" dirty="0" smtClean="0"/>
                        <a:t>Heavenly Jerusalem</a:t>
                      </a:r>
                      <a:endParaRPr lang="en-US" dirty="0"/>
                    </a:p>
                  </a:txBody>
                  <a:tcPr/>
                </a:tc>
              </a:tr>
              <a:tr h="370840">
                <a:tc>
                  <a:txBody>
                    <a:bodyPr/>
                    <a:lstStyle/>
                    <a:p>
                      <a:r>
                        <a:rPr lang="en-US" dirty="0" smtClean="0"/>
                        <a:t>Slave Children</a:t>
                      </a:r>
                      <a:endParaRPr lang="en-US" dirty="0"/>
                    </a:p>
                  </a:txBody>
                  <a:tcPr/>
                </a:tc>
                <a:tc>
                  <a:txBody>
                    <a:bodyPr/>
                    <a:lstStyle/>
                    <a:p>
                      <a:r>
                        <a:rPr lang="en-US" dirty="0" smtClean="0"/>
                        <a:t>Free Children</a:t>
                      </a:r>
                      <a:endParaRPr lang="en-US" dirty="0"/>
                    </a:p>
                  </a:txBody>
                  <a:tcPr/>
                </a:tc>
              </a:tr>
            </a:tbl>
          </a:graphicData>
        </a:graphic>
      </p:graphicFrame>
      <p:sp>
        <p:nvSpPr>
          <p:cNvPr id="7" name="TextBox 6"/>
          <p:cNvSpPr txBox="1"/>
          <p:nvPr/>
        </p:nvSpPr>
        <p:spPr>
          <a:xfrm>
            <a:off x="2743200" y="2743200"/>
            <a:ext cx="4191000" cy="923330"/>
          </a:xfrm>
          <a:prstGeom prst="rect">
            <a:avLst/>
          </a:prstGeom>
          <a:noFill/>
        </p:spPr>
        <p:txBody>
          <a:bodyPr wrap="square" rtlCol="0">
            <a:spAutoFit/>
          </a:bodyPr>
          <a:lstStyle/>
          <a:p>
            <a:pPr marL="344488" indent="-344488"/>
            <a:r>
              <a:rPr lang="en-US" dirty="0" smtClean="0"/>
              <a:t> </a:t>
            </a:r>
            <a:r>
              <a:rPr lang="en-US" baseline="30000" dirty="0" smtClean="0"/>
              <a:t>24a</a:t>
            </a:r>
            <a:r>
              <a:rPr lang="en-US" dirty="0" smtClean="0"/>
              <a:t> </a:t>
            </a:r>
            <a:r>
              <a:rPr lang="en-US" i="1" dirty="0" smtClean="0">
                <a:solidFill>
                  <a:srgbClr val="AD2E27"/>
                </a:solidFill>
                <a:latin typeface="Cambria" pitchFamily="18" charset="0"/>
              </a:rPr>
              <a:t>These things may be taken figuratively, for the women represent two covenants.</a:t>
            </a:r>
            <a:endParaRPr lang="en-US" i="1" dirty="0" smtClean="0">
              <a:solidFill>
                <a:srgbClr val="AD2E27"/>
              </a:solidFill>
              <a:latin typeface="Cambria" pitchFamily="18" charset="0"/>
              <a:ea typeface="+mn-lt"/>
              <a:cs typeface="+mn-lt"/>
            </a:endParaRPr>
          </a:p>
        </p:txBody>
      </p:sp>
      <p:sp>
        <p:nvSpPr>
          <p:cNvPr id="8" name="TextBox 7"/>
          <p:cNvSpPr txBox="1"/>
          <p:nvPr/>
        </p:nvSpPr>
        <p:spPr>
          <a:xfrm>
            <a:off x="457200" y="2743200"/>
            <a:ext cx="2036135" cy="369332"/>
          </a:xfrm>
          <a:prstGeom prst="rect">
            <a:avLst/>
          </a:prstGeom>
          <a:noFill/>
        </p:spPr>
        <p:txBody>
          <a:bodyPr wrap="none" rtlCol="0">
            <a:spAutoFit/>
          </a:bodyPr>
          <a:lstStyle/>
          <a:p>
            <a:r>
              <a:rPr lang="en-US" dirty="0" smtClean="0"/>
              <a:t>Galatians 4:24-26 -  </a:t>
            </a:r>
            <a:endParaRPr lang="en-US" dirty="0"/>
          </a:p>
        </p:txBody>
      </p:sp>
      <p:sp>
        <p:nvSpPr>
          <p:cNvPr id="9" name="TextBox 8"/>
          <p:cNvSpPr txBox="1"/>
          <p:nvPr/>
        </p:nvSpPr>
        <p:spPr>
          <a:xfrm>
            <a:off x="381000" y="3962400"/>
            <a:ext cx="4038600" cy="2031325"/>
          </a:xfrm>
          <a:prstGeom prst="rect">
            <a:avLst/>
          </a:prstGeom>
          <a:noFill/>
        </p:spPr>
        <p:txBody>
          <a:bodyPr wrap="square" rtlCol="0">
            <a:spAutoFit/>
          </a:bodyPr>
          <a:lstStyle/>
          <a:p>
            <a:pPr marL="344488" indent="-344488"/>
            <a:r>
              <a:rPr lang="en-US" dirty="0" smtClean="0"/>
              <a:t> </a:t>
            </a:r>
            <a:r>
              <a:rPr lang="en-US" baseline="30000" dirty="0" smtClean="0"/>
              <a:t>24b</a:t>
            </a:r>
            <a:r>
              <a:rPr lang="en-US" dirty="0" smtClean="0"/>
              <a:t> </a:t>
            </a:r>
            <a:r>
              <a:rPr lang="en-US" i="1" dirty="0" smtClean="0">
                <a:solidFill>
                  <a:srgbClr val="AD2E27"/>
                </a:solidFill>
                <a:latin typeface="Cambria" pitchFamily="18" charset="0"/>
              </a:rPr>
              <a:t>One covenant is from Mount Sinai and bears children who are to be slaves: This is Hagar.</a:t>
            </a:r>
          </a:p>
          <a:p>
            <a:pPr marL="344488" indent="-344488"/>
            <a:r>
              <a:rPr lang="en-US" dirty="0" smtClean="0"/>
              <a:t> </a:t>
            </a:r>
            <a:r>
              <a:rPr lang="en-US" baseline="30000" dirty="0" smtClean="0"/>
              <a:t>25   </a:t>
            </a:r>
            <a:r>
              <a:rPr lang="en-US" dirty="0" smtClean="0"/>
              <a:t> </a:t>
            </a:r>
            <a:r>
              <a:rPr lang="en-US" i="1" dirty="0" smtClean="0">
                <a:solidFill>
                  <a:srgbClr val="AD2E27"/>
                </a:solidFill>
                <a:latin typeface="Cambria" pitchFamily="18" charset="0"/>
              </a:rPr>
              <a:t>Now Hagar stands for Mount Sinai in Arabia and corresponds to the present city of Jerusalem, because she is in slavery with her children.</a:t>
            </a:r>
          </a:p>
        </p:txBody>
      </p:sp>
      <p:sp>
        <p:nvSpPr>
          <p:cNvPr id="11" name="TextBox 10"/>
          <p:cNvSpPr txBox="1"/>
          <p:nvPr/>
        </p:nvSpPr>
        <p:spPr>
          <a:xfrm>
            <a:off x="4648200" y="6096000"/>
            <a:ext cx="4038600" cy="646331"/>
          </a:xfrm>
          <a:prstGeom prst="rect">
            <a:avLst/>
          </a:prstGeom>
          <a:noFill/>
        </p:spPr>
        <p:txBody>
          <a:bodyPr wrap="square" rtlCol="0">
            <a:spAutoFit/>
          </a:bodyPr>
          <a:lstStyle/>
          <a:p>
            <a:pPr marL="233363" indent="-233363"/>
            <a:r>
              <a:rPr lang="en-US" dirty="0" smtClean="0"/>
              <a:t> </a:t>
            </a:r>
            <a:r>
              <a:rPr lang="en-US" baseline="30000" dirty="0" smtClean="0"/>
              <a:t>26</a:t>
            </a:r>
            <a:r>
              <a:rPr lang="en-US" dirty="0" smtClean="0"/>
              <a:t> </a:t>
            </a:r>
            <a:r>
              <a:rPr lang="en-US" i="1" dirty="0" smtClean="0">
                <a:solidFill>
                  <a:srgbClr val="AD2E27"/>
                </a:solidFill>
                <a:latin typeface="Cambria" pitchFamily="18" charset="0"/>
              </a:rPr>
              <a:t>But the Jerusalem that is above is free, and she is our mother.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smtClean="0"/>
              <a:t>The Two Families Contrasted (4:24-27)</a:t>
            </a:r>
            <a:endParaRPr lang="en-US" sz="3600" dirty="0"/>
          </a:p>
        </p:txBody>
      </p:sp>
      <p:graphicFrame>
        <p:nvGraphicFramePr>
          <p:cNvPr id="5" name="Content Placeholder 4"/>
          <p:cNvGraphicFramePr>
            <a:graphicFrameLocks noGrp="1"/>
          </p:cNvGraphicFramePr>
          <p:nvPr>
            <p:ph idx="1"/>
          </p:nvPr>
        </p:nvGraphicFramePr>
        <p:xfrm>
          <a:off x="457200" y="7620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Natural Family - Enslaved to the Law</a:t>
                      </a:r>
                      <a:endParaRPr lang="en-US" dirty="0"/>
                    </a:p>
                  </a:txBody>
                  <a:tcPr/>
                </a:tc>
                <a:tc>
                  <a:txBody>
                    <a:bodyPr/>
                    <a:lstStyle/>
                    <a:p>
                      <a:r>
                        <a:rPr lang="en-US" dirty="0" smtClean="0"/>
                        <a:t>Supernatural Family - Free from the Law</a:t>
                      </a:r>
                      <a:endParaRPr lang="en-US"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Hagar the Slave Woman</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Sarah the Free Woman</a:t>
                      </a:r>
                    </a:p>
                  </a:txBody>
                  <a:tcPr/>
                </a:tc>
              </a:tr>
              <a:tr h="370840">
                <a:tc>
                  <a:txBody>
                    <a:bodyPr/>
                    <a:lstStyle/>
                    <a:p>
                      <a:r>
                        <a:rPr lang="en-US" dirty="0" smtClean="0"/>
                        <a:t>The Old Covenant (given at Mount Sinai)</a:t>
                      </a:r>
                      <a:endParaRPr lang="en-US" dirty="0"/>
                    </a:p>
                  </a:txBody>
                  <a:tcPr/>
                </a:tc>
                <a:tc>
                  <a:txBody>
                    <a:bodyPr/>
                    <a:lstStyle/>
                    <a:p>
                      <a:r>
                        <a:rPr lang="en-US" dirty="0" smtClean="0"/>
                        <a:t>The New Covenant</a:t>
                      </a:r>
                      <a:endParaRPr lang="en-US" dirty="0"/>
                    </a:p>
                  </a:txBody>
                  <a:tcPr/>
                </a:tc>
              </a:tr>
              <a:tr h="370840">
                <a:tc>
                  <a:txBody>
                    <a:bodyPr/>
                    <a:lstStyle/>
                    <a:p>
                      <a:r>
                        <a:rPr lang="en-US" dirty="0" smtClean="0"/>
                        <a:t>Earthly Jerusalem</a:t>
                      </a:r>
                      <a:endParaRPr lang="en-US" dirty="0"/>
                    </a:p>
                  </a:txBody>
                  <a:tcPr/>
                </a:tc>
                <a:tc>
                  <a:txBody>
                    <a:bodyPr/>
                    <a:lstStyle/>
                    <a:p>
                      <a:r>
                        <a:rPr lang="en-US" dirty="0" smtClean="0"/>
                        <a:t>Heavenly Jerusalem</a:t>
                      </a:r>
                      <a:endParaRPr lang="en-US" dirty="0"/>
                    </a:p>
                  </a:txBody>
                  <a:tcPr/>
                </a:tc>
              </a:tr>
              <a:tr h="370840">
                <a:tc>
                  <a:txBody>
                    <a:bodyPr/>
                    <a:lstStyle/>
                    <a:p>
                      <a:r>
                        <a:rPr lang="en-US" dirty="0" smtClean="0"/>
                        <a:t>Slave Children</a:t>
                      </a:r>
                      <a:endParaRPr lang="en-US" dirty="0"/>
                    </a:p>
                  </a:txBody>
                  <a:tcPr/>
                </a:tc>
                <a:tc>
                  <a:txBody>
                    <a:bodyPr/>
                    <a:lstStyle/>
                    <a:p>
                      <a:r>
                        <a:rPr lang="en-US" dirty="0" smtClean="0"/>
                        <a:t>Free Children</a:t>
                      </a:r>
                      <a:endParaRPr lang="en-US" dirty="0"/>
                    </a:p>
                  </a:txBody>
                  <a:tcPr/>
                </a:tc>
              </a:tr>
            </a:tbl>
          </a:graphicData>
        </a:graphic>
      </p:graphicFrame>
      <p:sp>
        <p:nvSpPr>
          <p:cNvPr id="6" name="TextBox 5"/>
          <p:cNvSpPr txBox="1"/>
          <p:nvPr/>
        </p:nvSpPr>
        <p:spPr>
          <a:xfrm>
            <a:off x="457200" y="3164681"/>
            <a:ext cx="4038600" cy="3416320"/>
          </a:xfrm>
          <a:prstGeom prst="rect">
            <a:avLst/>
          </a:prstGeom>
          <a:noFill/>
        </p:spPr>
        <p:txBody>
          <a:bodyPr wrap="square" rtlCol="0">
            <a:spAutoFit/>
          </a:bodyPr>
          <a:lstStyle/>
          <a:p>
            <a:r>
              <a:rPr lang="en-US" baseline="30000" dirty="0" smtClean="0"/>
              <a:t>18</a:t>
            </a:r>
            <a:r>
              <a:rPr lang="en-US" dirty="0" smtClean="0"/>
              <a:t> </a:t>
            </a:r>
            <a:r>
              <a:rPr lang="en-US" i="1" dirty="0" smtClean="0">
                <a:solidFill>
                  <a:srgbClr val="AD2E27"/>
                </a:solidFill>
                <a:latin typeface="Cambria" pitchFamily="18" charset="0"/>
                <a:ea typeface="+mn-lt"/>
                <a:cs typeface="+mn-lt"/>
              </a:rPr>
              <a:t>You have not come to a mountain that can be touched and that is burning with fire; to darkness, gloom and storm;</a:t>
            </a:r>
            <a:endParaRPr lang="en-US" sz="2000" i="1" dirty="0" smtClean="0">
              <a:solidFill>
                <a:srgbClr val="AD2E27"/>
              </a:solidFill>
              <a:latin typeface="Cambria" pitchFamily="18" charset="0"/>
              <a:ea typeface="+mn-lt"/>
              <a:cs typeface="+mn-lt"/>
            </a:endParaRPr>
          </a:p>
          <a:p>
            <a:r>
              <a:rPr lang="en-US" dirty="0" smtClean="0"/>
              <a:t> </a:t>
            </a:r>
            <a:r>
              <a:rPr lang="en-US" baseline="30000" dirty="0" smtClean="0"/>
              <a:t>19</a:t>
            </a:r>
            <a:r>
              <a:rPr lang="en-US" dirty="0" smtClean="0"/>
              <a:t> </a:t>
            </a:r>
            <a:r>
              <a:rPr lang="en-US" i="1" dirty="0" smtClean="0">
                <a:solidFill>
                  <a:srgbClr val="AD2E27"/>
                </a:solidFill>
                <a:latin typeface="Cambria" pitchFamily="18" charset="0"/>
                <a:ea typeface="+mn-lt"/>
                <a:cs typeface="+mn-lt"/>
              </a:rPr>
              <a:t>to a trumpet blast or to such a voice speaking words that those who heard it begged that no further word be spoken to them,</a:t>
            </a:r>
          </a:p>
          <a:p>
            <a:r>
              <a:rPr lang="en-US" dirty="0" smtClean="0"/>
              <a:t> </a:t>
            </a:r>
            <a:r>
              <a:rPr lang="en-US" baseline="30000" dirty="0" smtClean="0"/>
              <a:t>20</a:t>
            </a:r>
            <a:r>
              <a:rPr lang="en-US" dirty="0" smtClean="0"/>
              <a:t> </a:t>
            </a:r>
            <a:r>
              <a:rPr lang="en-US" i="1" dirty="0" smtClean="0">
                <a:solidFill>
                  <a:srgbClr val="AD2E27"/>
                </a:solidFill>
                <a:latin typeface="Cambria" pitchFamily="18" charset="0"/>
                <a:ea typeface="+mn-lt"/>
                <a:cs typeface="+mn-lt"/>
              </a:rPr>
              <a:t>because they could not bear what was commanded: "If even an animal touches the mountain, it must be stoned."</a:t>
            </a:r>
          </a:p>
          <a:p>
            <a:r>
              <a:rPr lang="en-US" dirty="0" smtClean="0"/>
              <a:t> </a:t>
            </a:r>
            <a:r>
              <a:rPr lang="en-US" baseline="30000" dirty="0" smtClean="0"/>
              <a:t>21</a:t>
            </a:r>
            <a:r>
              <a:rPr lang="en-US" dirty="0" smtClean="0"/>
              <a:t> </a:t>
            </a:r>
            <a:r>
              <a:rPr lang="en-US" i="1" dirty="0" smtClean="0">
                <a:solidFill>
                  <a:srgbClr val="AD2E27"/>
                </a:solidFill>
                <a:latin typeface="Cambria" pitchFamily="18" charset="0"/>
                <a:ea typeface="+mn-lt"/>
                <a:cs typeface="+mn-lt"/>
              </a:rPr>
              <a:t>The sight was so terrifying that Moses said, "I am trembling with fear.“</a:t>
            </a:r>
          </a:p>
        </p:txBody>
      </p:sp>
      <p:sp>
        <p:nvSpPr>
          <p:cNvPr id="7" name="TextBox 6"/>
          <p:cNvSpPr txBox="1"/>
          <p:nvPr/>
        </p:nvSpPr>
        <p:spPr>
          <a:xfrm>
            <a:off x="4648200" y="3164681"/>
            <a:ext cx="4038600" cy="3693319"/>
          </a:xfrm>
          <a:prstGeom prst="rect">
            <a:avLst/>
          </a:prstGeom>
          <a:noFill/>
        </p:spPr>
        <p:txBody>
          <a:bodyPr wrap="square" rtlCol="0">
            <a:spAutoFit/>
          </a:bodyPr>
          <a:lstStyle/>
          <a:p>
            <a:r>
              <a:rPr lang="en-US" dirty="0" smtClean="0"/>
              <a:t> </a:t>
            </a:r>
            <a:r>
              <a:rPr lang="en-US" baseline="30000" dirty="0" smtClean="0"/>
              <a:t>22</a:t>
            </a:r>
            <a:r>
              <a:rPr lang="en-US" dirty="0" smtClean="0"/>
              <a:t> </a:t>
            </a:r>
            <a:r>
              <a:rPr lang="en-US" i="1" dirty="0" smtClean="0">
                <a:solidFill>
                  <a:srgbClr val="AD2E27"/>
                </a:solidFill>
                <a:latin typeface="Cambria" pitchFamily="18" charset="0"/>
                <a:ea typeface="+mn-lt"/>
                <a:cs typeface="+mn-lt"/>
              </a:rPr>
              <a:t>But you have come to Mount Zion, to the heavenly Jerusalem, the city of the living God. You have come to thousands upon thousands of angels in joyful assembly,</a:t>
            </a:r>
          </a:p>
          <a:p>
            <a:r>
              <a:rPr lang="en-US" dirty="0" smtClean="0"/>
              <a:t> </a:t>
            </a:r>
            <a:r>
              <a:rPr lang="en-US" baseline="30000" dirty="0" smtClean="0"/>
              <a:t>23</a:t>
            </a:r>
            <a:r>
              <a:rPr lang="en-US" dirty="0" smtClean="0"/>
              <a:t> </a:t>
            </a:r>
            <a:r>
              <a:rPr lang="en-US" i="1" dirty="0" smtClean="0">
                <a:solidFill>
                  <a:srgbClr val="AD2E27"/>
                </a:solidFill>
                <a:latin typeface="Cambria" pitchFamily="18" charset="0"/>
                <a:ea typeface="+mn-lt"/>
                <a:cs typeface="+mn-lt"/>
              </a:rPr>
              <a:t>to the church of the firstborn, whose names are written in heaven. You have come to God, the judge of all men, to the spirits of righteous men made perfect,</a:t>
            </a:r>
          </a:p>
          <a:p>
            <a:r>
              <a:rPr lang="en-US" dirty="0" smtClean="0"/>
              <a:t> </a:t>
            </a:r>
            <a:r>
              <a:rPr lang="en-US" baseline="30000" dirty="0" smtClean="0"/>
              <a:t>24</a:t>
            </a:r>
            <a:r>
              <a:rPr lang="en-US" dirty="0" smtClean="0"/>
              <a:t> </a:t>
            </a:r>
            <a:r>
              <a:rPr lang="en-US" i="1" dirty="0" smtClean="0">
                <a:solidFill>
                  <a:srgbClr val="AD2E27"/>
                </a:solidFill>
                <a:latin typeface="Cambria" pitchFamily="18" charset="0"/>
                <a:ea typeface="+mn-lt"/>
                <a:cs typeface="+mn-lt"/>
              </a:rPr>
              <a:t>to Jesus the mediator of a new covenant, and to the sprinkled blood that speaks a better word than the blood of Abel.</a:t>
            </a:r>
          </a:p>
        </p:txBody>
      </p:sp>
      <p:sp>
        <p:nvSpPr>
          <p:cNvPr id="8" name="TextBox 7"/>
          <p:cNvSpPr txBox="1"/>
          <p:nvPr/>
        </p:nvSpPr>
        <p:spPr>
          <a:xfrm>
            <a:off x="457200" y="2743200"/>
            <a:ext cx="3472425" cy="369332"/>
          </a:xfrm>
          <a:prstGeom prst="rect">
            <a:avLst/>
          </a:prstGeom>
          <a:noFill/>
        </p:spPr>
        <p:txBody>
          <a:bodyPr wrap="none" rtlCol="0">
            <a:spAutoFit/>
          </a:bodyPr>
          <a:lstStyle/>
          <a:p>
            <a:r>
              <a:rPr lang="en-US" dirty="0" smtClean="0"/>
              <a:t>Compare with Hebrews 12:18-24 -  </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smtClean="0"/>
              <a:t>The Two Families Contrasted (4:24-27)</a:t>
            </a:r>
            <a:endParaRPr lang="en-US" sz="3600" dirty="0"/>
          </a:p>
        </p:txBody>
      </p:sp>
      <p:sp>
        <p:nvSpPr>
          <p:cNvPr id="8" name="Content Placeholder 7"/>
          <p:cNvSpPr>
            <a:spLocks noGrp="1"/>
          </p:cNvSpPr>
          <p:nvPr>
            <p:ph idx="1"/>
          </p:nvPr>
        </p:nvSpPr>
        <p:spPr>
          <a:xfrm>
            <a:off x="457200" y="762000"/>
            <a:ext cx="8229600" cy="6096000"/>
          </a:xfrm>
        </p:spPr>
        <p:txBody>
          <a:bodyPr>
            <a:normAutofit fontScale="92500" lnSpcReduction="20000"/>
          </a:bodyPr>
          <a:lstStyle/>
          <a:p>
            <a:pPr marL="344488" indent="-344488" rtl="0">
              <a:buNone/>
            </a:pPr>
            <a:r>
              <a:rPr lang="en-US" baseline="30000" dirty="0" smtClean="0"/>
              <a:t>27</a:t>
            </a:r>
            <a:r>
              <a:rPr lang="en-US" dirty="0" smtClean="0"/>
              <a:t> </a:t>
            </a:r>
            <a:r>
              <a:rPr lang="en-US" i="1" dirty="0" smtClean="0">
                <a:solidFill>
                  <a:srgbClr val="AD2E27"/>
                </a:solidFill>
                <a:latin typeface="Cambria" pitchFamily="18" charset="0"/>
              </a:rPr>
              <a:t>For it is written </a:t>
            </a:r>
            <a:r>
              <a:rPr lang="en-US" dirty="0" smtClean="0">
                <a:latin typeface="Calibri" pitchFamily="34" charset="0"/>
                <a:cs typeface="Calibri" pitchFamily="34" charset="0"/>
              </a:rPr>
              <a:t>[in Isaiah 54:1]</a:t>
            </a:r>
            <a:r>
              <a:rPr lang="en-US" i="1" dirty="0" smtClean="0">
                <a:solidFill>
                  <a:srgbClr val="AD2E27"/>
                </a:solidFill>
                <a:latin typeface="Cambria" pitchFamily="18" charset="0"/>
              </a:rPr>
              <a:t>: “Be glad, O barren woman, who bears no children; break forth and cry aloud, you who have no labor pains; because more are the children of the desolate woman than of her who has a husband.”</a:t>
            </a:r>
          </a:p>
          <a:p>
            <a:pPr marL="344488" indent="-344488" rtl="0">
              <a:buNone/>
            </a:pPr>
            <a:endParaRPr lang="en-US" sz="1000" i="1" dirty="0" smtClean="0">
              <a:solidFill>
                <a:srgbClr val="AD2E27"/>
              </a:solidFill>
              <a:latin typeface="Cambria" pitchFamily="18" charset="0"/>
            </a:endParaRPr>
          </a:p>
          <a:p>
            <a:r>
              <a:rPr lang="en-US" dirty="0" smtClean="0"/>
              <a:t>This quotation from Isaiah picks up the idea of motherhood which was introduced in the preceding verse.</a:t>
            </a:r>
          </a:p>
          <a:p>
            <a:r>
              <a:rPr lang="en-US" dirty="0" smtClean="0"/>
              <a:t>In the original passage, the Jews were about to go into exile at the hands of the Babylonians. </a:t>
            </a:r>
          </a:p>
          <a:p>
            <a:r>
              <a:rPr lang="en-US" dirty="0" smtClean="0"/>
              <a:t>Isaiah is prophesying concerning the future restoration of the city of Jerusalem that will take place after the Exile.</a:t>
            </a:r>
          </a:p>
          <a:p>
            <a:r>
              <a:rPr lang="en-US" dirty="0" smtClean="0"/>
              <a:t>The imagery employed is that of a barren wife (Jerusalem) deserted by her husband but eventually (after the Exile) is accepted again by him and becomes fruitful in the bearing of children.</a:t>
            </a:r>
          </a:p>
          <a:p>
            <a:pPr lvl="1"/>
            <a:endParaRPr lang="en-US" sz="2600" dirty="0" smtClean="0"/>
          </a:p>
          <a:p>
            <a:pPr lvl="1"/>
            <a:endParaRPr lang="en-US" sz="2600"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smtClean="0"/>
              <a:t>The Two Families Contrasted (4:24-27)</a:t>
            </a:r>
            <a:endParaRPr lang="en-US" sz="3600" dirty="0"/>
          </a:p>
        </p:txBody>
      </p:sp>
      <p:sp>
        <p:nvSpPr>
          <p:cNvPr id="8" name="Content Placeholder 7"/>
          <p:cNvSpPr>
            <a:spLocks noGrp="1"/>
          </p:cNvSpPr>
          <p:nvPr>
            <p:ph idx="1"/>
          </p:nvPr>
        </p:nvSpPr>
        <p:spPr>
          <a:xfrm>
            <a:off x="457200" y="762000"/>
            <a:ext cx="8229600" cy="6096000"/>
          </a:xfrm>
        </p:spPr>
        <p:txBody>
          <a:bodyPr>
            <a:normAutofit fontScale="92500" lnSpcReduction="10000"/>
          </a:bodyPr>
          <a:lstStyle/>
          <a:p>
            <a:pPr marL="344488" indent="-344488" rtl="0">
              <a:buNone/>
            </a:pPr>
            <a:r>
              <a:rPr lang="en-US" baseline="30000" dirty="0" smtClean="0"/>
              <a:t>27</a:t>
            </a:r>
            <a:r>
              <a:rPr lang="en-US" dirty="0" smtClean="0"/>
              <a:t> </a:t>
            </a:r>
            <a:r>
              <a:rPr lang="en-US" i="1" dirty="0" smtClean="0">
                <a:solidFill>
                  <a:srgbClr val="AD2E27"/>
                </a:solidFill>
                <a:latin typeface="Cambria" pitchFamily="18" charset="0"/>
              </a:rPr>
              <a:t>For it is written </a:t>
            </a:r>
            <a:r>
              <a:rPr lang="en-US" dirty="0" smtClean="0">
                <a:latin typeface="Calibri" pitchFamily="34" charset="0"/>
                <a:cs typeface="Calibri" pitchFamily="34" charset="0"/>
              </a:rPr>
              <a:t>[in Isaiah 54:1]</a:t>
            </a:r>
            <a:r>
              <a:rPr lang="en-US" i="1" dirty="0" smtClean="0">
                <a:solidFill>
                  <a:srgbClr val="AD2E27"/>
                </a:solidFill>
                <a:latin typeface="Cambria" pitchFamily="18" charset="0"/>
              </a:rPr>
              <a:t>: “Be glad, O barren woman, who bears no children; break forth and cry aloud, you who have no labor pains; because more are the children of the desolate woman than of her who has a husband.”</a:t>
            </a:r>
          </a:p>
          <a:p>
            <a:pPr marL="344488" indent="-344488" rtl="0">
              <a:buNone/>
            </a:pPr>
            <a:endParaRPr lang="en-US" sz="1000" i="1" dirty="0" smtClean="0">
              <a:solidFill>
                <a:srgbClr val="AD2E27"/>
              </a:solidFill>
              <a:latin typeface="Cambria" pitchFamily="18" charset="0"/>
            </a:endParaRPr>
          </a:p>
          <a:p>
            <a:r>
              <a:rPr lang="en-US" dirty="0" smtClean="0"/>
              <a:t>The barren woman corresponds to Sarah, who had no child until late in her life. </a:t>
            </a:r>
          </a:p>
          <a:p>
            <a:r>
              <a:rPr lang="en-US" dirty="0" smtClean="0"/>
              <a:t>The woman who has a husband corresponds to Hagar.</a:t>
            </a:r>
          </a:p>
          <a:p>
            <a:r>
              <a:rPr lang="en-US" dirty="0" smtClean="0"/>
              <a:t>The point of the quotation is that Sarah, though barren most of her life, finally became (through Isaac) the mother of more children than Hagar.</a:t>
            </a:r>
          </a:p>
          <a:p>
            <a:r>
              <a:rPr lang="en-US" dirty="0" smtClean="0"/>
              <a:t>Applied spiritually, it means that the Christian community (symbolized by Sarah) in Paul’s day was small and did not have the size and strength that Judaism (symbolized by Hagar) had. </a:t>
            </a:r>
          </a:p>
          <a:p>
            <a:r>
              <a:rPr lang="en-US" dirty="0" smtClean="0"/>
              <a:t>But it was destined for greater fruitfulness and glory.</a:t>
            </a:r>
          </a:p>
          <a:p>
            <a:pPr lvl="1"/>
            <a:endParaRPr lang="en-US" sz="2600" dirty="0" smtClean="0"/>
          </a:p>
          <a:p>
            <a:pPr lvl="1"/>
            <a:endParaRPr lang="en-US" sz="2600" dirty="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p:cTn id="35"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Warning to the Galatians </a:t>
            </a:r>
            <a:endParaRPr lang="en-US" dirty="0"/>
          </a:p>
        </p:txBody>
      </p:sp>
      <p:sp>
        <p:nvSpPr>
          <p:cNvPr id="3" name="Content Placeholder 2"/>
          <p:cNvSpPr>
            <a:spLocks noGrp="1"/>
          </p:cNvSpPr>
          <p:nvPr>
            <p:ph idx="1"/>
          </p:nvPr>
        </p:nvSpPr>
        <p:spPr>
          <a:xfrm>
            <a:off x="457200" y="838200"/>
            <a:ext cx="8229600" cy="5867400"/>
          </a:xfrm>
        </p:spPr>
        <p:txBody>
          <a:bodyPr>
            <a:normAutofit lnSpcReduction="10000"/>
          </a:bodyPr>
          <a:lstStyle/>
          <a:p>
            <a:pPr marL="265176" indent="-265176">
              <a:buNone/>
            </a:pPr>
            <a:r>
              <a:rPr lang="en-US" sz="2400" i="1" dirty="0" smtClean="0">
                <a:solidFill>
                  <a:schemeClr val="accent1"/>
                </a:solidFill>
                <a:latin typeface="Cambria" pitchFamily="18" charset="0"/>
              </a:rPr>
              <a:t> </a:t>
            </a:r>
            <a:r>
              <a:rPr lang="en-US" sz="2400" baseline="30000" dirty="0" smtClean="0"/>
              <a:t>6</a:t>
            </a:r>
            <a:r>
              <a:rPr lang="en-US" sz="2400" i="1" dirty="0" smtClean="0">
                <a:solidFill>
                  <a:schemeClr val="accent1"/>
                </a:solidFill>
                <a:latin typeface="Cambria" pitchFamily="18" charset="0"/>
              </a:rPr>
              <a:t> I am astonished that you are so quickly deserting the one who called you by the grace of Christ and are turning to a different gospel--</a:t>
            </a:r>
          </a:p>
          <a:p>
            <a:pPr marL="265176" indent="-265176">
              <a:buNone/>
            </a:pPr>
            <a:r>
              <a:rPr lang="en-US" sz="2400" i="1" dirty="0" smtClean="0">
                <a:solidFill>
                  <a:schemeClr val="accent1"/>
                </a:solidFill>
                <a:latin typeface="Cambria" pitchFamily="18" charset="0"/>
              </a:rPr>
              <a:t> </a:t>
            </a:r>
            <a:r>
              <a:rPr lang="en-US" sz="2400" baseline="30000" dirty="0" smtClean="0"/>
              <a:t>7</a:t>
            </a:r>
            <a:r>
              <a:rPr lang="en-US" sz="2400" i="1" dirty="0" smtClean="0">
                <a:solidFill>
                  <a:schemeClr val="accent1"/>
                </a:solidFill>
                <a:latin typeface="Cambria" pitchFamily="18" charset="0"/>
              </a:rPr>
              <a:t> which is really no gospel at all. Evidently some people are throwing you into confusion and are trying to pervert the gospel of Christ.</a:t>
            </a:r>
          </a:p>
          <a:p>
            <a:pPr marL="265176" indent="-265176">
              <a:buNone/>
            </a:pPr>
            <a:r>
              <a:rPr lang="en-US" sz="2400" i="1" dirty="0" smtClean="0">
                <a:solidFill>
                  <a:schemeClr val="accent1"/>
                </a:solidFill>
                <a:latin typeface="Cambria" pitchFamily="18" charset="0"/>
              </a:rPr>
              <a:t> </a:t>
            </a:r>
            <a:r>
              <a:rPr lang="en-US" sz="2400" baseline="30000" dirty="0" smtClean="0"/>
              <a:t>8</a:t>
            </a:r>
            <a:r>
              <a:rPr lang="en-US" sz="2400" i="1" dirty="0" smtClean="0">
                <a:solidFill>
                  <a:schemeClr val="accent1"/>
                </a:solidFill>
                <a:latin typeface="Cambria" pitchFamily="18" charset="0"/>
              </a:rPr>
              <a:t> But even if we or an angel from heaven should preach a gospel other than the one we preached to you, let him be eternally condemned!</a:t>
            </a:r>
          </a:p>
          <a:p>
            <a:pPr marL="265176" indent="-265176">
              <a:buNone/>
            </a:pPr>
            <a:r>
              <a:rPr lang="en-US" sz="2400" i="1" dirty="0" smtClean="0">
                <a:solidFill>
                  <a:schemeClr val="accent1"/>
                </a:solidFill>
                <a:latin typeface="Cambria" pitchFamily="18" charset="0"/>
              </a:rPr>
              <a:t> </a:t>
            </a:r>
            <a:r>
              <a:rPr lang="en-US" sz="2400" baseline="30000" dirty="0" smtClean="0"/>
              <a:t>9</a:t>
            </a:r>
            <a:r>
              <a:rPr lang="en-US" sz="2400" i="1" dirty="0" smtClean="0">
                <a:solidFill>
                  <a:schemeClr val="accent1"/>
                </a:solidFill>
                <a:latin typeface="Cambria" pitchFamily="18" charset="0"/>
              </a:rPr>
              <a:t> As we have already said, so now I say again: If anybody is preaching to you a gospel other than what you accepted, let him be eternally condemned!</a:t>
            </a:r>
          </a:p>
          <a:p>
            <a:pPr marL="265176" indent="-265176">
              <a:buNone/>
            </a:pPr>
            <a:r>
              <a:rPr lang="en-US" sz="2400" i="1" dirty="0" smtClean="0">
                <a:solidFill>
                  <a:schemeClr val="accent1"/>
                </a:solidFill>
                <a:latin typeface="Cambria" pitchFamily="18" charset="0"/>
              </a:rPr>
              <a:t> </a:t>
            </a:r>
            <a:r>
              <a:rPr lang="en-US" sz="2400" baseline="30000" dirty="0" smtClean="0"/>
              <a:t>10</a:t>
            </a:r>
            <a:r>
              <a:rPr lang="en-US" sz="2400" i="1" dirty="0" smtClean="0">
                <a:solidFill>
                  <a:schemeClr val="accent1"/>
                </a:solidFill>
                <a:latin typeface="Cambria" pitchFamily="18" charset="0"/>
              </a:rPr>
              <a:t> Am I now trying to win the approval of men, or of God? Or am I trying to please men? If I were still trying to please men, I would not be a servant of Christ.</a:t>
            </a:r>
          </a:p>
          <a:p>
            <a:pPr marL="265176" indent="-265176">
              <a:buNone/>
            </a:pPr>
            <a:r>
              <a:rPr lang="en-US" sz="2400" dirty="0" smtClean="0"/>
              <a:t> (Gal 1:6-10 NIV)</a:t>
            </a:r>
            <a:endParaRPr lang="en-US" sz="2400"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smtClean="0"/>
              <a:t>Application </a:t>
            </a:r>
            <a:r>
              <a:rPr lang="en-US" sz="3600" dirty="0"/>
              <a:t>to the Galatians (</a:t>
            </a:r>
            <a:r>
              <a:rPr lang="en-US" sz="3600" dirty="0">
                <a:solidFill>
                  <a:schemeClr val="accent1"/>
                </a:solidFill>
              </a:rPr>
              <a:t>4:28-30</a:t>
            </a:r>
            <a:r>
              <a:rPr lang="en-US" sz="3600" dirty="0"/>
              <a:t>)</a:t>
            </a:r>
          </a:p>
        </p:txBody>
      </p:sp>
      <p:sp>
        <p:nvSpPr>
          <p:cNvPr id="8" name="Content Placeholder 7"/>
          <p:cNvSpPr>
            <a:spLocks noGrp="1"/>
          </p:cNvSpPr>
          <p:nvPr>
            <p:ph idx="1"/>
          </p:nvPr>
        </p:nvSpPr>
        <p:spPr>
          <a:xfrm>
            <a:off x="457200" y="762000"/>
            <a:ext cx="8229600" cy="6096000"/>
          </a:xfrm>
        </p:spPr>
        <p:txBody>
          <a:bodyPr>
            <a:normAutofit/>
          </a:bodyPr>
          <a:lstStyle/>
          <a:p>
            <a:pPr marL="344488" indent="-344488" rtl="0">
              <a:buNone/>
            </a:pPr>
            <a:r>
              <a:rPr lang="en-US" i="1" dirty="0" smtClean="0">
                <a:solidFill>
                  <a:srgbClr val="AD2E27"/>
                </a:solidFill>
                <a:latin typeface="Cambria" pitchFamily="18" charset="0"/>
              </a:rPr>
              <a:t> </a:t>
            </a:r>
            <a:r>
              <a:rPr lang="en-US" baseline="30000" dirty="0" smtClean="0"/>
              <a:t>28</a:t>
            </a:r>
            <a:r>
              <a:rPr lang="en-US" i="1" dirty="0" smtClean="0">
                <a:solidFill>
                  <a:srgbClr val="AD2E27"/>
                </a:solidFill>
                <a:latin typeface="Cambria" pitchFamily="18" charset="0"/>
              </a:rPr>
              <a:t> Now you, brothers, like Isaac, are children of promise.</a:t>
            </a:r>
          </a:p>
          <a:p>
            <a:pPr marL="344488" indent="-344488" rtl="0">
              <a:buNone/>
            </a:pPr>
            <a:r>
              <a:rPr lang="en-US" i="1" dirty="0" smtClean="0">
                <a:solidFill>
                  <a:srgbClr val="AD2E27"/>
                </a:solidFill>
                <a:latin typeface="Cambria" pitchFamily="18" charset="0"/>
              </a:rPr>
              <a:t> </a:t>
            </a:r>
            <a:r>
              <a:rPr lang="en-US" baseline="30000" dirty="0" smtClean="0"/>
              <a:t>29</a:t>
            </a:r>
            <a:r>
              <a:rPr lang="en-US" i="1" dirty="0" smtClean="0">
                <a:solidFill>
                  <a:srgbClr val="AD2E27"/>
                </a:solidFill>
                <a:latin typeface="Cambria" pitchFamily="18" charset="0"/>
              </a:rPr>
              <a:t> At that time the son born in the ordinary way persecuted the son born by the power of the Spirit. It is the same now.</a:t>
            </a:r>
          </a:p>
          <a:p>
            <a:pPr marL="344488" indent="-344488" rtl="0">
              <a:buNone/>
            </a:pPr>
            <a:r>
              <a:rPr lang="en-US" i="1" dirty="0" smtClean="0">
                <a:solidFill>
                  <a:srgbClr val="AD2E27"/>
                </a:solidFill>
                <a:latin typeface="Cambria" pitchFamily="18" charset="0"/>
              </a:rPr>
              <a:t> </a:t>
            </a:r>
            <a:r>
              <a:rPr lang="en-US" baseline="30000" dirty="0" smtClean="0"/>
              <a:t>30</a:t>
            </a:r>
            <a:r>
              <a:rPr lang="en-US" i="1" dirty="0" smtClean="0">
                <a:solidFill>
                  <a:srgbClr val="AD2E27"/>
                </a:solidFill>
                <a:latin typeface="Cambria" pitchFamily="18" charset="0"/>
              </a:rPr>
              <a:t> But what does the Scripture say? "Get rid of the slave woman and her son, for the slave woman's son will never share in the inheritance with the free woman's son."</a:t>
            </a:r>
          </a:p>
          <a:p>
            <a:pPr marL="344488" indent="-344488" rtl="0">
              <a:buNone/>
            </a:pPr>
            <a:endParaRPr lang="en-US" sz="1300" i="1" dirty="0" smtClean="0">
              <a:solidFill>
                <a:srgbClr val="AD2E27"/>
              </a:solidFill>
              <a:latin typeface="Cambria" pitchFamily="18" charset="0"/>
            </a:endParaRPr>
          </a:p>
          <a:p>
            <a:r>
              <a:rPr lang="en-US" dirty="0" smtClean="0"/>
              <a:t>Now we who are “brothers” (Christians) are like Isaac because we have experienced spiritual birth through the miraculous power of the Holy Spirit.</a:t>
            </a:r>
          </a:p>
          <a:p>
            <a:pPr lvl="1"/>
            <a:endParaRPr lang="en-US" sz="2600" dirty="0" smtClean="0"/>
          </a:p>
          <a:p>
            <a:pPr lvl="1"/>
            <a:endParaRPr lang="en-US" sz="2600"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p:cTn id="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smtClean="0"/>
              <a:t>Application </a:t>
            </a:r>
            <a:r>
              <a:rPr lang="en-US" sz="3600" dirty="0"/>
              <a:t>to the Galatians (</a:t>
            </a:r>
            <a:r>
              <a:rPr lang="en-US" sz="3600" dirty="0">
                <a:solidFill>
                  <a:schemeClr val="accent1"/>
                </a:solidFill>
              </a:rPr>
              <a:t>4:28-30</a:t>
            </a:r>
            <a:r>
              <a:rPr lang="en-US" sz="3600" dirty="0"/>
              <a:t>)</a:t>
            </a:r>
          </a:p>
        </p:txBody>
      </p:sp>
      <p:sp>
        <p:nvSpPr>
          <p:cNvPr id="8" name="Content Placeholder 7"/>
          <p:cNvSpPr>
            <a:spLocks noGrp="1"/>
          </p:cNvSpPr>
          <p:nvPr>
            <p:ph idx="1"/>
          </p:nvPr>
        </p:nvSpPr>
        <p:spPr>
          <a:xfrm>
            <a:off x="457200" y="762000"/>
            <a:ext cx="8229600" cy="6096000"/>
          </a:xfrm>
        </p:spPr>
        <p:txBody>
          <a:bodyPr>
            <a:normAutofit lnSpcReduction="10000"/>
          </a:bodyPr>
          <a:lstStyle/>
          <a:p>
            <a:pPr marL="344488" indent="-344488" rtl="0">
              <a:buNone/>
            </a:pPr>
            <a:r>
              <a:rPr lang="en-US" i="1" dirty="0" smtClean="0">
                <a:solidFill>
                  <a:srgbClr val="AD2E27"/>
                </a:solidFill>
                <a:latin typeface="Cambria" pitchFamily="18" charset="0"/>
              </a:rPr>
              <a:t> </a:t>
            </a:r>
            <a:r>
              <a:rPr lang="en-US" baseline="30000" dirty="0" smtClean="0"/>
              <a:t>28</a:t>
            </a:r>
            <a:r>
              <a:rPr lang="en-US" i="1" dirty="0" smtClean="0">
                <a:solidFill>
                  <a:srgbClr val="AD2E27"/>
                </a:solidFill>
                <a:latin typeface="Cambria" pitchFamily="18" charset="0"/>
              </a:rPr>
              <a:t> Now you, brothers, like Isaac, are children of promise.</a:t>
            </a:r>
          </a:p>
          <a:p>
            <a:pPr marL="344488" indent="-344488" rtl="0">
              <a:buNone/>
            </a:pPr>
            <a:r>
              <a:rPr lang="en-US" i="1" dirty="0" smtClean="0">
                <a:solidFill>
                  <a:srgbClr val="AD2E27"/>
                </a:solidFill>
                <a:latin typeface="Cambria" pitchFamily="18" charset="0"/>
              </a:rPr>
              <a:t> </a:t>
            </a:r>
            <a:r>
              <a:rPr lang="en-US" baseline="30000" dirty="0" smtClean="0"/>
              <a:t>29</a:t>
            </a:r>
            <a:r>
              <a:rPr lang="en-US" i="1" dirty="0" smtClean="0">
                <a:solidFill>
                  <a:srgbClr val="AD2E27"/>
                </a:solidFill>
                <a:latin typeface="Cambria" pitchFamily="18" charset="0"/>
              </a:rPr>
              <a:t> At that time the son born in the ordinary way persecuted the son born by the power of the Spirit. It is the same now.</a:t>
            </a:r>
          </a:p>
          <a:p>
            <a:pPr marL="344488" indent="-344488" rtl="0">
              <a:buNone/>
            </a:pPr>
            <a:r>
              <a:rPr lang="en-US" i="1" dirty="0" smtClean="0">
                <a:solidFill>
                  <a:srgbClr val="AD2E27"/>
                </a:solidFill>
                <a:latin typeface="Cambria" pitchFamily="18" charset="0"/>
              </a:rPr>
              <a:t> </a:t>
            </a:r>
            <a:r>
              <a:rPr lang="en-US" baseline="30000" dirty="0" smtClean="0"/>
              <a:t>30</a:t>
            </a:r>
            <a:r>
              <a:rPr lang="en-US" i="1" dirty="0" smtClean="0">
                <a:solidFill>
                  <a:srgbClr val="AD2E27"/>
                </a:solidFill>
                <a:latin typeface="Cambria" pitchFamily="18" charset="0"/>
              </a:rPr>
              <a:t> But what does the Scripture say? "Get rid of the slave woman and her son, for the slave woman's son will never share in the inheritance with the free woman's son."</a:t>
            </a:r>
          </a:p>
          <a:p>
            <a:pPr marL="344488" indent="-344488" rtl="0">
              <a:buNone/>
            </a:pPr>
            <a:endParaRPr lang="en-US" sz="1300" i="1" dirty="0" smtClean="0">
              <a:solidFill>
                <a:srgbClr val="AD2E27"/>
              </a:solidFill>
              <a:latin typeface="Cambria" pitchFamily="18" charset="0"/>
            </a:endParaRPr>
          </a:p>
          <a:p>
            <a:r>
              <a:rPr lang="en-US" dirty="0" smtClean="0"/>
              <a:t>And just as Ishmael, the natural born son, persecuted Isaac, the son born of the Spirit – so in Paul’s day the natural born sons of Abraham persecuted the spiritual sons of Abraham.</a:t>
            </a:r>
          </a:p>
          <a:p>
            <a:r>
              <a:rPr lang="en-US" dirty="0" smtClean="0"/>
              <a:t>And in our day those who do not have spiritual life will often persecute and ostracize those who do.</a:t>
            </a:r>
          </a:p>
          <a:p>
            <a:pPr lvl="1"/>
            <a:endParaRPr lang="en-US" sz="2600" dirty="0" smtClean="0"/>
          </a:p>
          <a:p>
            <a:pPr lvl="1"/>
            <a:endParaRPr lang="en-US" sz="2600"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p:cTn id="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8">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 calcmode="lin" valueType="num">
                                      <p:cBhvr>
                                        <p:cTn id="14"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smtClean="0"/>
              <a:t>Application </a:t>
            </a:r>
            <a:r>
              <a:rPr lang="en-US" sz="3600" dirty="0"/>
              <a:t>to the Galatians (</a:t>
            </a:r>
            <a:r>
              <a:rPr lang="en-US" sz="3600" dirty="0">
                <a:solidFill>
                  <a:schemeClr val="accent1"/>
                </a:solidFill>
              </a:rPr>
              <a:t>4:28-30</a:t>
            </a:r>
            <a:r>
              <a:rPr lang="en-US" sz="3600" dirty="0"/>
              <a:t>)</a:t>
            </a:r>
          </a:p>
        </p:txBody>
      </p:sp>
      <p:sp>
        <p:nvSpPr>
          <p:cNvPr id="8" name="Content Placeholder 7"/>
          <p:cNvSpPr>
            <a:spLocks noGrp="1"/>
          </p:cNvSpPr>
          <p:nvPr>
            <p:ph idx="1"/>
          </p:nvPr>
        </p:nvSpPr>
        <p:spPr>
          <a:xfrm>
            <a:off x="457200" y="762000"/>
            <a:ext cx="8229600" cy="6096000"/>
          </a:xfrm>
        </p:spPr>
        <p:txBody>
          <a:bodyPr>
            <a:normAutofit fontScale="92500"/>
          </a:bodyPr>
          <a:lstStyle/>
          <a:p>
            <a:pPr marL="344488" indent="-344488" rtl="0">
              <a:buNone/>
            </a:pPr>
            <a:r>
              <a:rPr lang="en-US" i="1" dirty="0" smtClean="0">
                <a:solidFill>
                  <a:srgbClr val="AD2E27"/>
                </a:solidFill>
                <a:latin typeface="Cambria" pitchFamily="18" charset="0"/>
              </a:rPr>
              <a:t> </a:t>
            </a:r>
            <a:r>
              <a:rPr lang="en-US" baseline="30000" dirty="0" smtClean="0"/>
              <a:t>28</a:t>
            </a:r>
            <a:r>
              <a:rPr lang="en-US" i="1" dirty="0" smtClean="0">
                <a:solidFill>
                  <a:srgbClr val="AD2E27"/>
                </a:solidFill>
                <a:latin typeface="Cambria" pitchFamily="18" charset="0"/>
              </a:rPr>
              <a:t> Now you, brothers, like Isaac, are children of promise.</a:t>
            </a:r>
          </a:p>
          <a:p>
            <a:pPr marL="344488" indent="-344488" rtl="0">
              <a:buNone/>
            </a:pPr>
            <a:r>
              <a:rPr lang="en-US" i="1" dirty="0" smtClean="0">
                <a:solidFill>
                  <a:srgbClr val="AD2E27"/>
                </a:solidFill>
                <a:latin typeface="Cambria" pitchFamily="18" charset="0"/>
              </a:rPr>
              <a:t> </a:t>
            </a:r>
            <a:r>
              <a:rPr lang="en-US" baseline="30000" dirty="0" smtClean="0"/>
              <a:t>29</a:t>
            </a:r>
            <a:r>
              <a:rPr lang="en-US" i="1" dirty="0" smtClean="0">
                <a:solidFill>
                  <a:srgbClr val="AD2E27"/>
                </a:solidFill>
                <a:latin typeface="Cambria" pitchFamily="18" charset="0"/>
              </a:rPr>
              <a:t> At that time the son born in the ordinary way persecuted the son born by the power of the Spirit. It is the same now.</a:t>
            </a:r>
          </a:p>
          <a:p>
            <a:pPr marL="344488" indent="-344488" rtl="0">
              <a:buNone/>
            </a:pPr>
            <a:r>
              <a:rPr lang="en-US" i="1" dirty="0" smtClean="0">
                <a:solidFill>
                  <a:srgbClr val="AD2E27"/>
                </a:solidFill>
                <a:latin typeface="Cambria" pitchFamily="18" charset="0"/>
              </a:rPr>
              <a:t> </a:t>
            </a:r>
            <a:r>
              <a:rPr lang="en-US" baseline="30000" dirty="0" smtClean="0"/>
              <a:t>30</a:t>
            </a:r>
            <a:r>
              <a:rPr lang="en-US" i="1" dirty="0" smtClean="0">
                <a:solidFill>
                  <a:srgbClr val="AD2E27"/>
                </a:solidFill>
                <a:latin typeface="Cambria" pitchFamily="18" charset="0"/>
              </a:rPr>
              <a:t> But what does the Scripture say? "Get rid of the slave woman and her son, for the slave woman's son will never share in the inheritance with the free woman's son."</a:t>
            </a:r>
          </a:p>
          <a:p>
            <a:pPr marL="344488" indent="-344488" rtl="0">
              <a:buNone/>
            </a:pPr>
            <a:endParaRPr lang="en-US" sz="1100" i="1" dirty="0" smtClean="0">
              <a:solidFill>
                <a:srgbClr val="AD2E27"/>
              </a:solidFill>
              <a:latin typeface="Cambria" pitchFamily="18" charset="0"/>
            </a:endParaRPr>
          </a:p>
          <a:p>
            <a:r>
              <a:rPr lang="en-US" dirty="0" smtClean="0"/>
              <a:t>And just as Abraham had to reject the slave woman and her son because they had no share in the inheritance with the free woman’s son – so the Galatians, who have been freed from the Law by faith in Christ, must reject the Judaizers and all those who remain enslaved to the Law of Moses because they have no share in Christ’s inheritance.</a:t>
            </a:r>
          </a:p>
          <a:p>
            <a:pPr lvl="1"/>
            <a:endParaRPr lang="en-US" sz="2600" dirty="0" smtClean="0"/>
          </a:p>
          <a:p>
            <a:pPr lvl="1"/>
            <a:endParaRPr lang="en-US" sz="2600"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p:cTn id="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smtClean="0"/>
              <a:t>A Concluding Statement </a:t>
            </a:r>
            <a:r>
              <a:rPr lang="en-US" sz="3600" dirty="0"/>
              <a:t>(</a:t>
            </a:r>
            <a:r>
              <a:rPr lang="en-US" sz="3600" dirty="0" smtClean="0">
                <a:solidFill>
                  <a:schemeClr val="accent1"/>
                </a:solidFill>
              </a:rPr>
              <a:t>4:31</a:t>
            </a:r>
            <a:r>
              <a:rPr lang="en-US" sz="3600" dirty="0" smtClean="0"/>
              <a:t>)</a:t>
            </a:r>
            <a:endParaRPr lang="en-US" sz="3600" dirty="0"/>
          </a:p>
        </p:txBody>
      </p:sp>
      <p:sp>
        <p:nvSpPr>
          <p:cNvPr id="8" name="Content Placeholder 7"/>
          <p:cNvSpPr>
            <a:spLocks noGrp="1"/>
          </p:cNvSpPr>
          <p:nvPr>
            <p:ph idx="1"/>
          </p:nvPr>
        </p:nvSpPr>
        <p:spPr>
          <a:xfrm>
            <a:off x="457200" y="762000"/>
            <a:ext cx="8229600" cy="6096000"/>
          </a:xfrm>
        </p:spPr>
        <p:txBody>
          <a:bodyPr>
            <a:normAutofit/>
          </a:bodyPr>
          <a:lstStyle/>
          <a:p>
            <a:pPr marL="344488" indent="-344488" rtl="0">
              <a:buNone/>
            </a:pPr>
            <a:r>
              <a:rPr lang="en-US" baseline="30000" dirty="0" smtClean="0"/>
              <a:t>31</a:t>
            </a:r>
            <a:r>
              <a:rPr lang="en-US" dirty="0" smtClean="0"/>
              <a:t> </a:t>
            </a:r>
            <a:r>
              <a:rPr lang="en-US" i="1" dirty="0" smtClean="0">
                <a:solidFill>
                  <a:srgbClr val="AD2E27"/>
                </a:solidFill>
                <a:latin typeface="Cambria" pitchFamily="18" charset="0"/>
              </a:rPr>
              <a:t>Therefore, brothers, we are not children of the slave woman, but of the free woman.</a:t>
            </a:r>
          </a:p>
          <a:p>
            <a:pPr marL="344488" indent="-344488" rtl="0">
              <a:buNone/>
            </a:pPr>
            <a:endParaRPr lang="en-US" sz="1300" i="1" dirty="0" smtClean="0">
              <a:solidFill>
                <a:srgbClr val="AD2E27"/>
              </a:solidFill>
              <a:latin typeface="Cambria" pitchFamily="18" charset="0"/>
            </a:endParaRPr>
          </a:p>
          <a:p>
            <a:pPr marL="284163" indent="-284163"/>
            <a:r>
              <a:rPr lang="en-US" dirty="0" smtClean="0"/>
              <a:t>In this final statement, Paul sums up the entire paragraph: </a:t>
            </a:r>
          </a:p>
          <a:p>
            <a:pPr lvl="1"/>
            <a:r>
              <a:rPr lang="en-US" sz="2400" dirty="0" smtClean="0"/>
              <a:t>We who are the people of faith do not belong to a family that is in bondage to the Law </a:t>
            </a:r>
          </a:p>
          <a:p>
            <a:pPr lvl="1"/>
            <a:r>
              <a:rPr lang="en-US" sz="2400" dirty="0" smtClean="0"/>
              <a:t>We belong to a family that is free from that Law and the burden and condemnation that it brings.</a:t>
            </a:r>
          </a:p>
          <a:p>
            <a:endParaRPr lang="en-US" sz="3000" dirty="0" smtClean="0"/>
          </a:p>
          <a:p>
            <a:endParaRPr lang="en-US" sz="3000" dirty="0" smtClean="0"/>
          </a:p>
          <a:p>
            <a:pPr lvl="1"/>
            <a:endParaRPr lang="en-US" sz="2400" dirty="0" smtClean="0"/>
          </a:p>
          <a:p>
            <a:pPr lvl="1"/>
            <a:endParaRPr lang="en-US" sz="2600" dirty="0" smtClean="0"/>
          </a:p>
          <a:p>
            <a:pPr lvl="1"/>
            <a:endParaRPr lang="en-US" sz="2600"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Autofit/>
          </a:bodyPr>
          <a:lstStyle/>
          <a:p>
            <a:r>
              <a:rPr lang="en-US" sz="3600" dirty="0"/>
              <a:t>The Two Families of Abraham (</a:t>
            </a:r>
            <a:r>
              <a:rPr lang="en-US" sz="3600" dirty="0">
                <a:solidFill>
                  <a:schemeClr val="accent1"/>
                </a:solidFill>
              </a:rPr>
              <a:t>4:21-31</a:t>
            </a:r>
            <a:r>
              <a:rPr lang="en-US" sz="3600" dirty="0"/>
              <a:t>)</a:t>
            </a:r>
          </a:p>
        </p:txBody>
      </p:sp>
      <p:sp>
        <p:nvSpPr>
          <p:cNvPr id="8" name="Content Placeholder 7"/>
          <p:cNvSpPr>
            <a:spLocks noGrp="1"/>
          </p:cNvSpPr>
          <p:nvPr>
            <p:ph idx="1"/>
          </p:nvPr>
        </p:nvSpPr>
        <p:spPr>
          <a:xfrm>
            <a:off x="457200" y="762000"/>
            <a:ext cx="8229600" cy="6096000"/>
          </a:xfrm>
        </p:spPr>
        <p:txBody>
          <a:bodyPr>
            <a:normAutofit/>
          </a:bodyPr>
          <a:lstStyle/>
          <a:p>
            <a:pPr algn="ctr">
              <a:buNone/>
            </a:pPr>
            <a:r>
              <a:rPr lang="en-US" sz="3600" b="1" dirty="0" smtClean="0"/>
              <a:t>Applications</a:t>
            </a:r>
          </a:p>
          <a:p>
            <a:r>
              <a:rPr lang="en-US" dirty="0" smtClean="0"/>
              <a:t>We no longer need to burden ourselves with the tedious regulations of the Old Covenant.</a:t>
            </a:r>
          </a:p>
          <a:p>
            <a:r>
              <a:rPr lang="en-US" dirty="0" smtClean="0"/>
              <a:t>As members of God’s spiritual family, we should not be surprised when we are ostracized and persecuted by those in </a:t>
            </a:r>
            <a:r>
              <a:rPr lang="en-US" smtClean="0"/>
              <a:t>the natural </a:t>
            </a:r>
            <a:r>
              <a:rPr lang="en-US" dirty="0" smtClean="0"/>
              <a:t>family.</a:t>
            </a:r>
          </a:p>
          <a:p>
            <a:r>
              <a:rPr lang="en-US" dirty="0" smtClean="0"/>
              <a:t>As long as we stand in the shadow of the cross, we no longer have to tremble at the thought of of God’s wrath.</a:t>
            </a:r>
          </a:p>
          <a:p>
            <a:r>
              <a:rPr lang="en-US" dirty="0" smtClean="0"/>
              <a:t>We, like those listed in Hebrews 11, “</a:t>
            </a:r>
            <a:r>
              <a:rPr lang="en-US" i="1" dirty="0" smtClean="0">
                <a:solidFill>
                  <a:srgbClr val="AD2E27"/>
                </a:solidFill>
                <a:latin typeface="Cambria" pitchFamily="18" charset="0"/>
              </a:rPr>
              <a:t>are longing for a better country--a heavenly one. Therefore God is not ashamed to be called </a:t>
            </a:r>
            <a:r>
              <a:rPr lang="en-US" dirty="0" smtClean="0"/>
              <a:t>[our] </a:t>
            </a:r>
            <a:r>
              <a:rPr lang="en-US" i="1" dirty="0" smtClean="0">
                <a:solidFill>
                  <a:srgbClr val="AD2E27"/>
                </a:solidFill>
                <a:latin typeface="Cambria" pitchFamily="18" charset="0"/>
              </a:rPr>
              <a:t>God, for he has prepared a city for </a:t>
            </a:r>
            <a:r>
              <a:rPr lang="en-US" dirty="0" smtClean="0"/>
              <a:t>[us]”. (Heb 11:16)</a:t>
            </a:r>
          </a:p>
          <a:p>
            <a:endParaRPr lang="en-US" sz="3000" dirty="0" smtClean="0"/>
          </a:p>
          <a:p>
            <a:endParaRPr lang="en-US" sz="3000" dirty="0" smtClean="0"/>
          </a:p>
          <a:p>
            <a:pPr lvl="1"/>
            <a:endParaRPr lang="en-US" sz="2400" dirty="0" smtClean="0"/>
          </a:p>
          <a:p>
            <a:pPr lvl="1"/>
            <a:endParaRPr lang="en-US" sz="2600" dirty="0" smtClean="0"/>
          </a:p>
          <a:p>
            <a:pPr lvl="1"/>
            <a:endParaRPr lang="en-US" sz="2600"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smtClean="0"/>
              <a:t>Background</a:t>
            </a:r>
            <a:endParaRPr lang="en-US" sz="6600" dirty="0"/>
          </a:p>
        </p:txBody>
      </p:sp>
      <p:sp>
        <p:nvSpPr>
          <p:cNvPr id="3" name="Subtitle 2"/>
          <p:cNvSpPr>
            <a:spLocks noGrp="1"/>
          </p:cNvSpPr>
          <p:nvPr>
            <p:ph type="subTitle" idx="1"/>
          </p:nvPr>
        </p:nvSpPr>
        <p:spPr/>
        <p:txBody>
          <a:bodyPr>
            <a:normAutofit/>
          </a:bodyPr>
          <a:lstStyle/>
          <a:p>
            <a:r>
              <a:rPr lang="en-US" sz="4000" dirty="0" smtClean="0"/>
              <a:t>Paul’s Letter to the Galatians</a:t>
            </a:r>
            <a:endParaRPr lang="en-US" sz="4000" dirty="0"/>
          </a:p>
        </p:txBody>
      </p:sp>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Warning to the Galatians </a:t>
            </a:r>
            <a:endParaRPr lang="en-US" dirty="0"/>
          </a:p>
        </p:txBody>
      </p:sp>
      <p:sp>
        <p:nvSpPr>
          <p:cNvPr id="3" name="Content Placeholder 2"/>
          <p:cNvSpPr>
            <a:spLocks noGrp="1"/>
          </p:cNvSpPr>
          <p:nvPr>
            <p:ph idx="1"/>
          </p:nvPr>
        </p:nvSpPr>
        <p:spPr>
          <a:xfrm>
            <a:off x="457200" y="914400"/>
            <a:ext cx="8229600" cy="5562600"/>
          </a:xfrm>
        </p:spPr>
        <p:txBody>
          <a:bodyPr>
            <a:normAutofit/>
          </a:bodyPr>
          <a:lstStyle/>
          <a:p>
            <a:pPr>
              <a:buNone/>
            </a:pPr>
            <a:r>
              <a:rPr lang="en-US" i="1" dirty="0" smtClean="0">
                <a:solidFill>
                  <a:srgbClr val="4F81BD"/>
                </a:solidFill>
                <a:latin typeface="Cambria" pitchFamily="18" charset="0"/>
              </a:rPr>
              <a:t> </a:t>
            </a:r>
            <a:r>
              <a:rPr lang="en-US" baseline="30000" dirty="0" smtClean="0"/>
              <a:t>6</a:t>
            </a:r>
            <a:r>
              <a:rPr lang="en-US" i="1" dirty="0" smtClean="0">
                <a:solidFill>
                  <a:schemeClr val="accent1"/>
                </a:solidFill>
                <a:latin typeface="Cambria" pitchFamily="18" charset="0"/>
              </a:rPr>
              <a:t> I am astonished…</a:t>
            </a:r>
          </a:p>
          <a:p>
            <a:pPr>
              <a:buNone/>
            </a:pPr>
            <a:endParaRPr lang="en-US" dirty="0" smtClean="0"/>
          </a:p>
          <a:p>
            <a:r>
              <a:rPr lang="en-US" dirty="0" smtClean="0"/>
              <a:t>In most of Paul’s letters, the greeting is followed by words of </a:t>
            </a:r>
            <a:r>
              <a:rPr lang="en-US" b="1" dirty="0" smtClean="0"/>
              <a:t>thanksgiving</a:t>
            </a:r>
            <a:r>
              <a:rPr lang="en-US" dirty="0" smtClean="0"/>
              <a:t> or praise to God for his readers life or faith:</a:t>
            </a:r>
          </a:p>
          <a:p>
            <a:pPr lvl="1"/>
            <a:r>
              <a:rPr lang="en-US" sz="2400" i="1" dirty="0" smtClean="0">
                <a:solidFill>
                  <a:schemeClr val="accent1"/>
                </a:solidFill>
                <a:latin typeface="Cambria" pitchFamily="18" charset="0"/>
              </a:rPr>
              <a:t>I thank (my) God </a:t>
            </a:r>
            <a:r>
              <a:rPr lang="en-US" sz="2400" dirty="0" smtClean="0"/>
              <a:t>(Rom. 1:8; Phil 1:3; 2 Tim. 1:3)</a:t>
            </a:r>
          </a:p>
          <a:p>
            <a:pPr lvl="1"/>
            <a:r>
              <a:rPr lang="en-US" sz="2400" i="1" dirty="0" smtClean="0">
                <a:solidFill>
                  <a:schemeClr val="accent1"/>
                </a:solidFill>
                <a:latin typeface="Cambria" pitchFamily="18" charset="0"/>
              </a:rPr>
              <a:t>I (we) always thank God </a:t>
            </a:r>
            <a:r>
              <a:rPr lang="en-US" sz="2400" dirty="0" smtClean="0"/>
              <a:t>(1 Cor. 1:4; Col. 1:3; 1 </a:t>
            </a:r>
            <a:r>
              <a:rPr lang="en-US" sz="2400" dirty="0" err="1" smtClean="0"/>
              <a:t>Thes</a:t>
            </a:r>
            <a:r>
              <a:rPr lang="en-US" sz="2400" dirty="0" smtClean="0"/>
              <a:t>. 1:2)</a:t>
            </a:r>
          </a:p>
          <a:p>
            <a:pPr lvl="1"/>
            <a:r>
              <a:rPr lang="en-US" sz="2400" i="1" dirty="0" smtClean="0">
                <a:solidFill>
                  <a:schemeClr val="accent1"/>
                </a:solidFill>
                <a:latin typeface="Cambria" pitchFamily="18" charset="0"/>
              </a:rPr>
              <a:t>We ought always to thank God </a:t>
            </a:r>
            <a:r>
              <a:rPr lang="en-US" sz="2400" dirty="0" smtClean="0"/>
              <a:t>(2 </a:t>
            </a:r>
            <a:r>
              <a:rPr lang="en-US" sz="2400" dirty="0" err="1" smtClean="0"/>
              <a:t>Thes</a:t>
            </a:r>
            <a:r>
              <a:rPr lang="en-US" sz="2400" dirty="0" smtClean="0"/>
              <a:t>. 1:3)</a:t>
            </a:r>
          </a:p>
          <a:p>
            <a:pPr lvl="1"/>
            <a:r>
              <a:rPr lang="en-US" sz="2400" i="1" dirty="0" smtClean="0">
                <a:solidFill>
                  <a:schemeClr val="accent1"/>
                </a:solidFill>
                <a:latin typeface="Cambria" pitchFamily="18" charset="0"/>
              </a:rPr>
              <a:t>Praise be to the God and Father of our Lord  of our Lord Jesus Christ</a:t>
            </a:r>
            <a:r>
              <a:rPr lang="en-US" sz="2400" dirty="0" smtClean="0"/>
              <a:t> (2 Cor. 1:3, Eph 1:3)</a:t>
            </a:r>
          </a:p>
          <a:p>
            <a:r>
              <a:rPr lang="en-US" dirty="0" smtClean="0"/>
              <a:t>Galatians is the only letter where Paul, on the heels of his greeting, expresses stunned astonishment at his readers.</a:t>
            </a:r>
          </a:p>
          <a:p>
            <a:pPr lvl="1"/>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Warning to the Galatians </a:t>
            </a:r>
            <a:endParaRPr lang="en-US" dirty="0"/>
          </a:p>
        </p:txBody>
      </p:sp>
      <p:sp>
        <p:nvSpPr>
          <p:cNvPr id="3" name="Content Placeholder 2"/>
          <p:cNvSpPr>
            <a:spLocks noGrp="1"/>
          </p:cNvSpPr>
          <p:nvPr>
            <p:ph idx="1"/>
          </p:nvPr>
        </p:nvSpPr>
        <p:spPr>
          <a:xfrm>
            <a:off x="457200" y="914400"/>
            <a:ext cx="8229600" cy="5562600"/>
          </a:xfrm>
        </p:spPr>
        <p:txBody>
          <a:bodyPr>
            <a:normAutofit/>
          </a:bodyPr>
          <a:lstStyle/>
          <a:p>
            <a:pPr marL="265176" indent="-265176">
              <a:buNone/>
            </a:pPr>
            <a:r>
              <a:rPr lang="en-US" i="1" dirty="0" smtClean="0">
                <a:solidFill>
                  <a:schemeClr val="accent1"/>
                </a:solidFill>
                <a:latin typeface="Cambria" pitchFamily="18" charset="0"/>
              </a:rPr>
              <a:t> </a:t>
            </a:r>
            <a:r>
              <a:rPr lang="en-US" baseline="30000" dirty="0" smtClean="0"/>
              <a:t>6</a:t>
            </a:r>
            <a:r>
              <a:rPr lang="en-US" i="1" dirty="0" smtClean="0">
                <a:solidFill>
                  <a:schemeClr val="accent1"/>
                </a:solidFill>
                <a:latin typeface="Cambria" pitchFamily="18" charset="0"/>
              </a:rPr>
              <a:t> I am astonished that you are so quickly deserting the one who called you by the grace of Christ and are turning to a different gospel—</a:t>
            </a:r>
          </a:p>
          <a:p>
            <a:pPr marL="265176" indent="-265176">
              <a:buNone/>
            </a:pPr>
            <a:endParaRPr lang="en-US" i="1" dirty="0" smtClean="0">
              <a:solidFill>
                <a:schemeClr val="accent1"/>
              </a:solidFill>
              <a:latin typeface="Cambria" pitchFamily="18" charset="0"/>
            </a:endParaRPr>
          </a:p>
          <a:p>
            <a:r>
              <a:rPr lang="en-US" dirty="0" smtClean="0"/>
              <a:t>Paul mentions three things that cause his astonishment:</a:t>
            </a:r>
          </a:p>
          <a:p>
            <a:pPr lvl="1"/>
            <a:r>
              <a:rPr lang="en-US" sz="2400" i="1" dirty="0" smtClean="0">
                <a:solidFill>
                  <a:schemeClr val="accent1"/>
                </a:solidFill>
                <a:latin typeface="Cambria" pitchFamily="18" charset="0"/>
              </a:rPr>
              <a:t>so quickly</a:t>
            </a:r>
            <a:r>
              <a:rPr lang="en-US" sz="2400" dirty="0" smtClean="0"/>
              <a:t> – by my reckoning, probably less than a year</a:t>
            </a:r>
          </a:p>
          <a:p>
            <a:pPr lvl="1"/>
            <a:r>
              <a:rPr lang="en-US" sz="2400" dirty="0" smtClean="0"/>
              <a:t>They are </a:t>
            </a:r>
            <a:r>
              <a:rPr lang="en-US" sz="2400" b="1" dirty="0" smtClean="0"/>
              <a:t>moving away </a:t>
            </a:r>
            <a:r>
              <a:rPr lang="en-US" sz="2400" dirty="0" smtClean="0"/>
              <a:t>from God, who had produced in them a (seemingly) genuine faith in undeserved sacrifice of Christ on their behalf.</a:t>
            </a:r>
          </a:p>
          <a:p>
            <a:pPr lvl="1"/>
            <a:r>
              <a:rPr lang="en-US" sz="2400" dirty="0" smtClean="0"/>
              <a:t>They are beginning to believe another gospel – one that Paul had not taught them.</a:t>
            </a:r>
            <a:endParaRPr lang="en-US" sz="2400"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Warning to the Galatians </a:t>
            </a:r>
            <a:endParaRPr lang="en-US" dirty="0"/>
          </a:p>
        </p:txBody>
      </p:sp>
      <p:sp>
        <p:nvSpPr>
          <p:cNvPr id="3" name="Content Placeholder 2"/>
          <p:cNvSpPr>
            <a:spLocks noGrp="1"/>
          </p:cNvSpPr>
          <p:nvPr>
            <p:ph idx="1"/>
          </p:nvPr>
        </p:nvSpPr>
        <p:spPr>
          <a:xfrm>
            <a:off x="457200" y="914400"/>
            <a:ext cx="8229600" cy="5562600"/>
          </a:xfrm>
        </p:spPr>
        <p:txBody>
          <a:bodyPr>
            <a:normAutofit/>
          </a:bodyPr>
          <a:lstStyle/>
          <a:p>
            <a:pPr marL="265176" indent="-265176">
              <a:buNone/>
            </a:pPr>
            <a:r>
              <a:rPr lang="en-US" baseline="30000" dirty="0" smtClean="0"/>
              <a:t>6</a:t>
            </a:r>
            <a:r>
              <a:rPr lang="en-US" i="1" dirty="0" smtClean="0">
                <a:solidFill>
                  <a:schemeClr val="accent1"/>
                </a:solidFill>
                <a:latin typeface="Cambria" pitchFamily="18" charset="0"/>
              </a:rPr>
              <a:t> …you are … turning to a different gospel– </a:t>
            </a:r>
          </a:p>
          <a:p>
            <a:pPr marL="265176" indent="-265176">
              <a:buNone/>
            </a:pPr>
            <a:r>
              <a:rPr lang="en-US" i="1" dirty="0" smtClean="0">
                <a:solidFill>
                  <a:schemeClr val="accent1"/>
                </a:solidFill>
                <a:latin typeface="Cambria" pitchFamily="18" charset="0"/>
              </a:rPr>
              <a:t> </a:t>
            </a:r>
            <a:r>
              <a:rPr lang="en-US" baseline="30000" dirty="0" smtClean="0"/>
              <a:t>7</a:t>
            </a:r>
            <a:r>
              <a:rPr lang="en-US" i="1" dirty="0" smtClean="0">
                <a:solidFill>
                  <a:schemeClr val="accent1"/>
                </a:solidFill>
                <a:latin typeface="Cambria" pitchFamily="18" charset="0"/>
              </a:rPr>
              <a:t> which is really no gospel at all. Evidently some people are throwing you into confusion </a:t>
            </a:r>
            <a:r>
              <a:rPr lang="en-US" dirty="0" smtClean="0"/>
              <a:t>[ESV – “</a:t>
            </a:r>
            <a:r>
              <a:rPr lang="en-US" i="1" dirty="0" smtClean="0">
                <a:latin typeface="Cambria" pitchFamily="18" charset="0"/>
              </a:rPr>
              <a:t>who trouble you</a:t>
            </a:r>
            <a:r>
              <a:rPr lang="en-US" dirty="0" smtClean="0"/>
              <a:t>”] </a:t>
            </a:r>
            <a:r>
              <a:rPr lang="en-US" i="1" dirty="0" smtClean="0">
                <a:solidFill>
                  <a:schemeClr val="accent1"/>
                </a:solidFill>
                <a:latin typeface="Cambria" pitchFamily="18" charset="0"/>
              </a:rPr>
              <a:t>and are trying to pervert the gospel of Christ.</a:t>
            </a:r>
          </a:p>
          <a:p>
            <a:pPr marL="265176" indent="-265176">
              <a:buNone/>
            </a:pPr>
            <a:endParaRPr lang="en-US" i="1" dirty="0" smtClean="0">
              <a:solidFill>
                <a:schemeClr val="accent1"/>
              </a:solidFill>
              <a:latin typeface="Cambria" pitchFamily="18" charset="0"/>
            </a:endParaRPr>
          </a:p>
          <a:p>
            <a:r>
              <a:rPr lang="en-US" dirty="0" smtClean="0"/>
              <a:t>There is only one true gospel: we are saved by trusting in the work of Christ alone.</a:t>
            </a:r>
          </a:p>
          <a:p>
            <a:r>
              <a:rPr lang="en-US" dirty="0" smtClean="0"/>
              <a:t>By adding law-keeping (circumcision) to the gospel, those who were troubling the Galatians had perverted the gospel, so that what they were preaching was no longer the gospel!</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Warning to the Galatians </a:t>
            </a:r>
            <a:endParaRPr lang="en-US" dirty="0"/>
          </a:p>
        </p:txBody>
      </p:sp>
      <p:sp>
        <p:nvSpPr>
          <p:cNvPr id="3" name="Content Placeholder 2"/>
          <p:cNvSpPr>
            <a:spLocks noGrp="1"/>
          </p:cNvSpPr>
          <p:nvPr>
            <p:ph idx="1"/>
          </p:nvPr>
        </p:nvSpPr>
        <p:spPr>
          <a:xfrm>
            <a:off x="457200" y="838200"/>
            <a:ext cx="8229600" cy="5486400"/>
          </a:xfrm>
        </p:spPr>
        <p:txBody>
          <a:bodyPr>
            <a:normAutofit fontScale="92500" lnSpcReduction="10000"/>
          </a:bodyPr>
          <a:lstStyle/>
          <a:p>
            <a:pPr marL="265176" indent="-265176">
              <a:buNone/>
            </a:pPr>
            <a:r>
              <a:rPr lang="en-US" i="1" dirty="0" smtClean="0">
                <a:solidFill>
                  <a:schemeClr val="accent1"/>
                </a:solidFill>
                <a:latin typeface="Cambria" pitchFamily="18" charset="0"/>
              </a:rPr>
              <a:t> </a:t>
            </a:r>
            <a:r>
              <a:rPr lang="en-US" baseline="30000" dirty="0" smtClean="0"/>
              <a:t>8</a:t>
            </a:r>
            <a:r>
              <a:rPr lang="en-US" i="1" dirty="0" smtClean="0">
                <a:solidFill>
                  <a:schemeClr val="accent1"/>
                </a:solidFill>
                <a:latin typeface="Cambria" pitchFamily="18" charset="0"/>
              </a:rPr>
              <a:t> But even if we or an angel from heaven should preach a gospel other than the one we preached to you, let him be eternally condemned!</a:t>
            </a:r>
          </a:p>
          <a:p>
            <a:pPr marL="265176" indent="-265176">
              <a:buNone/>
            </a:pPr>
            <a:r>
              <a:rPr lang="en-US" i="1" dirty="0" smtClean="0">
                <a:solidFill>
                  <a:schemeClr val="accent1"/>
                </a:solidFill>
                <a:latin typeface="Cambria" pitchFamily="18" charset="0"/>
              </a:rPr>
              <a:t> </a:t>
            </a:r>
            <a:r>
              <a:rPr lang="en-US" baseline="30000" dirty="0" smtClean="0"/>
              <a:t>9</a:t>
            </a:r>
            <a:r>
              <a:rPr lang="en-US" i="1" dirty="0" smtClean="0">
                <a:solidFill>
                  <a:schemeClr val="accent1"/>
                </a:solidFill>
                <a:latin typeface="Cambria" pitchFamily="18" charset="0"/>
              </a:rPr>
              <a:t> As we have already said, so now I say again: If anybody is preaching to you a gospel other than what you accepted, let him be eternally condemned!</a:t>
            </a:r>
          </a:p>
          <a:p>
            <a:pPr marL="265176" indent="-265176">
              <a:buNone/>
            </a:pPr>
            <a:endParaRPr lang="en-US" i="1" dirty="0" smtClean="0">
              <a:solidFill>
                <a:schemeClr val="accent1"/>
              </a:solidFill>
              <a:latin typeface="Cambria" pitchFamily="18" charset="0"/>
            </a:endParaRPr>
          </a:p>
          <a:p>
            <a:r>
              <a:rPr lang="en-US" dirty="0" smtClean="0"/>
              <a:t>The first thing we see about the gospel is that it is the </a:t>
            </a:r>
            <a:r>
              <a:rPr lang="en-US" b="1" dirty="0" smtClean="0"/>
              <a:t>content</a:t>
            </a:r>
            <a:r>
              <a:rPr lang="en-US" dirty="0" smtClean="0"/>
              <a:t> of the gospel message that matters – </a:t>
            </a:r>
            <a:r>
              <a:rPr lang="en-US" b="1" dirty="0" smtClean="0"/>
              <a:t>not</a:t>
            </a:r>
            <a:r>
              <a:rPr lang="en-US" dirty="0" smtClean="0"/>
              <a:t> the </a:t>
            </a:r>
            <a:r>
              <a:rPr lang="en-US" b="1" dirty="0" smtClean="0"/>
              <a:t>messenger</a:t>
            </a:r>
            <a:r>
              <a:rPr lang="en-US" dirty="0" smtClean="0"/>
              <a:t>.</a:t>
            </a:r>
          </a:p>
          <a:p>
            <a:r>
              <a:rPr lang="en-US" i="1" dirty="0" smtClean="0">
                <a:latin typeface="Cambria" pitchFamily="18" charset="0"/>
              </a:rPr>
              <a:t>That which does </a:t>
            </a:r>
            <a:r>
              <a:rPr lang="en-US" b="1" i="1" dirty="0" smtClean="0">
                <a:latin typeface="Cambria" pitchFamily="18" charset="0"/>
              </a:rPr>
              <a:t>not</a:t>
            </a:r>
            <a:r>
              <a:rPr lang="en-US" i="1" dirty="0" smtClean="0">
                <a:latin typeface="Cambria" pitchFamily="18" charset="0"/>
              </a:rPr>
              <a:t> teach Christ is not apostolic even if Peter and Paul be the teachers. On the other hand, that which </a:t>
            </a:r>
            <a:r>
              <a:rPr lang="en-US" b="1" i="1" dirty="0" smtClean="0">
                <a:latin typeface="Cambria" pitchFamily="18" charset="0"/>
              </a:rPr>
              <a:t>does</a:t>
            </a:r>
            <a:r>
              <a:rPr lang="en-US" i="1" dirty="0" smtClean="0">
                <a:latin typeface="Cambria" pitchFamily="18" charset="0"/>
              </a:rPr>
              <a:t> teach Christ is apostolic even if Judas, </a:t>
            </a:r>
            <a:r>
              <a:rPr lang="en-US" i="1" dirty="0" err="1" smtClean="0">
                <a:latin typeface="Cambria" pitchFamily="18" charset="0"/>
              </a:rPr>
              <a:t>Annas</a:t>
            </a:r>
            <a:r>
              <a:rPr lang="en-US" i="1" dirty="0" smtClean="0">
                <a:latin typeface="Cambria" pitchFamily="18" charset="0"/>
              </a:rPr>
              <a:t>, Pilate, or Herod should propound it</a:t>
            </a:r>
            <a:r>
              <a:rPr lang="en-US" dirty="0" smtClean="0"/>
              <a:t>. (Martin Luther – </a:t>
            </a:r>
            <a:r>
              <a:rPr lang="en-US" i="1" dirty="0" smtClean="0">
                <a:latin typeface="Cambria" pitchFamily="18" charset="0"/>
              </a:rPr>
              <a:t>Preface to the Epistle of James</a:t>
            </a:r>
            <a:r>
              <a:rPr lang="en-US" dirty="0" smtClean="0"/>
              <a:t>)</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Warning to the Galatians </a:t>
            </a:r>
            <a:endParaRPr lang="en-US" dirty="0"/>
          </a:p>
        </p:txBody>
      </p:sp>
      <p:sp>
        <p:nvSpPr>
          <p:cNvPr id="3" name="Content Placeholder 2"/>
          <p:cNvSpPr>
            <a:spLocks noGrp="1"/>
          </p:cNvSpPr>
          <p:nvPr>
            <p:ph idx="1"/>
          </p:nvPr>
        </p:nvSpPr>
        <p:spPr>
          <a:xfrm>
            <a:off x="457200" y="914400"/>
            <a:ext cx="8229600" cy="5791200"/>
          </a:xfrm>
        </p:spPr>
        <p:txBody>
          <a:bodyPr>
            <a:normAutofit fontScale="92500" lnSpcReduction="20000"/>
          </a:bodyPr>
          <a:lstStyle/>
          <a:p>
            <a:pPr marL="265176" indent="-265176">
              <a:buNone/>
            </a:pPr>
            <a:r>
              <a:rPr lang="en-US" i="1" dirty="0" smtClean="0">
                <a:solidFill>
                  <a:schemeClr val="accent1"/>
                </a:solidFill>
                <a:latin typeface="Cambria" pitchFamily="18" charset="0"/>
              </a:rPr>
              <a:t> </a:t>
            </a:r>
            <a:r>
              <a:rPr lang="en-US" baseline="30000" dirty="0" smtClean="0"/>
              <a:t>8</a:t>
            </a:r>
            <a:r>
              <a:rPr lang="en-US" i="1" dirty="0" smtClean="0">
                <a:solidFill>
                  <a:schemeClr val="accent1"/>
                </a:solidFill>
                <a:latin typeface="Cambria" pitchFamily="18" charset="0"/>
              </a:rPr>
              <a:t> But even if we or an angel from heaven should preach a gospel other than the one we preached to you, let him be eternally condemned!</a:t>
            </a:r>
          </a:p>
          <a:p>
            <a:pPr marL="265176" indent="-265176">
              <a:buNone/>
            </a:pPr>
            <a:r>
              <a:rPr lang="en-US" i="1" dirty="0" smtClean="0">
                <a:solidFill>
                  <a:schemeClr val="accent1"/>
                </a:solidFill>
                <a:latin typeface="Cambria" pitchFamily="18" charset="0"/>
              </a:rPr>
              <a:t> </a:t>
            </a:r>
            <a:r>
              <a:rPr lang="en-US" baseline="30000" dirty="0" smtClean="0"/>
              <a:t>9</a:t>
            </a:r>
            <a:r>
              <a:rPr lang="en-US" i="1" dirty="0" smtClean="0">
                <a:solidFill>
                  <a:schemeClr val="accent1"/>
                </a:solidFill>
                <a:latin typeface="Cambria" pitchFamily="18" charset="0"/>
              </a:rPr>
              <a:t> As we have already said, so now I say again: If anybody is preaching to you a gospel other than what you accepted, let him be eternally condemned!</a:t>
            </a:r>
          </a:p>
          <a:p>
            <a:pPr marL="265176" indent="-265176">
              <a:buNone/>
            </a:pPr>
            <a:endParaRPr lang="en-US" i="1" dirty="0" smtClean="0">
              <a:solidFill>
                <a:schemeClr val="accent1"/>
              </a:solidFill>
              <a:latin typeface="Cambria" pitchFamily="18" charset="0"/>
            </a:endParaRPr>
          </a:p>
          <a:p>
            <a:r>
              <a:rPr lang="en-US" dirty="0" smtClean="0"/>
              <a:t>Only those trusting in Christ’s work </a:t>
            </a:r>
            <a:r>
              <a:rPr lang="en-US" b="1" dirty="0" smtClean="0"/>
              <a:t>alone</a:t>
            </a:r>
            <a:r>
              <a:rPr lang="en-US" dirty="0" smtClean="0"/>
              <a:t> will be saved and go to heaven.</a:t>
            </a:r>
          </a:p>
          <a:p>
            <a:r>
              <a:rPr lang="en-US" dirty="0" smtClean="0"/>
              <a:t>Anyone who trusts in anything other than Christ’s work </a:t>
            </a:r>
            <a:r>
              <a:rPr lang="en-US" b="1" dirty="0" smtClean="0"/>
              <a:t>alone</a:t>
            </a:r>
            <a:r>
              <a:rPr lang="en-US" dirty="0" smtClean="0"/>
              <a:t>, are trusting in a false gospel and they will spend all of eternity in the Lake of Fire after they die.</a:t>
            </a:r>
          </a:p>
          <a:p>
            <a:r>
              <a:rPr lang="en-US" dirty="0" smtClean="0"/>
              <a:t>Even those, like the Judaizers in Galatia, who believe they are saved by believing in Christ </a:t>
            </a:r>
            <a:r>
              <a:rPr lang="en-US" b="1" dirty="0" smtClean="0"/>
              <a:t>plus</a:t>
            </a:r>
            <a:r>
              <a:rPr lang="en-US" dirty="0" smtClean="0"/>
              <a:t> something else (in their case circumcision), are trusting in a false gospel and they will spend all of eternity in the Lake of Fire after they die.</a:t>
            </a:r>
            <a:endParaRPr lang="en-US" dirty="0"/>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Paul’s Warning to the Galatians </a:t>
            </a:r>
            <a:endParaRPr lang="en-US" dirty="0"/>
          </a:p>
        </p:txBody>
      </p:sp>
      <p:sp>
        <p:nvSpPr>
          <p:cNvPr id="3" name="Content Placeholder 2"/>
          <p:cNvSpPr>
            <a:spLocks noGrp="1"/>
          </p:cNvSpPr>
          <p:nvPr>
            <p:ph idx="1"/>
          </p:nvPr>
        </p:nvSpPr>
        <p:spPr>
          <a:xfrm>
            <a:off x="457200" y="838200"/>
            <a:ext cx="8229600" cy="5791200"/>
          </a:xfrm>
        </p:spPr>
        <p:txBody>
          <a:bodyPr>
            <a:normAutofit fontScale="92500" lnSpcReduction="20000"/>
          </a:bodyPr>
          <a:lstStyle/>
          <a:p>
            <a:pPr marL="265176" indent="-265176">
              <a:buNone/>
            </a:pPr>
            <a:r>
              <a:rPr lang="en-US" i="1" dirty="0" smtClean="0">
                <a:solidFill>
                  <a:schemeClr val="accent1"/>
                </a:solidFill>
                <a:latin typeface="Cambria" pitchFamily="18" charset="0"/>
              </a:rPr>
              <a:t> </a:t>
            </a:r>
            <a:r>
              <a:rPr lang="en-US" baseline="30000" dirty="0" smtClean="0"/>
              <a:t>10</a:t>
            </a:r>
            <a:r>
              <a:rPr lang="en-US" i="1" dirty="0" smtClean="0">
                <a:solidFill>
                  <a:schemeClr val="accent1"/>
                </a:solidFill>
                <a:latin typeface="Cambria" pitchFamily="18" charset="0"/>
              </a:rPr>
              <a:t> Am I now trying to win the approval of men, or of God? Or am I trying to please men? If I were still trying to please men, I would not be a servant of Christ.</a:t>
            </a:r>
          </a:p>
          <a:p>
            <a:pPr marL="265176" indent="-265176">
              <a:buNone/>
            </a:pPr>
            <a:endParaRPr lang="en-US" i="1" dirty="0" smtClean="0">
              <a:solidFill>
                <a:schemeClr val="accent1"/>
              </a:solidFill>
              <a:latin typeface="Cambria" pitchFamily="18" charset="0"/>
            </a:endParaRPr>
          </a:p>
          <a:p>
            <a:r>
              <a:rPr lang="en-US" dirty="0" smtClean="0"/>
              <a:t>Apparently, in order to undermine Paul’s credibility, the Judaizers claimed that he was just a “man pleaser”</a:t>
            </a:r>
          </a:p>
          <a:p>
            <a:r>
              <a:rPr lang="en-US" dirty="0" smtClean="0"/>
              <a:t>Perhaps they said something like “Among the Jews he preaches circumcision (Gal 5:11; cf. Acts 16:3), because he knows they believe in it. But among the Gentiles, he tells them it’s okay not to be circumcised because he knows they would rather avoid it.” The Corinthians made a similar complaint against Paul in 2 Cor. 10:1.</a:t>
            </a:r>
          </a:p>
          <a:p>
            <a:r>
              <a:rPr lang="en-US" dirty="0" smtClean="0"/>
              <a:t>But if Paul were just a man-pleaser, he surely would not have been willing to pronounce eternal condemnation in the previous verse on those who deny the gospel!</a:t>
            </a:r>
          </a:p>
          <a:p>
            <a:r>
              <a:rPr lang="en-US" dirty="0" smtClean="0"/>
              <a:t>Rather, as Paul says here, he could not be a servant of Christ if he merely tried to please men rather than God.</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r>
              <a:rPr lang="en-US" sz="4000" dirty="0"/>
              <a:t>Paul Received the Gospel Directly from God – Not from Men (</a:t>
            </a:r>
            <a:r>
              <a:rPr lang="en-US" sz="4000" dirty="0">
                <a:solidFill>
                  <a:schemeClr val="accent1"/>
                </a:solidFill>
              </a:rPr>
              <a:t>1:11-2:14</a:t>
            </a:r>
            <a:r>
              <a:rPr lang="en-US" sz="4000" dirty="0"/>
              <a:t>)</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marL="265176" indent="-265176">
              <a:buNone/>
            </a:pPr>
            <a:r>
              <a:rPr lang="en-US" sz="2400" i="1" dirty="0" smtClean="0">
                <a:solidFill>
                  <a:schemeClr val="accent1"/>
                </a:solidFill>
                <a:latin typeface="Cambria" pitchFamily="18" charset="0"/>
              </a:rPr>
              <a:t> </a:t>
            </a:r>
            <a:r>
              <a:rPr lang="en-US" sz="2400" baseline="30000" dirty="0" smtClean="0"/>
              <a:t>11</a:t>
            </a:r>
            <a:r>
              <a:rPr lang="en-US" sz="2400" i="1" dirty="0" smtClean="0">
                <a:solidFill>
                  <a:schemeClr val="accent1"/>
                </a:solidFill>
                <a:latin typeface="Cambria" pitchFamily="18" charset="0"/>
              </a:rPr>
              <a:t> I want you to know, brothers, that the gospel I preached is not something that man made up.</a:t>
            </a:r>
          </a:p>
          <a:p>
            <a:pPr marL="265176" indent="-265176">
              <a:buNone/>
            </a:pPr>
            <a:r>
              <a:rPr lang="en-US" sz="2400" i="1" dirty="0" smtClean="0">
                <a:solidFill>
                  <a:schemeClr val="accent1"/>
                </a:solidFill>
                <a:latin typeface="Cambria" pitchFamily="18" charset="0"/>
              </a:rPr>
              <a:t> </a:t>
            </a:r>
            <a:r>
              <a:rPr lang="en-US" sz="2400" baseline="30000" dirty="0" smtClean="0"/>
              <a:t>12</a:t>
            </a:r>
            <a:r>
              <a:rPr lang="en-US" sz="2400" i="1" dirty="0" smtClean="0">
                <a:solidFill>
                  <a:schemeClr val="accent1"/>
                </a:solidFill>
                <a:latin typeface="Cambria" pitchFamily="18" charset="0"/>
              </a:rPr>
              <a:t> I did not receive it from any man, nor was I taught it; rather, I received it by revelation from Jesus Christ.</a:t>
            </a:r>
          </a:p>
          <a:p>
            <a:pPr marL="265176" indent="-265176">
              <a:buNone/>
            </a:pPr>
            <a:r>
              <a:rPr lang="en-US" sz="2400" i="1" dirty="0" smtClean="0">
                <a:solidFill>
                  <a:schemeClr val="accent1"/>
                </a:solidFill>
                <a:latin typeface="Cambria" pitchFamily="18" charset="0"/>
              </a:rPr>
              <a:t> </a:t>
            </a:r>
            <a:r>
              <a:rPr lang="en-US" sz="2400" baseline="30000" dirty="0" smtClean="0"/>
              <a:t>13</a:t>
            </a:r>
            <a:r>
              <a:rPr lang="en-US" sz="2400" i="1" dirty="0" smtClean="0">
                <a:solidFill>
                  <a:schemeClr val="accent1"/>
                </a:solidFill>
                <a:latin typeface="Cambria" pitchFamily="18" charset="0"/>
              </a:rPr>
              <a:t> For you have heard of my previous way of life in Judaism, how intensely I persecuted the church of God and tried to destroy it.</a:t>
            </a:r>
          </a:p>
          <a:p>
            <a:pPr marL="265176" indent="-265176">
              <a:buNone/>
            </a:pPr>
            <a:r>
              <a:rPr lang="en-US" sz="2400" i="1" dirty="0" smtClean="0">
                <a:solidFill>
                  <a:schemeClr val="accent1"/>
                </a:solidFill>
                <a:latin typeface="Cambria" pitchFamily="18" charset="0"/>
              </a:rPr>
              <a:t> </a:t>
            </a:r>
            <a:r>
              <a:rPr lang="en-US" sz="2400" baseline="30000" dirty="0" smtClean="0"/>
              <a:t>14</a:t>
            </a:r>
            <a:r>
              <a:rPr lang="en-US" sz="2400" i="1" dirty="0" smtClean="0">
                <a:solidFill>
                  <a:schemeClr val="accent1"/>
                </a:solidFill>
                <a:latin typeface="Cambria" pitchFamily="18" charset="0"/>
              </a:rPr>
              <a:t> I was advancing in Judaism beyond many Jews of my own age and was extremely zealous for the traditions of my fathers.</a:t>
            </a:r>
          </a:p>
          <a:p>
            <a:pPr marL="265176" indent="-265176" rtl="0">
              <a:buNone/>
            </a:pPr>
            <a:r>
              <a:rPr lang="en-US" sz="2400" i="1" dirty="0" smtClean="0">
                <a:solidFill>
                  <a:schemeClr val="accent1"/>
                </a:solidFill>
                <a:latin typeface="Cambria" pitchFamily="18" charset="0"/>
              </a:rPr>
              <a:t> </a:t>
            </a:r>
            <a:r>
              <a:rPr lang="en-US" sz="2400" baseline="30000" dirty="0" smtClean="0"/>
              <a:t>15</a:t>
            </a:r>
            <a:r>
              <a:rPr lang="en-US" sz="2400" i="1" dirty="0" smtClean="0">
                <a:solidFill>
                  <a:schemeClr val="accent1"/>
                </a:solidFill>
                <a:latin typeface="Cambria" pitchFamily="18" charset="0"/>
              </a:rPr>
              <a:t> But when God, who set me apart from birth and called me by his grace, was pleased</a:t>
            </a:r>
          </a:p>
          <a:p>
            <a:pPr marL="265176" indent="-265176" rtl="0">
              <a:buNone/>
            </a:pPr>
            <a:r>
              <a:rPr lang="en-US" sz="2400" i="1" dirty="0" smtClean="0">
                <a:solidFill>
                  <a:schemeClr val="accent1"/>
                </a:solidFill>
                <a:latin typeface="Cambria" pitchFamily="18" charset="0"/>
              </a:rPr>
              <a:t> </a:t>
            </a:r>
            <a:r>
              <a:rPr lang="en-US" sz="2400" baseline="30000" dirty="0" smtClean="0"/>
              <a:t>16</a:t>
            </a:r>
            <a:r>
              <a:rPr lang="en-US" sz="2400" i="1" dirty="0" smtClean="0">
                <a:solidFill>
                  <a:schemeClr val="accent1"/>
                </a:solidFill>
                <a:latin typeface="Cambria" pitchFamily="18" charset="0"/>
              </a:rPr>
              <a:t> to reveal his Son in me so that I might preach him among the Gentiles, I did not consult any man,</a:t>
            </a:r>
          </a:p>
          <a:p>
            <a:pPr marL="265176" indent="-265176" rtl="0">
              <a:buNone/>
            </a:pPr>
            <a:r>
              <a:rPr lang="en-US" sz="2400" i="1" dirty="0" smtClean="0">
                <a:solidFill>
                  <a:schemeClr val="accent1"/>
                </a:solidFill>
                <a:latin typeface="Cambria" pitchFamily="18" charset="0"/>
              </a:rPr>
              <a:t> </a:t>
            </a:r>
            <a:r>
              <a:rPr lang="en-US" sz="2400" baseline="30000" dirty="0" smtClean="0"/>
              <a:t>17</a:t>
            </a:r>
            <a:r>
              <a:rPr lang="en-US" sz="2400" i="1" dirty="0" smtClean="0">
                <a:solidFill>
                  <a:schemeClr val="accent1"/>
                </a:solidFill>
                <a:latin typeface="Cambria" pitchFamily="18" charset="0"/>
              </a:rPr>
              <a:t> nor did I go up to Jerusalem to see those who were apostles before I was, but I went immediately into Arabia and later returned to Damascus.</a:t>
            </a:r>
          </a:p>
        </p:txBody>
      </p:sp>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r>
              <a:rPr lang="en-US" sz="4000" dirty="0"/>
              <a:t>Paul Received the Gospel Directly from God – Not from Men (</a:t>
            </a:r>
            <a:r>
              <a:rPr lang="en-US" sz="4000" dirty="0">
                <a:solidFill>
                  <a:schemeClr val="accent1"/>
                </a:solidFill>
              </a:rPr>
              <a:t>1:11-2:14</a:t>
            </a:r>
            <a:r>
              <a:rPr lang="en-US" sz="4000" dirty="0"/>
              <a:t>)</a:t>
            </a:r>
          </a:p>
        </p:txBody>
      </p:sp>
      <p:sp>
        <p:nvSpPr>
          <p:cNvPr id="3" name="Content Placeholder 2"/>
          <p:cNvSpPr>
            <a:spLocks noGrp="1"/>
          </p:cNvSpPr>
          <p:nvPr>
            <p:ph idx="1"/>
          </p:nvPr>
        </p:nvSpPr>
        <p:spPr>
          <a:xfrm>
            <a:off x="457200" y="1676400"/>
            <a:ext cx="8229600" cy="5029200"/>
          </a:xfrm>
        </p:spPr>
        <p:txBody>
          <a:bodyPr>
            <a:normAutofit/>
          </a:bodyPr>
          <a:lstStyle/>
          <a:p>
            <a:pPr marL="265176" indent="-265176">
              <a:buNone/>
            </a:pPr>
            <a:r>
              <a:rPr lang="en-US" sz="2400" baseline="30000" dirty="0" smtClean="0"/>
              <a:t>18</a:t>
            </a:r>
            <a:r>
              <a:rPr lang="en-US" sz="2400" i="1" dirty="0" smtClean="0">
                <a:solidFill>
                  <a:schemeClr val="accent1"/>
                </a:solidFill>
                <a:latin typeface="Cambria" pitchFamily="18" charset="0"/>
              </a:rPr>
              <a:t> Then after three years, I went up to Jerusalem to get acquainted with Peter and stayed with him fifteen days.</a:t>
            </a:r>
          </a:p>
          <a:p>
            <a:pPr marL="265176" indent="-265176">
              <a:buNone/>
            </a:pPr>
            <a:r>
              <a:rPr lang="en-US" sz="2400" i="1" dirty="0" smtClean="0">
                <a:solidFill>
                  <a:schemeClr val="accent1"/>
                </a:solidFill>
                <a:latin typeface="Cambria" pitchFamily="18" charset="0"/>
              </a:rPr>
              <a:t> </a:t>
            </a:r>
            <a:r>
              <a:rPr lang="en-US" sz="2400" baseline="30000" dirty="0" smtClean="0"/>
              <a:t>19</a:t>
            </a:r>
            <a:r>
              <a:rPr lang="en-US" sz="2400" i="1" dirty="0" smtClean="0">
                <a:solidFill>
                  <a:schemeClr val="accent1"/>
                </a:solidFill>
                <a:latin typeface="Cambria" pitchFamily="18" charset="0"/>
              </a:rPr>
              <a:t> I saw none of the other apostles--only James, the Lord's brother.</a:t>
            </a:r>
          </a:p>
          <a:p>
            <a:pPr marL="265176" indent="-265176">
              <a:buNone/>
            </a:pPr>
            <a:r>
              <a:rPr lang="en-US" sz="2400" i="1" dirty="0" smtClean="0">
                <a:solidFill>
                  <a:schemeClr val="accent1"/>
                </a:solidFill>
                <a:latin typeface="Cambria" pitchFamily="18" charset="0"/>
              </a:rPr>
              <a:t> </a:t>
            </a:r>
            <a:r>
              <a:rPr lang="en-US" sz="2400" baseline="30000" dirty="0" smtClean="0"/>
              <a:t>20</a:t>
            </a:r>
            <a:r>
              <a:rPr lang="en-US" sz="2400" i="1" dirty="0" smtClean="0">
                <a:solidFill>
                  <a:schemeClr val="accent1"/>
                </a:solidFill>
                <a:latin typeface="Cambria" pitchFamily="18" charset="0"/>
              </a:rPr>
              <a:t> I assure you before God that what I am writing you is no lie.</a:t>
            </a:r>
          </a:p>
          <a:p>
            <a:pPr marL="265176" indent="-265176">
              <a:buNone/>
            </a:pPr>
            <a:r>
              <a:rPr lang="en-US" sz="2400" i="1" dirty="0" smtClean="0">
                <a:solidFill>
                  <a:schemeClr val="accent1"/>
                </a:solidFill>
                <a:latin typeface="Cambria" pitchFamily="18" charset="0"/>
              </a:rPr>
              <a:t> </a:t>
            </a:r>
            <a:r>
              <a:rPr lang="en-US" sz="2400" baseline="30000" dirty="0" smtClean="0"/>
              <a:t>21</a:t>
            </a:r>
            <a:r>
              <a:rPr lang="en-US" sz="2400" i="1" dirty="0" smtClean="0">
                <a:solidFill>
                  <a:schemeClr val="accent1"/>
                </a:solidFill>
                <a:latin typeface="Cambria" pitchFamily="18" charset="0"/>
              </a:rPr>
              <a:t> Later I went to Syria and Cilicia.</a:t>
            </a:r>
          </a:p>
          <a:p>
            <a:pPr marL="265176" indent="-265176">
              <a:buNone/>
            </a:pPr>
            <a:r>
              <a:rPr lang="en-US" sz="2400" i="1" dirty="0" smtClean="0">
                <a:solidFill>
                  <a:schemeClr val="accent1"/>
                </a:solidFill>
                <a:latin typeface="Cambria" pitchFamily="18" charset="0"/>
              </a:rPr>
              <a:t> </a:t>
            </a:r>
            <a:r>
              <a:rPr lang="en-US" sz="2400" baseline="30000" dirty="0" smtClean="0"/>
              <a:t>22</a:t>
            </a:r>
            <a:r>
              <a:rPr lang="en-US" sz="2400" i="1" dirty="0" smtClean="0">
                <a:solidFill>
                  <a:schemeClr val="accent1"/>
                </a:solidFill>
                <a:latin typeface="Cambria" pitchFamily="18" charset="0"/>
              </a:rPr>
              <a:t> I was personally unknown to the churches of Judea that are in Christ.</a:t>
            </a:r>
          </a:p>
          <a:p>
            <a:pPr marL="265176" indent="-265176">
              <a:buNone/>
            </a:pPr>
            <a:r>
              <a:rPr lang="en-US" sz="2400" i="1" dirty="0" smtClean="0">
                <a:solidFill>
                  <a:schemeClr val="accent1"/>
                </a:solidFill>
                <a:latin typeface="Cambria" pitchFamily="18" charset="0"/>
              </a:rPr>
              <a:t> </a:t>
            </a:r>
            <a:r>
              <a:rPr lang="en-US" sz="2400" baseline="30000" dirty="0" smtClean="0"/>
              <a:t>23</a:t>
            </a:r>
            <a:r>
              <a:rPr lang="en-US" sz="2400" i="1" dirty="0" smtClean="0">
                <a:solidFill>
                  <a:schemeClr val="accent1"/>
                </a:solidFill>
                <a:latin typeface="Cambria" pitchFamily="18" charset="0"/>
              </a:rPr>
              <a:t> They only heard the report: "The man who formerly persecuted us is now preaching the faith he once tried to destroy."</a:t>
            </a:r>
          </a:p>
          <a:p>
            <a:pPr marL="265176" indent="-265176">
              <a:buNone/>
            </a:pPr>
            <a:r>
              <a:rPr lang="en-US" sz="2400" i="1" dirty="0" smtClean="0">
                <a:solidFill>
                  <a:schemeClr val="accent1"/>
                </a:solidFill>
                <a:latin typeface="Cambria" pitchFamily="18" charset="0"/>
              </a:rPr>
              <a:t> </a:t>
            </a:r>
            <a:r>
              <a:rPr lang="en-US" sz="2400" baseline="30000" dirty="0" smtClean="0"/>
              <a:t>24</a:t>
            </a:r>
            <a:r>
              <a:rPr lang="en-US" sz="2400" i="1" dirty="0" smtClean="0">
                <a:solidFill>
                  <a:schemeClr val="accent1"/>
                </a:solidFill>
                <a:latin typeface="Cambria" pitchFamily="18" charset="0"/>
              </a:rPr>
              <a:t> And they praised God because of me.</a:t>
            </a:r>
          </a:p>
        </p:txBody>
      </p:sp>
    </p:spTree>
  </p:cSld>
  <p:clrMapOvr>
    <a:masterClrMapping/>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r>
              <a:rPr lang="en-US" sz="4000" dirty="0"/>
              <a:t>Paul Received the Gospel Directly from God – Not from Men (</a:t>
            </a:r>
            <a:r>
              <a:rPr lang="en-US" sz="4000" dirty="0">
                <a:solidFill>
                  <a:schemeClr val="accent1"/>
                </a:solidFill>
              </a:rPr>
              <a:t>1:11-2:14</a:t>
            </a:r>
            <a:r>
              <a:rPr lang="en-US" sz="4000" dirty="0"/>
              <a:t>)</a:t>
            </a:r>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pPr marL="265176" indent="-265176" rtl="0">
              <a:lnSpc>
                <a:spcPct val="120000"/>
              </a:lnSpc>
              <a:buNone/>
            </a:pPr>
            <a:r>
              <a:rPr lang="en-US" sz="2400" baseline="30000" dirty="0" smtClean="0"/>
              <a:t>2:1</a:t>
            </a:r>
            <a:r>
              <a:rPr lang="en-US" sz="2400" i="1" dirty="0" smtClean="0">
                <a:solidFill>
                  <a:schemeClr val="accent1"/>
                </a:solidFill>
                <a:latin typeface="Cambria" pitchFamily="18" charset="0"/>
              </a:rPr>
              <a:t> Fourteen years later I went up again to Jerusalem, this time with Barnabas. I took Titus along also.</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2</a:t>
            </a:r>
            <a:r>
              <a:rPr lang="en-US" sz="2400" i="1" dirty="0" smtClean="0">
                <a:solidFill>
                  <a:schemeClr val="accent1"/>
                </a:solidFill>
                <a:latin typeface="Cambria" pitchFamily="18" charset="0"/>
              </a:rPr>
              <a:t> I went in response to a revelation and set before them the gospel that I preach among the Gentiles. But I did this privately to those who seemed to be leaders, for fear that I was running or had run my race in vain.</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3</a:t>
            </a:r>
            <a:r>
              <a:rPr lang="en-US" sz="2400" i="1" dirty="0" smtClean="0">
                <a:solidFill>
                  <a:schemeClr val="accent1"/>
                </a:solidFill>
                <a:latin typeface="Cambria" pitchFamily="18" charset="0"/>
              </a:rPr>
              <a:t> Yet not even Titus, who was with me, was compelled to be circumcised, even though he was a Greek.</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4</a:t>
            </a:r>
            <a:r>
              <a:rPr lang="en-US" sz="2400" i="1" dirty="0" smtClean="0">
                <a:solidFill>
                  <a:schemeClr val="accent1"/>
                </a:solidFill>
                <a:latin typeface="Cambria" pitchFamily="18" charset="0"/>
              </a:rPr>
              <a:t> This matter arose because some false brothers had infiltrated our ranks to spy on the freedom we have in Christ Jesus and to make us slaves.</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5</a:t>
            </a:r>
            <a:r>
              <a:rPr lang="en-US" sz="2400" i="1" dirty="0" smtClean="0">
                <a:solidFill>
                  <a:schemeClr val="accent1"/>
                </a:solidFill>
                <a:latin typeface="Cambria" pitchFamily="18" charset="0"/>
              </a:rPr>
              <a:t> We did not give in to them for a moment, so that the truth of the gospel might remain with you.</a:t>
            </a:r>
          </a:p>
        </p:txBody>
      </p:sp>
    </p:spTree>
  </p:cSld>
  <p:clrMapOvr>
    <a:masterClrMapping/>
  </p:clrMapOvr>
  <p:transition>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r>
              <a:rPr lang="en-US" sz="4000" dirty="0"/>
              <a:t>Paul Received the Gospel Directly from God – Not from Men (</a:t>
            </a:r>
            <a:r>
              <a:rPr lang="en-US" sz="4000" dirty="0">
                <a:solidFill>
                  <a:schemeClr val="accent1"/>
                </a:solidFill>
              </a:rPr>
              <a:t>1:11-2:14</a:t>
            </a:r>
            <a:r>
              <a:rPr lang="en-US" sz="4000" dirty="0"/>
              <a:t>)</a:t>
            </a:r>
          </a:p>
        </p:txBody>
      </p:sp>
      <p:sp>
        <p:nvSpPr>
          <p:cNvPr id="3" name="Content Placeholder 2"/>
          <p:cNvSpPr>
            <a:spLocks noGrp="1"/>
          </p:cNvSpPr>
          <p:nvPr>
            <p:ph idx="1"/>
          </p:nvPr>
        </p:nvSpPr>
        <p:spPr>
          <a:xfrm>
            <a:off x="457200" y="1447800"/>
            <a:ext cx="8229600" cy="5410200"/>
          </a:xfrm>
        </p:spPr>
        <p:txBody>
          <a:bodyPr>
            <a:normAutofit fontScale="92500" lnSpcReduction="20000"/>
          </a:bodyPr>
          <a:lstStyle/>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6</a:t>
            </a:r>
            <a:r>
              <a:rPr lang="en-US" sz="2400" i="1" dirty="0" smtClean="0">
                <a:solidFill>
                  <a:schemeClr val="accent1"/>
                </a:solidFill>
                <a:latin typeface="Cambria" pitchFamily="18" charset="0"/>
              </a:rPr>
              <a:t> As for those who seemed to be important--whatever they were makes no difference to me; God does not judge by external appearance--those men added nothing to my message.</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7</a:t>
            </a:r>
            <a:r>
              <a:rPr lang="en-US" sz="2400" i="1" dirty="0" smtClean="0">
                <a:solidFill>
                  <a:schemeClr val="accent1"/>
                </a:solidFill>
                <a:latin typeface="Cambria" pitchFamily="18" charset="0"/>
              </a:rPr>
              <a:t> On the contrary, they saw that I had been entrusted with the task of preaching the gospel to the Gentiles, just as Peter had been to the Jews.</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8</a:t>
            </a:r>
            <a:r>
              <a:rPr lang="en-US" sz="2400" i="1" dirty="0" smtClean="0">
                <a:solidFill>
                  <a:schemeClr val="accent1"/>
                </a:solidFill>
                <a:latin typeface="Cambria" pitchFamily="18" charset="0"/>
              </a:rPr>
              <a:t> For God, who was at work in the ministry of Peter as an apostle to the Jews, was also at work in my ministry as an apostle to the Gentiles.</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9</a:t>
            </a:r>
            <a:r>
              <a:rPr lang="en-US" sz="2400" i="1" dirty="0" smtClean="0">
                <a:solidFill>
                  <a:schemeClr val="accent1"/>
                </a:solidFill>
                <a:latin typeface="Cambria" pitchFamily="18" charset="0"/>
              </a:rPr>
              <a:t> James, Peter and John, those reputed to be pillars, gave me and Barnabas the right hand of fellowship when they recognized the grace given to me. They agreed that we should go to the Gentiles, and they to the Jews.</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10</a:t>
            </a:r>
            <a:r>
              <a:rPr lang="en-US" sz="2400" i="1" dirty="0" smtClean="0">
                <a:solidFill>
                  <a:schemeClr val="accent1"/>
                </a:solidFill>
                <a:latin typeface="Cambria" pitchFamily="18" charset="0"/>
              </a:rPr>
              <a:t> All they asked was that we should continue to remember the poor, the very thing I was eager to do.</a:t>
            </a:r>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To whom was Paul writing?</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274320"/>
            <a:r>
              <a:rPr lang="en-US" dirty="0" smtClean="0"/>
              <a:t>There is some disagreement among scholars on how to answer this question.</a:t>
            </a:r>
          </a:p>
          <a:p>
            <a:pPr marL="274320"/>
            <a:r>
              <a:rPr lang="en-US" dirty="0" smtClean="0"/>
              <a:t>In the history of the church there have been two major views:</a:t>
            </a:r>
          </a:p>
          <a:p>
            <a:pPr lvl="1"/>
            <a:r>
              <a:rPr lang="en-US" sz="2400" dirty="0" smtClean="0"/>
              <a:t>The Northern Galatian View</a:t>
            </a:r>
          </a:p>
          <a:p>
            <a:pPr lvl="1"/>
            <a:r>
              <a:rPr lang="en-US" sz="2400" dirty="0" smtClean="0"/>
              <a:t>The Southern Galatian View</a:t>
            </a:r>
          </a:p>
          <a:p>
            <a:pPr marL="274320"/>
            <a:r>
              <a:rPr lang="en-US" dirty="0" smtClean="0"/>
              <a:t>Almost all scholars prior to the 18</a:t>
            </a:r>
            <a:r>
              <a:rPr lang="en-US" baseline="30000" dirty="0" smtClean="0"/>
              <a:t>th</a:t>
            </a:r>
            <a:r>
              <a:rPr lang="en-US" dirty="0" smtClean="0"/>
              <a:t> century held the Northern Galatian View*</a:t>
            </a:r>
          </a:p>
          <a:p>
            <a:pPr marL="274320"/>
            <a:r>
              <a:rPr lang="en-US" dirty="0" smtClean="0"/>
              <a:t>This view teaches that Paul was writing to churches in the northern area of the Roman province of Galatia – churches that Luke never mentions in the book of Acts.</a:t>
            </a:r>
          </a:p>
          <a:p>
            <a:endParaRPr lang="en-US" dirty="0"/>
          </a:p>
        </p:txBody>
      </p:sp>
      <p:sp>
        <p:nvSpPr>
          <p:cNvPr id="4" name="TextBox 3"/>
          <p:cNvSpPr txBox="1"/>
          <p:nvPr/>
        </p:nvSpPr>
        <p:spPr>
          <a:xfrm>
            <a:off x="838200" y="6488668"/>
            <a:ext cx="4248792" cy="369332"/>
          </a:xfrm>
          <a:prstGeom prst="rect">
            <a:avLst/>
          </a:prstGeom>
          <a:noFill/>
        </p:spPr>
        <p:txBody>
          <a:bodyPr wrap="none" rtlCol="0">
            <a:spAutoFit/>
          </a:bodyPr>
          <a:lstStyle/>
          <a:p>
            <a:r>
              <a:rPr lang="en-US" dirty="0" smtClean="0"/>
              <a:t>*F.F. Bruce, </a:t>
            </a:r>
            <a:r>
              <a:rPr lang="en-US" i="1" dirty="0" smtClean="0"/>
              <a:t>The Epistle to the Galatians</a:t>
            </a:r>
            <a:r>
              <a:rPr lang="en-US" dirty="0" smtClean="0"/>
              <a:t>, p.5</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r>
              <a:rPr lang="en-US" sz="4000" dirty="0"/>
              <a:t>Paul Received the Gospel Directly from God – Not from Men (</a:t>
            </a:r>
            <a:r>
              <a:rPr lang="en-US" sz="4000" dirty="0">
                <a:solidFill>
                  <a:schemeClr val="accent1"/>
                </a:solidFill>
              </a:rPr>
              <a:t>1:11-2:14</a:t>
            </a:r>
            <a:r>
              <a:rPr lang="en-US" sz="4000" dirty="0"/>
              <a:t>)</a:t>
            </a:r>
          </a:p>
        </p:txBody>
      </p:sp>
      <p:sp>
        <p:nvSpPr>
          <p:cNvPr id="3" name="Content Placeholder 2"/>
          <p:cNvSpPr>
            <a:spLocks noGrp="1"/>
          </p:cNvSpPr>
          <p:nvPr>
            <p:ph idx="1"/>
          </p:nvPr>
        </p:nvSpPr>
        <p:spPr>
          <a:xfrm>
            <a:off x="457200" y="1447800"/>
            <a:ext cx="8229600" cy="5029200"/>
          </a:xfrm>
        </p:spPr>
        <p:txBody>
          <a:bodyPr>
            <a:normAutofit lnSpcReduction="10000"/>
          </a:bodyPr>
          <a:lstStyle/>
          <a:p>
            <a:pPr marL="265176" indent="-265176" rtl="0">
              <a:lnSpc>
                <a:spcPct val="120000"/>
              </a:lnSpc>
              <a:buNone/>
            </a:pPr>
            <a:r>
              <a:rPr lang="en-US" sz="2400" baseline="30000" dirty="0" smtClean="0"/>
              <a:t>11</a:t>
            </a:r>
            <a:r>
              <a:rPr lang="en-US" sz="2400" i="1" dirty="0" smtClean="0">
                <a:solidFill>
                  <a:schemeClr val="accent1"/>
                </a:solidFill>
                <a:latin typeface="Cambria" pitchFamily="18" charset="0"/>
              </a:rPr>
              <a:t> When Peter came to Antioch, I opposed him to his face, because he was clearly in the wrong.</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12</a:t>
            </a:r>
            <a:r>
              <a:rPr lang="en-US" sz="2400" i="1" dirty="0" smtClean="0">
                <a:solidFill>
                  <a:schemeClr val="accent1"/>
                </a:solidFill>
                <a:latin typeface="Cambria" pitchFamily="18" charset="0"/>
              </a:rPr>
              <a:t> Before certain men came from James, he used to eat with the Gentiles. But when they arrived, he began to draw back and separate himself from the Gentiles because he was afraid of those who belonged to the circumcision group.</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13</a:t>
            </a:r>
            <a:r>
              <a:rPr lang="en-US" sz="2400" i="1" dirty="0" smtClean="0">
                <a:solidFill>
                  <a:schemeClr val="accent1"/>
                </a:solidFill>
                <a:latin typeface="Cambria" pitchFamily="18" charset="0"/>
              </a:rPr>
              <a:t> The other Jews joined him in his hypocrisy, so that by their hypocrisy even Barnabas was led astray.</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14</a:t>
            </a:r>
            <a:r>
              <a:rPr lang="en-US" sz="2400" i="1" dirty="0" smtClean="0">
                <a:solidFill>
                  <a:schemeClr val="accent1"/>
                </a:solidFill>
                <a:latin typeface="Cambria" pitchFamily="18" charset="0"/>
              </a:rPr>
              <a:t> When I saw that they were not acting in line with the truth of the gospel, I said to Peter in front of them all, "You are a Jew, yet you live like a Gentile and not like a Jew. How is it, then, that you force Gentiles to follow Jewish customs?</a:t>
            </a:r>
          </a:p>
        </p:txBody>
      </p:sp>
    </p:spTree>
  </p:cSld>
  <p:clrMapOvr>
    <a:masterClrMapping/>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sz="4400" dirty="0"/>
              <a:t>Paul Received the Gospel Directly from </a:t>
            </a:r>
            <a:r>
              <a:rPr lang="en-US" sz="4400" dirty="0" smtClean="0"/>
              <a:t>God – Not from Men (</a:t>
            </a:r>
            <a:r>
              <a:rPr lang="en-US" sz="4400" dirty="0" smtClean="0">
                <a:solidFill>
                  <a:schemeClr val="accent1"/>
                </a:solidFill>
              </a:rPr>
              <a:t>1:11-2:14</a:t>
            </a:r>
            <a:r>
              <a:rPr lang="en-US" sz="4400" dirty="0" smtClean="0"/>
              <a:t>)</a:t>
            </a:r>
            <a:endParaRPr lang="en-US" sz="4400" dirty="0"/>
          </a:p>
        </p:txBody>
      </p:sp>
      <p:sp>
        <p:nvSpPr>
          <p:cNvPr id="3" name="Content Placeholder 2"/>
          <p:cNvSpPr>
            <a:spLocks noGrp="1"/>
          </p:cNvSpPr>
          <p:nvPr>
            <p:ph idx="1"/>
          </p:nvPr>
        </p:nvSpPr>
        <p:spPr>
          <a:xfrm>
            <a:off x="457200" y="1371600"/>
            <a:ext cx="8229600" cy="5486400"/>
          </a:xfrm>
        </p:spPr>
        <p:txBody>
          <a:bodyPr>
            <a:normAutofit/>
          </a:bodyPr>
          <a:lstStyle/>
          <a:p>
            <a:pPr lvl="0"/>
            <a:r>
              <a:rPr lang="en-US" b="1" dirty="0" smtClean="0"/>
              <a:t>Paul received the Gospel directly </a:t>
            </a:r>
            <a:r>
              <a:rPr lang="en-US" b="1" u="sng" dirty="0" smtClean="0"/>
              <a:t>from God</a:t>
            </a:r>
            <a:r>
              <a:rPr lang="en-US" b="1" dirty="0" smtClean="0"/>
              <a:t> </a:t>
            </a:r>
            <a:r>
              <a:rPr lang="en-US" b="1" i="1" dirty="0" smtClean="0"/>
              <a:t>(</a:t>
            </a:r>
            <a:r>
              <a:rPr lang="en-US" b="1" i="1" dirty="0" smtClean="0">
                <a:solidFill>
                  <a:schemeClr val="accent1"/>
                </a:solidFill>
              </a:rPr>
              <a:t>1:11-12</a:t>
            </a:r>
            <a:r>
              <a:rPr lang="en-US" b="1" i="1" dirty="0" smtClean="0"/>
              <a:t>)</a:t>
            </a:r>
            <a:endParaRPr lang="en-US" sz="1400" dirty="0" smtClean="0"/>
          </a:p>
          <a:p>
            <a:pPr lvl="0"/>
            <a:r>
              <a:rPr lang="en-US" b="1" dirty="0" smtClean="0"/>
              <a:t>Evidence that Paul did </a:t>
            </a:r>
            <a:r>
              <a:rPr lang="en-US" b="1" u="sng" dirty="0" smtClean="0"/>
              <a:t>not</a:t>
            </a:r>
            <a:r>
              <a:rPr lang="en-US" b="1" dirty="0" smtClean="0"/>
              <a:t> receive the Gospel </a:t>
            </a:r>
            <a:r>
              <a:rPr lang="en-US" b="1" u="sng" dirty="0" smtClean="0"/>
              <a:t>from men</a:t>
            </a:r>
            <a:r>
              <a:rPr lang="en-US" b="1" dirty="0" smtClean="0"/>
              <a:t> </a:t>
            </a:r>
            <a:r>
              <a:rPr lang="en-US" dirty="0" smtClean="0"/>
              <a:t>- even the apostles at the church of Jerusalem</a:t>
            </a:r>
            <a:r>
              <a:rPr lang="en-US" b="1" dirty="0" smtClean="0"/>
              <a:t>:</a:t>
            </a:r>
            <a:endParaRPr lang="en-US" sz="1400" dirty="0" smtClean="0"/>
          </a:p>
          <a:p>
            <a:pPr lvl="1"/>
            <a:r>
              <a:rPr lang="en-US" sz="2400" b="1" dirty="0" smtClean="0"/>
              <a:t>Immediately after Paul’s Conversion (</a:t>
            </a:r>
            <a:r>
              <a:rPr lang="en-US" sz="2400" b="1" dirty="0" smtClean="0">
                <a:solidFill>
                  <a:schemeClr val="accent1"/>
                </a:solidFill>
              </a:rPr>
              <a:t>1:13-17</a:t>
            </a:r>
            <a:r>
              <a:rPr lang="en-US" sz="2400" b="1" dirty="0" smtClean="0"/>
              <a:t>) </a:t>
            </a:r>
          </a:p>
          <a:p>
            <a:pPr lvl="2"/>
            <a:r>
              <a:rPr lang="en-US" dirty="0" smtClean="0"/>
              <a:t>Paul didn’t consult with anyone from Jerusalem </a:t>
            </a:r>
          </a:p>
          <a:p>
            <a:pPr lvl="2"/>
            <a:r>
              <a:rPr lang="en-US" dirty="0" smtClean="0"/>
              <a:t>Instead Paul began preaching the Gospel immediately</a:t>
            </a:r>
            <a:endParaRPr lang="en-US" sz="1000" b="1" dirty="0" smtClean="0"/>
          </a:p>
          <a:p>
            <a:pPr lvl="1"/>
            <a:r>
              <a:rPr lang="en-US" sz="2400" b="1" dirty="0" smtClean="0"/>
              <a:t>Paul’s First Visit to Jerusalem (</a:t>
            </a:r>
            <a:r>
              <a:rPr lang="en-US" sz="2400" b="1" dirty="0" smtClean="0">
                <a:solidFill>
                  <a:schemeClr val="accent1"/>
                </a:solidFill>
              </a:rPr>
              <a:t>1:18-24</a:t>
            </a:r>
            <a:r>
              <a:rPr lang="en-US" sz="2400" b="1" dirty="0" smtClean="0"/>
              <a:t>)</a:t>
            </a:r>
          </a:p>
          <a:p>
            <a:pPr lvl="2"/>
            <a:r>
              <a:rPr lang="en-US" dirty="0" smtClean="0"/>
              <a:t>Didn’t occur until three years after his conversion</a:t>
            </a:r>
          </a:p>
          <a:p>
            <a:pPr lvl="2"/>
            <a:r>
              <a:rPr lang="en-US" dirty="0" smtClean="0"/>
              <a:t>Paul only briefly met two of the leaders at that time</a:t>
            </a:r>
            <a:endParaRPr lang="en-US" sz="1000" dirty="0" smtClean="0"/>
          </a:p>
          <a:p>
            <a:pPr lvl="1"/>
            <a:r>
              <a:rPr lang="en-US" sz="2400" b="1" dirty="0" smtClean="0"/>
              <a:t>Paul’s Second Visit to Jerusalem (</a:t>
            </a:r>
            <a:r>
              <a:rPr lang="en-US" sz="2400" b="1" dirty="0" smtClean="0">
                <a:solidFill>
                  <a:schemeClr val="accent1"/>
                </a:solidFill>
              </a:rPr>
              <a:t>2:1-10</a:t>
            </a:r>
            <a:r>
              <a:rPr lang="en-US" sz="2400" b="1" dirty="0" smtClean="0"/>
              <a:t>)</a:t>
            </a:r>
          </a:p>
          <a:p>
            <a:pPr lvl="2"/>
            <a:r>
              <a:rPr lang="en-US" dirty="0" smtClean="0"/>
              <a:t>Didn’t occur until 14 years after his conversion </a:t>
            </a:r>
          </a:p>
          <a:p>
            <a:pPr lvl="2"/>
            <a:r>
              <a:rPr lang="en-US" dirty="0" smtClean="0"/>
              <a:t>Even then Paul set </a:t>
            </a:r>
            <a:r>
              <a:rPr lang="en-US" b="1" i="1" dirty="0" smtClean="0"/>
              <a:t>his</a:t>
            </a:r>
            <a:r>
              <a:rPr lang="en-US" dirty="0" smtClean="0"/>
              <a:t> gospel before </a:t>
            </a:r>
            <a:r>
              <a:rPr lang="en-US" b="1" i="1" dirty="0" smtClean="0"/>
              <a:t>them</a:t>
            </a:r>
            <a:r>
              <a:rPr lang="en-US" dirty="0" smtClean="0"/>
              <a:t> (not visa versa)</a:t>
            </a:r>
            <a:endParaRPr lang="en-US" sz="1000" b="1" dirty="0" smtClean="0"/>
          </a:p>
          <a:p>
            <a:pPr lvl="1"/>
            <a:r>
              <a:rPr lang="en-US" sz="2400" b="1" dirty="0" smtClean="0"/>
              <a:t>Paul’s Public Rebuke Peter When the Gospel was at Stake</a:t>
            </a:r>
            <a:r>
              <a:rPr lang="en-US" sz="2400" dirty="0" smtClean="0"/>
              <a:t> </a:t>
            </a:r>
            <a:r>
              <a:rPr lang="en-US" sz="2400" b="1" dirty="0" smtClean="0"/>
              <a:t>(</a:t>
            </a:r>
            <a:r>
              <a:rPr lang="en-US" sz="2400" b="1" dirty="0" smtClean="0">
                <a:solidFill>
                  <a:schemeClr val="accent1"/>
                </a:solidFill>
              </a:rPr>
              <a:t>2:11-14</a:t>
            </a:r>
            <a:r>
              <a:rPr lang="en-US" sz="2400" b="1" dirty="0" smtClean="0"/>
              <a:t>)</a:t>
            </a:r>
            <a:endParaRPr lang="en-US" sz="1200" b="1" dirty="0" smtClean="0"/>
          </a:p>
          <a:p>
            <a:pPr lvl="1"/>
            <a:endParaRPr lang="en-US" sz="1200" b="1" dirty="0" smtClean="0"/>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sz="4400" dirty="0"/>
              <a:t>Paul Received the Gospel Directly from </a:t>
            </a:r>
            <a:r>
              <a:rPr lang="en-US" sz="4400" dirty="0" smtClean="0"/>
              <a:t>God – Not from Men (</a:t>
            </a:r>
            <a:r>
              <a:rPr lang="en-US" sz="4400" dirty="0" smtClean="0">
                <a:solidFill>
                  <a:schemeClr val="accent1"/>
                </a:solidFill>
              </a:rPr>
              <a:t>1:11-2:14</a:t>
            </a:r>
            <a:r>
              <a:rPr lang="en-US" sz="4400" dirty="0" smtClean="0"/>
              <a:t>)</a:t>
            </a:r>
            <a:endParaRPr lang="en-US" sz="4400" dirty="0"/>
          </a:p>
        </p:txBody>
      </p:sp>
      <p:sp>
        <p:nvSpPr>
          <p:cNvPr id="3" name="Content Placeholder 2"/>
          <p:cNvSpPr>
            <a:spLocks noGrp="1"/>
          </p:cNvSpPr>
          <p:nvPr>
            <p:ph idx="1"/>
          </p:nvPr>
        </p:nvSpPr>
        <p:spPr>
          <a:xfrm>
            <a:off x="457200" y="1371600"/>
            <a:ext cx="8229600" cy="5486400"/>
          </a:xfrm>
        </p:spPr>
        <p:txBody>
          <a:bodyPr>
            <a:normAutofit/>
          </a:bodyPr>
          <a:lstStyle/>
          <a:p>
            <a:pPr lvl="0"/>
            <a:r>
              <a:rPr lang="en-US" b="1" dirty="0" smtClean="0"/>
              <a:t>Paul received the Gospel directly </a:t>
            </a:r>
            <a:r>
              <a:rPr lang="en-US" b="1" u="sng" dirty="0" smtClean="0"/>
              <a:t>from God</a:t>
            </a:r>
            <a:r>
              <a:rPr lang="en-US" b="1" dirty="0" smtClean="0"/>
              <a:t> </a:t>
            </a:r>
            <a:r>
              <a:rPr lang="en-US" b="1" i="1" dirty="0" smtClean="0"/>
              <a:t>(</a:t>
            </a:r>
            <a:r>
              <a:rPr lang="en-US" b="1" i="1" dirty="0" smtClean="0">
                <a:solidFill>
                  <a:schemeClr val="accent1"/>
                </a:solidFill>
              </a:rPr>
              <a:t>1:11-12</a:t>
            </a:r>
            <a:r>
              <a:rPr lang="en-US" b="1" i="1" dirty="0" smtClean="0"/>
              <a:t>)</a:t>
            </a:r>
            <a:endParaRPr lang="en-US" sz="1400" dirty="0" smtClean="0"/>
          </a:p>
          <a:p>
            <a:pPr lvl="0"/>
            <a:r>
              <a:rPr lang="en-US" b="1" dirty="0" smtClean="0">
                <a:solidFill>
                  <a:schemeClr val="bg1">
                    <a:lumMod val="65000"/>
                  </a:schemeClr>
                </a:solidFill>
              </a:rPr>
              <a:t>Evidence that Paul did </a:t>
            </a:r>
            <a:r>
              <a:rPr lang="en-US" b="1" u="sng" dirty="0" smtClean="0">
                <a:solidFill>
                  <a:schemeClr val="bg1">
                    <a:lumMod val="65000"/>
                  </a:schemeClr>
                </a:solidFill>
              </a:rPr>
              <a:t>not</a:t>
            </a:r>
            <a:r>
              <a:rPr lang="en-US" b="1" dirty="0" smtClean="0">
                <a:solidFill>
                  <a:schemeClr val="bg1">
                    <a:lumMod val="65000"/>
                  </a:schemeClr>
                </a:solidFill>
              </a:rPr>
              <a:t> receive the Gospel </a:t>
            </a:r>
            <a:r>
              <a:rPr lang="en-US" b="1" u="sng" dirty="0" smtClean="0">
                <a:solidFill>
                  <a:schemeClr val="bg1">
                    <a:lumMod val="65000"/>
                  </a:schemeClr>
                </a:solidFill>
              </a:rPr>
              <a:t>from men</a:t>
            </a:r>
            <a:r>
              <a:rPr lang="en-US" b="1" dirty="0" smtClean="0">
                <a:solidFill>
                  <a:schemeClr val="bg1">
                    <a:lumMod val="65000"/>
                  </a:schemeClr>
                </a:solidFill>
              </a:rPr>
              <a:t> </a:t>
            </a:r>
            <a:r>
              <a:rPr lang="en-US" dirty="0" smtClean="0">
                <a:solidFill>
                  <a:schemeClr val="bg1">
                    <a:lumMod val="65000"/>
                  </a:schemeClr>
                </a:solidFill>
              </a:rPr>
              <a:t>- even the apostles at the church of Jerusalem</a:t>
            </a:r>
            <a:r>
              <a:rPr lang="en-US" b="1" dirty="0" smtClean="0">
                <a:solidFill>
                  <a:schemeClr val="bg1">
                    <a:lumMod val="65000"/>
                  </a:schemeClr>
                </a:solidFill>
              </a:rPr>
              <a:t>:</a:t>
            </a:r>
            <a:endParaRPr lang="en-US" sz="1400" dirty="0" smtClean="0">
              <a:solidFill>
                <a:schemeClr val="bg1">
                  <a:lumMod val="65000"/>
                </a:schemeClr>
              </a:solidFill>
            </a:endParaRPr>
          </a:p>
          <a:p>
            <a:pPr lvl="1"/>
            <a:r>
              <a:rPr lang="en-US" sz="2400" b="1" dirty="0" smtClean="0">
                <a:solidFill>
                  <a:schemeClr val="bg1">
                    <a:lumMod val="65000"/>
                  </a:schemeClr>
                </a:solidFill>
              </a:rPr>
              <a:t>Immediately after Paul’s Conversion (1:13-17) </a:t>
            </a:r>
          </a:p>
          <a:p>
            <a:pPr lvl="2"/>
            <a:r>
              <a:rPr lang="en-US" dirty="0" smtClean="0">
                <a:solidFill>
                  <a:schemeClr val="bg1">
                    <a:lumMod val="65000"/>
                  </a:schemeClr>
                </a:solidFill>
              </a:rPr>
              <a:t>Paul didn’t consult with anyone from Jerusalem </a:t>
            </a:r>
          </a:p>
          <a:p>
            <a:pPr lvl="2"/>
            <a:r>
              <a:rPr lang="en-US" dirty="0" smtClean="0">
                <a:solidFill>
                  <a:schemeClr val="bg1">
                    <a:lumMod val="65000"/>
                  </a:schemeClr>
                </a:solidFill>
              </a:rPr>
              <a:t>Instead Paul began preaching the Gospel immediately</a:t>
            </a:r>
            <a:endParaRPr lang="en-US" sz="1000" b="1" dirty="0" smtClean="0">
              <a:solidFill>
                <a:schemeClr val="bg1">
                  <a:lumMod val="65000"/>
                </a:schemeClr>
              </a:solidFill>
            </a:endParaRPr>
          </a:p>
          <a:p>
            <a:pPr lvl="1"/>
            <a:r>
              <a:rPr lang="en-US" sz="2400" b="1" dirty="0" smtClean="0">
                <a:solidFill>
                  <a:schemeClr val="bg1">
                    <a:lumMod val="65000"/>
                  </a:schemeClr>
                </a:solidFill>
              </a:rPr>
              <a:t>Paul’s First Visit to Jerusalem (1:18-24)</a:t>
            </a:r>
          </a:p>
          <a:p>
            <a:pPr lvl="2"/>
            <a:r>
              <a:rPr lang="en-US" dirty="0" smtClean="0">
                <a:solidFill>
                  <a:schemeClr val="bg1">
                    <a:lumMod val="65000"/>
                  </a:schemeClr>
                </a:solidFill>
              </a:rPr>
              <a:t>Didn’t occur until three years after his conversion</a:t>
            </a:r>
          </a:p>
          <a:p>
            <a:pPr lvl="2"/>
            <a:r>
              <a:rPr lang="en-US" dirty="0" smtClean="0">
                <a:solidFill>
                  <a:schemeClr val="bg1">
                    <a:lumMod val="65000"/>
                  </a:schemeClr>
                </a:solidFill>
              </a:rPr>
              <a:t>Paul only briefly met two of the leaders at that time</a:t>
            </a:r>
            <a:endParaRPr lang="en-US" sz="1000" dirty="0" smtClean="0">
              <a:solidFill>
                <a:schemeClr val="bg1">
                  <a:lumMod val="65000"/>
                </a:schemeClr>
              </a:solidFill>
            </a:endParaRPr>
          </a:p>
          <a:p>
            <a:pPr lvl="1"/>
            <a:r>
              <a:rPr lang="en-US" sz="2400" b="1" dirty="0" smtClean="0">
                <a:solidFill>
                  <a:schemeClr val="bg1">
                    <a:lumMod val="65000"/>
                  </a:schemeClr>
                </a:solidFill>
              </a:rPr>
              <a:t>Paul’s Second Visit to Jerusalem (2:1-10)</a:t>
            </a:r>
          </a:p>
          <a:p>
            <a:pPr lvl="2"/>
            <a:r>
              <a:rPr lang="en-US" dirty="0" smtClean="0">
                <a:solidFill>
                  <a:schemeClr val="bg1">
                    <a:lumMod val="65000"/>
                  </a:schemeClr>
                </a:solidFill>
              </a:rPr>
              <a:t>Didn’t occur until 14 years after his conversion </a:t>
            </a:r>
          </a:p>
          <a:p>
            <a:pPr lvl="2"/>
            <a:r>
              <a:rPr lang="en-US" dirty="0" smtClean="0">
                <a:solidFill>
                  <a:schemeClr val="bg1">
                    <a:lumMod val="65000"/>
                  </a:schemeClr>
                </a:solidFill>
              </a:rPr>
              <a:t>Even then Paul set </a:t>
            </a:r>
            <a:r>
              <a:rPr lang="en-US" b="1" i="1" dirty="0" smtClean="0">
                <a:solidFill>
                  <a:schemeClr val="bg1">
                    <a:lumMod val="65000"/>
                  </a:schemeClr>
                </a:solidFill>
              </a:rPr>
              <a:t>his</a:t>
            </a:r>
            <a:r>
              <a:rPr lang="en-US" dirty="0" smtClean="0">
                <a:solidFill>
                  <a:schemeClr val="bg1">
                    <a:lumMod val="65000"/>
                  </a:schemeClr>
                </a:solidFill>
              </a:rPr>
              <a:t> gospel before </a:t>
            </a:r>
            <a:r>
              <a:rPr lang="en-US" b="1" i="1" dirty="0" smtClean="0">
                <a:solidFill>
                  <a:schemeClr val="bg1">
                    <a:lumMod val="65000"/>
                  </a:schemeClr>
                </a:solidFill>
              </a:rPr>
              <a:t>them</a:t>
            </a:r>
            <a:r>
              <a:rPr lang="en-US" dirty="0" smtClean="0">
                <a:solidFill>
                  <a:schemeClr val="bg1">
                    <a:lumMod val="65000"/>
                  </a:schemeClr>
                </a:solidFill>
              </a:rPr>
              <a:t> (not visa versa)</a:t>
            </a:r>
            <a:endParaRPr lang="en-US" sz="1000" b="1" dirty="0" smtClean="0">
              <a:solidFill>
                <a:schemeClr val="bg1">
                  <a:lumMod val="65000"/>
                </a:schemeClr>
              </a:solidFill>
            </a:endParaRPr>
          </a:p>
          <a:p>
            <a:pPr lvl="1"/>
            <a:r>
              <a:rPr lang="en-US" sz="2400" b="1" dirty="0" smtClean="0">
                <a:solidFill>
                  <a:schemeClr val="bg1">
                    <a:lumMod val="65000"/>
                  </a:schemeClr>
                </a:solidFill>
              </a:rPr>
              <a:t>Paul’s Public Rebuke Peter When the Gospel was at Stake</a:t>
            </a:r>
            <a:r>
              <a:rPr lang="en-US" sz="2400" dirty="0" smtClean="0">
                <a:solidFill>
                  <a:schemeClr val="bg1">
                    <a:lumMod val="65000"/>
                  </a:schemeClr>
                </a:solidFill>
              </a:rPr>
              <a:t> </a:t>
            </a:r>
            <a:r>
              <a:rPr lang="en-US" sz="2400" b="1" dirty="0" smtClean="0">
                <a:solidFill>
                  <a:schemeClr val="bg1">
                    <a:lumMod val="65000"/>
                  </a:schemeClr>
                </a:solidFill>
              </a:rPr>
              <a:t>(2:11-14)</a:t>
            </a:r>
            <a:endParaRPr lang="en-US" sz="1200" b="1" dirty="0" smtClean="0">
              <a:solidFill>
                <a:schemeClr val="bg1">
                  <a:lumMod val="65000"/>
                </a:schemeClr>
              </a:solidFill>
            </a:endParaRPr>
          </a:p>
          <a:p>
            <a:endParaRPr lang="en-US" dirty="0"/>
          </a:p>
        </p:txBody>
      </p:sp>
    </p:spTree>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pPr lvl="0"/>
            <a:r>
              <a:rPr lang="en-US" sz="4400" dirty="0"/>
              <a:t>Paul received the Gospel directly </a:t>
            </a:r>
            <a:r>
              <a:rPr lang="en-US" sz="4400" u="sng" dirty="0"/>
              <a:t>from God</a:t>
            </a:r>
            <a:r>
              <a:rPr lang="en-US" sz="4400" dirty="0"/>
              <a:t> </a:t>
            </a:r>
            <a:r>
              <a:rPr lang="en-US" sz="4400" i="1" dirty="0"/>
              <a:t>(</a:t>
            </a:r>
            <a:r>
              <a:rPr lang="en-US" sz="4400" i="1" dirty="0">
                <a:solidFill>
                  <a:schemeClr val="accent1"/>
                </a:solidFill>
              </a:rPr>
              <a:t>1:11-12</a:t>
            </a:r>
            <a:r>
              <a:rPr lang="en-US" sz="4400" i="1" dirty="0"/>
              <a:t>)</a:t>
            </a:r>
            <a:endParaRPr lang="en-US" sz="2400" dirty="0"/>
          </a:p>
        </p:txBody>
      </p:sp>
      <p:sp>
        <p:nvSpPr>
          <p:cNvPr id="3" name="Content Placeholder 2"/>
          <p:cNvSpPr>
            <a:spLocks noGrp="1"/>
          </p:cNvSpPr>
          <p:nvPr>
            <p:ph idx="1"/>
          </p:nvPr>
        </p:nvSpPr>
        <p:spPr>
          <a:xfrm>
            <a:off x="457200" y="1676400"/>
            <a:ext cx="8229600" cy="5029200"/>
          </a:xfrm>
        </p:spPr>
        <p:txBody>
          <a:bodyPr>
            <a:normAutofit/>
          </a:bodyPr>
          <a:lstStyle/>
          <a:p>
            <a:pPr marL="265176" indent="-265176">
              <a:buNone/>
            </a:pPr>
            <a:r>
              <a:rPr lang="en-US" sz="2400" i="1" dirty="0" smtClean="0">
                <a:solidFill>
                  <a:schemeClr val="accent1"/>
                </a:solidFill>
                <a:latin typeface="Cambria" pitchFamily="18" charset="0"/>
              </a:rPr>
              <a:t> </a:t>
            </a:r>
            <a:r>
              <a:rPr lang="en-US" sz="2400" baseline="30000" dirty="0" smtClean="0"/>
              <a:t>11</a:t>
            </a:r>
            <a:r>
              <a:rPr lang="en-US" sz="2400" i="1" dirty="0" smtClean="0">
                <a:solidFill>
                  <a:schemeClr val="accent1"/>
                </a:solidFill>
                <a:latin typeface="Cambria" pitchFamily="18" charset="0"/>
              </a:rPr>
              <a:t> I want you to know, brothers, that the gospel I preached is not something that man made up.</a:t>
            </a:r>
          </a:p>
          <a:p>
            <a:pPr marL="265176" indent="-265176">
              <a:buNone/>
            </a:pPr>
            <a:r>
              <a:rPr lang="en-US" sz="2400" i="1" dirty="0" smtClean="0">
                <a:solidFill>
                  <a:schemeClr val="accent1"/>
                </a:solidFill>
                <a:latin typeface="Cambria" pitchFamily="18" charset="0"/>
              </a:rPr>
              <a:t> </a:t>
            </a:r>
            <a:r>
              <a:rPr lang="en-US" sz="2400" baseline="30000" dirty="0" smtClean="0"/>
              <a:t>12</a:t>
            </a:r>
            <a:r>
              <a:rPr lang="en-US" sz="2400" i="1" dirty="0" smtClean="0">
                <a:solidFill>
                  <a:schemeClr val="accent1"/>
                </a:solidFill>
                <a:latin typeface="Cambria" pitchFamily="18" charset="0"/>
              </a:rPr>
              <a:t> I did not receive it from any man, nor was I taught it; rather, I received it by revelation from [“of” –ESV] Jesus Christ.</a:t>
            </a:r>
          </a:p>
          <a:p>
            <a:pPr marL="265176" indent="-265176">
              <a:buNone/>
            </a:pPr>
            <a:endParaRPr lang="en-US" sz="2400" dirty="0" smtClean="0"/>
          </a:p>
          <a:p>
            <a:pPr marL="265176" indent="-265176"/>
            <a:r>
              <a:rPr lang="en-US" sz="2400" dirty="0" smtClean="0"/>
              <a:t>This kind of direct revelation given to the apostles and prophets (and now preserved for us in the words of Scripture) makes them a part of the foundation that God has laid for the New Testament church:</a:t>
            </a:r>
          </a:p>
          <a:p>
            <a:pPr marL="548640" lvl="1" indent="-265176"/>
            <a:r>
              <a:rPr lang="en-US" sz="2400" i="1" dirty="0" smtClean="0">
                <a:solidFill>
                  <a:schemeClr val="accent1"/>
                </a:solidFill>
                <a:latin typeface="Cambria" pitchFamily="18" charset="0"/>
              </a:rPr>
              <a:t> [God’s church is] built on the foundation of the apostles and prophets, with Christ Jesus himself as the chief cornerstone. </a:t>
            </a:r>
            <a:r>
              <a:rPr lang="en-US" sz="2400" dirty="0" smtClean="0"/>
              <a:t>(Eph 2:20 NIV)</a:t>
            </a:r>
            <a:endParaRPr lang="en-US" sz="24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sz="4400" dirty="0"/>
              <a:t>Paul Received the Gospel Directly from </a:t>
            </a:r>
            <a:r>
              <a:rPr lang="en-US" sz="4400" dirty="0" smtClean="0"/>
              <a:t>God – Not from Men (</a:t>
            </a:r>
            <a:r>
              <a:rPr lang="en-US" sz="4400" dirty="0" smtClean="0">
                <a:solidFill>
                  <a:schemeClr val="accent1"/>
                </a:solidFill>
              </a:rPr>
              <a:t>1:11-2:14</a:t>
            </a:r>
            <a:r>
              <a:rPr lang="en-US" sz="4400" dirty="0" smtClean="0"/>
              <a:t>)</a:t>
            </a:r>
            <a:endParaRPr lang="en-US" sz="4400" dirty="0"/>
          </a:p>
        </p:txBody>
      </p:sp>
      <p:sp>
        <p:nvSpPr>
          <p:cNvPr id="3" name="Content Placeholder 2"/>
          <p:cNvSpPr>
            <a:spLocks noGrp="1"/>
          </p:cNvSpPr>
          <p:nvPr>
            <p:ph idx="1"/>
          </p:nvPr>
        </p:nvSpPr>
        <p:spPr>
          <a:xfrm>
            <a:off x="457200" y="1371600"/>
            <a:ext cx="8229600" cy="5486400"/>
          </a:xfrm>
        </p:spPr>
        <p:txBody>
          <a:bodyPr>
            <a:normAutofit/>
          </a:bodyPr>
          <a:lstStyle/>
          <a:p>
            <a:pPr lvl="0"/>
            <a:r>
              <a:rPr lang="en-US" b="1" dirty="0" smtClean="0">
                <a:solidFill>
                  <a:schemeClr val="bg1">
                    <a:lumMod val="65000"/>
                  </a:schemeClr>
                </a:solidFill>
              </a:rPr>
              <a:t>Paul received the Gospel directly </a:t>
            </a:r>
            <a:r>
              <a:rPr lang="en-US" b="1" u="sng" dirty="0" smtClean="0">
                <a:solidFill>
                  <a:schemeClr val="bg1">
                    <a:lumMod val="65000"/>
                  </a:schemeClr>
                </a:solidFill>
              </a:rPr>
              <a:t>from God</a:t>
            </a:r>
            <a:r>
              <a:rPr lang="en-US" b="1" dirty="0" smtClean="0">
                <a:solidFill>
                  <a:schemeClr val="bg1">
                    <a:lumMod val="65000"/>
                  </a:schemeClr>
                </a:solidFill>
              </a:rPr>
              <a:t> </a:t>
            </a:r>
            <a:r>
              <a:rPr lang="en-US" b="1" i="1" dirty="0" smtClean="0">
                <a:solidFill>
                  <a:schemeClr val="bg1">
                    <a:lumMod val="65000"/>
                  </a:schemeClr>
                </a:solidFill>
              </a:rPr>
              <a:t>(1:11-12)</a:t>
            </a:r>
            <a:endParaRPr lang="en-US" sz="1400" dirty="0" smtClean="0">
              <a:solidFill>
                <a:schemeClr val="bg1">
                  <a:lumMod val="65000"/>
                </a:schemeClr>
              </a:solidFill>
            </a:endParaRPr>
          </a:p>
          <a:p>
            <a:pPr lvl="0"/>
            <a:r>
              <a:rPr lang="en-US" b="1" dirty="0" smtClean="0"/>
              <a:t>Evidence that Paul did </a:t>
            </a:r>
            <a:r>
              <a:rPr lang="en-US" b="1" u="sng" dirty="0" smtClean="0"/>
              <a:t>not</a:t>
            </a:r>
            <a:r>
              <a:rPr lang="en-US" b="1" dirty="0" smtClean="0"/>
              <a:t> receive the Gospel </a:t>
            </a:r>
            <a:r>
              <a:rPr lang="en-US" b="1" u="sng" dirty="0" smtClean="0"/>
              <a:t>from men</a:t>
            </a:r>
            <a:r>
              <a:rPr lang="en-US" b="1" dirty="0" smtClean="0"/>
              <a:t> </a:t>
            </a:r>
            <a:r>
              <a:rPr lang="en-US" dirty="0" smtClean="0"/>
              <a:t>- even the apostles at the church of Jerusalem</a:t>
            </a:r>
            <a:r>
              <a:rPr lang="en-US" b="1" dirty="0" smtClean="0"/>
              <a:t>:</a:t>
            </a:r>
            <a:endParaRPr lang="en-US" sz="1400" dirty="0" smtClean="0"/>
          </a:p>
          <a:p>
            <a:pPr lvl="1"/>
            <a:r>
              <a:rPr lang="en-US" sz="2400" b="1" dirty="0" smtClean="0"/>
              <a:t>Immediately after Paul’s Conversion (</a:t>
            </a:r>
            <a:r>
              <a:rPr lang="en-US" sz="2400" b="1" dirty="0" smtClean="0">
                <a:solidFill>
                  <a:schemeClr val="accent1"/>
                </a:solidFill>
              </a:rPr>
              <a:t>1:13-17</a:t>
            </a:r>
            <a:r>
              <a:rPr lang="en-US" sz="2400" b="1" dirty="0" smtClean="0"/>
              <a:t>) </a:t>
            </a:r>
          </a:p>
          <a:p>
            <a:pPr lvl="2"/>
            <a:r>
              <a:rPr lang="en-US" dirty="0" smtClean="0"/>
              <a:t>Paul didn’t consult with anyone from Jerusalem </a:t>
            </a:r>
          </a:p>
          <a:p>
            <a:pPr lvl="2"/>
            <a:r>
              <a:rPr lang="en-US" dirty="0" smtClean="0"/>
              <a:t>Instead Paul began preaching the Gospel immediately</a:t>
            </a:r>
            <a:endParaRPr lang="en-US" sz="1000" b="1" dirty="0" smtClean="0"/>
          </a:p>
          <a:p>
            <a:pPr lvl="1"/>
            <a:r>
              <a:rPr lang="en-US" sz="2400" b="1" dirty="0" smtClean="0">
                <a:solidFill>
                  <a:schemeClr val="bg1">
                    <a:lumMod val="65000"/>
                  </a:schemeClr>
                </a:solidFill>
              </a:rPr>
              <a:t>Paul’s First Visit to Jerusalem (1:18-24)</a:t>
            </a:r>
          </a:p>
          <a:p>
            <a:pPr lvl="2"/>
            <a:r>
              <a:rPr lang="en-US" dirty="0" smtClean="0">
                <a:solidFill>
                  <a:schemeClr val="bg1">
                    <a:lumMod val="65000"/>
                  </a:schemeClr>
                </a:solidFill>
              </a:rPr>
              <a:t>Didn’t occur until three years after his conversion</a:t>
            </a:r>
          </a:p>
          <a:p>
            <a:pPr lvl="2"/>
            <a:r>
              <a:rPr lang="en-US" dirty="0" smtClean="0">
                <a:solidFill>
                  <a:schemeClr val="bg1">
                    <a:lumMod val="65000"/>
                  </a:schemeClr>
                </a:solidFill>
              </a:rPr>
              <a:t>Paul only briefly met two of the leaders at that time</a:t>
            </a:r>
            <a:endParaRPr lang="en-US" sz="1000" dirty="0" smtClean="0">
              <a:solidFill>
                <a:schemeClr val="bg1">
                  <a:lumMod val="65000"/>
                </a:schemeClr>
              </a:solidFill>
            </a:endParaRPr>
          </a:p>
          <a:p>
            <a:pPr lvl="1"/>
            <a:r>
              <a:rPr lang="en-US" sz="2400" b="1" dirty="0" smtClean="0">
                <a:solidFill>
                  <a:schemeClr val="bg1">
                    <a:lumMod val="65000"/>
                  </a:schemeClr>
                </a:solidFill>
              </a:rPr>
              <a:t>Paul’s Second Visit to Jerusalem (2:1-10)</a:t>
            </a:r>
          </a:p>
          <a:p>
            <a:pPr lvl="2"/>
            <a:r>
              <a:rPr lang="en-US" dirty="0" smtClean="0">
                <a:solidFill>
                  <a:schemeClr val="bg1">
                    <a:lumMod val="65000"/>
                  </a:schemeClr>
                </a:solidFill>
              </a:rPr>
              <a:t>Didn’t occur until 14 years after his conversion </a:t>
            </a:r>
          </a:p>
          <a:p>
            <a:pPr lvl="2"/>
            <a:r>
              <a:rPr lang="en-US" dirty="0" smtClean="0">
                <a:solidFill>
                  <a:schemeClr val="bg1">
                    <a:lumMod val="65000"/>
                  </a:schemeClr>
                </a:solidFill>
              </a:rPr>
              <a:t>Even then Paul set </a:t>
            </a:r>
            <a:r>
              <a:rPr lang="en-US" b="1" i="1" dirty="0" smtClean="0">
                <a:solidFill>
                  <a:schemeClr val="bg1">
                    <a:lumMod val="65000"/>
                  </a:schemeClr>
                </a:solidFill>
              </a:rPr>
              <a:t>his</a:t>
            </a:r>
            <a:r>
              <a:rPr lang="en-US" dirty="0" smtClean="0">
                <a:solidFill>
                  <a:schemeClr val="bg1">
                    <a:lumMod val="65000"/>
                  </a:schemeClr>
                </a:solidFill>
              </a:rPr>
              <a:t> gospel before </a:t>
            </a:r>
            <a:r>
              <a:rPr lang="en-US" b="1" i="1" dirty="0" smtClean="0">
                <a:solidFill>
                  <a:schemeClr val="bg1">
                    <a:lumMod val="65000"/>
                  </a:schemeClr>
                </a:solidFill>
              </a:rPr>
              <a:t>them</a:t>
            </a:r>
            <a:r>
              <a:rPr lang="en-US" dirty="0" smtClean="0">
                <a:solidFill>
                  <a:schemeClr val="bg1">
                    <a:lumMod val="65000"/>
                  </a:schemeClr>
                </a:solidFill>
              </a:rPr>
              <a:t> (not visa versa)</a:t>
            </a:r>
            <a:endParaRPr lang="en-US" sz="1000" b="1" dirty="0" smtClean="0">
              <a:solidFill>
                <a:schemeClr val="bg1">
                  <a:lumMod val="65000"/>
                </a:schemeClr>
              </a:solidFill>
            </a:endParaRPr>
          </a:p>
          <a:p>
            <a:pPr lvl="1"/>
            <a:r>
              <a:rPr lang="en-US" sz="2400" b="1" dirty="0" smtClean="0">
                <a:solidFill>
                  <a:schemeClr val="bg1">
                    <a:lumMod val="65000"/>
                  </a:schemeClr>
                </a:solidFill>
              </a:rPr>
              <a:t>Paul’s Public Rebuke Peter When the Gospel was at Stake</a:t>
            </a:r>
            <a:r>
              <a:rPr lang="en-US" sz="2400" dirty="0" smtClean="0">
                <a:solidFill>
                  <a:schemeClr val="bg1">
                    <a:lumMod val="65000"/>
                  </a:schemeClr>
                </a:solidFill>
              </a:rPr>
              <a:t> </a:t>
            </a:r>
            <a:r>
              <a:rPr lang="en-US" sz="2400" b="1" dirty="0" smtClean="0">
                <a:solidFill>
                  <a:schemeClr val="bg1">
                    <a:lumMod val="65000"/>
                  </a:schemeClr>
                </a:solidFill>
              </a:rPr>
              <a:t>(2:11-14)</a:t>
            </a:r>
            <a:endParaRPr lang="en-US" sz="1200" b="1" dirty="0" smtClean="0">
              <a:solidFill>
                <a:schemeClr val="bg1">
                  <a:lumMod val="65000"/>
                </a:schemeClr>
              </a:solidFill>
            </a:endParaRPr>
          </a:p>
          <a:p>
            <a:endParaRPr lang="en-US" dirty="0"/>
          </a:p>
        </p:txBody>
      </p:sp>
    </p:spTree>
  </p:cSld>
  <p:clrMapOvr>
    <a:masterClrMapping/>
  </p:clrMapOvr>
  <p:transition>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200" dirty="0"/>
              <a:t>Immediately after Paul’s Conversion (</a:t>
            </a:r>
            <a:r>
              <a:rPr lang="en-US" sz="3200" dirty="0">
                <a:solidFill>
                  <a:schemeClr val="accent1"/>
                </a:solidFill>
              </a:rPr>
              <a:t>1:13-17</a:t>
            </a:r>
            <a:r>
              <a:rPr lang="en-US" sz="3200" dirty="0"/>
              <a:t>)</a:t>
            </a:r>
          </a:p>
        </p:txBody>
      </p:sp>
      <p:sp>
        <p:nvSpPr>
          <p:cNvPr id="3" name="Content Placeholder 2"/>
          <p:cNvSpPr>
            <a:spLocks noGrp="1"/>
          </p:cNvSpPr>
          <p:nvPr>
            <p:ph idx="1"/>
          </p:nvPr>
        </p:nvSpPr>
        <p:spPr>
          <a:xfrm>
            <a:off x="457200" y="838200"/>
            <a:ext cx="8229600" cy="5867400"/>
          </a:xfrm>
        </p:spPr>
        <p:txBody>
          <a:bodyPr>
            <a:normAutofit/>
          </a:bodyPr>
          <a:lstStyle/>
          <a:p>
            <a:pPr marL="265176" indent="-265176">
              <a:buNone/>
            </a:pPr>
            <a:r>
              <a:rPr lang="en-US" sz="2400" baseline="30000" dirty="0" smtClean="0"/>
              <a:t>13</a:t>
            </a:r>
            <a:r>
              <a:rPr lang="en-US" sz="2400" i="1" dirty="0" smtClean="0">
                <a:solidFill>
                  <a:schemeClr val="accent1"/>
                </a:solidFill>
                <a:latin typeface="Cambria" pitchFamily="18" charset="0"/>
              </a:rPr>
              <a:t> For you have heard of my previous way of life in Judaism, how intensely I persecuted the church of God and tried to destroy it.</a:t>
            </a:r>
          </a:p>
          <a:p>
            <a:pPr marL="265176" indent="-265176">
              <a:buNone/>
            </a:pPr>
            <a:r>
              <a:rPr lang="en-US" sz="2400" i="1" dirty="0" smtClean="0">
                <a:solidFill>
                  <a:schemeClr val="accent1"/>
                </a:solidFill>
                <a:latin typeface="Cambria" pitchFamily="18" charset="0"/>
              </a:rPr>
              <a:t> </a:t>
            </a:r>
            <a:r>
              <a:rPr lang="en-US" sz="2400" baseline="30000" dirty="0" smtClean="0"/>
              <a:t>14</a:t>
            </a:r>
            <a:r>
              <a:rPr lang="en-US" sz="2400" i="1" dirty="0" smtClean="0">
                <a:solidFill>
                  <a:schemeClr val="accent1"/>
                </a:solidFill>
                <a:latin typeface="Cambria" pitchFamily="18" charset="0"/>
              </a:rPr>
              <a:t> I was advancing in Judaism beyond many Jews of my own age and was extremely zealous for the traditions of my fathers.</a:t>
            </a:r>
          </a:p>
          <a:p>
            <a:pPr marL="265176" indent="-265176" rtl="0">
              <a:buNone/>
            </a:pPr>
            <a:r>
              <a:rPr lang="en-US" sz="2400" i="1" dirty="0" smtClean="0">
                <a:solidFill>
                  <a:schemeClr val="accent1"/>
                </a:solidFill>
                <a:latin typeface="Cambria" pitchFamily="18" charset="0"/>
              </a:rPr>
              <a:t> </a:t>
            </a:r>
            <a:r>
              <a:rPr lang="en-US" sz="2400" baseline="30000" dirty="0" smtClean="0"/>
              <a:t>15</a:t>
            </a:r>
            <a:r>
              <a:rPr lang="en-US" sz="2400" i="1" dirty="0" smtClean="0">
                <a:solidFill>
                  <a:schemeClr val="accent1"/>
                </a:solidFill>
                <a:latin typeface="Cambria" pitchFamily="18" charset="0"/>
              </a:rPr>
              <a:t> But when God, who set me apart from birth and called me by his grace, was pleased</a:t>
            </a:r>
          </a:p>
          <a:p>
            <a:pPr marL="265176" indent="-265176" rtl="0">
              <a:buNone/>
            </a:pPr>
            <a:r>
              <a:rPr lang="en-US" sz="2400" i="1" dirty="0" smtClean="0">
                <a:solidFill>
                  <a:schemeClr val="accent1"/>
                </a:solidFill>
                <a:latin typeface="Cambria" pitchFamily="18" charset="0"/>
              </a:rPr>
              <a:t> </a:t>
            </a:r>
            <a:r>
              <a:rPr lang="en-US" sz="2400" baseline="30000" dirty="0" smtClean="0"/>
              <a:t>16</a:t>
            </a:r>
            <a:r>
              <a:rPr lang="en-US" sz="2400" i="1" dirty="0" smtClean="0">
                <a:solidFill>
                  <a:schemeClr val="accent1"/>
                </a:solidFill>
                <a:latin typeface="Cambria" pitchFamily="18" charset="0"/>
              </a:rPr>
              <a:t> to reveal his Son in me so that I might preach him among the Gentiles, I did not consult any man,</a:t>
            </a:r>
          </a:p>
          <a:p>
            <a:pPr marL="265176" indent="-265176" rtl="0">
              <a:buNone/>
            </a:pPr>
            <a:r>
              <a:rPr lang="en-US" sz="2400" i="1" dirty="0" smtClean="0">
                <a:solidFill>
                  <a:schemeClr val="accent1"/>
                </a:solidFill>
                <a:latin typeface="Cambria" pitchFamily="18" charset="0"/>
              </a:rPr>
              <a:t> </a:t>
            </a:r>
            <a:r>
              <a:rPr lang="en-US" sz="2400" baseline="30000" dirty="0" smtClean="0"/>
              <a:t>17</a:t>
            </a:r>
            <a:r>
              <a:rPr lang="en-US" sz="2400" i="1" dirty="0" smtClean="0">
                <a:solidFill>
                  <a:schemeClr val="accent1"/>
                </a:solidFill>
                <a:latin typeface="Cambria" pitchFamily="18" charset="0"/>
              </a:rPr>
              <a:t> nor did I go up to Jerusalem to see those who were apostles before I was, but I went immediately into Arabia and later returned to Damascus.</a:t>
            </a:r>
          </a:p>
          <a:p>
            <a:pPr marL="265176" indent="-265176">
              <a:buNone/>
            </a:pPr>
            <a:r>
              <a:rPr lang="en-US" sz="2400" i="1" dirty="0" smtClean="0">
                <a:solidFill>
                  <a:schemeClr val="accent1"/>
                </a:solidFill>
                <a:latin typeface="Cambria" pitchFamily="18" charset="0"/>
              </a:rPr>
              <a:t> </a:t>
            </a:r>
            <a:r>
              <a:rPr lang="en-US" sz="2400" dirty="0" smtClean="0"/>
              <a:t> </a:t>
            </a:r>
            <a:endParaRPr lang="en-US" sz="2400" dirty="0"/>
          </a:p>
        </p:txBody>
      </p:sp>
    </p:spTree>
  </p:cSld>
  <p:clrMapOvr>
    <a:masterClrMapping/>
  </p:clrMapOvr>
  <p:transition>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200" dirty="0"/>
              <a:t>Immediately after Paul’s Conversion (</a:t>
            </a:r>
            <a:r>
              <a:rPr lang="en-US" sz="3200" dirty="0">
                <a:solidFill>
                  <a:schemeClr val="accent1"/>
                </a:solidFill>
              </a:rPr>
              <a:t>1:13-17</a:t>
            </a:r>
            <a:r>
              <a:rPr lang="en-US" sz="3200" dirty="0"/>
              <a:t>)</a:t>
            </a:r>
          </a:p>
        </p:txBody>
      </p:sp>
      <p:sp>
        <p:nvSpPr>
          <p:cNvPr id="3" name="Content Placeholder 2"/>
          <p:cNvSpPr>
            <a:spLocks noGrp="1"/>
          </p:cNvSpPr>
          <p:nvPr>
            <p:ph idx="1"/>
          </p:nvPr>
        </p:nvSpPr>
        <p:spPr>
          <a:xfrm>
            <a:off x="457200" y="838200"/>
            <a:ext cx="8229600" cy="5867400"/>
          </a:xfrm>
        </p:spPr>
        <p:txBody>
          <a:bodyPr>
            <a:normAutofit fontScale="92500"/>
          </a:bodyPr>
          <a:lstStyle/>
          <a:p>
            <a:pPr marL="265176" indent="-265176">
              <a:buNone/>
            </a:pPr>
            <a:r>
              <a:rPr lang="en-US" sz="2400" baseline="30000" dirty="0" smtClean="0"/>
              <a:t>13</a:t>
            </a:r>
            <a:r>
              <a:rPr lang="en-US" sz="2400" i="1" dirty="0" smtClean="0">
                <a:solidFill>
                  <a:schemeClr val="accent1"/>
                </a:solidFill>
                <a:latin typeface="Cambria" pitchFamily="18" charset="0"/>
              </a:rPr>
              <a:t> For you have heard of my previous way of life in Judaism, how intensely I persecuted the church of God and tried to destroy it.</a:t>
            </a:r>
          </a:p>
          <a:p>
            <a:pPr marL="265176" indent="-265176">
              <a:buNone/>
            </a:pPr>
            <a:r>
              <a:rPr lang="en-US" sz="2400" i="1" dirty="0" smtClean="0">
                <a:solidFill>
                  <a:schemeClr val="accent1"/>
                </a:solidFill>
                <a:latin typeface="Cambria" pitchFamily="18" charset="0"/>
              </a:rPr>
              <a:t> </a:t>
            </a:r>
            <a:r>
              <a:rPr lang="en-US" sz="2400" baseline="30000" dirty="0" smtClean="0"/>
              <a:t>14</a:t>
            </a:r>
            <a:r>
              <a:rPr lang="en-US" sz="2400" i="1" dirty="0" smtClean="0">
                <a:solidFill>
                  <a:schemeClr val="accent1"/>
                </a:solidFill>
                <a:latin typeface="Cambria" pitchFamily="18" charset="0"/>
              </a:rPr>
              <a:t> I was advancing in Judaism beyond many Jews of my own age and was extremely zealous for the traditions of my fathers.</a:t>
            </a:r>
          </a:p>
          <a:p>
            <a:pPr marL="265176" indent="-265176" rtl="0">
              <a:buNone/>
            </a:pPr>
            <a:r>
              <a:rPr lang="en-US" sz="2400" i="1" dirty="0" smtClean="0">
                <a:solidFill>
                  <a:schemeClr val="accent1"/>
                </a:solidFill>
                <a:latin typeface="Cambria" pitchFamily="18" charset="0"/>
              </a:rPr>
              <a:t> </a:t>
            </a:r>
            <a:r>
              <a:rPr lang="en-US" sz="2400" baseline="30000" dirty="0" smtClean="0"/>
              <a:t>15</a:t>
            </a:r>
            <a:r>
              <a:rPr lang="en-US" sz="2400" i="1" dirty="0" smtClean="0">
                <a:solidFill>
                  <a:schemeClr val="accent1"/>
                </a:solidFill>
                <a:latin typeface="Cambria" pitchFamily="18" charset="0"/>
              </a:rPr>
              <a:t> But when God, who set me apart from birth and called me by his grace, was pleased</a:t>
            </a:r>
          </a:p>
          <a:p>
            <a:pPr marL="265176" indent="-265176" rtl="0">
              <a:buNone/>
            </a:pPr>
            <a:r>
              <a:rPr lang="en-US" sz="2400" i="1" dirty="0" smtClean="0">
                <a:solidFill>
                  <a:schemeClr val="accent1"/>
                </a:solidFill>
                <a:latin typeface="Cambria" pitchFamily="18" charset="0"/>
              </a:rPr>
              <a:t> </a:t>
            </a:r>
            <a:r>
              <a:rPr lang="en-US" sz="2400" baseline="30000" dirty="0" smtClean="0"/>
              <a:t>16</a:t>
            </a:r>
            <a:r>
              <a:rPr lang="en-US" sz="2400" i="1" dirty="0" smtClean="0">
                <a:solidFill>
                  <a:schemeClr val="accent1"/>
                </a:solidFill>
                <a:latin typeface="Cambria" pitchFamily="18" charset="0"/>
              </a:rPr>
              <a:t> to reveal his Son in me so that I might preach him among the Gentiles, I did not consult any man,</a:t>
            </a:r>
          </a:p>
          <a:p>
            <a:pPr marL="265176" indent="-265176" rtl="0">
              <a:buNone/>
            </a:pPr>
            <a:r>
              <a:rPr lang="en-US" sz="2400" i="1" dirty="0" smtClean="0">
                <a:solidFill>
                  <a:schemeClr val="accent1"/>
                </a:solidFill>
                <a:latin typeface="Cambria" pitchFamily="18" charset="0"/>
              </a:rPr>
              <a:t> </a:t>
            </a:r>
            <a:r>
              <a:rPr lang="en-US" sz="2400" baseline="30000" dirty="0" smtClean="0"/>
              <a:t>17</a:t>
            </a:r>
            <a:r>
              <a:rPr lang="en-US" sz="2400" i="1" dirty="0" smtClean="0">
                <a:solidFill>
                  <a:schemeClr val="accent1"/>
                </a:solidFill>
                <a:latin typeface="Cambria" pitchFamily="18" charset="0"/>
              </a:rPr>
              <a:t> nor did I go up to Jerusalem to see those who were apostles before I was, but I went immediately into Arabia and later returned to Damascus.</a:t>
            </a:r>
          </a:p>
          <a:p>
            <a:pPr marL="265176" indent="-265176">
              <a:buNone/>
            </a:pPr>
            <a:endParaRPr lang="en-US" sz="2400" dirty="0" smtClean="0"/>
          </a:p>
          <a:p>
            <a:pPr marL="265176" indent="-265176"/>
            <a:r>
              <a:rPr lang="en-US" sz="2400" dirty="0" smtClean="0"/>
              <a:t>This fits with what Luke records in Acts 9 where he records Paul’s conversion. Though Luke does not mention Arabia, he does describe Paul’s preaching the gospel in Damascus:</a:t>
            </a:r>
          </a:p>
          <a:p>
            <a:pPr lvl="1" rtl="0"/>
            <a:r>
              <a:rPr lang="en-US" sz="2000" i="1" dirty="0" smtClean="0">
                <a:solidFill>
                  <a:schemeClr val="accent1"/>
                </a:solidFill>
                <a:latin typeface="Cambria" pitchFamily="18" charset="0"/>
              </a:rPr>
              <a:t>Saul spent several days with the disciples in Damascus. At once he began to preach in the synagogues that Jesus is the Son of God. </a:t>
            </a:r>
            <a:r>
              <a:rPr lang="en-US" sz="2000" dirty="0" smtClean="0"/>
              <a:t>(Act 9:19-20 NIV)</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04800" y="0"/>
            <a:ext cx="8534400" cy="6835771"/>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1981200"/>
            <a:ext cx="8572134" cy="3786187"/>
          </a:xfrm>
          <a:prstGeom prst="rect">
            <a:avLst/>
          </a:prstGeom>
          <a:noFill/>
          <a:ln w="9525">
            <a:noFill/>
            <a:miter lim="800000"/>
            <a:headEnd/>
            <a:tailEnd/>
          </a:ln>
        </p:spPr>
      </p:pic>
      <p:sp>
        <p:nvSpPr>
          <p:cNvPr id="3" name="Title 2"/>
          <p:cNvSpPr>
            <a:spLocks noGrp="1"/>
          </p:cNvSpPr>
          <p:nvPr>
            <p:ph type="title"/>
          </p:nvPr>
        </p:nvSpPr>
        <p:spPr>
          <a:xfrm>
            <a:off x="457200" y="304800"/>
            <a:ext cx="8229600" cy="838200"/>
          </a:xfrm>
        </p:spPr>
        <p:txBody>
          <a:bodyPr>
            <a:normAutofit fontScale="90000"/>
          </a:bodyPr>
          <a:lstStyle/>
          <a:p>
            <a:r>
              <a:rPr lang="en-US" dirty="0" smtClean="0"/>
              <a:t>Timeline of Paul’s Early Ministry</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04800" y="0"/>
            <a:ext cx="8534400" cy="6835771"/>
          </a:xfrm>
          <a:prstGeom prst="rect">
            <a:avLst/>
          </a:prstGeom>
          <a:noFill/>
          <a:ln w="9525">
            <a:noFill/>
            <a:miter lim="800000"/>
            <a:headEnd/>
            <a:tailEnd/>
          </a:ln>
        </p:spPr>
      </p:pic>
      <p:sp>
        <p:nvSpPr>
          <p:cNvPr id="6" name="Oval 5"/>
          <p:cNvSpPr/>
          <p:nvPr/>
        </p:nvSpPr>
        <p:spPr>
          <a:xfrm>
            <a:off x="6553200" y="1981200"/>
            <a:ext cx="1066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0" y="2133600"/>
            <a:ext cx="375424" cy="584775"/>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Tree>
  </p:cSld>
  <p:clrMapOvr>
    <a:masterClrMapping/>
  </p:clrMapOvr>
  <p:transition>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sz="4400" dirty="0"/>
              <a:t>Paul Received the Gospel Directly from </a:t>
            </a:r>
            <a:r>
              <a:rPr lang="en-US" sz="4400" dirty="0" smtClean="0"/>
              <a:t>God – Not from Men (</a:t>
            </a:r>
            <a:r>
              <a:rPr lang="en-US" sz="4400" dirty="0" smtClean="0">
                <a:solidFill>
                  <a:schemeClr val="accent1"/>
                </a:solidFill>
              </a:rPr>
              <a:t>1:11-2:14</a:t>
            </a:r>
            <a:r>
              <a:rPr lang="en-US" sz="4400" dirty="0" smtClean="0"/>
              <a:t>)</a:t>
            </a:r>
            <a:endParaRPr lang="en-US" sz="4400" dirty="0"/>
          </a:p>
        </p:txBody>
      </p:sp>
      <p:sp>
        <p:nvSpPr>
          <p:cNvPr id="3" name="Content Placeholder 2"/>
          <p:cNvSpPr>
            <a:spLocks noGrp="1"/>
          </p:cNvSpPr>
          <p:nvPr>
            <p:ph idx="1"/>
          </p:nvPr>
        </p:nvSpPr>
        <p:spPr>
          <a:xfrm>
            <a:off x="457200" y="1371600"/>
            <a:ext cx="8229600" cy="5486400"/>
          </a:xfrm>
        </p:spPr>
        <p:txBody>
          <a:bodyPr>
            <a:normAutofit/>
          </a:bodyPr>
          <a:lstStyle/>
          <a:p>
            <a:pPr lvl="0"/>
            <a:r>
              <a:rPr lang="en-US" b="1" dirty="0" smtClean="0">
                <a:solidFill>
                  <a:schemeClr val="bg1">
                    <a:lumMod val="65000"/>
                  </a:schemeClr>
                </a:solidFill>
              </a:rPr>
              <a:t>Paul received the Gospel directly </a:t>
            </a:r>
            <a:r>
              <a:rPr lang="en-US" b="1" u="sng" dirty="0" smtClean="0">
                <a:solidFill>
                  <a:schemeClr val="bg1">
                    <a:lumMod val="65000"/>
                  </a:schemeClr>
                </a:solidFill>
              </a:rPr>
              <a:t>from God</a:t>
            </a:r>
            <a:r>
              <a:rPr lang="en-US" b="1" dirty="0" smtClean="0">
                <a:solidFill>
                  <a:schemeClr val="bg1">
                    <a:lumMod val="65000"/>
                  </a:schemeClr>
                </a:solidFill>
              </a:rPr>
              <a:t> </a:t>
            </a:r>
            <a:r>
              <a:rPr lang="en-US" b="1" i="1" dirty="0" smtClean="0">
                <a:solidFill>
                  <a:schemeClr val="bg1">
                    <a:lumMod val="65000"/>
                  </a:schemeClr>
                </a:solidFill>
              </a:rPr>
              <a:t>(1:11-12)</a:t>
            </a:r>
            <a:endParaRPr lang="en-US" sz="1400" dirty="0" smtClean="0">
              <a:solidFill>
                <a:schemeClr val="bg1">
                  <a:lumMod val="65000"/>
                </a:schemeClr>
              </a:solidFill>
            </a:endParaRPr>
          </a:p>
          <a:p>
            <a:pPr lvl="0"/>
            <a:r>
              <a:rPr lang="en-US" b="1" dirty="0" smtClean="0"/>
              <a:t>Evidence that Paul did </a:t>
            </a:r>
            <a:r>
              <a:rPr lang="en-US" b="1" u="sng" dirty="0" smtClean="0"/>
              <a:t>not</a:t>
            </a:r>
            <a:r>
              <a:rPr lang="en-US" b="1" dirty="0" smtClean="0"/>
              <a:t> receive the Gospel </a:t>
            </a:r>
            <a:r>
              <a:rPr lang="en-US" b="1" u="sng" dirty="0" smtClean="0"/>
              <a:t>from men</a:t>
            </a:r>
            <a:r>
              <a:rPr lang="en-US" b="1" dirty="0" smtClean="0"/>
              <a:t> </a:t>
            </a:r>
            <a:r>
              <a:rPr lang="en-US" dirty="0" smtClean="0"/>
              <a:t>- even the apostles at the church of Jerusalem</a:t>
            </a:r>
            <a:r>
              <a:rPr lang="en-US" b="1" dirty="0" smtClean="0"/>
              <a:t>:</a:t>
            </a:r>
            <a:endParaRPr lang="en-US" sz="1400" dirty="0" smtClean="0"/>
          </a:p>
          <a:p>
            <a:pPr lvl="1"/>
            <a:r>
              <a:rPr lang="en-US" sz="2400" b="1" dirty="0" smtClean="0">
                <a:solidFill>
                  <a:schemeClr val="bg1">
                    <a:lumMod val="65000"/>
                  </a:schemeClr>
                </a:solidFill>
              </a:rPr>
              <a:t>Immediately after Paul’s Conversion (1:13-17) </a:t>
            </a:r>
          </a:p>
          <a:p>
            <a:pPr lvl="2"/>
            <a:r>
              <a:rPr lang="en-US" dirty="0" smtClean="0">
                <a:solidFill>
                  <a:schemeClr val="bg1">
                    <a:lumMod val="65000"/>
                  </a:schemeClr>
                </a:solidFill>
              </a:rPr>
              <a:t>Paul didn’t consult with anyone from Jerusalem </a:t>
            </a:r>
          </a:p>
          <a:p>
            <a:pPr lvl="2"/>
            <a:r>
              <a:rPr lang="en-US" dirty="0" smtClean="0">
                <a:solidFill>
                  <a:schemeClr val="bg1">
                    <a:lumMod val="65000"/>
                  </a:schemeClr>
                </a:solidFill>
              </a:rPr>
              <a:t>Instead Paul began preaching the Gospel immediately</a:t>
            </a:r>
            <a:endParaRPr lang="en-US" sz="1000" b="1" dirty="0" smtClean="0">
              <a:solidFill>
                <a:schemeClr val="bg1">
                  <a:lumMod val="65000"/>
                </a:schemeClr>
              </a:solidFill>
            </a:endParaRPr>
          </a:p>
          <a:p>
            <a:pPr lvl="1"/>
            <a:r>
              <a:rPr lang="en-US" sz="2400" b="1" dirty="0" smtClean="0"/>
              <a:t>Paul’s First Visit to Jerusalem (</a:t>
            </a:r>
            <a:r>
              <a:rPr lang="en-US" sz="2400" b="1" dirty="0" smtClean="0">
                <a:solidFill>
                  <a:schemeClr val="accent1"/>
                </a:solidFill>
              </a:rPr>
              <a:t>1:18-24</a:t>
            </a:r>
            <a:r>
              <a:rPr lang="en-US" sz="2400" b="1" dirty="0" smtClean="0"/>
              <a:t>)</a:t>
            </a:r>
          </a:p>
          <a:p>
            <a:pPr lvl="2"/>
            <a:r>
              <a:rPr lang="en-US" dirty="0" smtClean="0"/>
              <a:t>Didn’t occur until three years after his conversion</a:t>
            </a:r>
          </a:p>
          <a:p>
            <a:pPr lvl="2"/>
            <a:r>
              <a:rPr lang="en-US" dirty="0" smtClean="0"/>
              <a:t>Paul only briefly met two of the leaders at that time</a:t>
            </a:r>
            <a:endParaRPr lang="en-US" sz="1000" dirty="0" smtClean="0"/>
          </a:p>
          <a:p>
            <a:pPr lvl="1"/>
            <a:r>
              <a:rPr lang="en-US" sz="2400" b="1" dirty="0" smtClean="0">
                <a:solidFill>
                  <a:schemeClr val="bg1">
                    <a:lumMod val="65000"/>
                  </a:schemeClr>
                </a:solidFill>
              </a:rPr>
              <a:t>Paul’s Second Visit to Jerusalem (2:1-10)</a:t>
            </a:r>
          </a:p>
          <a:p>
            <a:pPr lvl="2"/>
            <a:r>
              <a:rPr lang="en-US" dirty="0" smtClean="0">
                <a:solidFill>
                  <a:schemeClr val="bg1">
                    <a:lumMod val="65000"/>
                  </a:schemeClr>
                </a:solidFill>
              </a:rPr>
              <a:t>Didn’t occur until 14 years after his conversion </a:t>
            </a:r>
          </a:p>
          <a:p>
            <a:pPr lvl="2"/>
            <a:r>
              <a:rPr lang="en-US" dirty="0" smtClean="0">
                <a:solidFill>
                  <a:schemeClr val="bg1">
                    <a:lumMod val="65000"/>
                  </a:schemeClr>
                </a:solidFill>
              </a:rPr>
              <a:t>Even then Paul set </a:t>
            </a:r>
            <a:r>
              <a:rPr lang="en-US" b="1" i="1" dirty="0" smtClean="0">
                <a:solidFill>
                  <a:schemeClr val="bg1">
                    <a:lumMod val="65000"/>
                  </a:schemeClr>
                </a:solidFill>
              </a:rPr>
              <a:t>his</a:t>
            </a:r>
            <a:r>
              <a:rPr lang="en-US" dirty="0" smtClean="0">
                <a:solidFill>
                  <a:schemeClr val="bg1">
                    <a:lumMod val="65000"/>
                  </a:schemeClr>
                </a:solidFill>
              </a:rPr>
              <a:t> gospel before </a:t>
            </a:r>
            <a:r>
              <a:rPr lang="en-US" b="1" i="1" dirty="0" smtClean="0">
                <a:solidFill>
                  <a:schemeClr val="bg1">
                    <a:lumMod val="65000"/>
                  </a:schemeClr>
                </a:solidFill>
              </a:rPr>
              <a:t>them</a:t>
            </a:r>
            <a:r>
              <a:rPr lang="en-US" dirty="0" smtClean="0">
                <a:solidFill>
                  <a:schemeClr val="bg1">
                    <a:lumMod val="65000"/>
                  </a:schemeClr>
                </a:solidFill>
              </a:rPr>
              <a:t> (not visa versa)</a:t>
            </a:r>
            <a:endParaRPr lang="en-US" sz="1000" b="1" dirty="0" smtClean="0">
              <a:solidFill>
                <a:schemeClr val="bg1">
                  <a:lumMod val="65000"/>
                </a:schemeClr>
              </a:solidFill>
            </a:endParaRPr>
          </a:p>
          <a:p>
            <a:pPr lvl="1"/>
            <a:r>
              <a:rPr lang="en-US" sz="2400" b="1" dirty="0" smtClean="0">
                <a:solidFill>
                  <a:schemeClr val="bg1">
                    <a:lumMod val="65000"/>
                  </a:schemeClr>
                </a:solidFill>
              </a:rPr>
              <a:t>Paul’s Public Rebuke Peter When the Gospel was at Stake</a:t>
            </a:r>
            <a:r>
              <a:rPr lang="en-US" sz="2400" dirty="0" smtClean="0">
                <a:solidFill>
                  <a:schemeClr val="bg1">
                    <a:lumMod val="65000"/>
                  </a:schemeClr>
                </a:solidFill>
              </a:rPr>
              <a:t> </a:t>
            </a:r>
            <a:r>
              <a:rPr lang="en-US" sz="2400" b="1" dirty="0" smtClean="0">
                <a:solidFill>
                  <a:schemeClr val="bg1">
                    <a:lumMod val="65000"/>
                  </a:schemeClr>
                </a:solidFill>
              </a:rPr>
              <a:t>(2:11-14)</a:t>
            </a:r>
            <a:endParaRPr lang="en-US" sz="1200" b="1" dirty="0" smtClean="0">
              <a:solidFill>
                <a:schemeClr val="bg1">
                  <a:lumMod val="65000"/>
                </a:schemeClr>
              </a:solidFill>
            </a:endParaRP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200" dirty="0"/>
              <a:t>Paul’s First Visit to Jerusalem (</a:t>
            </a:r>
            <a:r>
              <a:rPr lang="en-US" sz="3200" dirty="0">
                <a:solidFill>
                  <a:schemeClr val="accent1"/>
                </a:solidFill>
              </a:rPr>
              <a:t>1:18-24</a:t>
            </a:r>
            <a:r>
              <a:rPr lang="en-US" sz="3200" dirty="0"/>
              <a:t>)</a:t>
            </a:r>
          </a:p>
        </p:txBody>
      </p:sp>
      <p:sp>
        <p:nvSpPr>
          <p:cNvPr id="3" name="Content Placeholder 2"/>
          <p:cNvSpPr>
            <a:spLocks noGrp="1"/>
          </p:cNvSpPr>
          <p:nvPr>
            <p:ph idx="1"/>
          </p:nvPr>
        </p:nvSpPr>
        <p:spPr>
          <a:xfrm>
            <a:off x="457200" y="762000"/>
            <a:ext cx="8229600" cy="5943600"/>
          </a:xfrm>
        </p:spPr>
        <p:txBody>
          <a:bodyPr>
            <a:normAutofit/>
          </a:bodyPr>
          <a:lstStyle/>
          <a:p>
            <a:pPr marL="265176" indent="-265176">
              <a:buNone/>
            </a:pPr>
            <a:r>
              <a:rPr lang="en-US" sz="2400" baseline="30000" dirty="0" smtClean="0"/>
              <a:t>18</a:t>
            </a:r>
            <a:r>
              <a:rPr lang="en-US" sz="2400" i="1" dirty="0" smtClean="0">
                <a:solidFill>
                  <a:schemeClr val="accent1"/>
                </a:solidFill>
                <a:latin typeface="Cambria" pitchFamily="18" charset="0"/>
              </a:rPr>
              <a:t> Then after three years, I went up to Jerusalem to get acquainted with Peter and stayed with him fifteen days.</a:t>
            </a:r>
          </a:p>
          <a:p>
            <a:pPr marL="265176" indent="-265176">
              <a:buNone/>
            </a:pPr>
            <a:r>
              <a:rPr lang="en-US" sz="2400" i="1" dirty="0" smtClean="0">
                <a:solidFill>
                  <a:schemeClr val="accent1"/>
                </a:solidFill>
                <a:latin typeface="Cambria" pitchFamily="18" charset="0"/>
              </a:rPr>
              <a:t> </a:t>
            </a:r>
            <a:r>
              <a:rPr lang="en-US" sz="2400" baseline="30000" dirty="0" smtClean="0"/>
              <a:t>19</a:t>
            </a:r>
            <a:r>
              <a:rPr lang="en-US" sz="2400" i="1" dirty="0" smtClean="0">
                <a:solidFill>
                  <a:schemeClr val="accent1"/>
                </a:solidFill>
                <a:latin typeface="Cambria" pitchFamily="18" charset="0"/>
              </a:rPr>
              <a:t> I saw none of the other apostles--only James, the Lord's brother.</a:t>
            </a:r>
          </a:p>
          <a:p>
            <a:pPr marL="265176" indent="-265176">
              <a:buNone/>
            </a:pPr>
            <a:r>
              <a:rPr lang="en-US" sz="2400" i="1" dirty="0" smtClean="0">
                <a:solidFill>
                  <a:schemeClr val="accent1"/>
                </a:solidFill>
                <a:latin typeface="Cambria" pitchFamily="18" charset="0"/>
              </a:rPr>
              <a:t> </a:t>
            </a:r>
            <a:r>
              <a:rPr lang="en-US" sz="2400" baseline="30000" dirty="0" smtClean="0"/>
              <a:t>20</a:t>
            </a:r>
            <a:r>
              <a:rPr lang="en-US" sz="2400" i="1" dirty="0" smtClean="0">
                <a:solidFill>
                  <a:schemeClr val="accent1"/>
                </a:solidFill>
                <a:latin typeface="Cambria" pitchFamily="18" charset="0"/>
              </a:rPr>
              <a:t> I assure you before God that what I am writing you is no lie.</a:t>
            </a:r>
          </a:p>
          <a:p>
            <a:pPr marL="265176" indent="-265176">
              <a:buNone/>
            </a:pPr>
            <a:r>
              <a:rPr lang="en-US" sz="2400" i="1" dirty="0" smtClean="0">
                <a:solidFill>
                  <a:schemeClr val="accent1"/>
                </a:solidFill>
                <a:latin typeface="Cambria" pitchFamily="18" charset="0"/>
              </a:rPr>
              <a:t> </a:t>
            </a:r>
            <a:endParaRPr lang="en-US" sz="2400" dirty="0" smtClean="0"/>
          </a:p>
          <a:p>
            <a:pPr marL="265176" indent="-265176"/>
            <a:r>
              <a:rPr lang="en-US" sz="2400" dirty="0" smtClean="0"/>
              <a:t>This visit is briefly described by Luke in Acts:</a:t>
            </a:r>
          </a:p>
          <a:p>
            <a:pPr lvl="1" rtl="0"/>
            <a:r>
              <a:rPr lang="en-US" sz="2400" i="1" dirty="0" smtClean="0">
                <a:solidFill>
                  <a:schemeClr val="accent1"/>
                </a:solidFill>
                <a:latin typeface="Cambria" pitchFamily="18" charset="0"/>
              </a:rPr>
              <a:t>When he came to Jerusalem, he tried to join the disciples, but they were all afraid of him, not believing that he really was a disciple. But Barnabas took him and brought him to the apostles… </a:t>
            </a:r>
            <a:r>
              <a:rPr lang="en-US" sz="2400" dirty="0" smtClean="0"/>
              <a:t> (Act 9:26-27 NIV)</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981200"/>
            <a:ext cx="9144000" cy="3786187"/>
          </a:xfrm>
          <a:prstGeom prst="rect">
            <a:avLst/>
          </a:prstGeom>
          <a:noFill/>
          <a:ln w="9525">
            <a:noFill/>
            <a:miter lim="800000"/>
            <a:headEnd/>
            <a:tailEnd/>
          </a:ln>
        </p:spPr>
      </p:pic>
      <p:sp>
        <p:nvSpPr>
          <p:cNvPr id="3" name="Title 2"/>
          <p:cNvSpPr>
            <a:spLocks noGrp="1"/>
          </p:cNvSpPr>
          <p:nvPr>
            <p:ph type="title"/>
          </p:nvPr>
        </p:nvSpPr>
        <p:spPr>
          <a:xfrm>
            <a:off x="457200" y="304800"/>
            <a:ext cx="8229600" cy="838200"/>
          </a:xfrm>
        </p:spPr>
        <p:txBody>
          <a:bodyPr>
            <a:normAutofit fontScale="90000"/>
          </a:bodyPr>
          <a:lstStyle/>
          <a:p>
            <a:r>
              <a:rPr lang="en-US" dirty="0" smtClean="0"/>
              <a:t>Timeline of Paul’s Early Ministry</a:t>
            </a:r>
            <a:endParaRPr lang="en-US" dirty="0"/>
          </a:p>
        </p:txBody>
      </p:sp>
      <p:sp>
        <p:nvSpPr>
          <p:cNvPr id="4" name="Right Brace 3"/>
          <p:cNvSpPr/>
          <p:nvPr/>
        </p:nvSpPr>
        <p:spPr>
          <a:xfrm>
            <a:off x="7391400" y="2438400"/>
            <a:ext cx="138545" cy="609600"/>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620000" y="2286000"/>
            <a:ext cx="1524000" cy="1015663"/>
          </a:xfrm>
          <a:prstGeom prst="rect">
            <a:avLst/>
          </a:prstGeom>
          <a:noFill/>
        </p:spPr>
        <p:txBody>
          <a:bodyPr wrap="square" rtlCol="0">
            <a:spAutoFit/>
          </a:bodyPr>
          <a:lstStyle/>
          <a:p>
            <a:r>
              <a:rPr lang="en-US" sz="2000" dirty="0" smtClean="0"/>
              <a:t>“</a:t>
            </a:r>
            <a:r>
              <a:rPr lang="en-US" sz="2000" b="1" i="1" dirty="0" smtClean="0">
                <a:solidFill>
                  <a:schemeClr val="accent1"/>
                </a:solidFill>
                <a:latin typeface="Cambria" pitchFamily="18" charset="0"/>
              </a:rPr>
              <a:t>after three years</a:t>
            </a:r>
            <a:r>
              <a:rPr lang="en-US" sz="2000" dirty="0" smtClean="0"/>
              <a:t>”</a:t>
            </a:r>
            <a:endParaRPr lang="en-US" sz="2000" dirty="0"/>
          </a:p>
        </p:txBody>
      </p:sp>
    </p:spTree>
  </p:cSld>
  <p:clrMapOvr>
    <a:masterClrMapping/>
  </p:clrMapOvr>
  <p:transition>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200" dirty="0"/>
              <a:t>Paul’s First Visit to Jerusalem (</a:t>
            </a:r>
            <a:r>
              <a:rPr lang="en-US" sz="3200" dirty="0">
                <a:solidFill>
                  <a:schemeClr val="accent1"/>
                </a:solidFill>
              </a:rPr>
              <a:t>1:18-24</a:t>
            </a:r>
            <a:r>
              <a:rPr lang="en-US" sz="3200" dirty="0"/>
              <a:t>)</a:t>
            </a:r>
          </a:p>
        </p:txBody>
      </p:sp>
      <p:sp>
        <p:nvSpPr>
          <p:cNvPr id="3" name="Content Placeholder 2"/>
          <p:cNvSpPr>
            <a:spLocks noGrp="1"/>
          </p:cNvSpPr>
          <p:nvPr>
            <p:ph idx="1"/>
          </p:nvPr>
        </p:nvSpPr>
        <p:spPr>
          <a:xfrm>
            <a:off x="457200" y="762000"/>
            <a:ext cx="8229600" cy="5943600"/>
          </a:xfrm>
        </p:spPr>
        <p:txBody>
          <a:bodyPr>
            <a:normAutofit lnSpcReduction="10000"/>
          </a:bodyPr>
          <a:lstStyle/>
          <a:p>
            <a:pPr marL="265176" indent="-265176">
              <a:buNone/>
            </a:pPr>
            <a:r>
              <a:rPr lang="en-US" sz="2400" i="1" dirty="0" smtClean="0">
                <a:solidFill>
                  <a:schemeClr val="accent1"/>
                </a:solidFill>
                <a:latin typeface="Cambria" pitchFamily="18" charset="0"/>
              </a:rPr>
              <a:t> </a:t>
            </a:r>
            <a:r>
              <a:rPr lang="en-US" sz="2400" baseline="30000" dirty="0" smtClean="0"/>
              <a:t>21</a:t>
            </a:r>
            <a:r>
              <a:rPr lang="en-US" sz="2400" i="1" dirty="0" smtClean="0">
                <a:solidFill>
                  <a:schemeClr val="accent1"/>
                </a:solidFill>
                <a:latin typeface="Cambria" pitchFamily="18" charset="0"/>
              </a:rPr>
              <a:t> Later I went to Syria and Cilicia.</a:t>
            </a:r>
          </a:p>
          <a:p>
            <a:pPr marL="265176" indent="-265176">
              <a:buNone/>
            </a:pPr>
            <a:r>
              <a:rPr lang="en-US" sz="2400" i="1" dirty="0" smtClean="0">
                <a:solidFill>
                  <a:schemeClr val="accent1"/>
                </a:solidFill>
                <a:latin typeface="Cambria" pitchFamily="18" charset="0"/>
              </a:rPr>
              <a:t> </a:t>
            </a:r>
            <a:r>
              <a:rPr lang="en-US" sz="2400" baseline="30000" dirty="0" smtClean="0"/>
              <a:t>22</a:t>
            </a:r>
            <a:r>
              <a:rPr lang="en-US" sz="2400" i="1" dirty="0" smtClean="0">
                <a:solidFill>
                  <a:schemeClr val="accent1"/>
                </a:solidFill>
                <a:latin typeface="Cambria" pitchFamily="18" charset="0"/>
              </a:rPr>
              <a:t> I was personally unknown  [literally, “unknown by face”] to the churches of Judea that are in Christ.</a:t>
            </a:r>
          </a:p>
          <a:p>
            <a:pPr marL="265176" indent="-265176">
              <a:buNone/>
            </a:pPr>
            <a:r>
              <a:rPr lang="en-US" sz="2400" i="1" dirty="0" smtClean="0">
                <a:solidFill>
                  <a:schemeClr val="accent1"/>
                </a:solidFill>
                <a:latin typeface="Cambria" pitchFamily="18" charset="0"/>
              </a:rPr>
              <a:t> </a:t>
            </a:r>
            <a:r>
              <a:rPr lang="en-US" sz="2400" baseline="30000" dirty="0" smtClean="0"/>
              <a:t>23</a:t>
            </a:r>
            <a:r>
              <a:rPr lang="en-US" sz="2400" i="1" dirty="0" smtClean="0">
                <a:solidFill>
                  <a:schemeClr val="accent1"/>
                </a:solidFill>
                <a:latin typeface="Cambria" pitchFamily="18" charset="0"/>
              </a:rPr>
              <a:t> They only heard the report: "The man who formerly persecuted us is now preaching the faith he once tried to destroy."</a:t>
            </a:r>
          </a:p>
          <a:p>
            <a:pPr marL="265176" indent="-265176">
              <a:buNone/>
            </a:pPr>
            <a:r>
              <a:rPr lang="en-US" sz="2400" i="1" dirty="0" smtClean="0">
                <a:solidFill>
                  <a:schemeClr val="accent1"/>
                </a:solidFill>
                <a:latin typeface="Cambria" pitchFamily="18" charset="0"/>
              </a:rPr>
              <a:t> </a:t>
            </a:r>
            <a:r>
              <a:rPr lang="en-US" sz="2400" baseline="30000" dirty="0" smtClean="0"/>
              <a:t>24</a:t>
            </a:r>
            <a:r>
              <a:rPr lang="en-US" sz="2400" i="1" dirty="0" smtClean="0">
                <a:solidFill>
                  <a:schemeClr val="accent1"/>
                </a:solidFill>
                <a:latin typeface="Cambria" pitchFamily="18" charset="0"/>
              </a:rPr>
              <a:t> And they praised God because of me.</a:t>
            </a:r>
          </a:p>
          <a:p>
            <a:pPr marL="265176" indent="-265176">
              <a:buNone/>
            </a:pPr>
            <a:endParaRPr lang="en-US" sz="2400" dirty="0" smtClean="0"/>
          </a:p>
          <a:p>
            <a:pPr marL="265176" indent="-265176"/>
            <a:r>
              <a:rPr lang="en-US" sz="2400" i="1" dirty="0" smtClean="0">
                <a:solidFill>
                  <a:schemeClr val="accent1"/>
                </a:solidFill>
                <a:latin typeface="Cambria" pitchFamily="18" charset="0"/>
              </a:rPr>
              <a:t>Later I went to Syria and Cilicia </a:t>
            </a:r>
            <a:r>
              <a:rPr lang="en-US" sz="2400" dirty="0" smtClean="0"/>
              <a:t>– This fits with what Luke records in Acts 9:30 and 11:25-26:</a:t>
            </a:r>
          </a:p>
          <a:p>
            <a:pPr marL="548640" lvl="1" indent="-265176"/>
            <a:r>
              <a:rPr lang="en-US" sz="2000" i="1" dirty="0" smtClean="0">
                <a:solidFill>
                  <a:schemeClr val="accent1"/>
                </a:solidFill>
                <a:latin typeface="Cambria" pitchFamily="18" charset="0"/>
              </a:rPr>
              <a:t>When the brothers learned of this [a plot to kill Saul], they took him down to Caesarea and sent him off to Tarsus [in Cilicia]. </a:t>
            </a:r>
            <a:r>
              <a:rPr lang="en-US" sz="2000" dirty="0" smtClean="0"/>
              <a:t>(Act 9:30 NIV)</a:t>
            </a:r>
          </a:p>
          <a:p>
            <a:pPr lvl="1" rtl="0"/>
            <a:r>
              <a:rPr lang="en-US" sz="2000" i="1" dirty="0" smtClean="0">
                <a:solidFill>
                  <a:schemeClr val="accent1"/>
                </a:solidFill>
                <a:latin typeface="Cambria" pitchFamily="18" charset="0"/>
              </a:rPr>
              <a:t>Then Barnabas went to Tarsus to look for Saul, and when he found him, he brought him to Antioch [in Syria].</a:t>
            </a:r>
            <a:r>
              <a:rPr lang="en-US" sz="2000" dirty="0" smtClean="0"/>
              <a:t> (Act 11:25-26 NIV)</a:t>
            </a:r>
          </a:p>
          <a:p>
            <a:pPr rtl="0"/>
            <a:r>
              <a:rPr lang="en-US" sz="2400" i="1" dirty="0" smtClean="0">
                <a:solidFill>
                  <a:schemeClr val="accent1"/>
                </a:solidFill>
                <a:latin typeface="Cambria" pitchFamily="18" charset="0"/>
              </a:rPr>
              <a:t>“unknown by face” to the churches of Judea </a:t>
            </a:r>
            <a:r>
              <a:rPr lang="en-US" sz="2400" dirty="0" smtClean="0"/>
              <a:t>– probably includes believers scattered from Jerusalem by persecution. Paul is emphasizing his lack of contact with anyone in the church at Jerusalem</a:t>
            </a:r>
            <a:endParaRPr lang="en-US" sz="24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p:cTn id="1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p:cTn id="2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04800" y="0"/>
            <a:ext cx="8534400" cy="6835771"/>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sz="4400" dirty="0"/>
              <a:t>Paul Received the Gospel Directly from </a:t>
            </a:r>
            <a:r>
              <a:rPr lang="en-US" sz="4400" dirty="0" smtClean="0"/>
              <a:t>God – Not from Men (</a:t>
            </a:r>
            <a:r>
              <a:rPr lang="en-US" sz="4400" dirty="0" smtClean="0">
                <a:solidFill>
                  <a:schemeClr val="accent1"/>
                </a:solidFill>
              </a:rPr>
              <a:t>1:11-2:14</a:t>
            </a:r>
            <a:r>
              <a:rPr lang="en-US" sz="4400" dirty="0" smtClean="0"/>
              <a:t>)</a:t>
            </a:r>
            <a:endParaRPr lang="en-US" sz="4400" dirty="0"/>
          </a:p>
        </p:txBody>
      </p:sp>
      <p:sp>
        <p:nvSpPr>
          <p:cNvPr id="3" name="Content Placeholder 2"/>
          <p:cNvSpPr>
            <a:spLocks noGrp="1"/>
          </p:cNvSpPr>
          <p:nvPr>
            <p:ph idx="1"/>
          </p:nvPr>
        </p:nvSpPr>
        <p:spPr>
          <a:xfrm>
            <a:off x="457200" y="1371600"/>
            <a:ext cx="8229600" cy="5486400"/>
          </a:xfrm>
        </p:spPr>
        <p:txBody>
          <a:bodyPr>
            <a:normAutofit/>
          </a:bodyPr>
          <a:lstStyle/>
          <a:p>
            <a:pPr lvl="0"/>
            <a:r>
              <a:rPr lang="en-US" b="1" dirty="0" smtClean="0">
                <a:solidFill>
                  <a:schemeClr val="bg1">
                    <a:lumMod val="65000"/>
                  </a:schemeClr>
                </a:solidFill>
              </a:rPr>
              <a:t>Paul received the Gospel directly </a:t>
            </a:r>
            <a:r>
              <a:rPr lang="en-US" b="1" u="sng" dirty="0" smtClean="0">
                <a:solidFill>
                  <a:schemeClr val="bg1">
                    <a:lumMod val="65000"/>
                  </a:schemeClr>
                </a:solidFill>
              </a:rPr>
              <a:t>from God</a:t>
            </a:r>
            <a:r>
              <a:rPr lang="en-US" b="1" dirty="0" smtClean="0">
                <a:solidFill>
                  <a:schemeClr val="bg1">
                    <a:lumMod val="65000"/>
                  </a:schemeClr>
                </a:solidFill>
              </a:rPr>
              <a:t> </a:t>
            </a:r>
            <a:r>
              <a:rPr lang="en-US" b="1" i="1" dirty="0" smtClean="0">
                <a:solidFill>
                  <a:schemeClr val="bg1">
                    <a:lumMod val="65000"/>
                  </a:schemeClr>
                </a:solidFill>
              </a:rPr>
              <a:t>(1:11-12)</a:t>
            </a:r>
            <a:endParaRPr lang="en-US" sz="1400" dirty="0" smtClean="0">
              <a:solidFill>
                <a:schemeClr val="bg1">
                  <a:lumMod val="65000"/>
                </a:schemeClr>
              </a:solidFill>
            </a:endParaRPr>
          </a:p>
          <a:p>
            <a:pPr lvl="0"/>
            <a:r>
              <a:rPr lang="en-US" b="1" dirty="0" smtClean="0"/>
              <a:t>Evidence that Paul did </a:t>
            </a:r>
            <a:r>
              <a:rPr lang="en-US" b="1" u="sng" dirty="0" smtClean="0"/>
              <a:t>not</a:t>
            </a:r>
            <a:r>
              <a:rPr lang="en-US" b="1" dirty="0" smtClean="0"/>
              <a:t> receive the Gospel </a:t>
            </a:r>
            <a:r>
              <a:rPr lang="en-US" b="1" u="sng" dirty="0" smtClean="0"/>
              <a:t>from men</a:t>
            </a:r>
            <a:r>
              <a:rPr lang="en-US" b="1" dirty="0" smtClean="0"/>
              <a:t> </a:t>
            </a:r>
            <a:r>
              <a:rPr lang="en-US" dirty="0" smtClean="0"/>
              <a:t>- even the apostles at the church of Jerusalem</a:t>
            </a:r>
            <a:r>
              <a:rPr lang="en-US" b="1" dirty="0" smtClean="0"/>
              <a:t>:</a:t>
            </a:r>
            <a:endParaRPr lang="en-US" sz="1400" dirty="0" smtClean="0"/>
          </a:p>
          <a:p>
            <a:pPr lvl="1"/>
            <a:r>
              <a:rPr lang="en-US" sz="2400" b="1" dirty="0" smtClean="0">
                <a:solidFill>
                  <a:schemeClr val="bg1">
                    <a:lumMod val="65000"/>
                  </a:schemeClr>
                </a:solidFill>
              </a:rPr>
              <a:t>Immediately after Paul’s Conversion (1:13-17) </a:t>
            </a:r>
          </a:p>
          <a:p>
            <a:pPr lvl="2"/>
            <a:r>
              <a:rPr lang="en-US" dirty="0" smtClean="0">
                <a:solidFill>
                  <a:schemeClr val="bg1">
                    <a:lumMod val="65000"/>
                  </a:schemeClr>
                </a:solidFill>
              </a:rPr>
              <a:t>Paul didn’t consult with anyone from Jerusalem </a:t>
            </a:r>
          </a:p>
          <a:p>
            <a:pPr lvl="2"/>
            <a:r>
              <a:rPr lang="en-US" dirty="0" smtClean="0">
                <a:solidFill>
                  <a:schemeClr val="bg1">
                    <a:lumMod val="65000"/>
                  </a:schemeClr>
                </a:solidFill>
              </a:rPr>
              <a:t>Instead Paul began preaching the Gospel immediately</a:t>
            </a:r>
            <a:endParaRPr lang="en-US" sz="1000" b="1" dirty="0" smtClean="0">
              <a:solidFill>
                <a:schemeClr val="bg1">
                  <a:lumMod val="65000"/>
                </a:schemeClr>
              </a:solidFill>
            </a:endParaRPr>
          </a:p>
          <a:p>
            <a:pPr lvl="1"/>
            <a:r>
              <a:rPr lang="en-US" sz="2400" b="1" dirty="0" smtClean="0">
                <a:solidFill>
                  <a:schemeClr val="bg1">
                    <a:lumMod val="65000"/>
                  </a:schemeClr>
                </a:solidFill>
              </a:rPr>
              <a:t>Paul’s First Visit to Jerusalem (1:18-24)</a:t>
            </a:r>
          </a:p>
          <a:p>
            <a:pPr lvl="2"/>
            <a:r>
              <a:rPr lang="en-US" dirty="0" smtClean="0">
                <a:solidFill>
                  <a:schemeClr val="bg1">
                    <a:lumMod val="65000"/>
                  </a:schemeClr>
                </a:solidFill>
              </a:rPr>
              <a:t>Didn’t occur until three years after his conversion</a:t>
            </a:r>
          </a:p>
          <a:p>
            <a:pPr lvl="2"/>
            <a:r>
              <a:rPr lang="en-US" dirty="0" smtClean="0">
                <a:solidFill>
                  <a:schemeClr val="bg1">
                    <a:lumMod val="65000"/>
                  </a:schemeClr>
                </a:solidFill>
              </a:rPr>
              <a:t>Paul only briefly met two of the leaders at that time</a:t>
            </a:r>
            <a:endParaRPr lang="en-US" sz="1000" dirty="0" smtClean="0">
              <a:solidFill>
                <a:schemeClr val="bg1">
                  <a:lumMod val="65000"/>
                </a:schemeClr>
              </a:solidFill>
            </a:endParaRPr>
          </a:p>
          <a:p>
            <a:pPr lvl="1"/>
            <a:r>
              <a:rPr lang="en-US" sz="2400" b="1" dirty="0" smtClean="0"/>
              <a:t>Paul’s Second Visit to Jerusalem (</a:t>
            </a:r>
            <a:r>
              <a:rPr lang="en-US" sz="2400" b="1" dirty="0" smtClean="0">
                <a:solidFill>
                  <a:schemeClr val="accent1"/>
                </a:solidFill>
              </a:rPr>
              <a:t>2:1-10</a:t>
            </a:r>
            <a:r>
              <a:rPr lang="en-US" sz="2400" b="1" dirty="0" smtClean="0"/>
              <a:t>)</a:t>
            </a:r>
          </a:p>
          <a:p>
            <a:pPr lvl="2"/>
            <a:r>
              <a:rPr lang="en-US" dirty="0" smtClean="0"/>
              <a:t>Didn’t occur until 14 years after his conversion </a:t>
            </a:r>
          </a:p>
          <a:p>
            <a:pPr lvl="2"/>
            <a:r>
              <a:rPr lang="en-US" dirty="0" smtClean="0"/>
              <a:t>Even then Paul set </a:t>
            </a:r>
            <a:r>
              <a:rPr lang="en-US" b="1" i="1" dirty="0" smtClean="0"/>
              <a:t>his</a:t>
            </a:r>
            <a:r>
              <a:rPr lang="en-US" dirty="0" smtClean="0"/>
              <a:t> gospel before </a:t>
            </a:r>
            <a:r>
              <a:rPr lang="en-US" b="1" i="1" dirty="0" smtClean="0"/>
              <a:t>them</a:t>
            </a:r>
            <a:r>
              <a:rPr lang="en-US" dirty="0" smtClean="0"/>
              <a:t> (not visa versa)</a:t>
            </a:r>
            <a:endParaRPr lang="en-US" sz="1000" b="1" dirty="0" smtClean="0"/>
          </a:p>
          <a:p>
            <a:pPr lvl="1"/>
            <a:r>
              <a:rPr lang="en-US" sz="2400" b="1" dirty="0" smtClean="0">
                <a:solidFill>
                  <a:schemeClr val="bg1">
                    <a:lumMod val="65000"/>
                  </a:schemeClr>
                </a:solidFill>
              </a:rPr>
              <a:t>Paul’s Public Rebuke Peter When the Gospel was at Stake</a:t>
            </a:r>
            <a:r>
              <a:rPr lang="en-US" sz="2400" dirty="0" smtClean="0">
                <a:solidFill>
                  <a:schemeClr val="bg1">
                    <a:lumMod val="65000"/>
                  </a:schemeClr>
                </a:solidFill>
              </a:rPr>
              <a:t> </a:t>
            </a:r>
            <a:r>
              <a:rPr lang="en-US" sz="2400" b="1" dirty="0" smtClean="0">
                <a:solidFill>
                  <a:schemeClr val="bg1">
                    <a:lumMod val="65000"/>
                  </a:schemeClr>
                </a:solidFill>
              </a:rPr>
              <a:t>(2:11-14)</a:t>
            </a:r>
            <a:endParaRPr lang="en-US" sz="1200" b="1" dirty="0" smtClean="0">
              <a:solidFill>
                <a:schemeClr val="bg1">
                  <a:lumMod val="65000"/>
                </a:schemeClr>
              </a:solidFill>
            </a:endParaRPr>
          </a:p>
          <a:p>
            <a:endParaRPr lang="en-US" dirty="0"/>
          </a:p>
        </p:txBody>
      </p:sp>
    </p:spTree>
  </p:cSld>
  <p:clrMapOvr>
    <a:masterClrMapping/>
  </p:clrMapOvr>
  <p:transition>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200" dirty="0"/>
              <a:t>Paul’s Second Visit to Jerusalem (</a:t>
            </a:r>
            <a:r>
              <a:rPr lang="en-US" sz="3200" dirty="0">
                <a:solidFill>
                  <a:schemeClr val="accent1"/>
                </a:solidFill>
              </a:rPr>
              <a:t>2:1-10</a:t>
            </a:r>
            <a:r>
              <a:rPr lang="en-US" sz="3200" dirty="0"/>
              <a:t>)</a:t>
            </a:r>
          </a:p>
        </p:txBody>
      </p:sp>
      <p:sp>
        <p:nvSpPr>
          <p:cNvPr id="3" name="Content Placeholder 2"/>
          <p:cNvSpPr>
            <a:spLocks noGrp="1"/>
          </p:cNvSpPr>
          <p:nvPr>
            <p:ph idx="1"/>
          </p:nvPr>
        </p:nvSpPr>
        <p:spPr>
          <a:xfrm>
            <a:off x="457200" y="609600"/>
            <a:ext cx="8229600" cy="6096000"/>
          </a:xfrm>
        </p:spPr>
        <p:txBody>
          <a:bodyPr>
            <a:normAutofit/>
          </a:bodyPr>
          <a:lstStyle/>
          <a:p>
            <a:pPr marL="265176" indent="-265176" rtl="0">
              <a:lnSpc>
                <a:spcPct val="120000"/>
              </a:lnSpc>
              <a:buNone/>
            </a:pPr>
            <a:r>
              <a:rPr lang="en-US" sz="2400" baseline="30000" dirty="0" smtClean="0"/>
              <a:t>2:1</a:t>
            </a:r>
            <a:r>
              <a:rPr lang="en-US" sz="2400" i="1" dirty="0" smtClean="0">
                <a:solidFill>
                  <a:schemeClr val="accent1"/>
                </a:solidFill>
                <a:latin typeface="Cambria" pitchFamily="18" charset="0"/>
              </a:rPr>
              <a:t> Fourteen years later I went up again to Jerusalem, this time with Barnabas. I took Titus along also.</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2</a:t>
            </a:r>
            <a:r>
              <a:rPr lang="en-US" sz="2400" i="1" dirty="0" smtClean="0">
                <a:solidFill>
                  <a:schemeClr val="accent1"/>
                </a:solidFill>
                <a:latin typeface="Cambria" pitchFamily="18" charset="0"/>
              </a:rPr>
              <a:t> I went in response to a revelation and set before them the gospel that I preach among the Gentiles. But I did this privately to those who seemed to be leaders, for fear that I was running or had run my race in vain.</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3</a:t>
            </a:r>
            <a:r>
              <a:rPr lang="en-US" sz="2400" i="1" dirty="0" smtClean="0">
                <a:solidFill>
                  <a:schemeClr val="accent1"/>
                </a:solidFill>
                <a:latin typeface="Cambria" pitchFamily="18" charset="0"/>
              </a:rPr>
              <a:t> Yet not even Titus, who was with me, was compelled to be circumcised, even though he was a Greek.</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4</a:t>
            </a:r>
            <a:r>
              <a:rPr lang="en-US" sz="2400" i="1" dirty="0" smtClean="0">
                <a:solidFill>
                  <a:schemeClr val="accent1"/>
                </a:solidFill>
                <a:latin typeface="Cambria" pitchFamily="18" charset="0"/>
              </a:rPr>
              <a:t> This matter arose because some false brothers had infiltrated our ranks to spy on the freedom we have in Christ Jesus and to make us slaves.</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5</a:t>
            </a:r>
            <a:r>
              <a:rPr lang="en-US" sz="2400" i="1" dirty="0" smtClean="0">
                <a:solidFill>
                  <a:schemeClr val="accent1"/>
                </a:solidFill>
                <a:latin typeface="Cambria" pitchFamily="18" charset="0"/>
              </a:rPr>
              <a:t> We did not give in to them for a moment, so that the truth of the gospel might remain with you.</a:t>
            </a:r>
          </a:p>
        </p:txBody>
      </p:sp>
    </p:spTree>
  </p:cSld>
  <p:clrMapOvr>
    <a:masterClrMapping/>
  </p:clrMapOvr>
  <p:transition>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200" dirty="0"/>
              <a:t>Paul’s Second Visit to Jerusalem (</a:t>
            </a:r>
            <a:r>
              <a:rPr lang="en-US" sz="3200" dirty="0">
                <a:solidFill>
                  <a:schemeClr val="accent1"/>
                </a:solidFill>
              </a:rPr>
              <a:t>2:1-10</a:t>
            </a:r>
            <a:r>
              <a:rPr lang="en-US" sz="3200" dirty="0"/>
              <a:t>)</a:t>
            </a:r>
          </a:p>
        </p:txBody>
      </p:sp>
      <p:sp>
        <p:nvSpPr>
          <p:cNvPr id="3" name="Content Placeholder 2"/>
          <p:cNvSpPr>
            <a:spLocks noGrp="1"/>
          </p:cNvSpPr>
          <p:nvPr>
            <p:ph idx="1"/>
          </p:nvPr>
        </p:nvSpPr>
        <p:spPr>
          <a:xfrm>
            <a:off x="457200" y="609600"/>
            <a:ext cx="8229600" cy="6096000"/>
          </a:xfrm>
        </p:spPr>
        <p:txBody>
          <a:bodyPr>
            <a:normAutofit fontScale="92500" lnSpcReduction="10000"/>
          </a:bodyPr>
          <a:lstStyle/>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6</a:t>
            </a:r>
            <a:r>
              <a:rPr lang="en-US" sz="2400" i="1" dirty="0" smtClean="0">
                <a:solidFill>
                  <a:schemeClr val="accent1"/>
                </a:solidFill>
                <a:latin typeface="Cambria" pitchFamily="18" charset="0"/>
              </a:rPr>
              <a:t> As for those who seemed to be important--whatever they were makes no difference to me; God does not judge by external appearance--those men added nothing to my message.</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7</a:t>
            </a:r>
            <a:r>
              <a:rPr lang="en-US" sz="2400" i="1" dirty="0" smtClean="0">
                <a:solidFill>
                  <a:schemeClr val="accent1"/>
                </a:solidFill>
                <a:latin typeface="Cambria" pitchFamily="18" charset="0"/>
              </a:rPr>
              <a:t> On the contrary, they saw that I had been entrusted with the task of preaching the gospel to the Gentiles, just as Peter had been to the Jews.</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8</a:t>
            </a:r>
            <a:r>
              <a:rPr lang="en-US" sz="2400" i="1" dirty="0" smtClean="0">
                <a:solidFill>
                  <a:schemeClr val="accent1"/>
                </a:solidFill>
                <a:latin typeface="Cambria" pitchFamily="18" charset="0"/>
              </a:rPr>
              <a:t> For God, who was at work in the ministry of Peter as an apostle to the Jews, was also at work in my ministry as an apostle to the Gentiles.</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9</a:t>
            </a:r>
            <a:r>
              <a:rPr lang="en-US" sz="2400" i="1" dirty="0" smtClean="0">
                <a:solidFill>
                  <a:schemeClr val="accent1"/>
                </a:solidFill>
                <a:latin typeface="Cambria" pitchFamily="18" charset="0"/>
              </a:rPr>
              <a:t> James, Peter and John, those reputed to be pillars, gave me and Barnabas the right hand of fellowship when they recognized the grace given to me. They agreed that we should go to the Gentiles, and they to the Jews.</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10</a:t>
            </a:r>
            <a:r>
              <a:rPr lang="en-US" sz="2400" i="1" dirty="0" smtClean="0">
                <a:solidFill>
                  <a:schemeClr val="accent1"/>
                </a:solidFill>
                <a:latin typeface="Cambria" pitchFamily="18" charset="0"/>
              </a:rPr>
              <a:t> All they asked was that we should continue to remember the poor, the very thing I was eager to do.</a:t>
            </a:r>
          </a:p>
        </p:txBody>
      </p:sp>
    </p:spTree>
  </p:cSld>
  <p:clrMapOvr>
    <a:masterClrMapping/>
  </p:clrMapOvr>
  <p:transition>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981200"/>
            <a:ext cx="9144000" cy="3786187"/>
          </a:xfrm>
          <a:prstGeom prst="rect">
            <a:avLst/>
          </a:prstGeom>
          <a:noFill/>
          <a:ln w="9525">
            <a:noFill/>
            <a:miter lim="800000"/>
            <a:headEnd/>
            <a:tailEnd/>
          </a:ln>
        </p:spPr>
      </p:pic>
      <p:sp>
        <p:nvSpPr>
          <p:cNvPr id="3" name="Title 2"/>
          <p:cNvSpPr>
            <a:spLocks noGrp="1"/>
          </p:cNvSpPr>
          <p:nvPr>
            <p:ph type="title"/>
          </p:nvPr>
        </p:nvSpPr>
        <p:spPr>
          <a:xfrm>
            <a:off x="457200" y="304800"/>
            <a:ext cx="8229600" cy="838200"/>
          </a:xfrm>
        </p:spPr>
        <p:txBody>
          <a:bodyPr>
            <a:normAutofit fontScale="90000"/>
          </a:bodyPr>
          <a:lstStyle/>
          <a:p>
            <a:r>
              <a:rPr lang="en-US" dirty="0" smtClean="0"/>
              <a:t>Timeline of Paul’s Early Ministry</a:t>
            </a:r>
            <a:endParaRPr lang="en-US" dirty="0"/>
          </a:p>
        </p:txBody>
      </p:sp>
      <p:sp>
        <p:nvSpPr>
          <p:cNvPr id="4" name="Right Brace 3"/>
          <p:cNvSpPr/>
          <p:nvPr/>
        </p:nvSpPr>
        <p:spPr>
          <a:xfrm>
            <a:off x="7391400" y="2438400"/>
            <a:ext cx="304799" cy="2667000"/>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772400" y="3352800"/>
            <a:ext cx="1371600" cy="1015663"/>
          </a:xfrm>
          <a:prstGeom prst="rect">
            <a:avLst/>
          </a:prstGeom>
          <a:noFill/>
        </p:spPr>
        <p:txBody>
          <a:bodyPr wrap="square" rtlCol="0">
            <a:spAutoFit/>
          </a:bodyPr>
          <a:lstStyle/>
          <a:p>
            <a:r>
              <a:rPr lang="en-US" sz="2000" dirty="0" smtClean="0"/>
              <a:t>“</a:t>
            </a:r>
            <a:r>
              <a:rPr lang="en-US" sz="2000" i="1" dirty="0" smtClean="0">
                <a:solidFill>
                  <a:schemeClr val="accent1"/>
                </a:solidFill>
                <a:latin typeface="Cambria" pitchFamily="18" charset="0"/>
              </a:rPr>
              <a:t>Fourteen years later</a:t>
            </a:r>
            <a:r>
              <a:rPr lang="en-US" sz="2000" dirty="0" smtClean="0"/>
              <a:t>”</a:t>
            </a:r>
            <a:endParaRPr lang="en-US" sz="2000" dirty="0"/>
          </a:p>
        </p:txBody>
      </p:sp>
    </p:spTree>
  </p:cSld>
  <p:clrMapOvr>
    <a:masterClrMapping/>
  </p:clrMapOvr>
  <p:transition>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sz="4400" dirty="0"/>
              <a:t>Paul Received the Gospel Directly from </a:t>
            </a:r>
            <a:r>
              <a:rPr lang="en-US" sz="4400" dirty="0" smtClean="0"/>
              <a:t>God – Not from Men (</a:t>
            </a:r>
            <a:r>
              <a:rPr lang="en-US" sz="4400" dirty="0" smtClean="0">
                <a:solidFill>
                  <a:schemeClr val="accent1"/>
                </a:solidFill>
              </a:rPr>
              <a:t>1:11-2:14</a:t>
            </a:r>
            <a:r>
              <a:rPr lang="en-US" sz="4400" dirty="0" smtClean="0"/>
              <a:t>)</a:t>
            </a:r>
            <a:endParaRPr lang="en-US" sz="4400" dirty="0"/>
          </a:p>
        </p:txBody>
      </p:sp>
      <p:sp>
        <p:nvSpPr>
          <p:cNvPr id="3" name="Content Placeholder 2"/>
          <p:cNvSpPr>
            <a:spLocks noGrp="1"/>
          </p:cNvSpPr>
          <p:nvPr>
            <p:ph idx="1"/>
          </p:nvPr>
        </p:nvSpPr>
        <p:spPr>
          <a:xfrm>
            <a:off x="457200" y="1371600"/>
            <a:ext cx="8229600" cy="5486400"/>
          </a:xfrm>
        </p:spPr>
        <p:txBody>
          <a:bodyPr>
            <a:normAutofit/>
          </a:bodyPr>
          <a:lstStyle/>
          <a:p>
            <a:pPr lvl="0"/>
            <a:r>
              <a:rPr lang="en-US" b="1" dirty="0" smtClean="0">
                <a:solidFill>
                  <a:schemeClr val="bg1">
                    <a:lumMod val="65000"/>
                  </a:schemeClr>
                </a:solidFill>
              </a:rPr>
              <a:t>Paul received the Gospel directly </a:t>
            </a:r>
            <a:r>
              <a:rPr lang="en-US" b="1" u="sng" dirty="0" smtClean="0">
                <a:solidFill>
                  <a:schemeClr val="bg1">
                    <a:lumMod val="65000"/>
                  </a:schemeClr>
                </a:solidFill>
              </a:rPr>
              <a:t>from God</a:t>
            </a:r>
            <a:r>
              <a:rPr lang="en-US" b="1" dirty="0" smtClean="0">
                <a:solidFill>
                  <a:schemeClr val="bg1">
                    <a:lumMod val="65000"/>
                  </a:schemeClr>
                </a:solidFill>
              </a:rPr>
              <a:t> </a:t>
            </a:r>
            <a:r>
              <a:rPr lang="en-US" b="1" i="1" dirty="0" smtClean="0">
                <a:solidFill>
                  <a:schemeClr val="bg1">
                    <a:lumMod val="65000"/>
                  </a:schemeClr>
                </a:solidFill>
              </a:rPr>
              <a:t>(1:11-12)</a:t>
            </a:r>
            <a:endParaRPr lang="en-US" sz="1400" dirty="0" smtClean="0">
              <a:solidFill>
                <a:schemeClr val="bg1">
                  <a:lumMod val="65000"/>
                </a:schemeClr>
              </a:solidFill>
            </a:endParaRPr>
          </a:p>
          <a:p>
            <a:pPr lvl="0"/>
            <a:r>
              <a:rPr lang="en-US" b="1" dirty="0" smtClean="0"/>
              <a:t>Evidence that Paul did </a:t>
            </a:r>
            <a:r>
              <a:rPr lang="en-US" b="1" u="sng" dirty="0" smtClean="0"/>
              <a:t>not</a:t>
            </a:r>
            <a:r>
              <a:rPr lang="en-US" b="1" dirty="0" smtClean="0"/>
              <a:t> receive the Gospel </a:t>
            </a:r>
            <a:r>
              <a:rPr lang="en-US" b="1" u="sng" dirty="0" smtClean="0"/>
              <a:t>from men</a:t>
            </a:r>
            <a:r>
              <a:rPr lang="en-US" b="1" dirty="0" smtClean="0"/>
              <a:t> </a:t>
            </a:r>
            <a:r>
              <a:rPr lang="en-US" dirty="0" smtClean="0"/>
              <a:t>- even the apostles at the church of Jerusalem</a:t>
            </a:r>
            <a:r>
              <a:rPr lang="en-US" b="1" dirty="0" smtClean="0"/>
              <a:t>:</a:t>
            </a:r>
            <a:endParaRPr lang="en-US" sz="1400" dirty="0" smtClean="0"/>
          </a:p>
          <a:p>
            <a:pPr lvl="1"/>
            <a:r>
              <a:rPr lang="en-US" sz="2400" b="1" dirty="0" smtClean="0">
                <a:solidFill>
                  <a:schemeClr val="bg1">
                    <a:lumMod val="65000"/>
                  </a:schemeClr>
                </a:solidFill>
              </a:rPr>
              <a:t>Immediately after Paul’s Conversion (1:13-17) </a:t>
            </a:r>
          </a:p>
          <a:p>
            <a:pPr lvl="2"/>
            <a:r>
              <a:rPr lang="en-US" dirty="0" smtClean="0">
                <a:solidFill>
                  <a:schemeClr val="bg1">
                    <a:lumMod val="65000"/>
                  </a:schemeClr>
                </a:solidFill>
              </a:rPr>
              <a:t>Paul didn’t consult with anyone from Jerusalem </a:t>
            </a:r>
          </a:p>
          <a:p>
            <a:pPr lvl="2"/>
            <a:r>
              <a:rPr lang="en-US" dirty="0" smtClean="0">
                <a:solidFill>
                  <a:schemeClr val="bg1">
                    <a:lumMod val="65000"/>
                  </a:schemeClr>
                </a:solidFill>
              </a:rPr>
              <a:t>Instead Paul began preaching the Gospel immediately</a:t>
            </a:r>
            <a:endParaRPr lang="en-US" sz="1000" b="1" dirty="0" smtClean="0">
              <a:solidFill>
                <a:schemeClr val="bg1">
                  <a:lumMod val="65000"/>
                </a:schemeClr>
              </a:solidFill>
            </a:endParaRPr>
          </a:p>
          <a:p>
            <a:pPr lvl="1"/>
            <a:r>
              <a:rPr lang="en-US" sz="2400" b="1" dirty="0" smtClean="0">
                <a:solidFill>
                  <a:schemeClr val="bg1">
                    <a:lumMod val="65000"/>
                  </a:schemeClr>
                </a:solidFill>
              </a:rPr>
              <a:t>Paul’s First Visit to Jerusalem (1:18-24)</a:t>
            </a:r>
          </a:p>
          <a:p>
            <a:pPr lvl="2"/>
            <a:r>
              <a:rPr lang="en-US" dirty="0" smtClean="0">
                <a:solidFill>
                  <a:schemeClr val="bg1">
                    <a:lumMod val="65000"/>
                  </a:schemeClr>
                </a:solidFill>
              </a:rPr>
              <a:t>Didn’t occur until three years after his conversion</a:t>
            </a:r>
          </a:p>
          <a:p>
            <a:pPr lvl="2"/>
            <a:r>
              <a:rPr lang="en-US" dirty="0" smtClean="0">
                <a:solidFill>
                  <a:schemeClr val="bg1">
                    <a:lumMod val="65000"/>
                  </a:schemeClr>
                </a:solidFill>
              </a:rPr>
              <a:t>Paul only briefly met two of the leaders at that time</a:t>
            </a:r>
            <a:endParaRPr lang="en-US" sz="1000" dirty="0" smtClean="0">
              <a:solidFill>
                <a:schemeClr val="bg1">
                  <a:lumMod val="65000"/>
                </a:schemeClr>
              </a:solidFill>
            </a:endParaRPr>
          </a:p>
          <a:p>
            <a:pPr lvl="1"/>
            <a:r>
              <a:rPr lang="en-US" sz="2400" b="1" dirty="0" smtClean="0">
                <a:solidFill>
                  <a:schemeClr val="bg1">
                    <a:lumMod val="65000"/>
                  </a:schemeClr>
                </a:solidFill>
              </a:rPr>
              <a:t>Paul’s Second Visit to Jerusalem (2:1-10)</a:t>
            </a:r>
          </a:p>
          <a:p>
            <a:pPr lvl="2"/>
            <a:r>
              <a:rPr lang="en-US" dirty="0" smtClean="0">
                <a:solidFill>
                  <a:schemeClr val="bg1">
                    <a:lumMod val="65000"/>
                  </a:schemeClr>
                </a:solidFill>
              </a:rPr>
              <a:t>Didn’t occur until 14 years after his conversion </a:t>
            </a:r>
          </a:p>
          <a:p>
            <a:pPr lvl="2"/>
            <a:r>
              <a:rPr lang="en-US" dirty="0" smtClean="0">
                <a:solidFill>
                  <a:schemeClr val="bg1">
                    <a:lumMod val="65000"/>
                  </a:schemeClr>
                </a:solidFill>
              </a:rPr>
              <a:t>Even then Paul set </a:t>
            </a:r>
            <a:r>
              <a:rPr lang="en-US" b="1" i="1" dirty="0" smtClean="0">
                <a:solidFill>
                  <a:schemeClr val="bg1">
                    <a:lumMod val="65000"/>
                  </a:schemeClr>
                </a:solidFill>
              </a:rPr>
              <a:t>his</a:t>
            </a:r>
            <a:r>
              <a:rPr lang="en-US" dirty="0" smtClean="0">
                <a:solidFill>
                  <a:schemeClr val="bg1">
                    <a:lumMod val="65000"/>
                  </a:schemeClr>
                </a:solidFill>
              </a:rPr>
              <a:t> gospel before </a:t>
            </a:r>
            <a:r>
              <a:rPr lang="en-US" b="1" i="1" dirty="0" smtClean="0">
                <a:solidFill>
                  <a:schemeClr val="bg1">
                    <a:lumMod val="65000"/>
                  </a:schemeClr>
                </a:solidFill>
              </a:rPr>
              <a:t>them</a:t>
            </a:r>
            <a:r>
              <a:rPr lang="en-US" dirty="0" smtClean="0">
                <a:solidFill>
                  <a:schemeClr val="bg1">
                    <a:lumMod val="65000"/>
                  </a:schemeClr>
                </a:solidFill>
              </a:rPr>
              <a:t> (not visa versa)</a:t>
            </a:r>
            <a:endParaRPr lang="en-US" sz="1000" b="1" dirty="0" smtClean="0">
              <a:solidFill>
                <a:schemeClr val="bg1">
                  <a:lumMod val="65000"/>
                </a:schemeClr>
              </a:solidFill>
            </a:endParaRPr>
          </a:p>
          <a:p>
            <a:pPr lvl="1"/>
            <a:r>
              <a:rPr lang="en-US" sz="2400" b="1" dirty="0" smtClean="0"/>
              <a:t>Paul’s Public Rebuke Peter When the Gospel was at Stake</a:t>
            </a:r>
            <a:r>
              <a:rPr lang="en-US" sz="2400" dirty="0" smtClean="0"/>
              <a:t> </a:t>
            </a:r>
            <a:r>
              <a:rPr lang="en-US" sz="2400" b="1" dirty="0" smtClean="0"/>
              <a:t>(</a:t>
            </a:r>
            <a:r>
              <a:rPr lang="en-US" sz="2400" b="1" dirty="0" smtClean="0">
                <a:solidFill>
                  <a:schemeClr val="accent1"/>
                </a:solidFill>
              </a:rPr>
              <a:t>2:11-14</a:t>
            </a:r>
            <a:r>
              <a:rPr lang="en-US" sz="2400" b="1" dirty="0" smtClean="0"/>
              <a:t>)</a:t>
            </a:r>
            <a:endParaRPr lang="en-US" sz="1200" b="1" dirty="0" smtClean="0"/>
          </a:p>
          <a:p>
            <a:endParaRPr lang="en-US" dirty="0"/>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To whom was Paul writing?</a:t>
            </a:r>
            <a:endParaRPr lang="en-US" dirty="0"/>
          </a:p>
        </p:txBody>
      </p:sp>
      <p:sp>
        <p:nvSpPr>
          <p:cNvPr id="3" name="Content Placeholder 2"/>
          <p:cNvSpPr>
            <a:spLocks noGrp="1"/>
          </p:cNvSpPr>
          <p:nvPr>
            <p:ph idx="1"/>
          </p:nvPr>
        </p:nvSpPr>
        <p:spPr>
          <a:xfrm>
            <a:off x="457200" y="1066800"/>
            <a:ext cx="8229600" cy="3276600"/>
          </a:xfrm>
        </p:spPr>
        <p:txBody>
          <a:bodyPr>
            <a:normAutofit/>
          </a:bodyPr>
          <a:lstStyle/>
          <a:p>
            <a:r>
              <a:rPr lang="en-US" dirty="0" smtClean="0"/>
              <a:t>Part of the reason the early church fathers held this view is that in their day, Galatia consisted of </a:t>
            </a:r>
            <a:r>
              <a:rPr lang="en-US" b="1" dirty="0" smtClean="0"/>
              <a:t>only</a:t>
            </a:r>
            <a:r>
              <a:rPr lang="en-US" dirty="0" smtClean="0"/>
              <a:t> the </a:t>
            </a:r>
            <a:r>
              <a:rPr lang="en-US" b="1" dirty="0" smtClean="0"/>
              <a:t>northern</a:t>
            </a:r>
            <a:r>
              <a:rPr lang="en-US" dirty="0" smtClean="0"/>
              <a:t> portion of the original Roman province.</a:t>
            </a:r>
          </a:p>
          <a:p>
            <a:r>
              <a:rPr lang="en-US" dirty="0" smtClean="0"/>
              <a:t>So they assumed that Paul must have been writing to churches in that region.*</a:t>
            </a:r>
          </a:p>
        </p:txBody>
      </p:sp>
      <p:sp>
        <p:nvSpPr>
          <p:cNvPr id="6" name="TextBox 5"/>
          <p:cNvSpPr txBox="1"/>
          <p:nvPr/>
        </p:nvSpPr>
        <p:spPr>
          <a:xfrm>
            <a:off x="838200" y="6488668"/>
            <a:ext cx="4248792" cy="369332"/>
          </a:xfrm>
          <a:prstGeom prst="rect">
            <a:avLst/>
          </a:prstGeom>
          <a:noFill/>
        </p:spPr>
        <p:txBody>
          <a:bodyPr wrap="none" rtlCol="0">
            <a:spAutoFit/>
          </a:bodyPr>
          <a:lstStyle/>
          <a:p>
            <a:r>
              <a:rPr lang="en-US" dirty="0" smtClean="0"/>
              <a:t>*F.F. Bruce, </a:t>
            </a:r>
            <a:r>
              <a:rPr lang="en-US" i="1" dirty="0" smtClean="0"/>
              <a:t>The Epistle to the Galatians</a:t>
            </a:r>
            <a:r>
              <a:rPr lang="en-US" dirty="0" smtClean="0"/>
              <a:t>, p.6</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3200" dirty="0"/>
              <a:t>Paul’s Public Rebuke Peter When the Gospel was at Stake (</a:t>
            </a:r>
            <a:r>
              <a:rPr lang="en-US" sz="3200" dirty="0">
                <a:solidFill>
                  <a:schemeClr val="accent1"/>
                </a:solidFill>
              </a:rPr>
              <a:t>2:11-14</a:t>
            </a:r>
            <a:r>
              <a:rPr lang="en-US" sz="3200" dirty="0"/>
              <a:t>)</a:t>
            </a:r>
          </a:p>
        </p:txBody>
      </p:sp>
      <p:sp>
        <p:nvSpPr>
          <p:cNvPr id="3" name="Content Placeholder 2"/>
          <p:cNvSpPr>
            <a:spLocks noGrp="1"/>
          </p:cNvSpPr>
          <p:nvPr>
            <p:ph idx="1"/>
          </p:nvPr>
        </p:nvSpPr>
        <p:spPr>
          <a:xfrm>
            <a:off x="457200" y="1143000"/>
            <a:ext cx="8229600" cy="5334000"/>
          </a:xfrm>
        </p:spPr>
        <p:txBody>
          <a:bodyPr>
            <a:normAutofit lnSpcReduction="10000"/>
          </a:bodyPr>
          <a:lstStyle/>
          <a:p>
            <a:pPr marL="265176" indent="-265176" rtl="0">
              <a:lnSpc>
                <a:spcPct val="120000"/>
              </a:lnSpc>
              <a:buNone/>
            </a:pPr>
            <a:r>
              <a:rPr lang="en-US" sz="2400" baseline="30000" dirty="0" smtClean="0"/>
              <a:t>11</a:t>
            </a:r>
            <a:r>
              <a:rPr lang="en-US" sz="2400" i="1" dirty="0" smtClean="0">
                <a:solidFill>
                  <a:schemeClr val="accent1"/>
                </a:solidFill>
                <a:latin typeface="Cambria" pitchFamily="18" charset="0"/>
              </a:rPr>
              <a:t> When Peter came to Antioch, I opposed him to his face, because he was clearly in the wrong.</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12</a:t>
            </a:r>
            <a:r>
              <a:rPr lang="en-US" sz="2400" i="1" dirty="0" smtClean="0">
                <a:solidFill>
                  <a:schemeClr val="accent1"/>
                </a:solidFill>
                <a:latin typeface="Cambria" pitchFamily="18" charset="0"/>
              </a:rPr>
              <a:t> Before certain men came from James, he used to eat with the Gentiles. But when they arrived, he began to draw back and separate himself from the Gentiles because he was afraid of those who belonged to the circumcision group.</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13</a:t>
            </a:r>
            <a:r>
              <a:rPr lang="en-US" sz="2400" i="1" dirty="0" smtClean="0">
                <a:solidFill>
                  <a:schemeClr val="accent1"/>
                </a:solidFill>
                <a:latin typeface="Cambria" pitchFamily="18" charset="0"/>
              </a:rPr>
              <a:t> The other Jews joined him in his hypocrisy, so that by their hypocrisy even Barnabas was led astray.</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14</a:t>
            </a:r>
            <a:r>
              <a:rPr lang="en-US" sz="2400" i="1" dirty="0" smtClean="0">
                <a:solidFill>
                  <a:schemeClr val="accent1"/>
                </a:solidFill>
                <a:latin typeface="Cambria" pitchFamily="18" charset="0"/>
              </a:rPr>
              <a:t> When I saw that they were not acting in line with the truth of the gospel, I said to Peter in front of them all, "You are a Jew, yet you live like a Gentile and not like a Jew. How is it, then, that you force Gentiles to follow Jewish customs?</a:t>
            </a:r>
          </a:p>
        </p:txBody>
      </p:sp>
    </p:spTree>
  </p:cSld>
  <p:clrMapOvr>
    <a:masterClrMapping/>
  </p:clrMapOvr>
  <p:transition>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a:t>Lessons to Be Learned in Paul’s Confrontation of Peter</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lvl="0"/>
            <a:r>
              <a:rPr lang="en-US" dirty="0" smtClean="0"/>
              <a:t>We must never tolerate anything in our church that compromises the gospel.</a:t>
            </a:r>
          </a:p>
          <a:p>
            <a:pPr lvl="1"/>
            <a:r>
              <a:rPr lang="en-US" sz="2600" b="1" dirty="0" smtClean="0"/>
              <a:t>Galatians 1:9 -</a:t>
            </a:r>
            <a:r>
              <a:rPr lang="en-US" sz="2600" dirty="0" smtClean="0"/>
              <a:t> </a:t>
            </a:r>
            <a:r>
              <a:rPr lang="en-US" sz="2600" i="1" dirty="0" smtClean="0">
                <a:solidFill>
                  <a:schemeClr val="accent1"/>
                </a:solidFill>
                <a:latin typeface="Cambria" pitchFamily="18" charset="0"/>
              </a:rPr>
              <a:t>As we have already said, so now I say again: If anybody is preaching to you a gospel other than what you accepted, let him be eternally condemned!</a:t>
            </a:r>
          </a:p>
          <a:p>
            <a:pPr lvl="0"/>
            <a:r>
              <a:rPr lang="en-US" dirty="0" smtClean="0"/>
              <a:t>We can deny the gospel by our actions as well as by our words</a:t>
            </a:r>
          </a:p>
          <a:p>
            <a:pPr lvl="0"/>
            <a:r>
              <a:rPr lang="en-US" dirty="0" smtClean="0"/>
              <a:t>No one is immune to sin – not even those you greatly respect.</a:t>
            </a:r>
          </a:p>
          <a:p>
            <a:pPr lvl="0"/>
            <a:r>
              <a:rPr lang="en-US" dirty="0" smtClean="0"/>
              <a:t>No one is immune to sin – not even those you might expect to “know better.”</a:t>
            </a:r>
          </a:p>
          <a:p>
            <a:pPr lvl="0"/>
            <a:r>
              <a:rPr lang="en-US" dirty="0" smtClean="0"/>
              <a:t>We must be diligent to guard against sin in our own lives.</a:t>
            </a:r>
          </a:p>
          <a:p>
            <a:pPr lvl="0"/>
            <a:r>
              <a:rPr lang="en-US" dirty="0" smtClean="0"/>
              <a:t>We must be diligent to guard against sin in the church.</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a:t>Lessons to Be Learned in Paul’s Confrontation of Peter</a:t>
            </a:r>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pPr lvl="0"/>
            <a:r>
              <a:rPr lang="en-US" dirty="0" smtClean="0"/>
              <a:t>No one is above reproof or correction.</a:t>
            </a:r>
          </a:p>
          <a:p>
            <a:pPr lvl="0"/>
            <a:r>
              <a:rPr lang="en-US" dirty="0" smtClean="0"/>
              <a:t>No one is above questioning even those with great spiritual wisdom and authority.</a:t>
            </a:r>
          </a:p>
          <a:p>
            <a:pPr lvl="1"/>
            <a:r>
              <a:rPr lang="en-US" sz="2600" b="1" dirty="0" smtClean="0"/>
              <a:t>Acts 17:11 -</a:t>
            </a:r>
            <a:r>
              <a:rPr lang="en-US" sz="2600" dirty="0" smtClean="0"/>
              <a:t> </a:t>
            </a:r>
            <a:r>
              <a:rPr lang="en-US" sz="2600" i="1" dirty="0" smtClean="0">
                <a:solidFill>
                  <a:schemeClr val="accent1"/>
                </a:solidFill>
              </a:rPr>
              <a:t>Now the </a:t>
            </a:r>
            <a:r>
              <a:rPr lang="en-US" sz="2600" i="1" dirty="0" err="1" smtClean="0">
                <a:solidFill>
                  <a:schemeClr val="accent1"/>
                </a:solidFill>
              </a:rPr>
              <a:t>Bereans</a:t>
            </a:r>
            <a:r>
              <a:rPr lang="en-US" sz="2600" i="1" dirty="0" smtClean="0">
                <a:solidFill>
                  <a:schemeClr val="accent1"/>
                </a:solidFill>
              </a:rPr>
              <a:t> were of more noble character than the Thessalonians, for they received the message with great eagerness and examined the Scriptures every day to see if what Paul said was true.</a:t>
            </a:r>
            <a:endParaRPr lang="en-US" sz="2600" dirty="0" smtClean="0">
              <a:solidFill>
                <a:schemeClr val="accent1"/>
              </a:solidFill>
            </a:endParaRPr>
          </a:p>
          <a:p>
            <a:pPr lvl="0"/>
            <a:r>
              <a:rPr lang="en-US" dirty="0" smtClean="0"/>
              <a:t>Those in positions of teaching, influence, or authority must be especially careful.</a:t>
            </a:r>
          </a:p>
          <a:p>
            <a:pPr lvl="1"/>
            <a:r>
              <a:rPr lang="en-US" sz="2600" b="1" dirty="0" smtClean="0"/>
              <a:t>James 3:1 -</a:t>
            </a:r>
            <a:r>
              <a:rPr lang="en-US" sz="2600" dirty="0" smtClean="0"/>
              <a:t> </a:t>
            </a:r>
            <a:r>
              <a:rPr lang="en-US" sz="2600" i="1" dirty="0" smtClean="0">
                <a:solidFill>
                  <a:schemeClr val="accent1"/>
                </a:solidFill>
              </a:rPr>
              <a:t>Not many of you should presume to be teachers, my brothers, because you know that we who teach will be judged more strictly.</a:t>
            </a:r>
            <a:endParaRPr lang="en-US" sz="2600" dirty="0" smtClean="0">
              <a:solidFill>
                <a:schemeClr val="accent1"/>
              </a:solidFill>
            </a:endParaRPr>
          </a:p>
          <a:p>
            <a:pPr lvl="1"/>
            <a:r>
              <a:rPr lang="en-US" sz="2600" b="1" dirty="0" smtClean="0"/>
              <a:t>Matthew 18:6 -</a:t>
            </a:r>
            <a:r>
              <a:rPr lang="en-US" sz="2600" dirty="0" smtClean="0"/>
              <a:t> </a:t>
            </a:r>
            <a:r>
              <a:rPr lang="en-US" sz="2600" i="1" dirty="0" smtClean="0">
                <a:solidFill>
                  <a:schemeClr val="accent1"/>
                </a:solidFill>
              </a:rPr>
              <a:t>But if anyone causes one of these little ones who believe in me to sin, it would be better for him to have a large millstone hung around his neck and to be drowned in the depths of the sea.</a:t>
            </a:r>
            <a:endParaRPr lang="en-US" sz="2600" dirty="0" smtClean="0">
              <a:solidFill>
                <a:schemeClr val="accent1"/>
              </a:solidFill>
            </a:endParaRP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sz="4000" dirty="0" smtClean="0"/>
              <a:t>How does the reliability of Paul’s Gospel  apply to us today?</a:t>
            </a:r>
            <a:endParaRPr lang="en-US" sz="4000" dirty="0"/>
          </a:p>
        </p:txBody>
      </p:sp>
      <p:sp>
        <p:nvSpPr>
          <p:cNvPr id="3" name="Content Placeholder 2"/>
          <p:cNvSpPr>
            <a:spLocks noGrp="1"/>
          </p:cNvSpPr>
          <p:nvPr>
            <p:ph idx="1"/>
          </p:nvPr>
        </p:nvSpPr>
        <p:spPr>
          <a:xfrm>
            <a:off x="457200" y="1295400"/>
            <a:ext cx="8229600" cy="5410200"/>
          </a:xfrm>
        </p:spPr>
        <p:txBody>
          <a:bodyPr>
            <a:normAutofit fontScale="70000" lnSpcReduction="20000"/>
          </a:bodyPr>
          <a:lstStyle/>
          <a:p>
            <a:pPr marL="265176" indent="-265176" rtl="0">
              <a:lnSpc>
                <a:spcPct val="120000"/>
              </a:lnSpc>
              <a:buNone/>
            </a:pPr>
            <a:r>
              <a:rPr lang="en-US" sz="2900" dirty="0" smtClean="0"/>
              <a:t>1 Corinthians 15:1 </a:t>
            </a:r>
            <a:r>
              <a:rPr lang="en-US" i="1" dirty="0" smtClean="0">
                <a:solidFill>
                  <a:schemeClr val="accent1"/>
                </a:solidFill>
                <a:latin typeface="Cambria" pitchFamily="18" charset="0"/>
              </a:rPr>
              <a:t>Now, brothers, I want to remind you of the gospel I preached to you, which you received and on which you have taken your stand.</a:t>
            </a:r>
          </a:p>
          <a:p>
            <a:pPr marL="265176" indent="-265176" rtl="0">
              <a:lnSpc>
                <a:spcPct val="120000"/>
              </a:lnSpc>
              <a:buNone/>
            </a:pPr>
            <a:r>
              <a:rPr lang="en-US" i="1" dirty="0" smtClean="0">
                <a:solidFill>
                  <a:schemeClr val="accent1"/>
                </a:solidFill>
                <a:latin typeface="Cambria" pitchFamily="18" charset="0"/>
              </a:rPr>
              <a:t> </a:t>
            </a:r>
            <a:r>
              <a:rPr lang="en-US" sz="2900" baseline="30000" dirty="0" smtClean="0"/>
              <a:t>2</a:t>
            </a:r>
            <a:r>
              <a:rPr lang="en-US" i="1" dirty="0" smtClean="0">
                <a:solidFill>
                  <a:schemeClr val="accent1"/>
                </a:solidFill>
                <a:latin typeface="Cambria" pitchFamily="18" charset="0"/>
              </a:rPr>
              <a:t> By this gospel you are saved, if you hold firmly to the word I preached to you. Otherwise, you have believed in vain.</a:t>
            </a:r>
          </a:p>
          <a:p>
            <a:pPr marL="265176" indent="-265176" rtl="0">
              <a:lnSpc>
                <a:spcPct val="120000"/>
              </a:lnSpc>
              <a:buNone/>
            </a:pPr>
            <a:r>
              <a:rPr lang="en-US" i="1" dirty="0" smtClean="0">
                <a:solidFill>
                  <a:schemeClr val="accent1"/>
                </a:solidFill>
                <a:latin typeface="Cambria" pitchFamily="18" charset="0"/>
              </a:rPr>
              <a:t> </a:t>
            </a:r>
            <a:r>
              <a:rPr lang="en-US" sz="2900" baseline="30000" dirty="0" smtClean="0"/>
              <a:t>3</a:t>
            </a:r>
            <a:r>
              <a:rPr lang="en-US" i="1" dirty="0" smtClean="0">
                <a:solidFill>
                  <a:schemeClr val="accent1"/>
                </a:solidFill>
                <a:latin typeface="Cambria" pitchFamily="18" charset="0"/>
              </a:rPr>
              <a:t> For what I received I passed on to you as of first importance: that Christ died for our sins according to the Scriptures,</a:t>
            </a:r>
          </a:p>
          <a:p>
            <a:pPr marL="265176" indent="-265176" rtl="0">
              <a:lnSpc>
                <a:spcPct val="120000"/>
              </a:lnSpc>
              <a:buNone/>
            </a:pPr>
            <a:r>
              <a:rPr lang="en-US" i="1" dirty="0" smtClean="0">
                <a:solidFill>
                  <a:schemeClr val="accent1"/>
                </a:solidFill>
                <a:latin typeface="Cambria" pitchFamily="18" charset="0"/>
              </a:rPr>
              <a:t> </a:t>
            </a:r>
            <a:r>
              <a:rPr lang="en-US" sz="2900" baseline="30000" dirty="0" smtClean="0"/>
              <a:t>4</a:t>
            </a:r>
            <a:r>
              <a:rPr lang="en-US" i="1" dirty="0" smtClean="0">
                <a:solidFill>
                  <a:schemeClr val="accent1"/>
                </a:solidFill>
                <a:latin typeface="Cambria" pitchFamily="18" charset="0"/>
              </a:rPr>
              <a:t> that he was buried, that he was raised on the third day according to the Scriptures,</a:t>
            </a:r>
          </a:p>
          <a:p>
            <a:pPr marL="265176" indent="-265176" rtl="0">
              <a:lnSpc>
                <a:spcPct val="120000"/>
              </a:lnSpc>
              <a:buNone/>
            </a:pPr>
            <a:r>
              <a:rPr lang="en-US" i="1" dirty="0" smtClean="0">
                <a:solidFill>
                  <a:schemeClr val="accent1"/>
                </a:solidFill>
                <a:latin typeface="Cambria" pitchFamily="18" charset="0"/>
              </a:rPr>
              <a:t> </a:t>
            </a:r>
            <a:r>
              <a:rPr lang="en-US" sz="2900" baseline="30000" dirty="0" smtClean="0"/>
              <a:t>5</a:t>
            </a:r>
            <a:r>
              <a:rPr lang="en-US" i="1" dirty="0" smtClean="0">
                <a:solidFill>
                  <a:schemeClr val="accent1"/>
                </a:solidFill>
                <a:latin typeface="Cambria" pitchFamily="18" charset="0"/>
              </a:rPr>
              <a:t> and that he appeared to Peter, and then to the Twelve.</a:t>
            </a:r>
          </a:p>
          <a:p>
            <a:pPr marL="265176" indent="-265176" rtl="0">
              <a:lnSpc>
                <a:spcPct val="120000"/>
              </a:lnSpc>
              <a:buNone/>
            </a:pPr>
            <a:r>
              <a:rPr lang="en-US" i="1" dirty="0" smtClean="0">
                <a:solidFill>
                  <a:schemeClr val="accent1"/>
                </a:solidFill>
                <a:latin typeface="Cambria" pitchFamily="18" charset="0"/>
              </a:rPr>
              <a:t> </a:t>
            </a:r>
            <a:r>
              <a:rPr lang="en-US" sz="2900" baseline="30000" dirty="0" smtClean="0"/>
              <a:t>6</a:t>
            </a:r>
            <a:r>
              <a:rPr lang="en-US" i="1" dirty="0" smtClean="0">
                <a:solidFill>
                  <a:schemeClr val="accent1"/>
                </a:solidFill>
                <a:latin typeface="Cambria" pitchFamily="18" charset="0"/>
              </a:rPr>
              <a:t> After that, he appeared to more than five hundred of the brothers at the same time, most of whom are still living, though some have fallen asleep.</a:t>
            </a:r>
          </a:p>
          <a:p>
            <a:pPr marL="265176" indent="-265176" rtl="0">
              <a:lnSpc>
                <a:spcPct val="120000"/>
              </a:lnSpc>
              <a:buNone/>
            </a:pPr>
            <a:r>
              <a:rPr lang="en-US" i="1" dirty="0" smtClean="0">
                <a:solidFill>
                  <a:schemeClr val="accent1"/>
                </a:solidFill>
                <a:latin typeface="Cambria" pitchFamily="18" charset="0"/>
              </a:rPr>
              <a:t> </a:t>
            </a:r>
            <a:r>
              <a:rPr lang="en-US" sz="2900" baseline="30000" dirty="0" smtClean="0"/>
              <a:t>7</a:t>
            </a:r>
            <a:r>
              <a:rPr lang="en-US" i="1" dirty="0" smtClean="0">
                <a:solidFill>
                  <a:schemeClr val="accent1"/>
                </a:solidFill>
                <a:latin typeface="Cambria" pitchFamily="18" charset="0"/>
              </a:rPr>
              <a:t> Then he appeared to James, then to all the apostles,</a:t>
            </a:r>
          </a:p>
          <a:p>
            <a:pPr marL="265176" indent="-265176" rtl="0">
              <a:lnSpc>
                <a:spcPct val="120000"/>
              </a:lnSpc>
              <a:buNone/>
            </a:pPr>
            <a:r>
              <a:rPr lang="en-US" i="1" dirty="0" smtClean="0">
                <a:solidFill>
                  <a:schemeClr val="accent1"/>
                </a:solidFill>
                <a:latin typeface="Cambria" pitchFamily="18" charset="0"/>
              </a:rPr>
              <a:t> </a:t>
            </a:r>
            <a:r>
              <a:rPr lang="en-US" sz="2900" baseline="30000" dirty="0" smtClean="0"/>
              <a:t>8</a:t>
            </a:r>
            <a:r>
              <a:rPr lang="en-US" i="1" dirty="0" smtClean="0">
                <a:solidFill>
                  <a:schemeClr val="accent1"/>
                </a:solidFill>
                <a:latin typeface="Cambria" pitchFamily="18" charset="0"/>
              </a:rPr>
              <a:t> and last of all he appeared to me also, as to one abnormally born.</a:t>
            </a:r>
          </a:p>
          <a:p>
            <a:pPr marL="265176" indent="-265176" rtl="0">
              <a:lnSpc>
                <a:spcPct val="120000"/>
              </a:lnSpc>
              <a:buNone/>
            </a:pPr>
            <a:r>
              <a:rPr lang="en-US" i="1" dirty="0" smtClean="0">
                <a:solidFill>
                  <a:schemeClr val="accent1"/>
                </a:solidFill>
                <a:latin typeface="Cambria" pitchFamily="18" charset="0"/>
              </a:rPr>
              <a:t> </a:t>
            </a:r>
            <a:r>
              <a:rPr lang="en-US" sz="2900" baseline="30000" dirty="0" smtClean="0"/>
              <a:t>9</a:t>
            </a:r>
            <a:r>
              <a:rPr lang="en-US" i="1" dirty="0" smtClean="0">
                <a:solidFill>
                  <a:schemeClr val="accent1"/>
                </a:solidFill>
                <a:latin typeface="Cambria" pitchFamily="18" charset="0"/>
              </a:rPr>
              <a:t> For I am the least of the apostles and do not even deserve to be called an apostle, because I persecuted the church of God.</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sz="4000" dirty="0" smtClean="0"/>
              <a:t>How does the reliability of Paul’s Gospel  apply to us today?</a:t>
            </a:r>
            <a:endParaRPr lang="en-US" sz="4000" dirty="0"/>
          </a:p>
        </p:txBody>
      </p:sp>
      <p:sp>
        <p:nvSpPr>
          <p:cNvPr id="3" name="Content Placeholder 2"/>
          <p:cNvSpPr>
            <a:spLocks noGrp="1"/>
          </p:cNvSpPr>
          <p:nvPr>
            <p:ph idx="1"/>
          </p:nvPr>
        </p:nvSpPr>
        <p:spPr>
          <a:xfrm>
            <a:off x="457200" y="1295400"/>
            <a:ext cx="8229600" cy="5410200"/>
          </a:xfrm>
        </p:spPr>
        <p:txBody>
          <a:bodyPr>
            <a:normAutofit/>
          </a:bodyPr>
          <a:lstStyle/>
          <a:p>
            <a:r>
              <a:rPr lang="en-US" dirty="0" smtClean="0"/>
              <a:t>If Paul is wrong about the Gospel:</a:t>
            </a:r>
          </a:p>
          <a:p>
            <a:pPr lvl="2" rtl="0"/>
            <a:r>
              <a:rPr lang="en-US" sz="2400" i="1" dirty="0" smtClean="0">
                <a:solidFill>
                  <a:schemeClr val="accent1"/>
                </a:solidFill>
                <a:latin typeface="Cambria" pitchFamily="18" charset="0"/>
              </a:rPr>
              <a:t>If only for this life we have hope in Christ, we are to be pitied more than all men. </a:t>
            </a:r>
            <a:r>
              <a:rPr lang="en-US" sz="2400" dirty="0" smtClean="0"/>
              <a:t>(1Co 15:19 NIV)</a:t>
            </a:r>
          </a:p>
          <a:p>
            <a:pPr rtl="0"/>
            <a:r>
              <a:rPr lang="en-US" dirty="0" smtClean="0"/>
              <a:t>But because Paul is right about the Gospel, we can say along with Paul:</a:t>
            </a:r>
          </a:p>
          <a:p>
            <a:pPr lvl="1" rtl="0"/>
            <a:r>
              <a:rPr lang="en-US" sz="2400" i="1" dirty="0" smtClean="0">
                <a:solidFill>
                  <a:schemeClr val="accent1"/>
                </a:solidFill>
                <a:latin typeface="Cambria" pitchFamily="18" charset="0"/>
              </a:rPr>
              <a:t>"Where, O death, is your victory? Where, O death, is your sting?” The sting of death is sin, and the power of sin is the law. But thanks be to God! He gives us the victory through our Lord Jesus Christ. Therefore, my dear brothers, stand firm. Let nothing move you. Always give yourselves fully to the work of the Lord, because you know that your labor in the Lord is not in vain. </a:t>
            </a:r>
            <a:r>
              <a:rPr lang="en-US" dirty="0" smtClean="0"/>
              <a:t>(1Co 15:55-58)</a:t>
            </a:r>
            <a:endParaRPr lang="en-US" sz="6600" dirty="0" smtClean="0"/>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Letter to </a:t>
            </a:r>
            <a:r>
              <a:rPr lang="en-US" smtClean="0"/>
              <a:t>the Galatians</a:t>
            </a:r>
            <a:endParaRPr lang="en-US"/>
          </a:p>
        </p:txBody>
      </p:sp>
      <p:sp>
        <p:nvSpPr>
          <p:cNvPr id="3" name="Content Placeholder 2"/>
          <p:cNvSpPr>
            <a:spLocks noGrp="1"/>
          </p:cNvSpPr>
          <p:nvPr>
            <p:ph idx="1"/>
          </p:nvPr>
        </p:nvSpPr>
        <p:spPr/>
        <p:txBody>
          <a:bodyPr/>
          <a:lstStyle/>
          <a:p>
            <a:r>
              <a:rPr lang="en-US" dirty="0" smtClean="0"/>
              <a:t>Paul Gives a Short, Authoritative Greeting (</a:t>
            </a:r>
            <a:r>
              <a:rPr lang="en-US" dirty="0" smtClean="0">
                <a:solidFill>
                  <a:schemeClr val="accent1"/>
                </a:solidFill>
              </a:rPr>
              <a:t>1:1-5</a:t>
            </a:r>
            <a:r>
              <a:rPr lang="en-US" dirty="0" smtClean="0"/>
              <a:t>)</a:t>
            </a:r>
          </a:p>
          <a:p>
            <a:r>
              <a:rPr lang="en-US" dirty="0" smtClean="0"/>
              <a:t>Paul Gives a Strong Warning (</a:t>
            </a:r>
            <a:r>
              <a:rPr lang="en-US" dirty="0" smtClean="0">
                <a:solidFill>
                  <a:schemeClr val="accent1"/>
                </a:solidFill>
              </a:rPr>
              <a:t>1:6-10</a:t>
            </a:r>
            <a:r>
              <a:rPr lang="en-US" dirty="0" smtClean="0"/>
              <a:t>)</a:t>
            </a:r>
          </a:p>
          <a:p>
            <a:r>
              <a:rPr lang="en-US" dirty="0" smtClean="0"/>
              <a:t>Paul Proves That He Received the Gospel Directly from God – Not from Men (</a:t>
            </a:r>
            <a:r>
              <a:rPr lang="en-US" dirty="0" smtClean="0">
                <a:solidFill>
                  <a:schemeClr val="accent1"/>
                </a:solidFill>
              </a:rPr>
              <a:t>1:11-2:14</a:t>
            </a:r>
            <a:r>
              <a:rPr lang="en-US" dirty="0" smtClean="0"/>
              <a:t>)</a:t>
            </a:r>
          </a:p>
          <a:p>
            <a:r>
              <a:rPr lang="en-US" dirty="0" smtClean="0"/>
              <a:t>Paul Defends His Law-Free Gospel Using Several Arguments (</a:t>
            </a:r>
            <a:r>
              <a:rPr lang="en-US" dirty="0" smtClean="0">
                <a:solidFill>
                  <a:schemeClr val="accent1"/>
                </a:solidFill>
              </a:rPr>
              <a:t>2:15-5:12</a:t>
            </a:r>
            <a:r>
              <a:rPr lang="en-US" dirty="0" smtClean="0"/>
              <a:t>)</a:t>
            </a:r>
          </a:p>
          <a:p>
            <a:pPr lvl="1"/>
            <a:r>
              <a:rPr lang="en-US" sz="2400" dirty="0" smtClean="0"/>
              <a:t>Paul appeals to what those who are “Jews by birth” already know (</a:t>
            </a:r>
            <a:r>
              <a:rPr lang="en-US" sz="2400" dirty="0" smtClean="0">
                <a:solidFill>
                  <a:schemeClr val="accent1"/>
                </a:solidFill>
              </a:rPr>
              <a:t>2:15–21</a:t>
            </a:r>
            <a:r>
              <a:rPr lang="en-US" sz="2400" dirty="0" smtClean="0"/>
              <a:t>)</a:t>
            </a:r>
          </a:p>
          <a:p>
            <a:pPr lvl="1">
              <a:buNone/>
            </a:pP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4000" dirty="0"/>
              <a:t>Paul’s Public Rebuke Peter When the Gospel was at Stake (</a:t>
            </a:r>
            <a:r>
              <a:rPr lang="en-US" sz="4000" dirty="0">
                <a:solidFill>
                  <a:schemeClr val="accent1"/>
                </a:solidFill>
              </a:rPr>
              <a:t>2:11-14</a:t>
            </a:r>
            <a:r>
              <a:rPr lang="en-US" sz="4000" dirty="0"/>
              <a:t>)</a:t>
            </a:r>
          </a:p>
        </p:txBody>
      </p:sp>
      <p:sp>
        <p:nvSpPr>
          <p:cNvPr id="3" name="Content Placeholder 2"/>
          <p:cNvSpPr>
            <a:spLocks noGrp="1"/>
          </p:cNvSpPr>
          <p:nvPr>
            <p:ph idx="1"/>
          </p:nvPr>
        </p:nvSpPr>
        <p:spPr>
          <a:xfrm>
            <a:off x="457200" y="1295400"/>
            <a:ext cx="8229600" cy="5257800"/>
          </a:xfrm>
        </p:spPr>
        <p:txBody>
          <a:bodyPr>
            <a:normAutofit lnSpcReduction="10000"/>
          </a:bodyPr>
          <a:lstStyle/>
          <a:p>
            <a:pPr marL="265176" indent="-265176" rtl="0">
              <a:lnSpc>
                <a:spcPct val="120000"/>
              </a:lnSpc>
              <a:buNone/>
            </a:pPr>
            <a:r>
              <a:rPr lang="en-US" sz="2500" baseline="30000" dirty="0" smtClean="0"/>
              <a:t>11</a:t>
            </a:r>
            <a:r>
              <a:rPr lang="en-US" sz="2400" i="1" dirty="0" smtClean="0">
                <a:solidFill>
                  <a:schemeClr val="accent1"/>
                </a:solidFill>
                <a:latin typeface="Cambria" pitchFamily="18" charset="0"/>
              </a:rPr>
              <a:t> When Peter came to Antioch, I opposed him to his face, because he was clearly in the wrong.</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12</a:t>
            </a:r>
            <a:r>
              <a:rPr lang="en-US" sz="2400" i="1" dirty="0" smtClean="0">
                <a:solidFill>
                  <a:schemeClr val="accent1"/>
                </a:solidFill>
                <a:latin typeface="Cambria" pitchFamily="18" charset="0"/>
              </a:rPr>
              <a:t> Before certain men came from James, he used to eat with the Gentiles. But when they arrived, he began to draw back and separate himself from the Gentiles because he was afraid of those who belonged to the circumcision group.</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13</a:t>
            </a:r>
            <a:r>
              <a:rPr lang="en-US" sz="2400" i="1" dirty="0" smtClean="0">
                <a:solidFill>
                  <a:schemeClr val="accent1"/>
                </a:solidFill>
                <a:latin typeface="Cambria" pitchFamily="18" charset="0"/>
              </a:rPr>
              <a:t> The other Jews joined him in his hypocrisy, so that by their hypocrisy even Barnabas was led astray.</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14</a:t>
            </a:r>
            <a:r>
              <a:rPr lang="en-US" sz="2400" i="1" dirty="0" smtClean="0">
                <a:solidFill>
                  <a:schemeClr val="accent1"/>
                </a:solidFill>
                <a:latin typeface="Cambria" pitchFamily="18" charset="0"/>
              </a:rPr>
              <a:t> When I saw that they were not acting in line with the truth of the gospel, I said to Peter in front of them all, "You are a Jew, yet you live like a Gentile and not like a Jew. How is it, then, that you force Gentiles to follow Jewish customs?</a:t>
            </a:r>
          </a:p>
        </p:txBody>
      </p:sp>
    </p:spTree>
  </p:cSld>
  <p:clrMapOvr>
    <a:masterClrMapping/>
  </p:clrMapOvr>
  <p:transition>
    <p:plu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appeals to what those who are “Jews by birth” already know (</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257800"/>
          </a:xfrm>
        </p:spPr>
        <p:txBody>
          <a:bodyPr>
            <a:normAutofit/>
          </a:bodyPr>
          <a:lstStyle/>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15</a:t>
            </a:r>
            <a:r>
              <a:rPr lang="en-US" sz="2400" i="1" dirty="0" smtClean="0">
                <a:solidFill>
                  <a:schemeClr val="accent1"/>
                </a:solidFill>
                <a:latin typeface="Cambria" pitchFamily="18" charset="0"/>
              </a:rPr>
              <a:t> "We who are Jews by birth and not 'Gentile sinners'</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16</a:t>
            </a:r>
            <a:r>
              <a:rPr lang="en-US" sz="2400" i="1" dirty="0" smtClean="0">
                <a:solidFill>
                  <a:schemeClr val="accent1"/>
                </a:solidFill>
                <a:latin typeface="Cambria" pitchFamily="18" charset="0"/>
              </a:rPr>
              <a:t> know that a man is not justified by observing the law, but by faith in Jesus Christ. So we, too, have put our faith in Christ Jesus that we may be justified by faith in Christ and not by observing the law, because by observing the law no one will be justified.</a:t>
            </a:r>
          </a:p>
        </p:txBody>
      </p:sp>
    </p:spTree>
  </p:cSld>
  <p:clrMapOvr>
    <a:masterClrMapping/>
  </p:clrMapOvr>
  <p:transition>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257800"/>
          </a:xfrm>
        </p:spPr>
        <p:txBody>
          <a:bodyPr>
            <a:normAutofit/>
          </a:bodyPr>
          <a:lstStyle/>
          <a:p>
            <a:pPr marL="265176" indent="-265176" rtl="0">
              <a:lnSpc>
                <a:spcPct val="120000"/>
              </a:lnSpc>
              <a:buNone/>
            </a:pPr>
            <a:r>
              <a:rPr lang="en-US" sz="2500" baseline="30000" dirty="0" smtClean="0"/>
              <a:t>17</a:t>
            </a:r>
            <a:r>
              <a:rPr lang="en-US" sz="2400" i="1" dirty="0" smtClean="0">
                <a:solidFill>
                  <a:schemeClr val="accent1"/>
                </a:solidFill>
                <a:latin typeface="Cambria" pitchFamily="18" charset="0"/>
              </a:rPr>
              <a:t> "If, while we seek to be justified in Christ, it becomes evident that we ourselves are sinners, does that mean that Christ promotes sin? Absolutely not!</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18</a:t>
            </a:r>
            <a:r>
              <a:rPr lang="en-US" sz="2400" i="1" dirty="0" smtClean="0">
                <a:solidFill>
                  <a:schemeClr val="accent1"/>
                </a:solidFill>
                <a:latin typeface="Cambria" pitchFamily="18" charset="0"/>
              </a:rPr>
              <a:t> If I rebuild what I destroyed, I prove that I am a lawbreaker.</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19</a:t>
            </a:r>
            <a:r>
              <a:rPr lang="en-US" sz="2400" i="1" dirty="0" smtClean="0">
                <a:solidFill>
                  <a:schemeClr val="accent1"/>
                </a:solidFill>
                <a:latin typeface="Cambria" pitchFamily="18" charset="0"/>
              </a:rPr>
              <a:t> For through the law I died to the law so that I might live for God.</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20</a:t>
            </a:r>
            <a:r>
              <a:rPr lang="en-US" sz="2400" i="1" dirty="0" smtClean="0">
                <a:solidFill>
                  <a:schemeClr val="accent1"/>
                </a:solidFill>
                <a:latin typeface="Cambria" pitchFamily="18" charset="0"/>
              </a:rPr>
              <a:t> I have been crucified with Christ and I no longer live, but Christ lives in me. The life I live in the body, I live by faith in the Son of God, who loved me and gave himself for me.</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21</a:t>
            </a:r>
            <a:r>
              <a:rPr lang="en-US" sz="2400" i="1" dirty="0" smtClean="0">
                <a:solidFill>
                  <a:schemeClr val="accent1"/>
                </a:solidFill>
                <a:latin typeface="Cambria" pitchFamily="18" charset="0"/>
              </a:rPr>
              <a:t> I do not set aside the grace of God, for if righteousness could be gained through the law, Christ died for nothing!”</a:t>
            </a:r>
          </a:p>
        </p:txBody>
      </p:sp>
    </p:spTree>
  </p:cSld>
  <p:clrMapOvr>
    <a:masterClrMapping/>
  </p:clrMapOvr>
  <p:transition>
    <p:plu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a:bodyPr>
          <a:lstStyle/>
          <a:p>
            <a:pPr marL="265176" indent="-265176" rtl="0">
              <a:lnSpc>
                <a:spcPct val="120000"/>
              </a:lnSpc>
              <a:buNone/>
            </a:pPr>
            <a:r>
              <a:rPr lang="en-US" i="1" dirty="0" smtClean="0">
                <a:solidFill>
                  <a:schemeClr val="accent1"/>
                </a:solidFill>
                <a:latin typeface="Cambria" pitchFamily="18" charset="0"/>
              </a:rPr>
              <a:t> </a:t>
            </a:r>
            <a:r>
              <a:rPr lang="en-US" baseline="30000" dirty="0" smtClean="0"/>
              <a:t>15</a:t>
            </a:r>
            <a:r>
              <a:rPr lang="en-US" i="1" dirty="0" smtClean="0">
                <a:solidFill>
                  <a:schemeClr val="accent1"/>
                </a:solidFill>
                <a:latin typeface="Cambria" pitchFamily="18" charset="0"/>
              </a:rPr>
              <a:t> We who are Jews by birth and not ‘Gentile sinners’</a:t>
            </a:r>
          </a:p>
          <a:p>
            <a:pPr marL="265176" indent="-265176" rtl="0">
              <a:lnSpc>
                <a:spcPct val="120000"/>
              </a:lnSpc>
              <a:buNone/>
            </a:pPr>
            <a:endParaRPr lang="en-US" sz="2400" i="1" dirty="0" smtClean="0">
              <a:solidFill>
                <a:schemeClr val="accent1"/>
              </a:solidFill>
              <a:latin typeface="Cambria" pitchFamily="18" charset="0"/>
            </a:endParaRPr>
          </a:p>
          <a:p>
            <a:pPr marL="265176" indent="-265176" rtl="0">
              <a:lnSpc>
                <a:spcPct val="120000"/>
              </a:lnSpc>
            </a:pPr>
            <a:r>
              <a:rPr lang="en-US" i="1" dirty="0" smtClean="0">
                <a:solidFill>
                  <a:schemeClr val="accent1"/>
                </a:solidFill>
                <a:latin typeface="Cambria" pitchFamily="18" charset="0"/>
              </a:rPr>
              <a:t>“We who are Jews by birth” </a:t>
            </a:r>
            <a:r>
              <a:rPr lang="en-US" dirty="0" smtClean="0">
                <a:solidFill>
                  <a:prstClr val="black"/>
                </a:solidFill>
              </a:rPr>
              <a:t>– Believers such as Paul, Peter, and Barnabas who were born as Jews would have had the opportunity from birth to keep the law (were it possible)</a:t>
            </a:r>
          </a:p>
          <a:p>
            <a:pPr marL="265176" indent="-265176" rtl="0">
              <a:lnSpc>
                <a:spcPct val="120000"/>
              </a:lnSpc>
            </a:pPr>
            <a:r>
              <a:rPr lang="en-US" i="1" dirty="0" smtClean="0">
                <a:solidFill>
                  <a:schemeClr val="accent1"/>
                </a:solidFill>
                <a:latin typeface="Cambria" pitchFamily="18" charset="0"/>
              </a:rPr>
              <a:t>“not ‘Gentile sinners’” </a:t>
            </a:r>
            <a:r>
              <a:rPr lang="en-US" dirty="0" smtClean="0">
                <a:solidFill>
                  <a:prstClr val="black"/>
                </a:solidFill>
              </a:rPr>
              <a:t>– In Old Testament times the Jews viewed the Gentiles as sinners (which they were), living outside the law.</a:t>
            </a:r>
          </a:p>
          <a:p>
            <a:pPr marL="265176" indent="-265176" rtl="0">
              <a:lnSpc>
                <a:spcPct val="120000"/>
              </a:lnSpc>
            </a:pPr>
            <a:endParaRPr lang="en-US" sz="2400" i="1" dirty="0" smtClean="0">
              <a:solidFill>
                <a:schemeClr val="accent1"/>
              </a:solidFill>
              <a:latin typeface="Cambria"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487362"/>
          </a:xfrm>
        </p:spPr>
        <p:txBody>
          <a:bodyPr>
            <a:normAutofit fontScale="90000"/>
          </a:bodyPr>
          <a:lstStyle/>
          <a:p>
            <a:r>
              <a:rPr lang="en-US" b="1" dirty="0" smtClean="0"/>
              <a:t>The Roman Empire – 400 AD</a:t>
            </a:r>
            <a:endParaRPr lang="en-US" b="1" dirty="0"/>
          </a:p>
        </p:txBody>
      </p:sp>
      <p:pic>
        <p:nvPicPr>
          <p:cNvPr id="2050" name="Picture 2"/>
          <p:cNvPicPr>
            <a:picLocks noChangeAspect="1" noChangeArrowheads="1"/>
          </p:cNvPicPr>
          <p:nvPr/>
        </p:nvPicPr>
        <p:blipFill>
          <a:blip r:embed="rId2" cstate="print"/>
          <a:srcRect/>
          <a:stretch>
            <a:fillRect/>
          </a:stretch>
        </p:blipFill>
        <p:spPr bwMode="auto">
          <a:xfrm>
            <a:off x="533400" y="914400"/>
            <a:ext cx="7942263" cy="5261864"/>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92500" lnSpcReduction="20000"/>
          </a:bodyPr>
          <a:lstStyle/>
          <a:p>
            <a:pPr marL="265176" indent="-265176" rtl="0">
              <a:lnSpc>
                <a:spcPct val="120000"/>
              </a:lnSpc>
              <a:buNone/>
            </a:pPr>
            <a:r>
              <a:rPr lang="en-US" sz="3200" baseline="30000" dirty="0" smtClean="0"/>
              <a:t>16</a:t>
            </a:r>
            <a:r>
              <a:rPr lang="en-US" i="1" dirty="0" smtClean="0">
                <a:solidFill>
                  <a:schemeClr val="accent1"/>
                </a:solidFill>
                <a:latin typeface="Cambria" pitchFamily="18" charset="0"/>
              </a:rPr>
              <a:t> [Jews by birth] know that a man is not justified by observing the law, but by faith in Jesus Christ. So we, too, have put our faith in Christ Jesus that we may be justified by faith in Christ and not by observing the law, because by observing the law no one will be justified.</a:t>
            </a:r>
          </a:p>
          <a:p>
            <a:pPr marL="265176" indent="-265176" rtl="0">
              <a:lnSpc>
                <a:spcPct val="120000"/>
              </a:lnSpc>
              <a:buNone/>
            </a:pPr>
            <a:endParaRPr lang="en-US" sz="2400" i="1" dirty="0" smtClean="0">
              <a:solidFill>
                <a:schemeClr val="accent1"/>
              </a:solidFill>
              <a:latin typeface="Cambria" pitchFamily="18" charset="0"/>
            </a:endParaRPr>
          </a:p>
          <a:p>
            <a:pPr marL="265176" indent="-265176" rtl="0">
              <a:lnSpc>
                <a:spcPct val="120000"/>
              </a:lnSpc>
            </a:pPr>
            <a:r>
              <a:rPr lang="en-US" i="1" dirty="0" smtClean="0">
                <a:solidFill>
                  <a:schemeClr val="accent1"/>
                </a:solidFill>
                <a:latin typeface="Cambria" pitchFamily="18" charset="0"/>
              </a:rPr>
              <a:t>“justified” </a:t>
            </a:r>
            <a:r>
              <a:rPr lang="en-US" dirty="0" smtClean="0">
                <a:solidFill>
                  <a:prstClr val="black"/>
                </a:solidFill>
              </a:rPr>
              <a:t>– to be accepted by God, made in right standing with God – in other words, to be saved.</a:t>
            </a:r>
          </a:p>
          <a:p>
            <a:pPr marL="265176" indent="-265176" rtl="0">
              <a:lnSpc>
                <a:spcPct val="120000"/>
              </a:lnSpc>
            </a:pPr>
            <a:r>
              <a:rPr lang="en-US" i="1" dirty="0" smtClean="0">
                <a:solidFill>
                  <a:schemeClr val="accent1"/>
                </a:solidFill>
                <a:latin typeface="Cambria" pitchFamily="18" charset="0"/>
              </a:rPr>
              <a:t>“faith” </a:t>
            </a:r>
            <a:r>
              <a:rPr lang="en-US" dirty="0" smtClean="0">
                <a:solidFill>
                  <a:prstClr val="black"/>
                </a:solidFill>
              </a:rPr>
              <a:t>– a wholehearted, life-changing, personal trust and dependence on the finished work of Christ alone in order to have right standing with God</a:t>
            </a:r>
          </a:p>
          <a:p>
            <a:pPr marL="265176" indent="-265176" rtl="0">
              <a:lnSpc>
                <a:spcPct val="120000"/>
              </a:lnSpc>
            </a:pPr>
            <a:r>
              <a:rPr lang="en-US" i="1" dirty="0" smtClean="0">
                <a:solidFill>
                  <a:schemeClr val="accent1"/>
                </a:solidFill>
                <a:latin typeface="Cambria" pitchFamily="18" charset="0"/>
              </a:rPr>
              <a:t>“by observing the law no one will be justified” </a:t>
            </a:r>
            <a:r>
              <a:rPr lang="en-US" dirty="0" smtClean="0">
                <a:solidFill>
                  <a:prstClr val="black"/>
                </a:solidFill>
              </a:rPr>
              <a:t>– Paul quotes a paraphrase of Psalm 143:2</a:t>
            </a:r>
            <a:endParaRPr lang="en-US" i="1" dirty="0" smtClean="0">
              <a:solidFill>
                <a:schemeClr val="accent1"/>
              </a:solidFill>
              <a:latin typeface="Cambria"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lnSpcReduction="10000"/>
          </a:bodyPr>
          <a:lstStyle/>
          <a:p>
            <a:pPr marL="265176" indent="-265176" rtl="0">
              <a:lnSpc>
                <a:spcPct val="120000"/>
              </a:lnSpc>
              <a:buNone/>
            </a:pPr>
            <a:r>
              <a:rPr lang="en-US" sz="3200" baseline="30000" dirty="0" smtClean="0"/>
              <a:t>17</a:t>
            </a:r>
            <a:r>
              <a:rPr lang="en-US" i="1" dirty="0" smtClean="0">
                <a:solidFill>
                  <a:schemeClr val="accent1"/>
                </a:solidFill>
                <a:latin typeface="Cambria" pitchFamily="18" charset="0"/>
              </a:rPr>
              <a:t> "If, while we seek to be justified in Christ, it becomes evident that we ourselves are sinners, does that mean that Christ promotes sin? Absolutely not!</a:t>
            </a:r>
          </a:p>
          <a:p>
            <a:pPr marL="265176" indent="-265176" rtl="0">
              <a:lnSpc>
                <a:spcPct val="120000"/>
              </a:lnSpc>
              <a:buNone/>
            </a:pPr>
            <a:endParaRPr lang="en-US" sz="2400" i="1" dirty="0" smtClean="0">
              <a:solidFill>
                <a:schemeClr val="accent1"/>
              </a:solidFill>
              <a:latin typeface="Cambria" pitchFamily="18" charset="0"/>
            </a:endParaRPr>
          </a:p>
          <a:p>
            <a:pPr marL="265176" indent="-265176" rtl="0">
              <a:lnSpc>
                <a:spcPct val="120000"/>
              </a:lnSpc>
            </a:pPr>
            <a:r>
              <a:rPr lang="en-US" i="1" dirty="0" smtClean="0">
                <a:solidFill>
                  <a:schemeClr val="accent1"/>
                </a:solidFill>
                <a:latin typeface="Cambria" pitchFamily="18" charset="0"/>
              </a:rPr>
              <a:t>“we seek to be justified in Christ” </a:t>
            </a:r>
            <a:r>
              <a:rPr lang="en-US" dirty="0" smtClean="0">
                <a:solidFill>
                  <a:prstClr val="black"/>
                </a:solidFill>
              </a:rPr>
              <a:t>– </a:t>
            </a:r>
            <a:r>
              <a:rPr lang="en-US" dirty="0" smtClean="0"/>
              <a:t>that is, we are trusting in Christ’s work on our behalf to be saved</a:t>
            </a:r>
            <a:endParaRPr lang="en-US" dirty="0" smtClean="0">
              <a:solidFill>
                <a:prstClr val="black"/>
              </a:solidFill>
            </a:endParaRPr>
          </a:p>
          <a:p>
            <a:pPr marL="265176" indent="-265176" rtl="0">
              <a:lnSpc>
                <a:spcPct val="120000"/>
              </a:lnSpc>
            </a:pPr>
            <a:r>
              <a:rPr lang="en-US" i="1" dirty="0" smtClean="0">
                <a:solidFill>
                  <a:schemeClr val="accent1"/>
                </a:solidFill>
                <a:latin typeface="Cambria" pitchFamily="18" charset="0"/>
              </a:rPr>
              <a:t>“it becomes evident that we ourselves are sinners” </a:t>
            </a:r>
            <a:r>
              <a:rPr lang="en-US" dirty="0" smtClean="0">
                <a:solidFill>
                  <a:prstClr val="black"/>
                </a:solidFill>
              </a:rPr>
              <a:t>– </a:t>
            </a:r>
            <a:r>
              <a:rPr lang="en-US" dirty="0" smtClean="0"/>
              <a:t>because we have given up on trying to keep the law in order to be saved</a:t>
            </a:r>
            <a:endParaRPr lang="en-US" dirty="0" smtClean="0">
              <a:solidFill>
                <a:prstClr val="black"/>
              </a:solidFill>
            </a:endParaRPr>
          </a:p>
          <a:p>
            <a:pPr marL="265176" indent="-265176" rtl="0">
              <a:lnSpc>
                <a:spcPct val="120000"/>
              </a:lnSpc>
            </a:pPr>
            <a:r>
              <a:rPr lang="en-US" i="1" dirty="0" smtClean="0">
                <a:solidFill>
                  <a:schemeClr val="accent1"/>
                </a:solidFill>
                <a:latin typeface="Cambria" pitchFamily="18" charset="0"/>
              </a:rPr>
              <a:t>“does that mean that Christ promotes sin? ” </a:t>
            </a:r>
            <a:r>
              <a:rPr lang="en-US" dirty="0" smtClean="0">
                <a:solidFill>
                  <a:prstClr val="black"/>
                </a:solidFill>
              </a:rPr>
              <a:t>– a rhetorical question. Paul’s answer: “</a:t>
            </a:r>
            <a:r>
              <a:rPr lang="en-US" i="1" dirty="0" smtClean="0">
                <a:solidFill>
                  <a:schemeClr val="accent1"/>
                </a:solidFill>
                <a:latin typeface="Cambria" pitchFamily="18" charset="0"/>
              </a:rPr>
              <a:t>Absolutely not!</a:t>
            </a:r>
            <a:r>
              <a:rPr lang="en-US" dirty="0" smtClean="0">
                <a:solidFill>
                  <a:prstClr val="black"/>
                </a:solidFill>
              </a:rPr>
              <a:t>”</a:t>
            </a:r>
            <a:endParaRPr lang="en-US" i="1" dirty="0" smtClean="0">
              <a:solidFill>
                <a:schemeClr val="accent1"/>
              </a:solidFill>
              <a:latin typeface="Cambria"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lnSpcReduction="10000"/>
          </a:bodyPr>
          <a:lstStyle/>
          <a:p>
            <a:pPr marL="265176" indent="-265176" rtl="0">
              <a:lnSpc>
                <a:spcPct val="120000"/>
              </a:lnSpc>
              <a:buNone/>
            </a:pPr>
            <a:r>
              <a:rPr lang="en-US" i="1" dirty="0" smtClean="0">
                <a:solidFill>
                  <a:schemeClr val="accent1"/>
                </a:solidFill>
                <a:latin typeface="Cambria" pitchFamily="18" charset="0"/>
              </a:rPr>
              <a:t> </a:t>
            </a:r>
            <a:r>
              <a:rPr lang="en-US" baseline="30000" dirty="0" smtClean="0"/>
              <a:t>18</a:t>
            </a:r>
            <a:r>
              <a:rPr lang="en-US" i="1" dirty="0" smtClean="0">
                <a:solidFill>
                  <a:schemeClr val="accent1"/>
                </a:solidFill>
                <a:latin typeface="Cambria" pitchFamily="18" charset="0"/>
              </a:rPr>
              <a:t> If I rebuild what I destroyed, I prove that I am a lawbreaker.</a:t>
            </a:r>
          </a:p>
          <a:p>
            <a:pPr marL="265176" indent="-265176" rtl="0">
              <a:lnSpc>
                <a:spcPct val="110000"/>
              </a:lnSpc>
              <a:buNone/>
            </a:pPr>
            <a:endParaRPr lang="en-US" sz="1800" i="1" dirty="0" smtClean="0">
              <a:solidFill>
                <a:schemeClr val="accent1"/>
              </a:solidFill>
              <a:latin typeface="Cambria" pitchFamily="18" charset="0"/>
            </a:endParaRPr>
          </a:p>
          <a:p>
            <a:pPr marL="265176" indent="-265176" rtl="0">
              <a:lnSpc>
                <a:spcPct val="120000"/>
              </a:lnSpc>
            </a:pPr>
            <a:r>
              <a:rPr lang="en-US" dirty="0" smtClean="0"/>
              <a:t>Paul is referring here to “rebuilding” and “destroying” the Law:</a:t>
            </a:r>
          </a:p>
          <a:p>
            <a:pPr marL="548640" lvl="1" indent="-265176" rtl="0">
              <a:lnSpc>
                <a:spcPct val="120000"/>
              </a:lnSpc>
            </a:pPr>
            <a:r>
              <a:rPr lang="en-US" dirty="0" smtClean="0">
                <a:solidFill>
                  <a:prstClr val="black"/>
                </a:solidFill>
              </a:rPr>
              <a:t>For Paul to “rebuild” the Law, would have to go back to teaching that everyone (including Gentiles) is still under the Law.</a:t>
            </a:r>
          </a:p>
          <a:p>
            <a:pPr marL="548640" lvl="1" indent="-265176" rtl="0">
              <a:lnSpc>
                <a:spcPct val="120000"/>
              </a:lnSpc>
            </a:pPr>
            <a:r>
              <a:rPr lang="en-US" dirty="0" smtClean="0">
                <a:solidFill>
                  <a:prstClr val="black"/>
                </a:solidFill>
              </a:rPr>
              <a:t>Paul had “destroyed” the Law when he taught that we are no longer under it – for salvation or even its particular requirements such as the food laws or circumcision.</a:t>
            </a:r>
          </a:p>
          <a:p>
            <a:pPr marL="548640" lvl="1" indent="-265176" rtl="0">
              <a:lnSpc>
                <a:spcPct val="120000"/>
              </a:lnSpc>
            </a:pPr>
            <a:r>
              <a:rPr lang="en-US" dirty="0" smtClean="0">
                <a:solidFill>
                  <a:prstClr val="black"/>
                </a:solidFill>
              </a:rPr>
              <a:t>If Paul were now to go back and teach that we are under the Law after all, it would prove that he really had been a lawbreaker when he had stopped keeping the Law!</a:t>
            </a:r>
          </a:p>
          <a:p>
            <a:pPr marL="548640" lvl="1" indent="-265176" rtl="0">
              <a:lnSpc>
                <a:spcPct val="120000"/>
              </a:lnSpc>
            </a:pPr>
            <a:endParaRPr lang="en-US"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a:bodyPr>
          <a:lstStyle/>
          <a:p>
            <a:pPr marL="265176" indent="-265176" rtl="0">
              <a:lnSpc>
                <a:spcPct val="120000"/>
              </a:lnSpc>
              <a:buNone/>
            </a:pPr>
            <a:r>
              <a:rPr lang="en-US" i="1" dirty="0" smtClean="0">
                <a:solidFill>
                  <a:schemeClr val="accent1"/>
                </a:solidFill>
                <a:latin typeface="Cambria" pitchFamily="18" charset="0"/>
              </a:rPr>
              <a:t> </a:t>
            </a:r>
            <a:r>
              <a:rPr lang="en-US" baseline="30000" dirty="0" smtClean="0"/>
              <a:t>19</a:t>
            </a:r>
            <a:r>
              <a:rPr lang="en-US" i="1" dirty="0" smtClean="0">
                <a:solidFill>
                  <a:schemeClr val="accent1"/>
                </a:solidFill>
                <a:latin typeface="Cambria" pitchFamily="18" charset="0"/>
              </a:rPr>
              <a:t> For through the law I died to the law so that I might live for God.</a:t>
            </a:r>
          </a:p>
          <a:p>
            <a:pPr marL="265176" indent="-265176" rtl="0">
              <a:buNone/>
            </a:pPr>
            <a:endParaRPr lang="en-US" sz="2000" i="1" dirty="0" smtClean="0">
              <a:solidFill>
                <a:schemeClr val="accent1"/>
              </a:solidFill>
              <a:latin typeface="Cambria" pitchFamily="18" charset="0"/>
            </a:endParaRPr>
          </a:p>
          <a:p>
            <a:pPr marL="265176" indent="-265176" rtl="0">
              <a:lnSpc>
                <a:spcPct val="120000"/>
              </a:lnSpc>
            </a:pPr>
            <a:r>
              <a:rPr lang="en-US" dirty="0" smtClean="0"/>
              <a:t>What does it mean for Paul to “die </a:t>
            </a:r>
            <a:r>
              <a:rPr lang="en-US" u="sng" dirty="0" smtClean="0"/>
              <a:t>to</a:t>
            </a:r>
            <a:r>
              <a:rPr lang="en-US" dirty="0" smtClean="0"/>
              <a:t> the Law”?</a:t>
            </a:r>
          </a:p>
          <a:p>
            <a:pPr marL="548640" lvl="1" indent="-265176" rtl="0">
              <a:lnSpc>
                <a:spcPct val="120000"/>
              </a:lnSpc>
            </a:pPr>
            <a:r>
              <a:rPr lang="en-US" sz="2400" dirty="0" smtClean="0"/>
              <a:t>For Paul, “to die to” something means that he does not have any relationship to it, it has no further claim or control over him</a:t>
            </a:r>
          </a:p>
          <a:p>
            <a:pPr marL="548640" lvl="1" indent="-265176" rtl="0">
              <a:lnSpc>
                <a:spcPct val="120000"/>
              </a:lnSpc>
            </a:pPr>
            <a:endParaRPr lang="en-US" dirty="0" smtClean="0">
              <a:solidFill>
                <a:prstClr val="black"/>
              </a:solidFill>
            </a:endParaRPr>
          </a:p>
          <a:p>
            <a:pPr marL="804672" lvl="2" indent="-265176" rtl="0">
              <a:lnSpc>
                <a:spcPct val="120000"/>
              </a:lnSpc>
            </a:pPr>
            <a:endParaRPr lang="en-US"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92500" lnSpcReduction="10000"/>
          </a:bodyPr>
          <a:lstStyle/>
          <a:p>
            <a:pPr marL="265176" indent="-265176" rtl="0">
              <a:lnSpc>
                <a:spcPct val="120000"/>
              </a:lnSpc>
              <a:buNone/>
            </a:pPr>
            <a:r>
              <a:rPr lang="en-US" i="1" dirty="0" smtClean="0">
                <a:solidFill>
                  <a:schemeClr val="accent1"/>
                </a:solidFill>
                <a:latin typeface="Cambria" pitchFamily="18" charset="0"/>
              </a:rPr>
              <a:t> </a:t>
            </a:r>
            <a:r>
              <a:rPr lang="en-US" baseline="30000" dirty="0" smtClean="0"/>
              <a:t>19</a:t>
            </a:r>
            <a:r>
              <a:rPr lang="en-US" i="1" dirty="0" smtClean="0">
                <a:solidFill>
                  <a:schemeClr val="accent1"/>
                </a:solidFill>
                <a:latin typeface="Cambria" pitchFamily="18" charset="0"/>
              </a:rPr>
              <a:t> For through the law I died to the law so that I might live for God.</a:t>
            </a:r>
          </a:p>
          <a:p>
            <a:pPr marL="265176" indent="-265176" rtl="0">
              <a:buNone/>
            </a:pPr>
            <a:endParaRPr lang="en-US" sz="2000" i="1" dirty="0" smtClean="0">
              <a:solidFill>
                <a:schemeClr val="accent1"/>
              </a:solidFill>
              <a:latin typeface="Cambria" pitchFamily="18" charset="0"/>
            </a:endParaRPr>
          </a:p>
          <a:p>
            <a:pPr marL="265176" indent="-265176" rtl="0">
              <a:lnSpc>
                <a:spcPct val="120000"/>
              </a:lnSpc>
            </a:pPr>
            <a:r>
              <a:rPr lang="en-US" dirty="0" smtClean="0">
                <a:solidFill>
                  <a:prstClr val="black"/>
                </a:solidFill>
              </a:rPr>
              <a:t>How is it that Paul “died” to the Law “</a:t>
            </a:r>
            <a:r>
              <a:rPr lang="en-US" u="sng" dirty="0" smtClean="0">
                <a:solidFill>
                  <a:prstClr val="black"/>
                </a:solidFill>
              </a:rPr>
              <a:t>through</a:t>
            </a:r>
            <a:r>
              <a:rPr lang="en-US" dirty="0" smtClean="0">
                <a:solidFill>
                  <a:prstClr val="black"/>
                </a:solidFill>
              </a:rPr>
              <a:t> the Law”? Compare this with what Paul says a few verses later:</a:t>
            </a:r>
          </a:p>
          <a:p>
            <a:pPr marL="548640" lvl="1" indent="-265176" rtl="0">
              <a:lnSpc>
                <a:spcPct val="120000"/>
              </a:lnSpc>
            </a:pPr>
            <a:r>
              <a:rPr lang="en-US" sz="2400" i="1" dirty="0" smtClean="0">
                <a:solidFill>
                  <a:schemeClr val="accent1"/>
                </a:solidFill>
                <a:latin typeface="Cambria" pitchFamily="18" charset="0"/>
              </a:rPr>
              <a:t>Christ redeemed us from the curse of the law by becoming a curse for us, for it is written [in the Law]: “Cursed is everyone who is hung on a tree”.</a:t>
            </a:r>
            <a:r>
              <a:rPr lang="en-US" sz="2400" dirty="0" smtClean="0"/>
              <a:t> (Gal 3:13 NIV)</a:t>
            </a:r>
            <a:endParaRPr lang="en-US" sz="2400" dirty="0" smtClean="0">
              <a:solidFill>
                <a:prstClr val="black"/>
              </a:solidFill>
            </a:endParaRPr>
          </a:p>
          <a:p>
            <a:pPr marL="548640" lvl="1" indent="-265176" rtl="0">
              <a:lnSpc>
                <a:spcPct val="120000"/>
              </a:lnSpc>
            </a:pPr>
            <a:r>
              <a:rPr lang="en-US" sz="2400" dirty="0" smtClean="0"/>
              <a:t>By being crucified on our behalf, Christ met the Law’s requirement that we be cursed for our sin . </a:t>
            </a:r>
          </a:p>
          <a:p>
            <a:pPr marL="548640" lvl="1" indent="-265176" rtl="0">
              <a:lnSpc>
                <a:spcPct val="120000"/>
              </a:lnSpc>
            </a:pPr>
            <a:r>
              <a:rPr lang="en-US" sz="2400" dirty="0" smtClean="0"/>
              <a:t>So it is </a:t>
            </a:r>
            <a:r>
              <a:rPr lang="en-US" sz="2400" u="sng" dirty="0" smtClean="0"/>
              <a:t>through</a:t>
            </a:r>
            <a:r>
              <a:rPr lang="en-US" sz="2400" dirty="0" smtClean="0"/>
              <a:t> meeting the Law’s requirement that we are freed from any further obligation to the Law.</a:t>
            </a:r>
            <a:endParaRPr lang="en-US" sz="2400" dirty="0" smtClean="0">
              <a:solidFill>
                <a:prstClr val="black"/>
              </a:solidFill>
            </a:endParaRPr>
          </a:p>
          <a:p>
            <a:pPr marL="548640" lvl="1" indent="-265176" rtl="0">
              <a:lnSpc>
                <a:spcPct val="120000"/>
              </a:lnSpc>
            </a:pPr>
            <a:endParaRPr lang="en-US" dirty="0" smtClean="0">
              <a:solidFill>
                <a:prstClr val="black"/>
              </a:solidFill>
            </a:endParaRPr>
          </a:p>
          <a:p>
            <a:pPr marL="804672" lvl="2" indent="-265176" rtl="0">
              <a:lnSpc>
                <a:spcPct val="120000"/>
              </a:lnSpc>
            </a:pPr>
            <a:endParaRPr lang="en-US"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lnSpcReduction="10000"/>
          </a:bodyPr>
          <a:lstStyle/>
          <a:p>
            <a:pPr marL="265176" indent="-265176" rtl="0">
              <a:lnSpc>
                <a:spcPct val="120000"/>
              </a:lnSpc>
              <a:buNone/>
            </a:pPr>
            <a:r>
              <a:rPr lang="en-US" i="1" dirty="0" smtClean="0">
                <a:solidFill>
                  <a:schemeClr val="accent1"/>
                </a:solidFill>
                <a:latin typeface="Cambria" pitchFamily="18" charset="0"/>
              </a:rPr>
              <a:t> </a:t>
            </a:r>
            <a:r>
              <a:rPr lang="en-US" baseline="30000" dirty="0" smtClean="0"/>
              <a:t>19</a:t>
            </a:r>
            <a:r>
              <a:rPr lang="en-US" i="1" dirty="0" smtClean="0">
                <a:solidFill>
                  <a:schemeClr val="accent1"/>
                </a:solidFill>
                <a:latin typeface="Cambria" pitchFamily="18" charset="0"/>
              </a:rPr>
              <a:t> For through the law I died to the law so that I might live for God.</a:t>
            </a:r>
          </a:p>
          <a:p>
            <a:pPr marL="265176" indent="-265176" rtl="0">
              <a:buNone/>
            </a:pPr>
            <a:endParaRPr lang="en-US" sz="2000" i="1" dirty="0" smtClean="0">
              <a:solidFill>
                <a:schemeClr val="accent1"/>
              </a:solidFill>
              <a:latin typeface="Cambria" pitchFamily="18" charset="0"/>
            </a:endParaRPr>
          </a:p>
          <a:p>
            <a:pPr marL="265176" indent="-265176" rtl="0">
              <a:lnSpc>
                <a:spcPct val="120000"/>
              </a:lnSpc>
            </a:pPr>
            <a:r>
              <a:rPr lang="en-US" dirty="0" smtClean="0">
                <a:solidFill>
                  <a:prstClr val="black"/>
                </a:solidFill>
              </a:rPr>
              <a:t>Just as we died with Christ, so we are made alive with Christ – free to “live for God” without any encumbrance:</a:t>
            </a:r>
          </a:p>
          <a:p>
            <a:pPr lvl="1" rtl="0"/>
            <a:r>
              <a:rPr lang="en-US" i="1" dirty="0" smtClean="0">
                <a:solidFill>
                  <a:schemeClr val="accent1"/>
                </a:solidFill>
                <a:latin typeface="Cambria" pitchFamily="18" charset="0"/>
              </a:rPr>
              <a:t>The death [Christ] died, he died to sin once for all; but the life he lives, he lives to God. In the same way, count yourselves dead to sin but alive to God in Christ Jesus. Therefore do not let sin reign in your mortal body so that you obey its evil desires. Do not offer the parts of your body to sin, as instruments of wickedness, but rather offer yourselves to God, as those who have been brought from death to life; and offer the parts of your body to him as instruments of righteousness.</a:t>
            </a:r>
            <a:r>
              <a:rPr lang="en-US" dirty="0" smtClean="0"/>
              <a:t> (Rom 6:10-13 NIV)</a:t>
            </a:r>
            <a:endParaRPr lang="en-US" sz="4800" dirty="0" smtClean="0">
              <a:solidFill>
                <a:prstClr val="black"/>
              </a:solidFill>
            </a:endParaRPr>
          </a:p>
          <a:p>
            <a:pPr lvl="1" rtl="0"/>
            <a:endParaRPr lang="en-US" i="1" dirty="0" smtClean="0">
              <a:solidFill>
                <a:schemeClr val="accent1"/>
              </a:solidFill>
              <a:latin typeface="Cambria" pitchFamily="18" charset="0"/>
            </a:endParaRPr>
          </a:p>
          <a:p>
            <a:pPr marL="548640" lvl="1" indent="-265176" rtl="0">
              <a:lnSpc>
                <a:spcPct val="120000"/>
              </a:lnSpc>
            </a:pPr>
            <a:endParaRPr lang="en-US" dirty="0" smtClean="0">
              <a:solidFill>
                <a:prstClr val="black"/>
              </a:solidFill>
            </a:endParaRPr>
          </a:p>
          <a:p>
            <a:pPr marL="804672" lvl="2" indent="-265176" rtl="0">
              <a:lnSpc>
                <a:spcPct val="120000"/>
              </a:lnSpc>
            </a:pPr>
            <a:endParaRPr lang="en-US"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a:bodyPr>
          <a:lstStyle/>
          <a:p>
            <a:pPr marL="265176" indent="-265176" rtl="0">
              <a:lnSpc>
                <a:spcPct val="120000"/>
              </a:lnSpc>
              <a:buNone/>
            </a:pPr>
            <a:r>
              <a:rPr lang="en-US" i="1" dirty="0" smtClean="0">
                <a:solidFill>
                  <a:schemeClr val="accent1"/>
                </a:solidFill>
                <a:latin typeface="Cambria" pitchFamily="18" charset="0"/>
              </a:rPr>
              <a:t> </a:t>
            </a:r>
            <a:r>
              <a:rPr lang="en-US" sz="3200" baseline="30000" dirty="0" smtClean="0"/>
              <a:t>20a</a:t>
            </a:r>
            <a:r>
              <a:rPr lang="en-US" i="1" dirty="0" smtClean="0">
                <a:solidFill>
                  <a:schemeClr val="accent1"/>
                </a:solidFill>
                <a:latin typeface="Cambria" pitchFamily="18" charset="0"/>
              </a:rPr>
              <a:t> I have been crucified with Christ and I no longer live, but Christ lives in me. </a:t>
            </a:r>
          </a:p>
          <a:p>
            <a:pPr marL="265176" indent="-265176" rtl="0">
              <a:buNone/>
            </a:pPr>
            <a:endParaRPr lang="en-US" sz="2000" i="1" dirty="0" smtClean="0">
              <a:solidFill>
                <a:schemeClr val="accent1"/>
              </a:solidFill>
              <a:latin typeface="Cambria" pitchFamily="18" charset="0"/>
            </a:endParaRPr>
          </a:p>
          <a:p>
            <a:pPr marL="265176" indent="-265176" rtl="0">
              <a:lnSpc>
                <a:spcPct val="120000"/>
              </a:lnSpc>
            </a:pPr>
            <a:r>
              <a:rPr lang="en-US" dirty="0" smtClean="0">
                <a:solidFill>
                  <a:prstClr val="black"/>
                </a:solidFill>
              </a:rPr>
              <a:t>Christ was representing us when he was crucified and therefore God views us as having been crucified with Christ.</a:t>
            </a:r>
          </a:p>
          <a:p>
            <a:pPr marL="265176" indent="-265176" rtl="0">
              <a:lnSpc>
                <a:spcPct val="120000"/>
              </a:lnSpc>
            </a:pPr>
            <a:endParaRPr lang="en-US" dirty="0" smtClean="0">
              <a:solidFill>
                <a:prstClr val="black"/>
              </a:solidFill>
            </a:endParaRPr>
          </a:p>
          <a:p>
            <a:pPr marL="804672" lvl="2" indent="-265176" rtl="0">
              <a:lnSpc>
                <a:spcPct val="120000"/>
              </a:lnSpc>
            </a:pPr>
            <a:endParaRPr lang="en-US"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92500" lnSpcReduction="10000"/>
          </a:bodyPr>
          <a:lstStyle/>
          <a:p>
            <a:pPr marL="265176" indent="-265176" rtl="0">
              <a:lnSpc>
                <a:spcPct val="120000"/>
              </a:lnSpc>
              <a:buNone/>
            </a:pPr>
            <a:r>
              <a:rPr lang="en-US" i="1" dirty="0" smtClean="0">
                <a:solidFill>
                  <a:schemeClr val="accent1"/>
                </a:solidFill>
                <a:latin typeface="Cambria" pitchFamily="18" charset="0"/>
              </a:rPr>
              <a:t> </a:t>
            </a:r>
            <a:r>
              <a:rPr lang="en-US" sz="3200" baseline="30000" dirty="0" smtClean="0"/>
              <a:t>20a</a:t>
            </a:r>
            <a:r>
              <a:rPr lang="en-US" i="1" dirty="0" smtClean="0">
                <a:solidFill>
                  <a:schemeClr val="accent1"/>
                </a:solidFill>
                <a:latin typeface="Cambria" pitchFamily="18" charset="0"/>
              </a:rPr>
              <a:t> I have been crucified with Christ and I no longer live, but Christ lives [with reference to] </a:t>
            </a:r>
            <a:r>
              <a:rPr lang="en-US" i="1" strike="sngStrike" dirty="0" smtClean="0">
                <a:solidFill>
                  <a:schemeClr val="accent1"/>
                </a:solidFill>
                <a:latin typeface="Cambria" pitchFamily="18" charset="0"/>
              </a:rPr>
              <a:t>in</a:t>
            </a:r>
            <a:r>
              <a:rPr lang="en-US" i="1" dirty="0" smtClean="0">
                <a:solidFill>
                  <a:schemeClr val="accent1"/>
                </a:solidFill>
                <a:latin typeface="Cambria" pitchFamily="18" charset="0"/>
              </a:rPr>
              <a:t> me. </a:t>
            </a:r>
          </a:p>
          <a:p>
            <a:pPr marL="265176" indent="-265176" rtl="0">
              <a:buNone/>
            </a:pPr>
            <a:endParaRPr lang="en-US" sz="2000" i="1" dirty="0" smtClean="0">
              <a:solidFill>
                <a:schemeClr val="accent1"/>
              </a:solidFill>
              <a:latin typeface="Cambria" pitchFamily="18" charset="0"/>
            </a:endParaRPr>
          </a:p>
          <a:p>
            <a:r>
              <a:rPr lang="en-US" dirty="0" smtClean="0"/>
              <a:t>There are many passages (for example John 14-16) that teach that Christ lives in us through his Spirit.</a:t>
            </a:r>
          </a:p>
          <a:p>
            <a:r>
              <a:rPr lang="en-US" dirty="0" smtClean="0"/>
              <a:t> The Greek translated “in me” can also be translated “in reference to me” or “because of me”.</a:t>
            </a:r>
          </a:p>
          <a:p>
            <a:r>
              <a:rPr lang="en-US" dirty="0" smtClean="0"/>
              <a:t>For example in Gal 1:24 where the same Greek phrase is used, it is translated:</a:t>
            </a:r>
          </a:p>
          <a:p>
            <a:pPr lvl="1"/>
            <a:r>
              <a:rPr lang="en-US" sz="2600" dirty="0" smtClean="0"/>
              <a:t>“And they praised God </a:t>
            </a:r>
            <a:r>
              <a:rPr lang="en-US" sz="2600" u="sng" dirty="0" smtClean="0"/>
              <a:t>because of</a:t>
            </a:r>
            <a:r>
              <a:rPr lang="en-US" sz="2600" dirty="0" smtClean="0"/>
              <a:t> me”</a:t>
            </a:r>
          </a:p>
          <a:p>
            <a:pPr lvl="1"/>
            <a:r>
              <a:rPr lang="en-US" sz="2600" u="sng" dirty="0" smtClean="0"/>
              <a:t>Not</a:t>
            </a:r>
            <a:r>
              <a:rPr lang="en-US" sz="2600" dirty="0" smtClean="0"/>
              <a:t> : “And they praised God </a:t>
            </a:r>
            <a:r>
              <a:rPr lang="en-US" sz="2600" u="sng" dirty="0" smtClean="0"/>
              <a:t>in</a:t>
            </a:r>
            <a:r>
              <a:rPr lang="en-US" sz="2600" dirty="0" smtClean="0"/>
              <a:t> me” </a:t>
            </a:r>
          </a:p>
          <a:p>
            <a:r>
              <a:rPr lang="en-US" dirty="0" smtClean="0"/>
              <a:t>So here, “Christ lives with reference to me”. God sees my life as perfect because he sees Christ’s life in place of my life.</a:t>
            </a:r>
          </a:p>
          <a:p>
            <a:pPr marL="265176" indent="-265176" rtl="0">
              <a:lnSpc>
                <a:spcPct val="120000"/>
              </a:lnSpc>
            </a:pPr>
            <a:endParaRPr lang="en-US" dirty="0" smtClean="0">
              <a:solidFill>
                <a:prstClr val="black"/>
              </a:solidFill>
            </a:endParaRPr>
          </a:p>
          <a:p>
            <a:pPr marL="804672" lvl="2" indent="-265176" rtl="0">
              <a:lnSpc>
                <a:spcPct val="120000"/>
              </a:lnSpc>
            </a:pPr>
            <a:endParaRPr lang="en-US"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a:bodyPr>
          <a:lstStyle/>
          <a:p>
            <a:pPr marL="265176" indent="-265176" rtl="0">
              <a:lnSpc>
                <a:spcPct val="120000"/>
              </a:lnSpc>
              <a:buNone/>
            </a:pPr>
            <a:r>
              <a:rPr lang="en-US" i="1" dirty="0" smtClean="0">
                <a:solidFill>
                  <a:schemeClr val="accent1"/>
                </a:solidFill>
                <a:latin typeface="Cambria" pitchFamily="18" charset="0"/>
              </a:rPr>
              <a:t> </a:t>
            </a:r>
            <a:r>
              <a:rPr lang="en-US" sz="3200" baseline="30000" dirty="0" smtClean="0"/>
              <a:t>20b</a:t>
            </a:r>
            <a:r>
              <a:rPr lang="en-US" i="1" dirty="0" smtClean="0">
                <a:solidFill>
                  <a:schemeClr val="accent1"/>
                </a:solidFill>
                <a:latin typeface="Cambria" pitchFamily="18" charset="0"/>
              </a:rPr>
              <a:t> The life I live in the body, I live by faith in the Son of God, who loved me and gave himself for me.</a:t>
            </a:r>
          </a:p>
          <a:p>
            <a:pPr marL="265176" indent="-265176" rtl="0">
              <a:buNone/>
            </a:pPr>
            <a:endParaRPr lang="en-US" sz="2000" i="1" dirty="0" smtClean="0">
              <a:solidFill>
                <a:schemeClr val="accent1"/>
              </a:solidFill>
              <a:latin typeface="Cambria" pitchFamily="18" charset="0"/>
            </a:endParaRPr>
          </a:p>
          <a:p>
            <a:r>
              <a:rPr lang="en-US" dirty="0" smtClean="0"/>
              <a:t>Although Paul previously said he “no longer lives” (in one sense), he obviously still </a:t>
            </a:r>
            <a:r>
              <a:rPr lang="en-US" u="sng" dirty="0" smtClean="0"/>
              <a:t>does</a:t>
            </a:r>
            <a:r>
              <a:rPr lang="en-US" dirty="0" smtClean="0"/>
              <a:t> live!</a:t>
            </a:r>
          </a:p>
          <a:p>
            <a:r>
              <a:rPr lang="en-US" dirty="0" smtClean="0"/>
              <a:t>But the life we live out here “in the flesh” is a living out (by faith) of what Christ has done for us.</a:t>
            </a:r>
          </a:p>
          <a:p>
            <a:r>
              <a:rPr lang="en-US" dirty="0" smtClean="0"/>
              <a:t>We clearly see here also that Paul was motivated by the love that Christ had for him as demonstrated in the sacrifice that Christ made for </a:t>
            </a:r>
            <a:r>
              <a:rPr lang="en-US" u="sng" dirty="0" smtClean="0"/>
              <a:t>him</a:t>
            </a:r>
            <a:r>
              <a:rPr lang="en-US" dirty="0" smtClean="0"/>
              <a:t>!</a:t>
            </a:r>
          </a:p>
          <a:p>
            <a:pPr marL="265176" indent="-265176" rtl="0">
              <a:lnSpc>
                <a:spcPct val="120000"/>
              </a:lnSpc>
            </a:pPr>
            <a:endParaRPr lang="en-US" dirty="0" smtClean="0">
              <a:solidFill>
                <a:prstClr val="black"/>
              </a:solidFill>
            </a:endParaRPr>
          </a:p>
          <a:p>
            <a:pPr marL="804672" lvl="2" indent="-265176" rtl="0">
              <a:lnSpc>
                <a:spcPct val="120000"/>
              </a:lnSpc>
            </a:pPr>
            <a:endParaRPr lang="en-US"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what those who are “Jews by birth” already know </a:t>
            </a:r>
            <a:r>
              <a:rPr lang="en-US" sz="3600" dirty="0"/>
              <a:t>(</a:t>
            </a:r>
            <a:r>
              <a:rPr lang="en-US" sz="3600" dirty="0">
                <a:solidFill>
                  <a:schemeClr val="accent1"/>
                </a:solidFill>
              </a:rPr>
              <a:t>2:15–21</a:t>
            </a:r>
            <a:r>
              <a:rPr lang="en-US" sz="3600" dirty="0"/>
              <a:t>)</a:t>
            </a:r>
          </a:p>
        </p:txBody>
      </p:sp>
      <p:sp>
        <p:nvSpPr>
          <p:cNvPr id="3" name="Content Placeholder 2"/>
          <p:cNvSpPr>
            <a:spLocks noGrp="1"/>
          </p:cNvSpPr>
          <p:nvPr>
            <p:ph idx="1"/>
          </p:nvPr>
        </p:nvSpPr>
        <p:spPr>
          <a:xfrm>
            <a:off x="457200" y="1295400"/>
            <a:ext cx="8229600" cy="5562600"/>
          </a:xfrm>
        </p:spPr>
        <p:txBody>
          <a:bodyPr>
            <a:normAutofit fontScale="92500"/>
          </a:bodyPr>
          <a:lstStyle/>
          <a:p>
            <a:pPr marL="265176" indent="-265176" rtl="0">
              <a:lnSpc>
                <a:spcPct val="120000"/>
              </a:lnSpc>
              <a:buNone/>
            </a:pPr>
            <a:r>
              <a:rPr lang="en-US" i="1" dirty="0" smtClean="0">
                <a:solidFill>
                  <a:schemeClr val="accent1"/>
                </a:solidFill>
                <a:latin typeface="Cambria" pitchFamily="18" charset="0"/>
              </a:rPr>
              <a:t> </a:t>
            </a:r>
            <a:r>
              <a:rPr lang="en-US" baseline="30000" dirty="0" smtClean="0"/>
              <a:t>21</a:t>
            </a:r>
            <a:r>
              <a:rPr lang="en-US" i="1" dirty="0" smtClean="0">
                <a:solidFill>
                  <a:schemeClr val="accent1"/>
                </a:solidFill>
                <a:latin typeface="Cambria" pitchFamily="18" charset="0"/>
              </a:rPr>
              <a:t> I do not set aside the grace of God, for if righteousness could be gained through the law, Christ died for nothing!”</a:t>
            </a:r>
          </a:p>
          <a:p>
            <a:pPr marL="265176" indent="-265176" rtl="0">
              <a:buNone/>
            </a:pPr>
            <a:endParaRPr lang="en-US" sz="2000" i="1" dirty="0" smtClean="0">
              <a:solidFill>
                <a:schemeClr val="accent1"/>
              </a:solidFill>
              <a:latin typeface="Cambria" pitchFamily="18" charset="0"/>
            </a:endParaRPr>
          </a:p>
          <a:p>
            <a:r>
              <a:rPr lang="en-US" dirty="0" smtClean="0"/>
              <a:t>Paul seems to be answering an objection made by the Judaizers that by rejecting obedience to the Law as the means by which men get in right standing with God, Paul was ignoring (or “setting aside”) the grace that God had given to the nation of Israel.</a:t>
            </a:r>
          </a:p>
          <a:p>
            <a:r>
              <a:rPr lang="en-US" dirty="0" smtClean="0">
                <a:solidFill>
                  <a:prstClr val="black"/>
                </a:solidFill>
              </a:rPr>
              <a:t>Paul’s response is that he is not setting aside the grace of God – to the contrary: if it were possible to obtain right standing with God apart from grace (though law keeping), then there would have been no need for Christ to die!</a:t>
            </a:r>
          </a:p>
          <a:p>
            <a:pPr marL="804672" lvl="2" indent="-265176" rtl="0">
              <a:lnSpc>
                <a:spcPct val="120000"/>
              </a:lnSpc>
            </a:pPr>
            <a:endParaRPr lang="en-US"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To whom was Paul writing?</a:t>
            </a:r>
            <a:endParaRPr lang="en-US" dirty="0"/>
          </a:p>
        </p:txBody>
      </p:sp>
      <p:sp>
        <p:nvSpPr>
          <p:cNvPr id="3" name="Content Placeholder 2"/>
          <p:cNvSpPr>
            <a:spLocks noGrp="1"/>
          </p:cNvSpPr>
          <p:nvPr>
            <p:ph idx="1"/>
          </p:nvPr>
        </p:nvSpPr>
        <p:spPr>
          <a:xfrm>
            <a:off x="457200" y="1066800"/>
            <a:ext cx="8229600" cy="5638800"/>
          </a:xfrm>
        </p:spPr>
        <p:txBody>
          <a:bodyPr>
            <a:normAutofit/>
          </a:bodyPr>
          <a:lstStyle/>
          <a:p>
            <a:r>
              <a:rPr lang="en-US" sz="3200" dirty="0" smtClean="0"/>
              <a:t>I believe (along with most modern conservative scholars) that Galatians was written to churches that Paul founded on his first missionary journey (Acts 13-14): </a:t>
            </a:r>
          </a:p>
          <a:p>
            <a:pPr lvl="1">
              <a:spcBef>
                <a:spcPts val="0"/>
              </a:spcBef>
            </a:pPr>
            <a:r>
              <a:rPr lang="en-US" sz="2800" dirty="0" smtClean="0"/>
              <a:t>(</a:t>
            </a:r>
            <a:r>
              <a:rPr lang="en-US" sz="2800" dirty="0" err="1" smtClean="0"/>
              <a:t>Pisidian</a:t>
            </a:r>
            <a:r>
              <a:rPr lang="en-US" sz="2800" dirty="0" smtClean="0"/>
              <a:t>) Antioch</a:t>
            </a:r>
          </a:p>
          <a:p>
            <a:pPr lvl="1">
              <a:spcBef>
                <a:spcPts val="0"/>
              </a:spcBef>
            </a:pPr>
            <a:r>
              <a:rPr lang="en-US" sz="2800" dirty="0" err="1" smtClean="0"/>
              <a:t>Iconium</a:t>
            </a:r>
            <a:endParaRPr lang="en-US" sz="2800" dirty="0" smtClean="0"/>
          </a:p>
          <a:p>
            <a:pPr lvl="1">
              <a:spcBef>
                <a:spcPts val="0"/>
              </a:spcBef>
            </a:pPr>
            <a:r>
              <a:rPr lang="en-US" sz="2800" dirty="0" err="1" smtClean="0"/>
              <a:t>Lystra</a:t>
            </a:r>
            <a:r>
              <a:rPr lang="en-US" sz="2800" dirty="0" smtClean="0"/>
              <a:t> </a:t>
            </a:r>
          </a:p>
          <a:p>
            <a:pPr lvl="1">
              <a:spcBef>
                <a:spcPts val="0"/>
              </a:spcBef>
            </a:pPr>
            <a:r>
              <a:rPr lang="en-US" sz="2800" dirty="0" err="1" smtClean="0"/>
              <a:t>Derbe</a:t>
            </a:r>
            <a:endParaRPr lang="en-US" sz="2800" dirty="0" smtClean="0"/>
          </a:p>
          <a:p>
            <a:pPr>
              <a:spcBef>
                <a:spcPts val="0"/>
              </a:spcBef>
            </a:pPr>
            <a:r>
              <a:rPr lang="en-US" sz="3200" dirty="0" smtClean="0"/>
              <a:t>These churches are located in the </a:t>
            </a:r>
            <a:r>
              <a:rPr lang="en-US" sz="3200" b="1" dirty="0" smtClean="0"/>
              <a:t>southern</a:t>
            </a:r>
            <a:r>
              <a:rPr lang="en-US" sz="3200" dirty="0" smtClean="0"/>
              <a:t> area of the Roman province of Galatia.</a:t>
            </a:r>
            <a:endParaRPr lang="en-US" sz="3200"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Letter to </a:t>
            </a:r>
            <a:r>
              <a:rPr lang="en-US" smtClean="0"/>
              <a:t>the Galatians</a:t>
            </a:r>
            <a:endParaRPr lang="en-US"/>
          </a:p>
        </p:txBody>
      </p:sp>
      <p:sp>
        <p:nvSpPr>
          <p:cNvPr id="3" name="Content Placeholder 2"/>
          <p:cNvSpPr>
            <a:spLocks noGrp="1"/>
          </p:cNvSpPr>
          <p:nvPr>
            <p:ph idx="1"/>
          </p:nvPr>
        </p:nvSpPr>
        <p:spPr/>
        <p:txBody>
          <a:bodyPr/>
          <a:lstStyle/>
          <a:p>
            <a:r>
              <a:rPr lang="en-US" dirty="0" smtClean="0"/>
              <a:t>Paul Gives a Short, Authoritative Greeting (</a:t>
            </a:r>
            <a:r>
              <a:rPr lang="en-US" dirty="0" smtClean="0">
                <a:solidFill>
                  <a:schemeClr val="accent1"/>
                </a:solidFill>
              </a:rPr>
              <a:t>1:1-5</a:t>
            </a:r>
            <a:r>
              <a:rPr lang="en-US" dirty="0" smtClean="0"/>
              <a:t>)</a:t>
            </a:r>
          </a:p>
          <a:p>
            <a:r>
              <a:rPr lang="en-US" dirty="0" smtClean="0"/>
              <a:t>Paul Gives a Strong Warning (</a:t>
            </a:r>
            <a:r>
              <a:rPr lang="en-US" dirty="0" smtClean="0">
                <a:solidFill>
                  <a:schemeClr val="accent1"/>
                </a:solidFill>
              </a:rPr>
              <a:t>1:6-10</a:t>
            </a:r>
            <a:r>
              <a:rPr lang="en-US" dirty="0" smtClean="0"/>
              <a:t>)</a:t>
            </a:r>
          </a:p>
          <a:p>
            <a:r>
              <a:rPr lang="en-US" dirty="0" smtClean="0"/>
              <a:t>Paul Proves That He Received the Gospel Directly from God – Not from Men (</a:t>
            </a:r>
            <a:r>
              <a:rPr lang="en-US" dirty="0" smtClean="0">
                <a:solidFill>
                  <a:schemeClr val="accent1"/>
                </a:solidFill>
              </a:rPr>
              <a:t>1:11-2:14</a:t>
            </a:r>
            <a:r>
              <a:rPr lang="en-US" dirty="0" smtClean="0"/>
              <a:t>)</a:t>
            </a:r>
          </a:p>
          <a:p>
            <a:r>
              <a:rPr lang="en-US" dirty="0" smtClean="0"/>
              <a:t>Paul Defends His Law-Free Gospel Using Several Arguments (</a:t>
            </a:r>
            <a:r>
              <a:rPr lang="en-US" dirty="0" smtClean="0">
                <a:solidFill>
                  <a:schemeClr val="accent1"/>
                </a:solidFill>
              </a:rPr>
              <a:t>2:15-5:12</a:t>
            </a:r>
            <a:r>
              <a:rPr lang="en-US" dirty="0" smtClean="0"/>
              <a:t>)</a:t>
            </a:r>
          </a:p>
          <a:p>
            <a:pPr lvl="1"/>
            <a:r>
              <a:rPr lang="en-US" sz="2400" dirty="0" smtClean="0"/>
              <a:t>Paul appeals to what those who are “Jews by birth” already know (</a:t>
            </a:r>
            <a:r>
              <a:rPr lang="en-US" sz="2400" dirty="0" smtClean="0">
                <a:solidFill>
                  <a:schemeClr val="accent1"/>
                </a:solidFill>
              </a:rPr>
              <a:t>2:15–21</a:t>
            </a:r>
            <a:r>
              <a:rPr lang="en-US" sz="2400" dirty="0" smtClean="0"/>
              <a:t>)</a:t>
            </a:r>
          </a:p>
          <a:p>
            <a:pPr lvl="1"/>
            <a:r>
              <a:rPr lang="en-US" sz="2400" dirty="0" smtClean="0"/>
              <a:t>Paul appeals to the Galatians’ personal experience of the Gospel (</a:t>
            </a:r>
            <a:r>
              <a:rPr lang="en-US" sz="2400" dirty="0" smtClean="0">
                <a:solidFill>
                  <a:schemeClr val="accent1"/>
                </a:solidFill>
              </a:rPr>
              <a:t>3:1-5</a:t>
            </a:r>
            <a:r>
              <a:rPr lang="en-US" sz="2400" dirty="0" smtClean="0"/>
              <a:t>)</a:t>
            </a:r>
          </a:p>
          <a:p>
            <a:pPr lvl="1">
              <a:buNone/>
            </a:pP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4000" dirty="0" smtClean="0"/>
              <a:t>Paul appeals to what those who are “Jews by birth” already know </a:t>
            </a:r>
            <a:r>
              <a:rPr lang="en-US" sz="4000" dirty="0" smtClean="0">
                <a:solidFill>
                  <a:schemeClr val="accent1"/>
                </a:solidFill>
              </a:rPr>
              <a:t>2:15–21</a:t>
            </a:r>
            <a:endParaRPr lang="en-US" sz="4000" dirty="0"/>
          </a:p>
        </p:txBody>
      </p:sp>
      <p:sp>
        <p:nvSpPr>
          <p:cNvPr id="3" name="Content Placeholder 2"/>
          <p:cNvSpPr>
            <a:spLocks noGrp="1"/>
          </p:cNvSpPr>
          <p:nvPr>
            <p:ph idx="1"/>
          </p:nvPr>
        </p:nvSpPr>
        <p:spPr>
          <a:xfrm>
            <a:off x="457200" y="1295400"/>
            <a:ext cx="8229600" cy="5562600"/>
          </a:xfrm>
        </p:spPr>
        <p:txBody>
          <a:bodyPr>
            <a:normAutofit/>
          </a:bodyPr>
          <a:lstStyle/>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15</a:t>
            </a:r>
            <a:r>
              <a:rPr lang="en-US" sz="2400" i="1" dirty="0" smtClean="0">
                <a:solidFill>
                  <a:schemeClr val="accent1"/>
                </a:solidFill>
                <a:latin typeface="Cambria" pitchFamily="18" charset="0"/>
              </a:rPr>
              <a:t> "We who are Jews by birth </a:t>
            </a:r>
            <a:r>
              <a:rPr lang="en-US" sz="2400" dirty="0" smtClean="0"/>
              <a:t>[like Peter, Paul and Barnabas]</a:t>
            </a:r>
            <a:r>
              <a:rPr lang="en-US" sz="2400" i="1" dirty="0" smtClean="0"/>
              <a:t> </a:t>
            </a:r>
            <a:r>
              <a:rPr lang="en-US" sz="2400" i="1" dirty="0" smtClean="0">
                <a:solidFill>
                  <a:schemeClr val="accent1"/>
                </a:solidFill>
                <a:latin typeface="Cambria" pitchFamily="18" charset="0"/>
              </a:rPr>
              <a:t>and not 'Gentile sinners’ </a:t>
            </a:r>
            <a:r>
              <a:rPr lang="en-US" sz="2400" dirty="0" smtClean="0"/>
              <a:t>[as they are viewed by the Jews, because the Gentiles do not keep the Law]</a:t>
            </a:r>
            <a:endParaRPr lang="en-US" sz="2400" i="1" dirty="0" smtClean="0">
              <a:solidFill>
                <a:schemeClr val="accent1"/>
              </a:solidFill>
              <a:latin typeface="Cambria" pitchFamily="18" charset="0"/>
            </a:endParaRP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16</a:t>
            </a:r>
            <a:r>
              <a:rPr lang="en-US" sz="2400" i="1" dirty="0" smtClean="0">
                <a:solidFill>
                  <a:schemeClr val="accent1"/>
                </a:solidFill>
                <a:latin typeface="Cambria" pitchFamily="18" charset="0"/>
              </a:rPr>
              <a:t> know that a man is not justified </a:t>
            </a:r>
            <a:r>
              <a:rPr lang="en-US" sz="2400" dirty="0" smtClean="0"/>
              <a:t>[or put in right standing with God] </a:t>
            </a:r>
            <a:r>
              <a:rPr lang="en-US" sz="2400" i="1" dirty="0" smtClean="0">
                <a:solidFill>
                  <a:schemeClr val="accent1"/>
                </a:solidFill>
                <a:latin typeface="Cambria" pitchFamily="18" charset="0"/>
              </a:rPr>
              <a:t>by observing the law, but by faith </a:t>
            </a:r>
            <a:r>
              <a:rPr lang="en-US" sz="2400" dirty="0" smtClean="0"/>
              <a:t>[- </a:t>
            </a:r>
            <a:r>
              <a:rPr lang="en-US" sz="2400" dirty="0" smtClean="0">
                <a:solidFill>
                  <a:prstClr val="black"/>
                </a:solidFill>
              </a:rPr>
              <a:t>a wholehearted, life-changing, personal trust and dependence</a:t>
            </a:r>
            <a:r>
              <a:rPr lang="en-US" sz="2400" dirty="0" smtClean="0"/>
              <a:t>] </a:t>
            </a:r>
            <a:r>
              <a:rPr lang="en-US" sz="2400" i="1" dirty="0" smtClean="0">
                <a:solidFill>
                  <a:schemeClr val="accent1"/>
                </a:solidFill>
                <a:latin typeface="Cambria" pitchFamily="18" charset="0"/>
              </a:rPr>
              <a:t>in </a:t>
            </a:r>
            <a:r>
              <a:rPr lang="en-US" sz="2400" dirty="0" smtClean="0"/>
              <a:t>[</a:t>
            </a:r>
            <a:r>
              <a:rPr lang="en-US" sz="2400" dirty="0" smtClean="0">
                <a:solidFill>
                  <a:prstClr val="black"/>
                </a:solidFill>
              </a:rPr>
              <a:t>the finished work of] </a:t>
            </a:r>
            <a:r>
              <a:rPr lang="en-US" sz="2400" i="1" dirty="0" smtClean="0">
                <a:solidFill>
                  <a:schemeClr val="accent1"/>
                </a:solidFill>
                <a:latin typeface="Cambria" pitchFamily="18" charset="0"/>
              </a:rPr>
              <a:t>Jesus Christ </a:t>
            </a:r>
            <a:r>
              <a:rPr lang="en-US" sz="2400" dirty="0" smtClean="0"/>
              <a:t>[</a:t>
            </a:r>
            <a:r>
              <a:rPr lang="en-US" sz="2400" dirty="0" smtClean="0">
                <a:solidFill>
                  <a:prstClr val="black"/>
                </a:solidFill>
              </a:rPr>
              <a:t>on our behalf] </a:t>
            </a:r>
            <a:r>
              <a:rPr lang="en-US" sz="2400" i="1" dirty="0" smtClean="0">
                <a:solidFill>
                  <a:schemeClr val="accent1"/>
                </a:solidFill>
                <a:latin typeface="Cambria" pitchFamily="18" charset="0"/>
              </a:rPr>
              <a:t>. So we, too, have put our faith in Christ Jesus that we may be justified by faith in Christ and not by observing the law, </a:t>
            </a:r>
            <a:r>
              <a:rPr lang="en-US" sz="2400" dirty="0" smtClean="0"/>
              <a:t>[and we who are Jews by birth know this is necessary] </a:t>
            </a:r>
            <a:r>
              <a:rPr lang="en-US" sz="2400" i="1" dirty="0" smtClean="0">
                <a:solidFill>
                  <a:schemeClr val="accent1"/>
                </a:solidFill>
                <a:latin typeface="Cambria" pitchFamily="18" charset="0"/>
              </a:rPr>
              <a:t>because </a:t>
            </a:r>
            <a:r>
              <a:rPr lang="en-US" sz="2400" dirty="0" smtClean="0"/>
              <a:t>[our own scriptures teach in </a:t>
            </a:r>
            <a:r>
              <a:rPr lang="en-US" sz="2400" dirty="0" smtClean="0">
                <a:solidFill>
                  <a:prstClr val="black"/>
                </a:solidFill>
              </a:rPr>
              <a:t>Psalm 143:2, for example that</a:t>
            </a:r>
            <a:r>
              <a:rPr lang="en-US" sz="2400" dirty="0" smtClean="0"/>
              <a:t>] </a:t>
            </a:r>
            <a:r>
              <a:rPr lang="en-US" sz="2400" i="1" dirty="0" smtClean="0">
                <a:solidFill>
                  <a:schemeClr val="accent1"/>
                </a:solidFill>
                <a:latin typeface="Cambria" pitchFamily="18" charset="0"/>
              </a:rPr>
              <a:t>by observing the law no one will be justified.</a:t>
            </a:r>
          </a:p>
        </p:txBody>
      </p:sp>
    </p:spTree>
  </p:cSld>
  <p:clrMapOvr>
    <a:masterClrMapping/>
  </p:clrMapOvr>
  <p:transition>
    <p:plus/>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4000" dirty="0" smtClean="0"/>
              <a:t>Paul appeals to what those who are “Jews by birth” already know </a:t>
            </a:r>
            <a:r>
              <a:rPr lang="en-US" sz="4000" dirty="0">
                <a:solidFill>
                  <a:schemeClr val="accent1"/>
                </a:solidFill>
              </a:rPr>
              <a:t>2:15–21</a:t>
            </a:r>
            <a:endParaRPr lang="en-US" sz="4000"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pPr marL="265176" indent="-265176" rtl="0">
              <a:lnSpc>
                <a:spcPct val="120000"/>
              </a:lnSpc>
              <a:buNone/>
            </a:pPr>
            <a:r>
              <a:rPr lang="en-US" sz="2500" baseline="30000" dirty="0" smtClean="0"/>
              <a:t>17</a:t>
            </a:r>
            <a:r>
              <a:rPr lang="en-US" sz="2400" i="1" dirty="0" smtClean="0">
                <a:solidFill>
                  <a:schemeClr val="accent1"/>
                </a:solidFill>
                <a:latin typeface="Cambria" pitchFamily="18" charset="0"/>
              </a:rPr>
              <a:t> "If, while we seek to be justified in Christ </a:t>
            </a:r>
            <a:r>
              <a:rPr lang="en-US" sz="2400" dirty="0" smtClean="0"/>
              <a:t>[by trusting in Christ’s work on our behalf]</a:t>
            </a:r>
            <a:r>
              <a:rPr lang="en-US" sz="2400" i="1" dirty="0" smtClean="0">
                <a:solidFill>
                  <a:schemeClr val="accent1"/>
                </a:solidFill>
                <a:latin typeface="Cambria" pitchFamily="18" charset="0"/>
              </a:rPr>
              <a:t>, it becomes evident that we ourselves are sinners </a:t>
            </a:r>
            <a:r>
              <a:rPr lang="en-US" sz="2400" dirty="0" smtClean="0"/>
              <a:t>[because we have given up on trying to keep the law in order to be saved and have turned to Christ instead]</a:t>
            </a:r>
            <a:r>
              <a:rPr lang="en-US" sz="2400" i="1" dirty="0" smtClean="0">
                <a:solidFill>
                  <a:schemeClr val="accent1"/>
                </a:solidFill>
                <a:latin typeface="Cambria" pitchFamily="18" charset="0"/>
              </a:rPr>
              <a:t>, does that mean that Christ promotes sin? Absolutely not </a:t>
            </a:r>
            <a:r>
              <a:rPr lang="en-US" sz="2400" dirty="0" smtClean="0"/>
              <a:t>[ - your conclusion does not follow from your premises]</a:t>
            </a:r>
            <a:r>
              <a:rPr lang="en-US" sz="2400" i="1" dirty="0" smtClean="0">
                <a:solidFill>
                  <a:schemeClr val="accent1"/>
                </a:solidFill>
                <a:latin typeface="Cambria" pitchFamily="18" charset="0"/>
              </a:rPr>
              <a:t>!</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18</a:t>
            </a:r>
            <a:r>
              <a:rPr lang="en-US" sz="2400" i="1" dirty="0" smtClean="0">
                <a:solidFill>
                  <a:schemeClr val="accent1"/>
                </a:solidFill>
                <a:latin typeface="Cambria" pitchFamily="18" charset="0"/>
              </a:rPr>
              <a:t> If I rebuild what I destroyed </a:t>
            </a:r>
            <a:r>
              <a:rPr lang="en-US" sz="2400" dirty="0" smtClean="0"/>
              <a:t>[that is, if I go back to teaching that we need to keep the Law]</a:t>
            </a:r>
            <a:r>
              <a:rPr lang="en-US" sz="2400" i="1" dirty="0" smtClean="0">
                <a:solidFill>
                  <a:schemeClr val="accent1"/>
                </a:solidFill>
                <a:latin typeface="Cambria" pitchFamily="18" charset="0"/>
              </a:rPr>
              <a:t>, I prove that I am a lawbreaker </a:t>
            </a:r>
            <a:r>
              <a:rPr lang="en-US" sz="2400" dirty="0" smtClean="0"/>
              <a:t>[because I will be admitting that we should have all been keeping the Law all along]</a:t>
            </a:r>
            <a:r>
              <a:rPr lang="en-US" sz="2400" i="1" dirty="0" smtClean="0">
                <a:solidFill>
                  <a:schemeClr val="accent1"/>
                </a:solidFill>
                <a:latin typeface="Cambria" pitchFamily="18" charset="0"/>
              </a:rPr>
              <a:t>.</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19</a:t>
            </a:r>
            <a:r>
              <a:rPr lang="en-US" sz="2400" i="1" dirty="0" smtClean="0">
                <a:solidFill>
                  <a:schemeClr val="accent1"/>
                </a:solidFill>
                <a:latin typeface="Cambria" pitchFamily="18" charset="0"/>
              </a:rPr>
              <a:t> For through </a:t>
            </a:r>
            <a:r>
              <a:rPr lang="en-US" sz="2400" dirty="0" smtClean="0"/>
              <a:t>[Christ meeting the requirements of] </a:t>
            </a:r>
            <a:r>
              <a:rPr lang="en-US" sz="2400" i="1" dirty="0" smtClean="0">
                <a:solidFill>
                  <a:schemeClr val="accent1"/>
                </a:solidFill>
                <a:latin typeface="Cambria" pitchFamily="18" charset="0"/>
              </a:rPr>
              <a:t>the law I died to the law </a:t>
            </a:r>
            <a:r>
              <a:rPr lang="en-US" sz="2400" dirty="0" smtClean="0"/>
              <a:t>[that is, I am released from its legal claim over me] </a:t>
            </a:r>
            <a:r>
              <a:rPr lang="en-US" sz="2400" i="1" dirty="0" smtClean="0">
                <a:solidFill>
                  <a:schemeClr val="accent1"/>
                </a:solidFill>
                <a:latin typeface="Cambria" pitchFamily="18" charset="0"/>
              </a:rPr>
              <a:t>so that I might </a:t>
            </a:r>
            <a:r>
              <a:rPr lang="en-US" sz="2400" dirty="0" smtClean="0"/>
              <a:t>[be free to]</a:t>
            </a:r>
            <a:r>
              <a:rPr lang="en-US" sz="2400" i="1" dirty="0" smtClean="0"/>
              <a:t> </a:t>
            </a:r>
            <a:r>
              <a:rPr lang="en-US" sz="2400" i="1" dirty="0" smtClean="0">
                <a:solidFill>
                  <a:schemeClr val="accent1"/>
                </a:solidFill>
                <a:latin typeface="Cambria" pitchFamily="18" charset="0"/>
              </a:rPr>
              <a:t>live for God.</a:t>
            </a:r>
          </a:p>
        </p:txBody>
      </p:sp>
    </p:spTree>
  </p:cSld>
  <p:clrMapOvr>
    <a:masterClrMapping/>
  </p:clrMapOvr>
  <p:transition>
    <p:plus/>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4000" dirty="0" smtClean="0">
                <a:solidFill>
                  <a:srgbClr val="795339">
                    <a:shade val="85000"/>
                    <a:satMod val="150000"/>
                  </a:srgbClr>
                </a:solidFill>
              </a:rPr>
              <a:t>Paul appeals to what those who are “Jews by birth” already know </a:t>
            </a:r>
            <a:r>
              <a:rPr lang="en-US" sz="4000" dirty="0">
                <a:solidFill>
                  <a:srgbClr val="AD2E27"/>
                </a:solidFill>
              </a:rPr>
              <a:t>2:15–21</a:t>
            </a:r>
            <a:endParaRPr lang="en-US" sz="3600" dirty="0"/>
          </a:p>
        </p:txBody>
      </p:sp>
      <p:sp>
        <p:nvSpPr>
          <p:cNvPr id="3" name="Content Placeholder 2"/>
          <p:cNvSpPr>
            <a:spLocks noGrp="1"/>
          </p:cNvSpPr>
          <p:nvPr>
            <p:ph idx="1"/>
          </p:nvPr>
        </p:nvSpPr>
        <p:spPr>
          <a:xfrm>
            <a:off x="457200" y="1295400"/>
            <a:ext cx="8229600" cy="5257800"/>
          </a:xfrm>
        </p:spPr>
        <p:txBody>
          <a:bodyPr>
            <a:normAutofit/>
          </a:bodyPr>
          <a:lstStyle/>
          <a:p>
            <a:pPr marL="265176" indent="-265176" rtl="0">
              <a:lnSpc>
                <a:spcPct val="120000"/>
              </a:lnSpc>
              <a:buNone/>
            </a:pPr>
            <a:r>
              <a:rPr lang="en-US" sz="2500" baseline="30000" dirty="0" smtClean="0"/>
              <a:t>20</a:t>
            </a:r>
            <a:r>
              <a:rPr lang="en-US" sz="2400" i="1" dirty="0" smtClean="0">
                <a:solidFill>
                  <a:schemeClr val="accent1"/>
                </a:solidFill>
                <a:latin typeface="Cambria" pitchFamily="18" charset="0"/>
              </a:rPr>
              <a:t> I have been crucified with Christ </a:t>
            </a:r>
            <a:r>
              <a:rPr lang="en-US" sz="2400" dirty="0" smtClean="0"/>
              <a:t>[that is, Christ was crucified on my behalf] </a:t>
            </a:r>
            <a:r>
              <a:rPr lang="en-US" sz="2400" i="1" dirty="0" smtClean="0">
                <a:solidFill>
                  <a:schemeClr val="accent1"/>
                </a:solidFill>
                <a:latin typeface="Cambria" pitchFamily="18" charset="0"/>
              </a:rPr>
              <a:t>and I no longer live </a:t>
            </a:r>
            <a:r>
              <a:rPr lang="en-US" sz="2400" dirty="0" smtClean="0"/>
              <a:t>[as God sees it]</a:t>
            </a:r>
            <a:r>
              <a:rPr lang="en-US" sz="2400" i="1" dirty="0" smtClean="0">
                <a:solidFill>
                  <a:schemeClr val="accent1"/>
                </a:solidFill>
                <a:latin typeface="Cambria" pitchFamily="18" charset="0"/>
              </a:rPr>
              <a:t>, but Christ lives </a:t>
            </a:r>
            <a:r>
              <a:rPr lang="en-US" sz="2400" dirty="0" smtClean="0"/>
              <a:t>[on behalf of] </a:t>
            </a:r>
            <a:r>
              <a:rPr lang="en-US" sz="2400" i="1" strike="sngStrike" dirty="0" smtClean="0">
                <a:solidFill>
                  <a:schemeClr val="accent1"/>
                </a:solidFill>
                <a:latin typeface="Cambria" pitchFamily="18" charset="0"/>
              </a:rPr>
              <a:t>in</a:t>
            </a:r>
            <a:r>
              <a:rPr lang="en-US" sz="2400" i="1" dirty="0" smtClean="0">
                <a:solidFill>
                  <a:schemeClr val="accent1"/>
                </a:solidFill>
                <a:latin typeface="Cambria" pitchFamily="18" charset="0"/>
              </a:rPr>
              <a:t> me. The life I live in the body, I live by faith in the Son of God, who loved me and gave himself for me.</a:t>
            </a:r>
          </a:p>
          <a:p>
            <a:pPr marL="265176" indent="-265176" rtl="0">
              <a:lnSpc>
                <a:spcPct val="120000"/>
              </a:lnSpc>
              <a:buNone/>
            </a:pPr>
            <a:r>
              <a:rPr lang="en-US" sz="2400" i="1" dirty="0" smtClean="0">
                <a:solidFill>
                  <a:schemeClr val="accent1"/>
                </a:solidFill>
                <a:latin typeface="Cambria" pitchFamily="18" charset="0"/>
              </a:rPr>
              <a:t> </a:t>
            </a:r>
            <a:r>
              <a:rPr lang="en-US" sz="2500" baseline="30000" dirty="0" smtClean="0"/>
              <a:t>21</a:t>
            </a:r>
            <a:r>
              <a:rPr lang="en-US" sz="2400" i="1" dirty="0" smtClean="0">
                <a:solidFill>
                  <a:schemeClr val="accent1"/>
                </a:solidFill>
                <a:latin typeface="Cambria" pitchFamily="18" charset="0"/>
              </a:rPr>
              <a:t> </a:t>
            </a:r>
            <a:r>
              <a:rPr lang="en-US" sz="2400" dirty="0" smtClean="0"/>
              <a:t>[By looking to Christ for salvation] </a:t>
            </a:r>
            <a:r>
              <a:rPr lang="en-US" sz="2400" i="1" dirty="0" smtClean="0">
                <a:solidFill>
                  <a:schemeClr val="accent1"/>
                </a:solidFill>
                <a:latin typeface="Cambria" pitchFamily="18" charset="0"/>
              </a:rPr>
              <a:t>I do not set aside the grace of God </a:t>
            </a:r>
            <a:r>
              <a:rPr lang="en-US" sz="2400" dirty="0" smtClean="0"/>
              <a:t>[as expressed in the Law given to Israel]</a:t>
            </a:r>
            <a:r>
              <a:rPr lang="en-US" sz="2400" i="1" dirty="0" smtClean="0">
                <a:solidFill>
                  <a:schemeClr val="accent1"/>
                </a:solidFill>
                <a:latin typeface="Cambria" pitchFamily="18" charset="0"/>
              </a:rPr>
              <a:t>, for if righteousness could be gained through </a:t>
            </a:r>
            <a:r>
              <a:rPr lang="en-US" sz="2400" dirty="0" smtClean="0"/>
              <a:t>[my keeping] </a:t>
            </a:r>
            <a:r>
              <a:rPr lang="en-US" sz="2400" i="1" dirty="0" smtClean="0">
                <a:solidFill>
                  <a:schemeClr val="accent1"/>
                </a:solidFill>
                <a:latin typeface="Cambria" pitchFamily="18" charset="0"/>
              </a:rPr>
              <a:t>the law, Christ died for nothing </a:t>
            </a:r>
            <a:r>
              <a:rPr lang="en-US" sz="2400" dirty="0" smtClean="0"/>
              <a:t>[that is, Christ’s death would have been unnecessary, if men could have been saved by keeping the Law themselves]</a:t>
            </a:r>
            <a:r>
              <a:rPr lang="en-US" sz="2400" i="1" dirty="0" smtClean="0">
                <a:solidFill>
                  <a:schemeClr val="accent1"/>
                </a:solidFill>
                <a:latin typeface="Cambria" pitchFamily="18" charset="0"/>
              </a:rPr>
              <a:t>!”</a:t>
            </a:r>
          </a:p>
        </p:txBody>
      </p:sp>
    </p:spTree>
  </p:cSld>
  <p:clrMapOvr>
    <a:masterClrMapping/>
  </p:clrMapOvr>
  <p:transition>
    <p:plus/>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Galatians’ </a:t>
            </a:r>
            <a:r>
              <a:rPr lang="en-US" sz="3600" dirty="0" smtClean="0"/>
              <a:t>Personal Experience </a:t>
            </a:r>
            <a:r>
              <a:rPr lang="en-US" sz="3600" dirty="0"/>
              <a:t>of the Gospel </a:t>
            </a:r>
            <a:r>
              <a:rPr lang="en-US" sz="3600" dirty="0" smtClean="0"/>
              <a:t>(</a:t>
            </a:r>
            <a:r>
              <a:rPr lang="en-US" sz="3600" dirty="0" smtClean="0">
                <a:solidFill>
                  <a:schemeClr val="accent1"/>
                </a:solidFill>
              </a:rPr>
              <a:t>3:1-5</a:t>
            </a:r>
            <a:r>
              <a:rPr lang="en-US" sz="3600" dirty="0" smtClean="0"/>
              <a:t>)</a:t>
            </a:r>
            <a:endParaRPr lang="en-US" sz="3600" dirty="0"/>
          </a:p>
        </p:txBody>
      </p:sp>
      <p:sp>
        <p:nvSpPr>
          <p:cNvPr id="3" name="Content Placeholder 2"/>
          <p:cNvSpPr>
            <a:spLocks noGrp="1"/>
          </p:cNvSpPr>
          <p:nvPr>
            <p:ph idx="1"/>
          </p:nvPr>
        </p:nvSpPr>
        <p:spPr>
          <a:xfrm>
            <a:off x="457200" y="1295400"/>
            <a:ext cx="8229600" cy="5562600"/>
          </a:xfrm>
        </p:spPr>
        <p:txBody>
          <a:bodyPr>
            <a:normAutofit lnSpcReduction="10000"/>
          </a:bodyPr>
          <a:lstStyle/>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1</a:t>
            </a:r>
            <a:r>
              <a:rPr lang="en-US" sz="2400" i="1" dirty="0" smtClean="0">
                <a:solidFill>
                  <a:schemeClr val="accent1"/>
                </a:solidFill>
                <a:latin typeface="Cambria" pitchFamily="18" charset="0"/>
              </a:rPr>
              <a:t> You foolish Galatians! Who has bewitched you? Before your very eyes Jesus Christ was clearly portrayed as crucified.</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2</a:t>
            </a:r>
            <a:r>
              <a:rPr lang="en-US" sz="2400" i="1" dirty="0" smtClean="0">
                <a:solidFill>
                  <a:schemeClr val="accent1"/>
                </a:solidFill>
                <a:latin typeface="Cambria" pitchFamily="18" charset="0"/>
              </a:rPr>
              <a:t> I would like to learn just one thing from you: Did you receive the Spirit by observing the law, or by believing what you heard?</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3</a:t>
            </a:r>
            <a:r>
              <a:rPr lang="en-US" sz="2400" i="1" dirty="0" smtClean="0">
                <a:solidFill>
                  <a:schemeClr val="accent1"/>
                </a:solidFill>
                <a:latin typeface="Cambria" pitchFamily="18" charset="0"/>
              </a:rPr>
              <a:t> Are you so foolish? After beginning with the Spirit, are you now trying to attain your goal by human effort?</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4</a:t>
            </a:r>
            <a:r>
              <a:rPr lang="en-US" sz="2400" i="1" dirty="0" smtClean="0">
                <a:solidFill>
                  <a:schemeClr val="accent1"/>
                </a:solidFill>
                <a:latin typeface="Cambria" pitchFamily="18" charset="0"/>
              </a:rPr>
              <a:t> Have you suffered so much for nothing--if it really was for nothing?</a:t>
            </a:r>
          </a:p>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5</a:t>
            </a:r>
            <a:r>
              <a:rPr lang="en-US" sz="2400" i="1" dirty="0" smtClean="0">
                <a:solidFill>
                  <a:schemeClr val="accent1"/>
                </a:solidFill>
                <a:latin typeface="Cambria" pitchFamily="18" charset="0"/>
              </a:rPr>
              <a:t> Does God give you his Spirit and work miracles among you because you observe the law, or because you believe what you heard?</a:t>
            </a:r>
          </a:p>
          <a:p>
            <a:pPr marL="265176" indent="-265176" rtl="0">
              <a:lnSpc>
                <a:spcPct val="120000"/>
              </a:lnSpc>
              <a:buNone/>
            </a:pPr>
            <a:r>
              <a:rPr lang="en-US" sz="2400" i="1" dirty="0" smtClean="0">
                <a:solidFill>
                  <a:schemeClr val="accent1"/>
                </a:solidFill>
                <a:latin typeface="Cambria" pitchFamily="18" charset="0"/>
              </a:rPr>
              <a:t> </a:t>
            </a:r>
          </a:p>
        </p:txBody>
      </p:sp>
    </p:spTree>
  </p:cSld>
  <p:clrMapOvr>
    <a:masterClrMapping/>
  </p:clrMapOvr>
  <p:transition>
    <p:plus/>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the Galatians’ Personal Experience of the Gospel (</a:t>
            </a:r>
            <a:r>
              <a:rPr lang="en-US" sz="3600" dirty="0" smtClean="0">
                <a:solidFill>
                  <a:schemeClr val="accent1"/>
                </a:solidFill>
              </a:rPr>
              <a:t>3:1-5</a:t>
            </a:r>
            <a:r>
              <a:rPr lang="en-US" sz="3600" dirty="0" smtClean="0"/>
              <a:t>)</a:t>
            </a:r>
            <a:endParaRPr lang="en-US" sz="3600" dirty="0"/>
          </a:p>
        </p:txBody>
      </p:sp>
      <p:sp>
        <p:nvSpPr>
          <p:cNvPr id="3" name="Content Placeholder 2"/>
          <p:cNvSpPr>
            <a:spLocks noGrp="1"/>
          </p:cNvSpPr>
          <p:nvPr>
            <p:ph idx="1"/>
          </p:nvPr>
        </p:nvSpPr>
        <p:spPr>
          <a:xfrm>
            <a:off x="457200" y="1295400"/>
            <a:ext cx="8229600" cy="5257800"/>
          </a:xfrm>
        </p:spPr>
        <p:txBody>
          <a:bodyPr>
            <a:normAutofit/>
          </a:bodyPr>
          <a:lstStyle/>
          <a:p>
            <a:pPr marL="265176" indent="-265176" rtl="0">
              <a:lnSpc>
                <a:spcPct val="120000"/>
              </a:lnSpc>
              <a:buNone/>
            </a:pPr>
            <a:r>
              <a:rPr lang="en-US" sz="2400" i="1" dirty="0" smtClean="0">
                <a:solidFill>
                  <a:schemeClr val="accent1"/>
                </a:solidFill>
                <a:latin typeface="Cambria" pitchFamily="18" charset="0"/>
              </a:rPr>
              <a:t> </a:t>
            </a:r>
            <a:r>
              <a:rPr lang="en-US" sz="2400" baseline="30000" dirty="0" smtClean="0"/>
              <a:t>1</a:t>
            </a:r>
            <a:r>
              <a:rPr lang="en-US" sz="2000" i="1" dirty="0" smtClean="0">
                <a:solidFill>
                  <a:schemeClr val="accent1"/>
                </a:solidFill>
                <a:latin typeface="Cambria" pitchFamily="18" charset="0"/>
              </a:rPr>
              <a:t> </a:t>
            </a:r>
            <a:r>
              <a:rPr lang="en-US" sz="2400" i="1" dirty="0" smtClean="0">
                <a:solidFill>
                  <a:schemeClr val="accent1"/>
                </a:solidFill>
                <a:latin typeface="Cambria" pitchFamily="18" charset="0"/>
              </a:rPr>
              <a:t>You foolish Galatians! Who has bewitched you? Before your very eyes Jesus Christ was clearly portrayed as crucified.</a:t>
            </a:r>
          </a:p>
          <a:p>
            <a:pPr marL="265176" indent="-265176" rtl="0">
              <a:buNone/>
            </a:pPr>
            <a:endParaRPr lang="en-US" sz="1800" i="1" dirty="0" smtClean="0">
              <a:solidFill>
                <a:schemeClr val="accent1"/>
              </a:solidFill>
              <a:latin typeface="Cambria" pitchFamily="18" charset="0"/>
            </a:endParaRPr>
          </a:p>
          <a:p>
            <a:pPr marL="265176" indent="-265176" rtl="0">
              <a:lnSpc>
                <a:spcPct val="120000"/>
              </a:lnSpc>
            </a:pPr>
            <a:r>
              <a:rPr lang="en-US" sz="2400" dirty="0" smtClean="0">
                <a:solidFill>
                  <a:prstClr val="black"/>
                </a:solidFill>
              </a:rPr>
              <a:t>Paul’s utter dismay really comes through here – How could they be so illogical, so foolish as to turn away from the liberating Gospel that Paul had so clearly and vividly presented to them – a Gospel whose central tenet is that Jesus was crucified on our behalf in order to set us free from the Law’s condemnation?</a:t>
            </a:r>
          </a:p>
          <a:p>
            <a:pPr marL="265176" indent="-265176" rtl="0">
              <a:lnSpc>
                <a:spcPct val="120000"/>
              </a:lnSpc>
            </a:pPr>
            <a:r>
              <a:rPr lang="en-US" sz="2400" dirty="0" smtClean="0">
                <a:solidFill>
                  <a:prstClr val="black"/>
                </a:solidFill>
              </a:rPr>
              <a:t>Their behavior is so bizarre that it almost seems like someone has hypnotized them!</a:t>
            </a:r>
          </a:p>
          <a:p>
            <a:pPr marL="265176" indent="-265176" rtl="0">
              <a:lnSpc>
                <a:spcPct val="120000"/>
              </a:lnSpc>
            </a:pPr>
            <a:endParaRPr lang="en-US" sz="2400" dirty="0" smtClean="0">
              <a:solidFill>
                <a:prstClr val="black"/>
              </a:solidFill>
            </a:endParaRPr>
          </a:p>
          <a:p>
            <a:pPr marL="265176" indent="-265176" rtl="0">
              <a:lnSpc>
                <a:spcPct val="120000"/>
              </a:lnSpc>
              <a:buNone/>
            </a:pPr>
            <a:endParaRPr lang="en-US" sz="2400" i="1" dirty="0" smtClean="0">
              <a:solidFill>
                <a:schemeClr val="accent1"/>
              </a:solidFill>
              <a:latin typeface="Cambria"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the Galatians’ Personal Experience of the Gospel (</a:t>
            </a:r>
            <a:r>
              <a:rPr lang="en-US" sz="3600" dirty="0" smtClean="0">
                <a:solidFill>
                  <a:schemeClr val="accent1"/>
                </a:solidFill>
              </a:rPr>
              <a:t>3:1-5</a:t>
            </a:r>
            <a:r>
              <a:rPr lang="en-US" sz="3600" dirty="0" smtClean="0"/>
              <a:t>)</a:t>
            </a:r>
            <a:endParaRPr lang="en-US" sz="3600" dirty="0"/>
          </a:p>
        </p:txBody>
      </p:sp>
      <p:sp>
        <p:nvSpPr>
          <p:cNvPr id="3" name="Content Placeholder 2"/>
          <p:cNvSpPr>
            <a:spLocks noGrp="1"/>
          </p:cNvSpPr>
          <p:nvPr>
            <p:ph idx="1"/>
          </p:nvPr>
        </p:nvSpPr>
        <p:spPr>
          <a:xfrm>
            <a:off x="457200" y="1295400"/>
            <a:ext cx="8229600" cy="5562600"/>
          </a:xfrm>
        </p:spPr>
        <p:txBody>
          <a:bodyPr>
            <a:normAutofit fontScale="92500"/>
          </a:bodyPr>
          <a:lstStyle/>
          <a:p>
            <a:pPr marL="265176" indent="-265176" rtl="0">
              <a:lnSpc>
                <a:spcPct val="120000"/>
              </a:lnSpc>
              <a:buNone/>
            </a:pPr>
            <a:r>
              <a:rPr lang="en-US" sz="2400" baseline="30000" dirty="0" smtClean="0"/>
              <a:t>2</a:t>
            </a:r>
            <a:r>
              <a:rPr lang="en-US" sz="2400" i="1" dirty="0" smtClean="0">
                <a:solidFill>
                  <a:schemeClr val="accent1"/>
                </a:solidFill>
                <a:latin typeface="Cambria" pitchFamily="18" charset="0"/>
              </a:rPr>
              <a:t> I would like to learn just one thing from you: Did you receive the Spirit by observing the law, or by believing what you heard?</a:t>
            </a:r>
          </a:p>
          <a:p>
            <a:pPr marL="265176" indent="-265176" rtl="0">
              <a:buNone/>
            </a:pPr>
            <a:endParaRPr lang="en-US" sz="1800" i="1" dirty="0" smtClean="0">
              <a:solidFill>
                <a:schemeClr val="accent1"/>
              </a:solidFill>
              <a:latin typeface="Cambria" pitchFamily="18" charset="0"/>
            </a:endParaRPr>
          </a:p>
          <a:p>
            <a:pPr marL="265176" indent="-265176" rtl="0">
              <a:lnSpc>
                <a:spcPct val="120000"/>
              </a:lnSpc>
            </a:pPr>
            <a:r>
              <a:rPr lang="en-US" dirty="0" smtClean="0">
                <a:solidFill>
                  <a:prstClr val="black"/>
                </a:solidFill>
              </a:rPr>
              <a:t>This is a rhetorical question: obviously they received the Spirit by believing what they heard, that is, the gospel.</a:t>
            </a:r>
          </a:p>
          <a:p>
            <a:pPr marL="265176" indent="-265176" rtl="0">
              <a:lnSpc>
                <a:spcPct val="120000"/>
              </a:lnSpc>
            </a:pPr>
            <a:r>
              <a:rPr lang="en-US" dirty="0" smtClean="0">
                <a:solidFill>
                  <a:prstClr val="black"/>
                </a:solidFill>
              </a:rPr>
              <a:t>The receiving of the Spirit marked the beginning of their salvation because every believer in this age receives the Spirit at the point of salvation (compare 1 Corinthians 12:13, Eph 1:13).</a:t>
            </a:r>
          </a:p>
          <a:p>
            <a:pPr marL="265176" indent="-265176" rtl="0">
              <a:lnSpc>
                <a:spcPct val="120000"/>
              </a:lnSpc>
            </a:pPr>
            <a:r>
              <a:rPr lang="en-US" dirty="0" smtClean="0">
                <a:solidFill>
                  <a:prstClr val="black"/>
                </a:solidFill>
              </a:rPr>
              <a:t>In order for Paul’s argument to have force, there would have to have been clear evidence that the Galatians had received the Spirit at the time they believed the Gospel.</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the Galatians’ Personal Experience of the Gospel (</a:t>
            </a:r>
            <a:r>
              <a:rPr lang="en-US" sz="3600" dirty="0" smtClean="0">
                <a:solidFill>
                  <a:schemeClr val="accent1"/>
                </a:solidFill>
              </a:rPr>
              <a:t>3:1-5</a:t>
            </a:r>
            <a:r>
              <a:rPr lang="en-US" sz="3600" dirty="0" smtClean="0"/>
              <a:t>)</a:t>
            </a:r>
            <a:endParaRPr lang="en-US" sz="3600" dirty="0"/>
          </a:p>
        </p:txBody>
      </p:sp>
      <p:sp>
        <p:nvSpPr>
          <p:cNvPr id="3" name="Content Placeholder 2"/>
          <p:cNvSpPr>
            <a:spLocks noGrp="1"/>
          </p:cNvSpPr>
          <p:nvPr>
            <p:ph idx="1"/>
          </p:nvPr>
        </p:nvSpPr>
        <p:spPr>
          <a:xfrm>
            <a:off x="457200" y="1295400"/>
            <a:ext cx="8229600" cy="5562600"/>
          </a:xfrm>
        </p:spPr>
        <p:txBody>
          <a:bodyPr>
            <a:normAutofit fontScale="92500"/>
          </a:bodyPr>
          <a:lstStyle/>
          <a:p>
            <a:pPr marL="265176" indent="-265176" rtl="0">
              <a:lnSpc>
                <a:spcPct val="120000"/>
              </a:lnSpc>
              <a:buNone/>
            </a:pPr>
            <a:r>
              <a:rPr lang="en-US" sz="2400" baseline="30000" dirty="0" smtClean="0"/>
              <a:t>2</a:t>
            </a:r>
            <a:r>
              <a:rPr lang="en-US" sz="2400" i="1" dirty="0" smtClean="0">
                <a:solidFill>
                  <a:schemeClr val="accent1"/>
                </a:solidFill>
                <a:latin typeface="Cambria" pitchFamily="18" charset="0"/>
              </a:rPr>
              <a:t> I would like to learn just one thing from you: Did you receive the Spirit by observing the law, or by believing what you heard?</a:t>
            </a:r>
          </a:p>
          <a:p>
            <a:pPr marL="265176" indent="-265176" rtl="0">
              <a:buNone/>
            </a:pPr>
            <a:endParaRPr lang="en-US" sz="1800" i="1" dirty="0" smtClean="0">
              <a:solidFill>
                <a:schemeClr val="accent1"/>
              </a:solidFill>
              <a:latin typeface="Cambria" pitchFamily="18" charset="0"/>
            </a:endParaRPr>
          </a:p>
          <a:p>
            <a:pPr marL="265176" indent="-265176" rtl="0">
              <a:lnSpc>
                <a:spcPct val="120000"/>
              </a:lnSpc>
            </a:pPr>
            <a:r>
              <a:rPr lang="en-US" dirty="0" smtClean="0">
                <a:solidFill>
                  <a:prstClr val="black"/>
                </a:solidFill>
              </a:rPr>
              <a:t>Often in the early church, the giving of the Spirit was evidenced by miraculous signs such as the ability of believers to immediately begin speaking in an unlearned language (referred to as “speaking in tongues”):</a:t>
            </a:r>
          </a:p>
          <a:p>
            <a:pPr lvl="1" rtl="0"/>
            <a:r>
              <a:rPr lang="en-US" sz="2400" i="1" dirty="0" smtClean="0">
                <a:solidFill>
                  <a:schemeClr val="accent1"/>
                </a:solidFill>
                <a:latin typeface="Cambria" pitchFamily="18" charset="0"/>
              </a:rPr>
              <a:t>While Peter was still speaking these words, </a:t>
            </a:r>
            <a:r>
              <a:rPr lang="en-US" sz="2400" i="1" u="sng" dirty="0" smtClean="0">
                <a:solidFill>
                  <a:schemeClr val="accent1"/>
                </a:solidFill>
                <a:latin typeface="Cambria" pitchFamily="18" charset="0"/>
              </a:rPr>
              <a:t>the Holy Spirit came on all who heard the message</a:t>
            </a:r>
            <a:r>
              <a:rPr lang="en-US" sz="2400" i="1" dirty="0" smtClean="0">
                <a:solidFill>
                  <a:schemeClr val="accent1"/>
                </a:solidFill>
                <a:latin typeface="Cambria" pitchFamily="18" charset="0"/>
              </a:rPr>
              <a:t>. The circumcised believers who had come with Peter were astonished that the gift of the Holy Spirit had been poured out even on the Gentiles. </a:t>
            </a:r>
            <a:r>
              <a:rPr lang="en-US" sz="2400" i="1" u="sng" dirty="0" smtClean="0">
                <a:solidFill>
                  <a:schemeClr val="accent1"/>
                </a:solidFill>
                <a:latin typeface="Cambria" pitchFamily="18" charset="0"/>
              </a:rPr>
              <a:t>For they heard them speaking in tongues and praising God</a:t>
            </a:r>
            <a:r>
              <a:rPr lang="en-US" sz="2400" i="1" dirty="0" smtClean="0">
                <a:solidFill>
                  <a:schemeClr val="accent1"/>
                </a:solidFill>
                <a:latin typeface="Cambria" pitchFamily="18" charset="0"/>
              </a:rPr>
              <a:t>. Then Peter said, "Can anyone keep these people from being baptized with water? They have received the Holy Spirit just as we have.”</a:t>
            </a:r>
            <a:r>
              <a:rPr lang="en-US" sz="2400" dirty="0" smtClean="0"/>
              <a:t> (Act 10:44-47 NIV)</a:t>
            </a:r>
            <a:endParaRPr lang="en-US" sz="2400"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the Galatians’ Personal Experience of the Gospel (</a:t>
            </a:r>
            <a:r>
              <a:rPr lang="en-US" sz="3600" dirty="0" smtClean="0">
                <a:solidFill>
                  <a:schemeClr val="accent1"/>
                </a:solidFill>
              </a:rPr>
              <a:t>3:1-5</a:t>
            </a:r>
            <a:r>
              <a:rPr lang="en-US" sz="3600" dirty="0" smtClean="0"/>
              <a:t>)</a:t>
            </a:r>
            <a:endParaRPr lang="en-US" sz="3600" dirty="0"/>
          </a:p>
        </p:txBody>
      </p:sp>
      <p:sp>
        <p:nvSpPr>
          <p:cNvPr id="3" name="Content Placeholder 2"/>
          <p:cNvSpPr>
            <a:spLocks noGrp="1"/>
          </p:cNvSpPr>
          <p:nvPr>
            <p:ph idx="1"/>
          </p:nvPr>
        </p:nvSpPr>
        <p:spPr>
          <a:xfrm>
            <a:off x="457200" y="1295400"/>
            <a:ext cx="8229600" cy="5562600"/>
          </a:xfrm>
        </p:spPr>
        <p:txBody>
          <a:bodyPr>
            <a:normAutofit fontScale="92500" lnSpcReduction="10000"/>
          </a:bodyPr>
          <a:lstStyle/>
          <a:p>
            <a:pPr marL="265176" indent="-265176" rtl="0">
              <a:lnSpc>
                <a:spcPct val="120000"/>
              </a:lnSpc>
              <a:buNone/>
            </a:pPr>
            <a:r>
              <a:rPr lang="en-US" sz="2600" baseline="30000" dirty="0" smtClean="0"/>
              <a:t>   2</a:t>
            </a:r>
            <a:r>
              <a:rPr lang="en-US" sz="2600" i="1" dirty="0" smtClean="0">
                <a:solidFill>
                  <a:schemeClr val="accent1"/>
                </a:solidFill>
                <a:latin typeface="Cambria" pitchFamily="18" charset="0"/>
              </a:rPr>
              <a:t> I would like to learn just one thing from you: Did you receive the Spirit by observing the law, or by believing what you heard?</a:t>
            </a:r>
          </a:p>
          <a:p>
            <a:pPr marL="265176" indent="-265176" rtl="0">
              <a:buNone/>
            </a:pPr>
            <a:endParaRPr lang="en-US" sz="800" i="1" dirty="0" smtClean="0">
              <a:solidFill>
                <a:schemeClr val="accent1"/>
              </a:solidFill>
              <a:latin typeface="Cambria" pitchFamily="18" charset="0"/>
            </a:endParaRPr>
          </a:p>
          <a:p>
            <a:pPr marL="265176" indent="-265176" rtl="0">
              <a:lnSpc>
                <a:spcPct val="120000"/>
              </a:lnSpc>
            </a:pPr>
            <a:r>
              <a:rPr lang="en-US" dirty="0" smtClean="0">
                <a:solidFill>
                  <a:prstClr val="black"/>
                </a:solidFill>
              </a:rPr>
              <a:t>Apparently some among the Galatians were able to work miracles by the power of the Spirit because Paul mentions this a few verses later:</a:t>
            </a:r>
          </a:p>
          <a:p>
            <a:pPr marL="548640" lvl="1" indent="-265176" rtl="0">
              <a:lnSpc>
                <a:spcPct val="120000"/>
              </a:lnSpc>
            </a:pPr>
            <a:r>
              <a:rPr lang="en-US" sz="2400" i="1" dirty="0" smtClean="0">
                <a:solidFill>
                  <a:schemeClr val="accent1"/>
                </a:solidFill>
                <a:latin typeface="Cambria" pitchFamily="18" charset="0"/>
              </a:rPr>
              <a:t>[God] supplies the Spirit to you and works miracles among you… </a:t>
            </a:r>
            <a:r>
              <a:rPr lang="en-US" sz="2400" dirty="0" smtClean="0"/>
              <a:t>(Gal 3:5 RSV)</a:t>
            </a:r>
          </a:p>
          <a:p>
            <a:pPr marL="265176" indent="-265176" rtl="0">
              <a:lnSpc>
                <a:spcPct val="120000"/>
              </a:lnSpc>
            </a:pPr>
            <a:r>
              <a:rPr lang="en-US" dirty="0" smtClean="0"/>
              <a:t>But remember, even in the early church, </a:t>
            </a:r>
            <a:r>
              <a:rPr lang="en-US" b="1" i="1" dirty="0" smtClean="0"/>
              <a:t>not every</a:t>
            </a:r>
            <a:r>
              <a:rPr lang="en-US" dirty="0" smtClean="0"/>
              <a:t> Christian was given the ability to perform miracles:</a:t>
            </a:r>
          </a:p>
          <a:p>
            <a:pPr lvl="1" rtl="0"/>
            <a:r>
              <a:rPr lang="en-US" sz="2400" i="1" dirty="0" smtClean="0">
                <a:solidFill>
                  <a:schemeClr val="accent1"/>
                </a:solidFill>
                <a:latin typeface="Cambria" pitchFamily="18" charset="0"/>
              </a:rPr>
              <a:t>Are all apostles? Are all prophets? Are all teachers? Do all work miracles? Do all have gifts of healing? Do all speak in tongues? Do all interpret? But eagerly desire the greater gifts. And now I will show you the most excellent way. </a:t>
            </a:r>
            <a:r>
              <a:rPr lang="en-US" dirty="0" smtClean="0"/>
              <a:t>(1Co 12:29-31 NIV)</a:t>
            </a:r>
          </a:p>
          <a:p>
            <a:pPr marL="548640" lvl="1" indent="-265176" rtl="0">
              <a:lnSpc>
                <a:spcPct val="120000"/>
              </a:lnSpc>
            </a:pPr>
            <a:endParaRPr lang="en-US"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the Galatians’ Personal Experience of the Gospel (</a:t>
            </a:r>
            <a:r>
              <a:rPr lang="en-US" sz="3600" dirty="0" smtClean="0">
                <a:solidFill>
                  <a:schemeClr val="accent1"/>
                </a:solidFill>
              </a:rPr>
              <a:t>3:1-5</a:t>
            </a:r>
            <a:r>
              <a:rPr lang="en-US" sz="3600" dirty="0" smtClean="0"/>
              <a:t>)</a:t>
            </a:r>
            <a:endParaRPr lang="en-US" sz="3600" dirty="0"/>
          </a:p>
        </p:txBody>
      </p:sp>
      <p:sp>
        <p:nvSpPr>
          <p:cNvPr id="3" name="Content Placeholder 2"/>
          <p:cNvSpPr>
            <a:spLocks noGrp="1"/>
          </p:cNvSpPr>
          <p:nvPr>
            <p:ph idx="1"/>
          </p:nvPr>
        </p:nvSpPr>
        <p:spPr>
          <a:xfrm>
            <a:off x="457200" y="1295400"/>
            <a:ext cx="8229600" cy="5562600"/>
          </a:xfrm>
        </p:spPr>
        <p:txBody>
          <a:bodyPr>
            <a:normAutofit/>
          </a:bodyPr>
          <a:lstStyle/>
          <a:p>
            <a:pPr marL="265176" indent="-265176" rtl="0">
              <a:lnSpc>
                <a:spcPct val="120000"/>
              </a:lnSpc>
              <a:buNone/>
            </a:pPr>
            <a:r>
              <a:rPr lang="en-US" sz="2600" baseline="30000" dirty="0" smtClean="0"/>
              <a:t>   2</a:t>
            </a:r>
            <a:r>
              <a:rPr lang="en-US" sz="2600" i="1" dirty="0" smtClean="0">
                <a:solidFill>
                  <a:schemeClr val="accent1"/>
                </a:solidFill>
                <a:latin typeface="Cambria" pitchFamily="18" charset="0"/>
              </a:rPr>
              <a:t> I would like to learn just one thing from you: Did you receive the Spirit by observing the law, or by believing what you heard?</a:t>
            </a:r>
          </a:p>
          <a:p>
            <a:pPr marL="265176" indent="-265176" rtl="0">
              <a:buNone/>
            </a:pPr>
            <a:endParaRPr lang="en-US" sz="800" i="1" dirty="0" smtClean="0">
              <a:solidFill>
                <a:schemeClr val="accent1"/>
              </a:solidFill>
              <a:latin typeface="Cambria" pitchFamily="18" charset="0"/>
            </a:endParaRPr>
          </a:p>
          <a:p>
            <a:pPr rtl="0"/>
            <a:r>
              <a:rPr lang="en-US" dirty="0" smtClean="0"/>
              <a:t>Later in the Galatian letter, Paul lists other evidences of the Spirit that should be present in the life of </a:t>
            </a:r>
            <a:r>
              <a:rPr lang="en-US" b="1" i="1" dirty="0" smtClean="0"/>
              <a:t>every</a:t>
            </a:r>
            <a:r>
              <a:rPr lang="en-US" dirty="0" smtClean="0"/>
              <a:t> genuine Christian:</a:t>
            </a:r>
          </a:p>
          <a:p>
            <a:pPr lvl="1" rtl="0"/>
            <a:r>
              <a:rPr lang="en-US" sz="2400" i="1" dirty="0" smtClean="0">
                <a:solidFill>
                  <a:schemeClr val="accent1"/>
                </a:solidFill>
                <a:latin typeface="Cambria" pitchFamily="18" charset="0"/>
              </a:rPr>
              <a:t>But the fruit of the Spirit is love, joy, peace, patience, kindness, goodness, faithfulness, gentleness and self-control. </a:t>
            </a:r>
            <a:r>
              <a:rPr lang="en-US" sz="2400" dirty="0" smtClean="0"/>
              <a:t>(Gal 5:22-23 NIV)</a:t>
            </a:r>
          </a:p>
          <a:p>
            <a:pPr marL="265176" indent="-265176" rtl="0">
              <a:lnSpc>
                <a:spcPct val="120000"/>
              </a:lnSpc>
            </a:pPr>
            <a:endParaRPr lang="en-US" sz="2600" dirty="0" smtClean="0"/>
          </a:p>
          <a:p>
            <a:pPr marL="548640" lvl="1" indent="-265176" rtl="0">
              <a:lnSpc>
                <a:spcPct val="120000"/>
              </a:lnSpc>
            </a:pPr>
            <a:endParaRPr lang="en-US"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04800" y="0"/>
            <a:ext cx="8534400" cy="6835771"/>
          </a:xfrm>
          <a:prstGeom prst="rect">
            <a:avLst/>
          </a:prstGeom>
          <a:noFill/>
          <a:ln w="9525">
            <a:noFill/>
            <a:miter lim="800000"/>
            <a:headEnd/>
            <a:tailEnd/>
          </a:ln>
        </p:spPr>
      </p:pic>
      <p:sp>
        <p:nvSpPr>
          <p:cNvPr id="6" name="Oval 5"/>
          <p:cNvSpPr/>
          <p:nvPr/>
        </p:nvSpPr>
        <p:spPr>
          <a:xfrm>
            <a:off x="6705600" y="2514600"/>
            <a:ext cx="1066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lus/>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the Galatians’ Personal Experience of the Gospel (</a:t>
            </a:r>
            <a:r>
              <a:rPr lang="en-US" sz="3600" dirty="0" smtClean="0">
                <a:solidFill>
                  <a:schemeClr val="accent1"/>
                </a:solidFill>
              </a:rPr>
              <a:t>3:1-5</a:t>
            </a:r>
            <a:r>
              <a:rPr lang="en-US" sz="3600" dirty="0" smtClean="0"/>
              <a:t>)</a:t>
            </a:r>
            <a:endParaRPr lang="en-US" sz="3600" dirty="0"/>
          </a:p>
        </p:txBody>
      </p:sp>
      <p:sp>
        <p:nvSpPr>
          <p:cNvPr id="3" name="Content Placeholder 2"/>
          <p:cNvSpPr>
            <a:spLocks noGrp="1"/>
          </p:cNvSpPr>
          <p:nvPr>
            <p:ph idx="1"/>
          </p:nvPr>
        </p:nvSpPr>
        <p:spPr>
          <a:xfrm>
            <a:off x="457200" y="1295400"/>
            <a:ext cx="8229600" cy="5562600"/>
          </a:xfrm>
        </p:spPr>
        <p:txBody>
          <a:bodyPr>
            <a:normAutofit lnSpcReduction="10000"/>
          </a:bodyPr>
          <a:lstStyle/>
          <a:p>
            <a:pPr marL="265176" indent="-265176" rtl="0">
              <a:lnSpc>
                <a:spcPct val="120000"/>
              </a:lnSpc>
              <a:buNone/>
            </a:pPr>
            <a:r>
              <a:rPr lang="en-US" sz="3000" baseline="30000" dirty="0" smtClean="0"/>
              <a:t>  3</a:t>
            </a:r>
            <a:r>
              <a:rPr lang="en-US" sz="3000" i="1" dirty="0" smtClean="0">
                <a:solidFill>
                  <a:schemeClr val="accent1"/>
                </a:solidFill>
                <a:latin typeface="Cambria" pitchFamily="18" charset="0"/>
              </a:rPr>
              <a:t> Are you so foolish? After beginning with the Spirit, are you now trying to attain your goal by human effort [literally, “the flesh”]?</a:t>
            </a:r>
          </a:p>
          <a:p>
            <a:pPr marL="265176" indent="-265176" rtl="0">
              <a:buNone/>
            </a:pPr>
            <a:endParaRPr lang="en-US" sz="900" i="1" dirty="0" smtClean="0">
              <a:solidFill>
                <a:schemeClr val="accent1"/>
              </a:solidFill>
              <a:latin typeface="Cambria" pitchFamily="18" charset="0"/>
            </a:endParaRPr>
          </a:p>
          <a:p>
            <a:pPr marL="265176" indent="-265176" rtl="0"/>
            <a:r>
              <a:rPr lang="en-US" sz="3000" dirty="0" smtClean="0">
                <a:solidFill>
                  <a:prstClr val="black"/>
                </a:solidFill>
              </a:rPr>
              <a:t>The word translated “</a:t>
            </a:r>
            <a:r>
              <a:rPr lang="en-US" sz="3000" i="1" dirty="0" smtClean="0">
                <a:solidFill>
                  <a:schemeClr val="accent1"/>
                </a:solidFill>
                <a:latin typeface="Cambria" pitchFamily="18" charset="0"/>
              </a:rPr>
              <a:t>human effort</a:t>
            </a:r>
            <a:r>
              <a:rPr lang="en-US" sz="3000" dirty="0" smtClean="0">
                <a:solidFill>
                  <a:prstClr val="black"/>
                </a:solidFill>
              </a:rPr>
              <a:t>” in the NIV is the Greek word for “flesh”.</a:t>
            </a:r>
          </a:p>
          <a:p>
            <a:pPr marL="265176" indent="-265176" rtl="0"/>
            <a:r>
              <a:rPr lang="en-US" sz="3000" dirty="0" smtClean="0">
                <a:solidFill>
                  <a:prstClr val="black"/>
                </a:solidFill>
              </a:rPr>
              <a:t>There is probably a play on words here, since their human efforts involved a cutting away of “flesh” through circumcision.</a:t>
            </a:r>
          </a:p>
          <a:p>
            <a:pPr marL="265176" indent="-265176" rtl="0"/>
            <a:r>
              <a:rPr lang="en-US" sz="3000" dirty="0" smtClean="0">
                <a:solidFill>
                  <a:prstClr val="black"/>
                </a:solidFill>
              </a:rPr>
              <a:t>The Greek word translated “</a:t>
            </a:r>
            <a:r>
              <a:rPr lang="en-US" sz="3000" i="1" dirty="0" smtClean="0">
                <a:solidFill>
                  <a:schemeClr val="accent1"/>
                </a:solidFill>
                <a:latin typeface="Cambria" pitchFamily="18" charset="0"/>
              </a:rPr>
              <a:t>to attain your goal</a:t>
            </a:r>
            <a:r>
              <a:rPr lang="en-US" sz="3000" dirty="0" smtClean="0">
                <a:solidFill>
                  <a:prstClr val="black"/>
                </a:solidFill>
              </a:rPr>
              <a:t>” in the NIV is a word that means to “</a:t>
            </a:r>
            <a:r>
              <a:rPr lang="en-US" sz="3200" i="1" dirty="0" smtClean="0"/>
              <a:t>complete, accomplish; finish, or end</a:t>
            </a:r>
            <a:r>
              <a:rPr lang="en-US" sz="3000" dirty="0" smtClean="0">
                <a:solidFill>
                  <a:prstClr val="black"/>
                </a:solidFill>
              </a:rPr>
              <a:t>” (Barclay Newman Greek English Dictionary)</a:t>
            </a:r>
            <a:endParaRPr lang="en-US" sz="3200"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the Galatians’ Personal Experience of the Gospel (</a:t>
            </a:r>
            <a:r>
              <a:rPr lang="en-US" sz="3600" dirty="0" smtClean="0">
                <a:solidFill>
                  <a:schemeClr val="accent1"/>
                </a:solidFill>
              </a:rPr>
              <a:t>3:1-5</a:t>
            </a:r>
            <a:r>
              <a:rPr lang="en-US" sz="3600" dirty="0" smtClean="0"/>
              <a:t>)</a:t>
            </a:r>
            <a:endParaRPr lang="en-US" sz="3600" dirty="0"/>
          </a:p>
        </p:txBody>
      </p:sp>
      <p:sp>
        <p:nvSpPr>
          <p:cNvPr id="3" name="Content Placeholder 2"/>
          <p:cNvSpPr>
            <a:spLocks noGrp="1"/>
          </p:cNvSpPr>
          <p:nvPr>
            <p:ph idx="1"/>
          </p:nvPr>
        </p:nvSpPr>
        <p:spPr>
          <a:xfrm>
            <a:off x="457200" y="1295400"/>
            <a:ext cx="8229600" cy="5562600"/>
          </a:xfrm>
        </p:spPr>
        <p:txBody>
          <a:bodyPr>
            <a:normAutofit fontScale="92500" lnSpcReduction="10000"/>
          </a:bodyPr>
          <a:lstStyle/>
          <a:p>
            <a:pPr marL="265176" indent="-265176" rtl="0">
              <a:lnSpc>
                <a:spcPct val="120000"/>
              </a:lnSpc>
              <a:buNone/>
            </a:pPr>
            <a:r>
              <a:rPr lang="en-US" sz="3000" baseline="30000" dirty="0" smtClean="0"/>
              <a:t>  3</a:t>
            </a:r>
            <a:r>
              <a:rPr lang="en-US" sz="3000" i="1" dirty="0" smtClean="0">
                <a:solidFill>
                  <a:schemeClr val="accent1"/>
                </a:solidFill>
                <a:latin typeface="Cambria" pitchFamily="18" charset="0"/>
              </a:rPr>
              <a:t> Are you so foolish? After beginning with the Spirit, are you now trying to attain your goal by human effort [literally, “the flesh”]?</a:t>
            </a:r>
          </a:p>
          <a:p>
            <a:pPr marL="265176" indent="-265176" rtl="0">
              <a:buNone/>
            </a:pPr>
            <a:endParaRPr lang="en-US" sz="900" i="1" dirty="0" smtClean="0">
              <a:solidFill>
                <a:schemeClr val="accent1"/>
              </a:solidFill>
              <a:latin typeface="Cambria" pitchFamily="18" charset="0"/>
            </a:endParaRPr>
          </a:p>
          <a:p>
            <a:pPr marL="265176" indent="-265176" rtl="0"/>
            <a:r>
              <a:rPr lang="en-US" sz="3000" dirty="0" smtClean="0">
                <a:solidFill>
                  <a:prstClr val="black"/>
                </a:solidFill>
              </a:rPr>
              <a:t>Having established that the Galatians’ relationship with God </a:t>
            </a:r>
            <a:r>
              <a:rPr lang="en-US" sz="3000" b="1" i="1" dirty="0" smtClean="0">
                <a:solidFill>
                  <a:prstClr val="black"/>
                </a:solidFill>
              </a:rPr>
              <a:t>began</a:t>
            </a:r>
            <a:r>
              <a:rPr lang="en-US" sz="3000" dirty="0" smtClean="0">
                <a:solidFill>
                  <a:prstClr val="black"/>
                </a:solidFill>
              </a:rPr>
              <a:t> when they received the Spirit (through faith), the foolishness of trying to </a:t>
            </a:r>
            <a:r>
              <a:rPr lang="en-US" sz="3000" b="1" i="1" dirty="0" smtClean="0">
                <a:solidFill>
                  <a:prstClr val="black"/>
                </a:solidFill>
              </a:rPr>
              <a:t>complete</a:t>
            </a:r>
            <a:r>
              <a:rPr lang="en-US" sz="3000" dirty="0" smtClean="0">
                <a:solidFill>
                  <a:prstClr val="black"/>
                </a:solidFill>
              </a:rPr>
              <a:t> that relationship though human efforts (to keep the law)  becomes obvious.</a:t>
            </a:r>
          </a:p>
          <a:p>
            <a:pPr marL="265176" indent="-265176" rtl="0"/>
            <a:r>
              <a:rPr lang="en-US" sz="3000" dirty="0" smtClean="0">
                <a:solidFill>
                  <a:prstClr val="black"/>
                </a:solidFill>
              </a:rPr>
              <a:t>As Paul explains to the Philippians (using very similar Greek words):</a:t>
            </a:r>
          </a:p>
          <a:p>
            <a:pPr marL="548640" lvl="1" indent="-265176" rtl="0"/>
            <a:r>
              <a:rPr lang="en-US" sz="2600" i="1" dirty="0" smtClean="0">
                <a:solidFill>
                  <a:schemeClr val="accent1"/>
                </a:solidFill>
                <a:latin typeface="Cambria" pitchFamily="18" charset="0"/>
              </a:rPr>
              <a:t>And I am sure of this, that he who </a:t>
            </a:r>
            <a:r>
              <a:rPr lang="en-US" sz="2600" i="1" u="sng" dirty="0" smtClean="0">
                <a:solidFill>
                  <a:schemeClr val="accent1"/>
                </a:solidFill>
                <a:latin typeface="Cambria" pitchFamily="18" charset="0"/>
              </a:rPr>
              <a:t>began</a:t>
            </a:r>
            <a:r>
              <a:rPr lang="en-US" sz="2600" i="1" dirty="0" smtClean="0">
                <a:solidFill>
                  <a:schemeClr val="accent1"/>
                </a:solidFill>
                <a:latin typeface="Cambria" pitchFamily="18" charset="0"/>
              </a:rPr>
              <a:t> a good work in you will bring it to </a:t>
            </a:r>
            <a:r>
              <a:rPr lang="en-US" sz="2600" i="1" u="sng" dirty="0" smtClean="0">
                <a:solidFill>
                  <a:schemeClr val="accent1"/>
                </a:solidFill>
                <a:latin typeface="Cambria" pitchFamily="18" charset="0"/>
              </a:rPr>
              <a:t>completion</a:t>
            </a:r>
            <a:r>
              <a:rPr lang="en-US" sz="2600" i="1" dirty="0" smtClean="0">
                <a:solidFill>
                  <a:schemeClr val="accent1"/>
                </a:solidFill>
                <a:latin typeface="Cambria" pitchFamily="18" charset="0"/>
              </a:rPr>
              <a:t> at the day of Jesus Christ. </a:t>
            </a:r>
            <a:r>
              <a:rPr lang="en-US" sz="2600" dirty="0" smtClean="0"/>
              <a:t>(Phi 1:6 ESV)</a:t>
            </a:r>
            <a:endParaRPr lang="en-US" sz="2600"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the Galatians’ Personal Experience of the Gospel (</a:t>
            </a:r>
            <a:r>
              <a:rPr lang="en-US" sz="3600" dirty="0" smtClean="0">
                <a:solidFill>
                  <a:schemeClr val="accent1"/>
                </a:solidFill>
              </a:rPr>
              <a:t>3:1-5</a:t>
            </a:r>
            <a:r>
              <a:rPr lang="en-US" sz="3600" dirty="0" smtClean="0"/>
              <a:t>)</a:t>
            </a:r>
            <a:endParaRPr lang="en-US" sz="3600" dirty="0"/>
          </a:p>
        </p:txBody>
      </p:sp>
      <p:sp>
        <p:nvSpPr>
          <p:cNvPr id="3" name="Content Placeholder 2"/>
          <p:cNvSpPr>
            <a:spLocks noGrp="1"/>
          </p:cNvSpPr>
          <p:nvPr>
            <p:ph idx="1"/>
          </p:nvPr>
        </p:nvSpPr>
        <p:spPr>
          <a:xfrm>
            <a:off x="457200" y="1295400"/>
            <a:ext cx="8229600" cy="5562600"/>
          </a:xfrm>
        </p:spPr>
        <p:txBody>
          <a:bodyPr>
            <a:normAutofit fontScale="92500" lnSpcReduction="10000"/>
          </a:bodyPr>
          <a:lstStyle/>
          <a:p>
            <a:pPr marL="265176" indent="-265176" rtl="0">
              <a:lnSpc>
                <a:spcPct val="120000"/>
              </a:lnSpc>
              <a:buNone/>
            </a:pPr>
            <a:r>
              <a:rPr lang="en-US" sz="3000" baseline="30000" dirty="0" smtClean="0"/>
              <a:t>  </a:t>
            </a:r>
            <a:r>
              <a:rPr lang="en-US" sz="3200" i="1" dirty="0" smtClean="0">
                <a:solidFill>
                  <a:schemeClr val="accent1"/>
                </a:solidFill>
                <a:latin typeface="Cambria" pitchFamily="18" charset="0"/>
              </a:rPr>
              <a:t> </a:t>
            </a:r>
            <a:r>
              <a:rPr lang="en-US" sz="3200" baseline="30000" dirty="0" smtClean="0"/>
              <a:t>4</a:t>
            </a:r>
            <a:r>
              <a:rPr lang="en-US" sz="3200" i="1" dirty="0" smtClean="0">
                <a:solidFill>
                  <a:schemeClr val="accent1"/>
                </a:solidFill>
                <a:latin typeface="Cambria" pitchFamily="18" charset="0"/>
              </a:rPr>
              <a:t> Have you suffered [or perhaps “experienced”- RSV] so much for nothing--if it really was for nothing?</a:t>
            </a:r>
          </a:p>
          <a:p>
            <a:pPr marL="265176" indent="-265176" rtl="0">
              <a:buNone/>
            </a:pPr>
            <a:endParaRPr lang="en-US" sz="900" i="1" dirty="0" smtClean="0">
              <a:solidFill>
                <a:schemeClr val="accent1"/>
              </a:solidFill>
              <a:latin typeface="Cambria" pitchFamily="18" charset="0"/>
            </a:endParaRPr>
          </a:p>
          <a:p>
            <a:pPr marL="265176" indent="-265176" rtl="0"/>
            <a:r>
              <a:rPr lang="en-US" sz="3000" dirty="0" smtClean="0">
                <a:solidFill>
                  <a:prstClr val="black"/>
                </a:solidFill>
              </a:rPr>
              <a:t>The word translated “suffered” in the NIV could have a more general meaning of “experienced”, in which case it would be a reference the experiences that accompanied their receiving the Spirit.</a:t>
            </a:r>
          </a:p>
          <a:p>
            <a:pPr marL="265176" indent="-265176" rtl="0"/>
            <a:r>
              <a:rPr lang="en-US" sz="3000" dirty="0" smtClean="0">
                <a:solidFill>
                  <a:prstClr val="black"/>
                </a:solidFill>
              </a:rPr>
              <a:t>Paul here reminds them of what is at stake – their very salvation. To experience what they did “for nothing” would mean that they were not saved after all!</a:t>
            </a:r>
          </a:p>
          <a:p>
            <a:pPr marL="265176" indent="-265176" rtl="0"/>
            <a:r>
              <a:rPr lang="en-US" sz="3000" dirty="0" smtClean="0">
                <a:solidFill>
                  <a:prstClr val="black"/>
                </a:solidFill>
              </a:rPr>
              <a:t>But Paul holds out hope that is not the case; “if it really was for nothing”</a:t>
            </a:r>
            <a:endParaRPr lang="en-US" sz="2600"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smtClean="0"/>
              <a:t>Paul Appeals to the Galatians’ Personal Experience of the Gospel (</a:t>
            </a:r>
            <a:r>
              <a:rPr lang="en-US" sz="3600" dirty="0" smtClean="0">
                <a:solidFill>
                  <a:schemeClr val="accent1"/>
                </a:solidFill>
              </a:rPr>
              <a:t>3:1-5</a:t>
            </a:r>
            <a:r>
              <a:rPr lang="en-US" sz="3600" dirty="0" smtClean="0"/>
              <a:t>)</a:t>
            </a:r>
            <a:endParaRPr lang="en-US" sz="3600" dirty="0"/>
          </a:p>
        </p:txBody>
      </p:sp>
      <p:sp>
        <p:nvSpPr>
          <p:cNvPr id="3" name="Content Placeholder 2"/>
          <p:cNvSpPr>
            <a:spLocks noGrp="1"/>
          </p:cNvSpPr>
          <p:nvPr>
            <p:ph idx="1"/>
          </p:nvPr>
        </p:nvSpPr>
        <p:spPr>
          <a:xfrm>
            <a:off x="457200" y="1295400"/>
            <a:ext cx="8229600" cy="5562600"/>
          </a:xfrm>
        </p:spPr>
        <p:txBody>
          <a:bodyPr>
            <a:normAutofit lnSpcReduction="10000"/>
          </a:bodyPr>
          <a:lstStyle/>
          <a:p>
            <a:pPr marL="265176" indent="-265176" rtl="0">
              <a:lnSpc>
                <a:spcPct val="120000"/>
              </a:lnSpc>
              <a:buNone/>
            </a:pPr>
            <a:r>
              <a:rPr lang="en-US" sz="3200" i="1" dirty="0" smtClean="0">
                <a:solidFill>
                  <a:schemeClr val="accent1"/>
                </a:solidFill>
                <a:latin typeface="Cambria" pitchFamily="18" charset="0"/>
              </a:rPr>
              <a:t> </a:t>
            </a:r>
            <a:r>
              <a:rPr lang="en-US" sz="3200" baseline="30000" dirty="0" smtClean="0"/>
              <a:t>5</a:t>
            </a:r>
            <a:r>
              <a:rPr lang="en-US" sz="3200" i="1" dirty="0" smtClean="0">
                <a:solidFill>
                  <a:schemeClr val="accent1"/>
                </a:solidFill>
                <a:latin typeface="Cambria" pitchFamily="18" charset="0"/>
              </a:rPr>
              <a:t> Does God give you his Spirit and work miracles among you because you observe the law, or because you believe what you heard?</a:t>
            </a:r>
          </a:p>
          <a:p>
            <a:pPr marL="265176" indent="-265176" rtl="0">
              <a:buNone/>
            </a:pPr>
            <a:endParaRPr lang="en-US" sz="900" i="1" dirty="0" smtClean="0">
              <a:solidFill>
                <a:schemeClr val="accent1"/>
              </a:solidFill>
              <a:latin typeface="Cambria" pitchFamily="18" charset="0"/>
            </a:endParaRPr>
          </a:p>
          <a:p>
            <a:pPr marL="265176" indent="-265176" rtl="0"/>
            <a:r>
              <a:rPr lang="en-US" sz="3000" dirty="0" smtClean="0">
                <a:solidFill>
                  <a:prstClr val="black"/>
                </a:solidFill>
              </a:rPr>
              <a:t>This is basically the same question Paul asked them in verse two, but here he explicitly mentions the miraculous acts produced by the Spirit.</a:t>
            </a:r>
          </a:p>
          <a:p>
            <a:pPr marL="265176" indent="-265176" rtl="0"/>
            <a:r>
              <a:rPr lang="en-US" sz="3000" dirty="0" smtClean="0">
                <a:solidFill>
                  <a:prstClr val="black"/>
                </a:solidFill>
              </a:rPr>
              <a:t>Most likely the reason that Paul here emphasizes these dramatic, miraculous evidences of the Spirit is because they are easily observable and therefore anyone who tries to argue with Paul will have a hard time refuting this point.</a:t>
            </a:r>
            <a:endParaRPr lang="en-US" sz="2600" dirty="0" smtClean="0">
              <a:solidFill>
                <a:prstClr val="black"/>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smtClean="0"/>
              <a:t>Two Questions That We Should Be Asking Ourselves</a:t>
            </a:r>
            <a:endParaRPr lang="en-US" dirty="0"/>
          </a:p>
        </p:txBody>
      </p:sp>
      <p:sp>
        <p:nvSpPr>
          <p:cNvPr id="3" name="Content Placeholder 2"/>
          <p:cNvSpPr>
            <a:spLocks noGrp="1"/>
          </p:cNvSpPr>
          <p:nvPr>
            <p:ph idx="1"/>
          </p:nvPr>
        </p:nvSpPr>
        <p:spPr/>
        <p:txBody>
          <a:bodyPr/>
          <a:lstStyle/>
          <a:p>
            <a:r>
              <a:rPr lang="en-US" dirty="0" smtClean="0"/>
              <a:t>What is the evidence of the Holy Spirit’s work in </a:t>
            </a:r>
            <a:r>
              <a:rPr lang="en-US" b="1" i="1" dirty="0" smtClean="0"/>
              <a:t>our</a:t>
            </a:r>
            <a:r>
              <a:rPr lang="en-US" dirty="0" smtClean="0"/>
              <a:t> lives?</a:t>
            </a:r>
          </a:p>
          <a:p>
            <a:r>
              <a:rPr lang="en-US" dirty="0" smtClean="0"/>
              <a:t>On what basis did </a:t>
            </a:r>
            <a:r>
              <a:rPr lang="en-US" b="1" i="1" dirty="0" smtClean="0"/>
              <a:t>we</a:t>
            </a:r>
            <a:r>
              <a:rPr lang="en-US" dirty="0" smtClean="0"/>
              <a:t> receive the Spirit?</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a:t>What is the evidence of the Holy Spirit’s work in </a:t>
            </a:r>
            <a:r>
              <a:rPr lang="en-US" i="1" dirty="0"/>
              <a:t>our</a:t>
            </a:r>
            <a:r>
              <a:rPr lang="en-US" dirty="0"/>
              <a:t> lives</a:t>
            </a:r>
            <a:r>
              <a:rPr lang="en-US" dirty="0" smtClean="0"/>
              <a:t>?</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Should we even be asking this question?</a:t>
            </a:r>
          </a:p>
          <a:p>
            <a:pPr lvl="1"/>
            <a:r>
              <a:rPr lang="en-US" dirty="0" smtClean="0"/>
              <a:t>As we have already seen, Paul, while expressing confidence that the Galatians have received a genuine saving work of the Spirit in their lives (3:3,5; 5:10), expresses concern that this may not prove out in the end (1:6-9; 3:4).</a:t>
            </a:r>
          </a:p>
          <a:p>
            <a:pPr lvl="1"/>
            <a:r>
              <a:rPr lang="en-US" dirty="0" smtClean="0"/>
              <a:t>Though the Galatians have performed miracles, Jesus warns that there will be those on the last day who say to him, “</a:t>
            </a:r>
            <a:r>
              <a:rPr lang="en-US" i="1" dirty="0" smtClean="0">
                <a:solidFill>
                  <a:schemeClr val="accent1"/>
                </a:solidFill>
                <a:latin typeface="Cambria" pitchFamily="18" charset="0"/>
              </a:rPr>
              <a:t>Lord, Lord, did we not prophesy in your name, and in your name drive out demons and </a:t>
            </a:r>
            <a:r>
              <a:rPr lang="en-US" i="1" u="sng" dirty="0" smtClean="0">
                <a:solidFill>
                  <a:schemeClr val="accent1"/>
                </a:solidFill>
                <a:latin typeface="Cambria" pitchFamily="18" charset="0"/>
              </a:rPr>
              <a:t>perform many miracles</a:t>
            </a:r>
            <a:r>
              <a:rPr lang="en-US" i="1" dirty="0" smtClean="0">
                <a:solidFill>
                  <a:schemeClr val="accent1"/>
                </a:solidFill>
                <a:latin typeface="Cambria" pitchFamily="18" charset="0"/>
              </a:rPr>
              <a:t>?</a:t>
            </a:r>
            <a:r>
              <a:rPr lang="en-US" dirty="0" smtClean="0"/>
              <a:t>” (Mat 7:22 NIV) and yet he will say to them: “</a:t>
            </a:r>
            <a:r>
              <a:rPr lang="en-US" i="1" dirty="0" smtClean="0">
                <a:solidFill>
                  <a:schemeClr val="accent1"/>
                </a:solidFill>
                <a:latin typeface="Cambria" pitchFamily="18" charset="0"/>
              </a:rPr>
              <a:t>I never knew you. Away from me, you evildoers!</a:t>
            </a:r>
            <a:r>
              <a:rPr lang="en-US" dirty="0" smtClean="0"/>
              <a:t>” (Mat 7:23 NIV)</a:t>
            </a:r>
          </a:p>
          <a:p>
            <a:pPr lvl="1"/>
            <a:r>
              <a:rPr lang="en-US" dirty="0" smtClean="0"/>
              <a:t>For this reason Paul warns the professing Corinthian believers: “</a:t>
            </a:r>
            <a:r>
              <a:rPr lang="en-US" i="1" u="sng" dirty="0" smtClean="0">
                <a:solidFill>
                  <a:schemeClr val="accent1"/>
                </a:solidFill>
                <a:latin typeface="Cambria" pitchFamily="18" charset="0"/>
              </a:rPr>
              <a:t>Examine yourselves to see whether you are in the faith; test yourselves</a:t>
            </a:r>
            <a:r>
              <a:rPr lang="en-US" i="1" dirty="0" smtClean="0">
                <a:solidFill>
                  <a:schemeClr val="accent1"/>
                </a:solidFill>
                <a:latin typeface="Cambria" pitchFamily="18" charset="0"/>
              </a:rPr>
              <a:t>. Do you not realize that Christ Jesus is in you--unless, of course, you fail the test?</a:t>
            </a:r>
            <a:r>
              <a:rPr lang="en-US" dirty="0" smtClean="0"/>
              <a:t>” (2Co 13:5 NIV)</a:t>
            </a:r>
          </a:p>
          <a:p>
            <a:pPr lvl="1" rtl="0"/>
            <a:r>
              <a:rPr lang="en-US" dirty="0" smtClean="0"/>
              <a:t>Peter after listing a number of evidences of God’s divine power in our lives tells us to “</a:t>
            </a:r>
            <a:r>
              <a:rPr lang="en-US" i="1" u="sng" dirty="0" smtClean="0">
                <a:solidFill>
                  <a:schemeClr val="accent1"/>
                </a:solidFill>
                <a:latin typeface="Cambria" pitchFamily="18" charset="0"/>
              </a:rPr>
              <a:t>make your calling and election sure</a:t>
            </a:r>
            <a:r>
              <a:rPr lang="en-US" i="1" dirty="0" smtClean="0">
                <a:solidFill>
                  <a:schemeClr val="accent1"/>
                </a:solidFill>
                <a:latin typeface="Cambria" pitchFamily="18" charset="0"/>
              </a:rPr>
              <a:t>. For if you do these things, you will never fall, and you will receive a rich welcome into the eternal kingdom of our Lord and Savior Jesus Christ</a:t>
            </a:r>
            <a:r>
              <a:rPr lang="en-US" dirty="0" smtClean="0"/>
              <a:t>” (2Pe 1:3-11 NIV) </a:t>
            </a:r>
          </a:p>
          <a:p>
            <a:pPr lvl="1"/>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a:t>What is the evidence of the Holy Spirit’s work in </a:t>
            </a:r>
            <a:r>
              <a:rPr lang="en-US" i="1" dirty="0"/>
              <a:t>our</a:t>
            </a:r>
            <a:r>
              <a:rPr lang="en-US" dirty="0"/>
              <a:t> lives</a:t>
            </a:r>
            <a:r>
              <a:rPr lang="en-US" dirty="0" smtClean="0"/>
              <a:t>?</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What are some of the evidences given in Scripture that the Spirit is at work in us and that we are genuinely saved?</a:t>
            </a:r>
          </a:p>
          <a:p>
            <a:pPr lvl="1" rtl="0"/>
            <a:r>
              <a:rPr lang="en-US" sz="2400" dirty="0" smtClean="0"/>
              <a:t>As we have seen in the Galatian letter, the first evidence is faith: a </a:t>
            </a:r>
            <a:r>
              <a:rPr lang="en-US" sz="2400" dirty="0" smtClean="0">
                <a:solidFill>
                  <a:prstClr val="black"/>
                </a:solidFill>
              </a:rPr>
              <a:t>wholehearted, life-changing, personal trust and dependence on the finished work of Christ alone in order to have right standing with God.</a:t>
            </a:r>
            <a:endParaRPr lang="en-US" sz="2400" dirty="0" smtClean="0"/>
          </a:p>
          <a:p>
            <a:pPr lvl="1" rtl="0"/>
            <a:r>
              <a:rPr lang="en-US" sz="2400" dirty="0" smtClean="0"/>
              <a:t>Paul later in the Galatian letter lists the fruit of the Spirit as: love, joy, peace, patience, kindness, goodness, faithfulness, gentleness and self-control. (Gal 5:22-23)</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a:t>What is the evidence of the Holy Spirit’s work in </a:t>
            </a:r>
            <a:r>
              <a:rPr lang="en-US" i="1" dirty="0"/>
              <a:t>our</a:t>
            </a:r>
            <a:r>
              <a:rPr lang="en-US" dirty="0"/>
              <a:t> lives</a:t>
            </a:r>
            <a:r>
              <a:rPr lang="en-US" dirty="0" smtClean="0"/>
              <a:t>?</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What are some of the evidences given in Scripture that the Spirit is at work in us and that we are genuinely saved?</a:t>
            </a:r>
          </a:p>
          <a:p>
            <a:pPr lvl="1" rtl="0"/>
            <a:r>
              <a:rPr lang="en-US" dirty="0" smtClean="0"/>
              <a:t>Jesus lists characteristics of those who are a part of his kingdom in the Sermon on the Mount: poor in spirit, mourn (over sin), meek, hunger and thirst for righteousness, merciful, pure in heart, peacemakers, etc. (Mat 5:1ff)</a:t>
            </a:r>
          </a:p>
          <a:p>
            <a:pPr lvl="1" rtl="0"/>
            <a:r>
              <a:rPr lang="en-US" dirty="0" smtClean="0"/>
              <a:t>Peter lists evidences of God’s divine power in our lives: faith, goodness, knowledge, self-control, perseverance, godliness, brotherly kindness, and love (2Pe 1:5-7 NIV)</a:t>
            </a:r>
          </a:p>
          <a:p>
            <a:pPr lvl="1" rtl="0"/>
            <a:r>
              <a:rPr lang="en-US" dirty="0" smtClean="0"/>
              <a:t>The Apostle John throughout 1 John lists the qualities that we should look for in our lives “</a:t>
            </a:r>
            <a:r>
              <a:rPr lang="en-US" i="1" dirty="0" smtClean="0">
                <a:solidFill>
                  <a:schemeClr val="accent1"/>
                </a:solidFill>
                <a:latin typeface="Cambria" pitchFamily="18" charset="0"/>
              </a:rPr>
              <a:t>so that you may </a:t>
            </a:r>
            <a:r>
              <a:rPr lang="en-US" b="1" i="1" dirty="0" smtClean="0">
                <a:solidFill>
                  <a:schemeClr val="accent1"/>
                </a:solidFill>
                <a:latin typeface="Cambria" pitchFamily="18" charset="0"/>
              </a:rPr>
              <a:t>know</a:t>
            </a:r>
            <a:r>
              <a:rPr lang="en-US" i="1" dirty="0" smtClean="0">
                <a:solidFill>
                  <a:schemeClr val="accent1"/>
                </a:solidFill>
                <a:latin typeface="Cambria" pitchFamily="18" charset="0"/>
              </a:rPr>
              <a:t> that you have eternal life</a:t>
            </a:r>
            <a:r>
              <a:rPr lang="en-US" dirty="0" smtClean="0"/>
              <a:t>” (1Jo 5:13): Believing the truth about Jesus, living holy lives, loving your fellow believers by meeting their needs.</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smtClean="0"/>
              <a:t>Two Questions That We Should Be Asking Ourselves</a:t>
            </a:r>
            <a:endParaRPr lang="en-US" dirty="0"/>
          </a:p>
        </p:txBody>
      </p:sp>
      <p:sp>
        <p:nvSpPr>
          <p:cNvPr id="3" name="Content Placeholder 2"/>
          <p:cNvSpPr>
            <a:spLocks noGrp="1"/>
          </p:cNvSpPr>
          <p:nvPr>
            <p:ph idx="1"/>
          </p:nvPr>
        </p:nvSpPr>
        <p:spPr/>
        <p:txBody>
          <a:bodyPr/>
          <a:lstStyle/>
          <a:p>
            <a:r>
              <a:rPr lang="en-US" dirty="0" smtClean="0"/>
              <a:t>What is the evidence of the Holy Spirit’s work in </a:t>
            </a:r>
            <a:r>
              <a:rPr lang="en-US" b="1" i="1" dirty="0" smtClean="0"/>
              <a:t>our</a:t>
            </a:r>
            <a:r>
              <a:rPr lang="en-US" dirty="0" smtClean="0"/>
              <a:t> lives?</a:t>
            </a:r>
          </a:p>
          <a:p>
            <a:r>
              <a:rPr lang="en-US" dirty="0" smtClean="0"/>
              <a:t>On what basis did </a:t>
            </a:r>
            <a:r>
              <a:rPr lang="en-US" b="1" i="1" dirty="0" smtClean="0"/>
              <a:t>we</a:t>
            </a:r>
            <a:r>
              <a:rPr lang="en-US" dirty="0" smtClean="0"/>
              <a:t> receive the Spirit?</a:t>
            </a:r>
            <a:endParaRPr lang="en-US" dirty="0"/>
          </a:p>
        </p:txBody>
      </p:sp>
    </p:spTree>
  </p:cSld>
  <p:clrMapOvr>
    <a:masterClrMapping/>
  </p:clrMapOvr>
  <p:transition>
    <p:plus/>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a:t>On </a:t>
            </a:r>
            <a:r>
              <a:rPr lang="en-US" dirty="0" smtClean="0"/>
              <a:t>What Basis Did </a:t>
            </a:r>
            <a:r>
              <a:rPr lang="en-US" i="1" dirty="0" smtClean="0"/>
              <a:t>We</a:t>
            </a:r>
            <a:r>
              <a:rPr lang="en-US" dirty="0" smtClean="0"/>
              <a:t> Receive </a:t>
            </a:r>
            <a:r>
              <a:rPr lang="en-US" dirty="0"/>
              <a:t>the Spirit</a:t>
            </a:r>
            <a:r>
              <a:rPr lang="en-US" dirty="0" smtClean="0"/>
              <a:t>?</a:t>
            </a:r>
            <a:endParaRPr lang="en-US" dirty="0"/>
          </a:p>
        </p:txBody>
      </p:sp>
      <p:sp>
        <p:nvSpPr>
          <p:cNvPr id="3" name="Content Placeholder 2"/>
          <p:cNvSpPr>
            <a:spLocks noGrp="1"/>
          </p:cNvSpPr>
          <p:nvPr>
            <p:ph idx="1"/>
          </p:nvPr>
        </p:nvSpPr>
        <p:spPr>
          <a:xfrm>
            <a:off x="457200" y="1600200"/>
            <a:ext cx="8229600" cy="5257800"/>
          </a:xfrm>
        </p:spPr>
        <p:txBody>
          <a:bodyPr/>
          <a:lstStyle/>
          <a:p>
            <a:r>
              <a:rPr lang="en-US" i="1" dirty="0" smtClean="0">
                <a:solidFill>
                  <a:schemeClr val="accent1"/>
                </a:solidFill>
                <a:latin typeface="Cambria" pitchFamily="18" charset="0"/>
              </a:rPr>
              <a:t>He saved us, not because of righteous things we had done, but because of his mercy. He saved us through the washing of rebirth and renewal by the Holy Spirit </a:t>
            </a:r>
            <a:r>
              <a:rPr lang="en-US" dirty="0" smtClean="0"/>
              <a:t>(Tit 3:5 NIV)</a:t>
            </a:r>
          </a:p>
          <a:p>
            <a:pPr rtl="0"/>
            <a:r>
              <a:rPr lang="en-US" i="1" dirty="0" smtClean="0">
                <a:solidFill>
                  <a:schemeClr val="accent1"/>
                </a:solidFill>
                <a:latin typeface="Cambria" pitchFamily="18" charset="0"/>
              </a:rPr>
              <a:t>For it is by grace you have been saved, through faith--and this not from yourselves, it is the gift of God-- not by works, so that no one can boast. For we are God's workmanship, created in Christ Jesus to do good works, which God prepared in advance for us to do. </a:t>
            </a:r>
            <a:r>
              <a:rPr lang="en-US" dirty="0" smtClean="0"/>
              <a:t>(Eph 2:8-10 NIV)</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66800" y="683049"/>
            <a:ext cx="7162800" cy="5611291"/>
          </a:xfrm>
          <a:prstGeom prst="rect">
            <a:avLst/>
          </a:prstGeom>
          <a:noFill/>
          <a:ln w="9525">
            <a:noFill/>
            <a:miter lim="800000"/>
            <a:headEnd/>
            <a:tailEnd/>
          </a:ln>
        </p:spPr>
      </p:pic>
      <p:sp>
        <p:nvSpPr>
          <p:cNvPr id="4" name="Oval 3"/>
          <p:cNvSpPr/>
          <p:nvPr/>
        </p:nvSpPr>
        <p:spPr>
          <a:xfrm>
            <a:off x="2819400" y="3048000"/>
            <a:ext cx="3352800" cy="2209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lus/>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7200" dirty="0" smtClean="0">
                <a:effectLst>
                  <a:glow rad="228600">
                    <a:schemeClr val="accent2">
                      <a:satMod val="175000"/>
                      <a:alpha val="40000"/>
                    </a:schemeClr>
                  </a:glow>
                </a:effectLst>
              </a:rPr>
              <a:t>Rock of Ages</a:t>
            </a:r>
            <a:endParaRPr lang="en-US" sz="7200" dirty="0">
              <a:effectLst>
                <a:glow rad="228600">
                  <a:schemeClr val="accent2">
                    <a:satMod val="175000"/>
                    <a:alpha val="40000"/>
                  </a:schemeClr>
                </a:glow>
              </a:effectLst>
            </a:endParaRPr>
          </a:p>
        </p:txBody>
      </p:sp>
    </p:spTree>
  </p:cSld>
  <p:clrMapOvr>
    <a:overrideClrMapping bg1="dk1" tx1="lt1" bg2="dk2"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algn="ctr">
              <a:buNone/>
            </a:pP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Rock of Ages, cleft for me, </a:t>
            </a:r>
            <a:b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Let me hide myself in Thee. </a:t>
            </a:r>
            <a:b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Let the water and the blood, </a:t>
            </a:r>
            <a:b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From Thy wounded side which flowed, </a:t>
            </a:r>
            <a:b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Be of sin the double cure, </a:t>
            </a:r>
            <a:b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Save from wrath and make me pure. </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overrideClrMapping bg1="dk1" tx1="lt1" bg2="dk2"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algn="ctr">
              <a:buNone/>
            </a:pP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Nothing in my hand I bring, </a:t>
            </a:r>
            <a:b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Simply to Thy cross I cling; </a:t>
            </a:r>
            <a:b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Naked come to Thee for dress, </a:t>
            </a:r>
            <a:b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Helpless look to Thee for grace; </a:t>
            </a:r>
            <a:b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Foul I to the fountain fly, </a:t>
            </a:r>
            <a:b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Wash me Savior or I die.  </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b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overrideClrMapping bg1="dk1" tx1="lt1" bg2="dk2"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a:latin typeface="GoudyOlSt BT" pitchFamily="18" charset="0"/>
              </a:rPr>
              <a:t>Rat poison</a:t>
            </a:r>
          </a:p>
        </p:txBody>
      </p:sp>
      <p:pic>
        <p:nvPicPr>
          <p:cNvPr id="41987" name="Picture 3" descr="DCon"/>
          <p:cNvPicPr>
            <a:picLocks noChangeAspect="1" noChangeArrowheads="1"/>
          </p:cNvPicPr>
          <p:nvPr/>
        </p:nvPicPr>
        <p:blipFill>
          <a:blip r:embed="rId3" cstate="print"/>
          <a:srcRect/>
          <a:stretch>
            <a:fillRect/>
          </a:stretch>
        </p:blipFill>
        <p:spPr bwMode="auto">
          <a:xfrm>
            <a:off x="2438400" y="0"/>
            <a:ext cx="4284663" cy="6858000"/>
          </a:xfrm>
          <a:prstGeom prst="rect">
            <a:avLst/>
          </a:prstGeom>
          <a:noFill/>
        </p:spPr>
      </p:pic>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effectLst>
            <a:outerShdw dist="107763" dir="2700000" algn="ctr" rotWithShape="0">
              <a:schemeClr val="tx1"/>
            </a:outerShdw>
          </a:effectLst>
        </p:spPr>
        <p:txBody>
          <a:bodyPr/>
          <a:lstStyle/>
          <a:p>
            <a:r>
              <a:rPr lang="en-US" b="1">
                <a:latin typeface="GoudyOlSt BT" pitchFamily="18" charset="0"/>
              </a:rPr>
              <a:t>Rat poison</a:t>
            </a:r>
          </a:p>
        </p:txBody>
      </p:sp>
      <p:pic>
        <p:nvPicPr>
          <p:cNvPr id="43011" name="Picture 3" descr="DCon"/>
          <p:cNvPicPr>
            <a:picLocks noChangeAspect="1" noChangeArrowheads="1"/>
          </p:cNvPicPr>
          <p:nvPr/>
        </p:nvPicPr>
        <p:blipFill>
          <a:blip r:embed="rId3" cstate="print"/>
          <a:srcRect/>
          <a:stretch>
            <a:fillRect/>
          </a:stretch>
        </p:blipFill>
        <p:spPr bwMode="auto">
          <a:xfrm>
            <a:off x="2438400" y="0"/>
            <a:ext cx="4284663" cy="6858000"/>
          </a:xfrm>
          <a:prstGeom prst="rect">
            <a:avLst/>
          </a:prstGeom>
          <a:noFill/>
          <a:effectLst>
            <a:outerShdw dist="107763" dir="2700000" algn="ctr" rotWithShape="0">
              <a:schemeClr val="tx1"/>
            </a:outerShdw>
          </a:effectLst>
        </p:spPr>
      </p:pic>
      <p:pic>
        <p:nvPicPr>
          <p:cNvPr id="43012" name="Picture 4" descr="DCon2"/>
          <p:cNvPicPr>
            <a:picLocks noChangeAspect="1" noChangeArrowheads="1"/>
          </p:cNvPicPr>
          <p:nvPr/>
        </p:nvPicPr>
        <p:blipFill>
          <a:blip r:embed="rId4" cstate="print"/>
          <a:srcRect/>
          <a:stretch>
            <a:fillRect/>
          </a:stretch>
        </p:blipFill>
        <p:spPr bwMode="auto">
          <a:xfrm>
            <a:off x="0" y="0"/>
            <a:ext cx="9144000" cy="6858000"/>
          </a:xfrm>
          <a:prstGeom prst="rect">
            <a:avLst/>
          </a:prstGeom>
          <a:noFill/>
          <a:effectLst>
            <a:outerShdw dist="107763" dir="2700000" algn="ctr" rotWithShape="0">
              <a:schemeClr val="tx1"/>
            </a:outerShdw>
          </a:effectLst>
        </p:spPr>
      </p:pic>
      <p:sp>
        <p:nvSpPr>
          <p:cNvPr id="43013" name="Text Box 5"/>
          <p:cNvSpPr txBox="1">
            <a:spLocks noChangeArrowheads="1"/>
          </p:cNvSpPr>
          <p:nvPr/>
        </p:nvSpPr>
        <p:spPr bwMode="auto">
          <a:xfrm>
            <a:off x="152400" y="2163763"/>
            <a:ext cx="2036763" cy="823912"/>
          </a:xfrm>
          <a:prstGeom prst="rect">
            <a:avLst/>
          </a:prstGeom>
          <a:noFill/>
          <a:ln w="9525">
            <a:noFill/>
            <a:miter lim="800000"/>
            <a:headEnd/>
            <a:tailEnd/>
          </a:ln>
          <a:effectLst>
            <a:outerShdw dist="107763" dir="2700000" algn="ctr" rotWithShape="0">
              <a:schemeClr val="tx1"/>
            </a:outerShdw>
          </a:effectLst>
        </p:spPr>
        <p:txBody>
          <a:bodyPr wrap="none">
            <a:spAutoFit/>
          </a:bodyPr>
          <a:lstStyle/>
          <a:p>
            <a:pPr algn="l" eaLnBrk="0" hangingPunct="0">
              <a:lnSpc>
                <a:spcPct val="100000"/>
              </a:lnSpc>
              <a:spcBef>
                <a:spcPct val="0"/>
              </a:spcBef>
            </a:pPr>
            <a:r>
              <a:rPr lang="en-US" sz="4800" b="1" dirty="0">
                <a:solidFill>
                  <a:srgbClr val="FFFF00"/>
                </a:solidFill>
                <a:latin typeface="GoudySans Md BT" pitchFamily="34" charset="0"/>
              </a:rPr>
              <a:t>Poison</a:t>
            </a:r>
          </a:p>
        </p:txBody>
      </p:sp>
      <p:sp>
        <p:nvSpPr>
          <p:cNvPr id="43014" name="Text Box 6"/>
          <p:cNvSpPr txBox="1">
            <a:spLocks noChangeArrowheads="1"/>
          </p:cNvSpPr>
          <p:nvPr/>
        </p:nvSpPr>
        <p:spPr bwMode="auto">
          <a:xfrm>
            <a:off x="152400" y="3671888"/>
            <a:ext cx="3138488" cy="823912"/>
          </a:xfrm>
          <a:prstGeom prst="rect">
            <a:avLst/>
          </a:prstGeom>
          <a:noFill/>
          <a:ln w="9525">
            <a:noFill/>
            <a:miter lim="800000"/>
            <a:headEnd/>
            <a:tailEnd/>
          </a:ln>
          <a:effectLst>
            <a:outerShdw dist="107763" dir="2700000" algn="ctr" rotWithShape="0">
              <a:schemeClr val="tx1"/>
            </a:outerShdw>
          </a:effectLst>
        </p:spPr>
        <p:txBody>
          <a:bodyPr wrap="none">
            <a:spAutoFit/>
          </a:bodyPr>
          <a:lstStyle/>
          <a:p>
            <a:pPr algn="l" eaLnBrk="0" hangingPunct="0">
              <a:lnSpc>
                <a:spcPct val="100000"/>
              </a:lnSpc>
              <a:spcBef>
                <a:spcPct val="0"/>
              </a:spcBef>
            </a:pPr>
            <a:r>
              <a:rPr lang="en-US" sz="4800" b="1" dirty="0">
                <a:solidFill>
                  <a:srgbClr val="FFFF00"/>
                </a:solidFill>
                <a:latin typeface="GoudySans Md BT" pitchFamily="34" charset="0"/>
              </a:rPr>
              <a:t>Good Food</a:t>
            </a:r>
          </a:p>
        </p:txBody>
      </p:sp>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Letter to the Galatians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Paul Gives a Short, Authoritative Greeting (</a:t>
            </a:r>
            <a:r>
              <a:rPr lang="en-US" dirty="0" smtClean="0">
                <a:solidFill>
                  <a:schemeClr val="accent1"/>
                </a:solidFill>
              </a:rPr>
              <a:t>1:1-5</a:t>
            </a:r>
            <a:r>
              <a:rPr lang="en-US" dirty="0" smtClean="0"/>
              <a:t>)</a:t>
            </a:r>
          </a:p>
          <a:p>
            <a:r>
              <a:rPr lang="en-US" dirty="0" smtClean="0"/>
              <a:t>Paul Gives a Strong Warning (</a:t>
            </a:r>
            <a:r>
              <a:rPr lang="en-US" dirty="0" smtClean="0">
                <a:solidFill>
                  <a:schemeClr val="accent1"/>
                </a:solidFill>
              </a:rPr>
              <a:t>1:6-10</a:t>
            </a:r>
            <a:r>
              <a:rPr lang="en-US" dirty="0" smtClean="0"/>
              <a:t>)</a:t>
            </a:r>
          </a:p>
          <a:p>
            <a:r>
              <a:rPr lang="en-US" dirty="0" smtClean="0"/>
              <a:t>Paul Proves That He Received the Gospel Directly from God – Not from Men (</a:t>
            </a:r>
            <a:r>
              <a:rPr lang="en-US" dirty="0" smtClean="0">
                <a:solidFill>
                  <a:schemeClr val="accent1"/>
                </a:solidFill>
              </a:rPr>
              <a:t>1:11-2:14</a:t>
            </a:r>
            <a:r>
              <a:rPr lang="en-US" dirty="0" smtClean="0"/>
              <a:t>)</a:t>
            </a:r>
          </a:p>
          <a:p>
            <a:r>
              <a:rPr lang="en-US" smtClean="0"/>
              <a:t>Paul Defends His Law-Free Gospel Using Several Arguments </a:t>
            </a:r>
            <a:r>
              <a:rPr lang="en-US" dirty="0" smtClean="0"/>
              <a:t>(</a:t>
            </a:r>
            <a:r>
              <a:rPr lang="en-US" dirty="0" smtClean="0">
                <a:solidFill>
                  <a:schemeClr val="accent1"/>
                </a:solidFill>
              </a:rPr>
              <a:t>2:15-5:12</a:t>
            </a:r>
            <a:r>
              <a:rPr lang="en-US" dirty="0" smtClean="0"/>
              <a:t>)</a:t>
            </a:r>
          </a:p>
          <a:p>
            <a:pPr lvl="1"/>
            <a:r>
              <a:rPr lang="en-US" sz="2400" dirty="0" smtClean="0"/>
              <a:t>Paul appeals to what those who are “Jews by birth” already know (</a:t>
            </a:r>
            <a:r>
              <a:rPr lang="en-US" sz="2400" dirty="0" smtClean="0">
                <a:solidFill>
                  <a:schemeClr val="accent1"/>
                </a:solidFill>
              </a:rPr>
              <a:t>2:15–21</a:t>
            </a:r>
            <a:r>
              <a:rPr lang="en-US" sz="2400" dirty="0" smtClean="0"/>
              <a:t>)</a:t>
            </a:r>
          </a:p>
          <a:p>
            <a:pPr lvl="1"/>
            <a:r>
              <a:rPr lang="en-US" sz="2400" dirty="0" smtClean="0"/>
              <a:t>Paul appeals to the Galatians’ personal experience of the Gospel (</a:t>
            </a:r>
            <a:r>
              <a:rPr lang="en-US" sz="2400" dirty="0" smtClean="0">
                <a:solidFill>
                  <a:schemeClr val="accent1"/>
                </a:solidFill>
              </a:rPr>
              <a:t>3:1-5</a:t>
            </a:r>
            <a:r>
              <a:rPr lang="en-US" sz="2400" dirty="0" smtClean="0"/>
              <a:t>)</a:t>
            </a:r>
          </a:p>
          <a:p>
            <a:pPr lvl="1"/>
            <a:r>
              <a:rPr lang="en-US" sz="2400" dirty="0" smtClean="0"/>
              <a:t>Paul appeals to the historical experience of Abraham (</a:t>
            </a:r>
            <a:r>
              <a:rPr lang="en-US" sz="2400" dirty="0" smtClean="0">
                <a:solidFill>
                  <a:schemeClr val="accent1"/>
                </a:solidFill>
              </a:rPr>
              <a:t>3:6-14</a:t>
            </a:r>
            <a:r>
              <a:rPr lang="en-US" sz="2400" dirty="0" smtClean="0"/>
              <a:t>)</a:t>
            </a:r>
          </a:p>
          <a:p>
            <a:pPr lvl="1">
              <a:buNone/>
            </a:pP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257800"/>
          </a:xfrm>
        </p:spPr>
        <p:txBody>
          <a:bodyPr>
            <a:normAutofit/>
          </a:bodyPr>
          <a:lstStyle/>
          <a:p>
            <a:pPr marL="265176" indent="-265176" rtl="0">
              <a:lnSpc>
                <a:spcPct val="120000"/>
              </a:lnSpc>
              <a:buNone/>
            </a:pPr>
            <a:r>
              <a:rPr lang="en-US" sz="2400" i="1" dirty="0" smtClean="0">
                <a:solidFill>
                  <a:srgbClr val="AD2E27"/>
                </a:solidFill>
                <a:latin typeface="Cambria" pitchFamily="18" charset="0"/>
              </a:rPr>
              <a:t>  </a:t>
            </a:r>
            <a:r>
              <a:rPr lang="en-US" sz="2600" baseline="30000" dirty="0" smtClean="0"/>
              <a:t>6</a:t>
            </a:r>
            <a:r>
              <a:rPr lang="en-US" sz="2400" i="1" dirty="0" smtClean="0">
                <a:solidFill>
                  <a:schemeClr val="accent1"/>
                </a:solidFill>
                <a:latin typeface="Cambria" pitchFamily="18" charset="0"/>
              </a:rPr>
              <a:t> Consider Abraham: "He believed God, and it was credited to him as righteousness."</a:t>
            </a:r>
          </a:p>
          <a:p>
            <a:pPr marL="265176" indent="-265176" rtl="0">
              <a:lnSpc>
                <a:spcPct val="120000"/>
              </a:lnSpc>
              <a:buNone/>
            </a:pPr>
            <a:r>
              <a:rPr lang="en-US" sz="2400" i="1" dirty="0" smtClean="0">
                <a:solidFill>
                  <a:schemeClr val="accent1"/>
                </a:solidFill>
                <a:latin typeface="Cambria" pitchFamily="18" charset="0"/>
              </a:rPr>
              <a:t>  </a:t>
            </a:r>
            <a:r>
              <a:rPr lang="en-US" sz="2600" baseline="30000" dirty="0" smtClean="0"/>
              <a:t>7</a:t>
            </a:r>
            <a:r>
              <a:rPr lang="en-US" sz="2400" i="1" dirty="0" smtClean="0">
                <a:solidFill>
                  <a:schemeClr val="accent1"/>
                </a:solidFill>
                <a:latin typeface="Cambria" pitchFamily="18" charset="0"/>
              </a:rPr>
              <a:t> Understand, then, that those who believe are children of Abraham.</a:t>
            </a:r>
          </a:p>
          <a:p>
            <a:pPr marL="265176" indent="-265176" rtl="0">
              <a:lnSpc>
                <a:spcPct val="120000"/>
              </a:lnSpc>
              <a:buNone/>
            </a:pPr>
            <a:r>
              <a:rPr lang="en-US" sz="2400" i="1" dirty="0" smtClean="0">
                <a:solidFill>
                  <a:schemeClr val="accent1"/>
                </a:solidFill>
                <a:latin typeface="Cambria" pitchFamily="18" charset="0"/>
              </a:rPr>
              <a:t>  </a:t>
            </a:r>
            <a:r>
              <a:rPr lang="en-US" sz="2600" baseline="30000" dirty="0" smtClean="0"/>
              <a:t>8</a:t>
            </a:r>
            <a:r>
              <a:rPr lang="en-US" sz="2400" i="1" dirty="0" smtClean="0">
                <a:solidFill>
                  <a:schemeClr val="accent1"/>
                </a:solidFill>
                <a:latin typeface="Cambria" pitchFamily="18" charset="0"/>
              </a:rPr>
              <a:t> The Scripture foresaw that God would justify the Gentiles by faith, and announced the gospel in advance to Abraham: "All nations will be blessed through you."</a:t>
            </a:r>
          </a:p>
          <a:p>
            <a:pPr marL="265176" indent="-265176" rtl="0">
              <a:lnSpc>
                <a:spcPct val="120000"/>
              </a:lnSpc>
              <a:buNone/>
            </a:pPr>
            <a:r>
              <a:rPr lang="en-US" sz="2400" i="1" dirty="0" smtClean="0">
                <a:solidFill>
                  <a:schemeClr val="accent1"/>
                </a:solidFill>
                <a:latin typeface="Cambria" pitchFamily="18" charset="0"/>
              </a:rPr>
              <a:t>  </a:t>
            </a:r>
            <a:r>
              <a:rPr lang="en-US" sz="2600" baseline="30000" dirty="0" smtClean="0"/>
              <a:t>9</a:t>
            </a:r>
            <a:r>
              <a:rPr lang="en-US" sz="2400" i="1" dirty="0" smtClean="0">
                <a:solidFill>
                  <a:schemeClr val="accent1"/>
                </a:solidFill>
                <a:latin typeface="Cambria" pitchFamily="18" charset="0"/>
              </a:rPr>
              <a:t> So those who have faith are blessed along with Abraham, the man of faith.</a:t>
            </a:r>
          </a:p>
        </p:txBody>
      </p:sp>
    </p:spTree>
  </p:cSld>
  <p:clrMapOvr>
    <a:masterClrMapping/>
  </p:clrMapOvr>
  <p:transition>
    <p:plus/>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lnSpcReduction="10000"/>
          </a:bodyPr>
          <a:lstStyle/>
          <a:p>
            <a:pPr marL="265176" indent="-265176" rtl="0">
              <a:lnSpc>
                <a:spcPct val="120000"/>
              </a:lnSpc>
              <a:buNone/>
            </a:pPr>
            <a:r>
              <a:rPr lang="en-US" sz="2400" i="1" dirty="0" smtClean="0">
                <a:solidFill>
                  <a:schemeClr val="accent1"/>
                </a:solidFill>
                <a:latin typeface="Cambria" pitchFamily="18" charset="0"/>
              </a:rPr>
              <a:t> </a:t>
            </a:r>
            <a:r>
              <a:rPr lang="en-US" sz="3200" baseline="30000" dirty="0" smtClean="0"/>
              <a:t>10</a:t>
            </a:r>
            <a:r>
              <a:rPr lang="en-US" sz="2400" i="1" dirty="0" smtClean="0">
                <a:solidFill>
                  <a:schemeClr val="accent1"/>
                </a:solidFill>
                <a:latin typeface="Cambria" pitchFamily="18" charset="0"/>
              </a:rPr>
              <a:t> All who rely on observing the law are under a curse, for it is written: "Cursed is everyone who does not continue to do everything written in the Book of the Law.”</a:t>
            </a:r>
          </a:p>
          <a:p>
            <a:pPr marL="265176" indent="-265176" rtl="0">
              <a:lnSpc>
                <a:spcPct val="120000"/>
              </a:lnSpc>
              <a:buNone/>
            </a:pPr>
            <a:r>
              <a:rPr lang="en-US" sz="2600" baseline="30000" dirty="0" smtClean="0"/>
              <a:t>11</a:t>
            </a:r>
            <a:r>
              <a:rPr lang="en-US" sz="2400" i="1" dirty="0" smtClean="0">
                <a:solidFill>
                  <a:schemeClr val="accent1"/>
                </a:solidFill>
                <a:latin typeface="Cambria" pitchFamily="18" charset="0"/>
              </a:rPr>
              <a:t> Clearly no one is justified before God by the law, because, "The righteous will live by faith."</a:t>
            </a:r>
          </a:p>
          <a:p>
            <a:pPr marL="265176" indent="-265176" rtl="0">
              <a:lnSpc>
                <a:spcPct val="120000"/>
              </a:lnSpc>
              <a:buNone/>
            </a:pPr>
            <a:r>
              <a:rPr lang="en-US" sz="2400" i="1" dirty="0" smtClean="0">
                <a:solidFill>
                  <a:schemeClr val="accent1"/>
                </a:solidFill>
                <a:latin typeface="Cambria" pitchFamily="18" charset="0"/>
              </a:rPr>
              <a:t> </a:t>
            </a:r>
            <a:r>
              <a:rPr lang="en-US" sz="2600" baseline="30000" dirty="0" smtClean="0"/>
              <a:t>12</a:t>
            </a:r>
            <a:r>
              <a:rPr lang="en-US" sz="2400" i="1" dirty="0" smtClean="0">
                <a:solidFill>
                  <a:schemeClr val="accent1"/>
                </a:solidFill>
                <a:latin typeface="Cambria" pitchFamily="18" charset="0"/>
              </a:rPr>
              <a:t> The law is not based on faith; on the contrary, "The man who does these things will live by them."</a:t>
            </a:r>
          </a:p>
          <a:p>
            <a:pPr marL="265176" indent="-265176" rtl="0">
              <a:lnSpc>
                <a:spcPct val="120000"/>
              </a:lnSpc>
              <a:buNone/>
            </a:pPr>
            <a:r>
              <a:rPr lang="en-US" sz="2400" i="1" dirty="0" smtClean="0">
                <a:solidFill>
                  <a:schemeClr val="accent1"/>
                </a:solidFill>
                <a:latin typeface="Cambria" pitchFamily="18" charset="0"/>
              </a:rPr>
              <a:t> </a:t>
            </a:r>
            <a:r>
              <a:rPr lang="en-US" sz="2600" baseline="30000" dirty="0" smtClean="0"/>
              <a:t>13</a:t>
            </a:r>
            <a:r>
              <a:rPr lang="en-US" sz="2400" i="1" dirty="0" smtClean="0">
                <a:solidFill>
                  <a:schemeClr val="accent1"/>
                </a:solidFill>
                <a:latin typeface="Cambria" pitchFamily="18" charset="0"/>
              </a:rPr>
              <a:t> Christ redeemed us from the curse of the law by becoming a curse for us, for it is written: "Cursed is everyone who is hung on a tree."</a:t>
            </a:r>
          </a:p>
          <a:p>
            <a:pPr marL="265176" indent="-265176" rtl="0">
              <a:lnSpc>
                <a:spcPct val="120000"/>
              </a:lnSpc>
              <a:buNone/>
            </a:pPr>
            <a:r>
              <a:rPr lang="en-US" sz="2400" i="1" dirty="0" smtClean="0">
                <a:solidFill>
                  <a:schemeClr val="accent1"/>
                </a:solidFill>
                <a:latin typeface="Cambria" pitchFamily="18" charset="0"/>
              </a:rPr>
              <a:t> </a:t>
            </a:r>
            <a:r>
              <a:rPr lang="en-US" sz="2600" baseline="30000" dirty="0" smtClean="0"/>
              <a:t>14</a:t>
            </a:r>
            <a:r>
              <a:rPr lang="en-US" sz="2400" i="1" dirty="0" smtClean="0">
                <a:solidFill>
                  <a:schemeClr val="accent1"/>
                </a:solidFill>
                <a:latin typeface="Cambria" pitchFamily="18" charset="0"/>
              </a:rPr>
              <a:t> He redeemed us in order that the blessing given to Abraham might come to the Gentiles through Christ Jesus, so that by faith we might receive the promise of the Spirit.</a:t>
            </a:r>
          </a:p>
        </p:txBody>
      </p:sp>
    </p:spTree>
  </p:cSld>
  <p:clrMapOvr>
    <a:masterClrMapping/>
  </p:clrMapOvr>
  <p:transition>
    <p:plus/>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a:bodyPr>
          <a:lstStyle/>
          <a:p>
            <a:pPr marL="265176" indent="-265176" rtl="0">
              <a:lnSpc>
                <a:spcPct val="120000"/>
              </a:lnSpc>
              <a:buNone/>
            </a:pPr>
            <a:r>
              <a:rPr lang="en-US" i="1" dirty="0" smtClean="0">
                <a:solidFill>
                  <a:srgbClr val="AD2E27"/>
                </a:solidFill>
                <a:latin typeface="Cambria" pitchFamily="18" charset="0"/>
              </a:rPr>
              <a:t>  </a:t>
            </a:r>
            <a:r>
              <a:rPr lang="en-US" baseline="30000" dirty="0" smtClean="0"/>
              <a:t>6</a:t>
            </a:r>
            <a:r>
              <a:rPr lang="en-US" i="1" dirty="0" smtClean="0">
                <a:solidFill>
                  <a:schemeClr val="accent1"/>
                </a:solidFill>
                <a:latin typeface="Cambria" pitchFamily="18" charset="0"/>
              </a:rPr>
              <a:t> Consider Abraham: "He believed God, and it was credited to him as righteousness.”</a:t>
            </a:r>
          </a:p>
          <a:p>
            <a:pPr marL="265176" indent="-265176" rtl="0">
              <a:lnSpc>
                <a:spcPct val="120000"/>
              </a:lnSpc>
              <a:buNone/>
            </a:pPr>
            <a:endParaRPr lang="en-US" sz="800" dirty="0" smtClean="0">
              <a:solidFill>
                <a:schemeClr val="accent1"/>
              </a:solidFill>
              <a:latin typeface="Cambria" pitchFamily="18" charset="0"/>
            </a:endParaRPr>
          </a:p>
          <a:p>
            <a:pPr marL="265176" indent="-265176" rtl="0">
              <a:lnSpc>
                <a:spcPct val="120000"/>
              </a:lnSpc>
            </a:pPr>
            <a:r>
              <a:rPr lang="en-US" dirty="0" smtClean="0">
                <a:cs typeface="Calibri" pitchFamily="34" charset="0"/>
              </a:rPr>
              <a:t>Having reminded the Galatians of their personal experience, where they received the Holy Spirit (and were saved)  not by keeping the Law (and getting circumcised), but by believing the Gospel that Paul had preached to them – Paul now points to the experience of Abraham, the first man that God had commanded to be circumcised (</a:t>
            </a:r>
            <a:r>
              <a:rPr lang="en-US" dirty="0" smtClean="0">
                <a:solidFill>
                  <a:schemeClr val="accent1"/>
                </a:solidFill>
                <a:cs typeface="Calibri" pitchFamily="34" charset="0"/>
              </a:rPr>
              <a:t>Gen 17:10</a:t>
            </a:r>
            <a:r>
              <a:rPr lang="en-US" dirty="0" smtClean="0">
                <a:cs typeface="Calibri" pitchFamily="34" charset="0"/>
              </a:rPr>
              <a:t>).</a:t>
            </a:r>
          </a:p>
          <a:p>
            <a:pPr marL="265176" indent="-265176" rtl="0">
              <a:lnSpc>
                <a:spcPct val="120000"/>
              </a:lnSpc>
            </a:pPr>
            <a:endParaRPr lang="en-US" dirty="0" smtClean="0">
              <a:latin typeface="Calibri" pitchFamily="34" charset="0"/>
              <a:cs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3600" dirty="0"/>
              <a:t>Paul </a:t>
            </a:r>
            <a:r>
              <a:rPr lang="en-US" sz="3600" dirty="0" smtClean="0"/>
              <a:t>Appeals </a:t>
            </a:r>
            <a:r>
              <a:rPr lang="en-US" sz="3600" dirty="0"/>
              <a:t>to the </a:t>
            </a:r>
            <a:r>
              <a:rPr lang="en-US" sz="3600" dirty="0" smtClean="0"/>
              <a:t>Historical Experience </a:t>
            </a:r>
            <a:r>
              <a:rPr lang="en-US" sz="3600" dirty="0"/>
              <a:t>of Abraham (</a:t>
            </a:r>
            <a:r>
              <a:rPr lang="en-US" sz="3600" dirty="0">
                <a:solidFill>
                  <a:schemeClr val="accent1"/>
                </a:solidFill>
              </a:rPr>
              <a:t>3:6-14</a:t>
            </a:r>
            <a:r>
              <a:rPr lang="en-US" sz="3600" dirty="0"/>
              <a:t>)</a:t>
            </a:r>
          </a:p>
        </p:txBody>
      </p:sp>
      <p:sp>
        <p:nvSpPr>
          <p:cNvPr id="3" name="Content Placeholder 2"/>
          <p:cNvSpPr>
            <a:spLocks noGrp="1"/>
          </p:cNvSpPr>
          <p:nvPr>
            <p:ph idx="1"/>
          </p:nvPr>
        </p:nvSpPr>
        <p:spPr>
          <a:xfrm>
            <a:off x="457200" y="1295400"/>
            <a:ext cx="8229600" cy="5562600"/>
          </a:xfrm>
        </p:spPr>
        <p:txBody>
          <a:bodyPr>
            <a:normAutofit/>
          </a:bodyPr>
          <a:lstStyle/>
          <a:p>
            <a:pPr marL="265176" indent="-265176" rtl="0">
              <a:lnSpc>
                <a:spcPct val="120000"/>
              </a:lnSpc>
              <a:buNone/>
            </a:pPr>
            <a:r>
              <a:rPr lang="en-US" i="1" dirty="0" smtClean="0">
                <a:solidFill>
                  <a:srgbClr val="AD2E27"/>
                </a:solidFill>
                <a:latin typeface="Cambria" pitchFamily="18" charset="0"/>
              </a:rPr>
              <a:t>  </a:t>
            </a:r>
            <a:r>
              <a:rPr lang="en-US" baseline="30000" dirty="0" smtClean="0"/>
              <a:t>6</a:t>
            </a:r>
            <a:r>
              <a:rPr lang="en-US" i="1" dirty="0" smtClean="0">
                <a:solidFill>
                  <a:schemeClr val="accent1"/>
                </a:solidFill>
                <a:latin typeface="Cambria" pitchFamily="18" charset="0"/>
              </a:rPr>
              <a:t> Consider Abraham: "He believed God, and it was credited to him as righteousness.”</a:t>
            </a:r>
          </a:p>
          <a:p>
            <a:pPr marL="265176" indent="-265176" rtl="0">
              <a:lnSpc>
                <a:spcPct val="120000"/>
              </a:lnSpc>
              <a:buNone/>
            </a:pPr>
            <a:endParaRPr lang="en-US" sz="800" dirty="0" smtClean="0">
              <a:solidFill>
                <a:schemeClr val="accent1"/>
              </a:solidFill>
              <a:latin typeface="Cambria" pitchFamily="18" charset="0"/>
            </a:endParaRPr>
          </a:p>
          <a:p>
            <a:pPr marL="265176" indent="-265176" rtl="0">
              <a:lnSpc>
                <a:spcPct val="120000"/>
              </a:lnSpc>
            </a:pPr>
            <a:r>
              <a:rPr lang="en-US" dirty="0" smtClean="0">
                <a:cs typeface="Calibri" pitchFamily="34" charset="0"/>
              </a:rPr>
              <a:t>Abraham, according to Genesis, was told by God to leave his homeland and go to another land that God would show him where he and his descendants would be blessed by God. (</a:t>
            </a:r>
            <a:r>
              <a:rPr lang="en-US" dirty="0" smtClean="0">
                <a:solidFill>
                  <a:schemeClr val="accent1"/>
                </a:solidFill>
                <a:cs typeface="Calibri" pitchFamily="34" charset="0"/>
              </a:rPr>
              <a:t>Genesis 12:1ff</a:t>
            </a:r>
            <a:r>
              <a:rPr lang="en-US" dirty="0" smtClean="0">
                <a:cs typeface="Calibri" pitchFamily="34" charset="0"/>
              </a:rPr>
              <a:t>)</a:t>
            </a:r>
          </a:p>
          <a:p>
            <a:pPr marL="265176" indent="-265176" rtl="0">
              <a:lnSpc>
                <a:spcPct val="120000"/>
              </a:lnSpc>
            </a:pPr>
            <a:r>
              <a:rPr lang="en-US" dirty="0" smtClean="0">
                <a:cs typeface="Calibri" pitchFamily="34" charset="0"/>
              </a:rPr>
              <a:t>Abraham obeyed God and traveled to Canaan where he lived as a nomad for the rest of his life. (</a:t>
            </a:r>
            <a:r>
              <a:rPr lang="en-US" dirty="0" smtClean="0">
                <a:solidFill>
                  <a:schemeClr val="accent1"/>
                </a:solidFill>
                <a:cs typeface="Calibri" pitchFamily="34" charset="0"/>
              </a:rPr>
              <a:t>Genesis 12:4ff; Hebrews 11:8-9</a:t>
            </a:r>
            <a:r>
              <a:rPr lang="en-US" dirty="0" smtClean="0">
                <a:cs typeface="Calibri" pitchFamily="34" charset="0"/>
              </a:rPr>
              <a:t>)</a:t>
            </a:r>
          </a:p>
          <a:p>
            <a:pPr marL="265176" indent="-265176" rtl="0">
              <a:lnSpc>
                <a:spcPct val="120000"/>
              </a:lnSpc>
            </a:pPr>
            <a:endParaRPr lang="en-US" dirty="0" smtClean="0">
              <a:latin typeface="Calibri" pitchFamily="34" charset="0"/>
              <a:cs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10.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1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12.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13.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14.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15.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16.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17.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18.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19.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0.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4.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5.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6.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7.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8.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9.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30.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5.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6.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7.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8.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9.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otalTime>9739</TotalTime>
  <Words>21247</Words>
  <Application>Microsoft Office PowerPoint</Application>
  <PresentationFormat>On-screen Show (4:3)</PresentationFormat>
  <Paragraphs>1289</Paragraphs>
  <Slides>194</Slides>
  <Notes>10</Notes>
  <HiddenSlides>1</HiddenSlides>
  <MMClips>0</MMClips>
  <ScaleCrop>false</ScaleCrop>
  <HeadingPairs>
    <vt:vector size="4" baseType="variant">
      <vt:variant>
        <vt:lpstr>Theme</vt:lpstr>
      </vt:variant>
      <vt:variant>
        <vt:i4>3</vt:i4>
      </vt:variant>
      <vt:variant>
        <vt:lpstr>Slide Titles</vt:lpstr>
      </vt:variant>
      <vt:variant>
        <vt:i4>194</vt:i4>
      </vt:variant>
    </vt:vector>
  </HeadingPairs>
  <TitlesOfParts>
    <vt:vector size="197" baseType="lpstr">
      <vt:lpstr>Office Theme</vt:lpstr>
      <vt:lpstr>Human</vt:lpstr>
      <vt:lpstr>1_Office Theme</vt:lpstr>
      <vt:lpstr>Paul’s Letter to the Galatians</vt:lpstr>
      <vt:lpstr>Background</vt:lpstr>
      <vt:lpstr>To whom was Paul writing?</vt:lpstr>
      <vt:lpstr>Slide 4</vt:lpstr>
      <vt:lpstr>To whom was Paul writing?</vt:lpstr>
      <vt:lpstr>The Roman Empire – 400 AD</vt:lpstr>
      <vt:lpstr>To whom was Paul writing?</vt:lpstr>
      <vt:lpstr>Slide 8</vt:lpstr>
      <vt:lpstr>Slide 9</vt:lpstr>
      <vt:lpstr>Why Did Paul Write Galatians?</vt:lpstr>
      <vt:lpstr>Slide 11</vt:lpstr>
      <vt:lpstr>Why Did Paul Write Galatians?</vt:lpstr>
      <vt:lpstr>Paul’s Greeting to the Galatians</vt:lpstr>
      <vt:lpstr>Paul’s Greeting to the Galatians </vt:lpstr>
      <vt:lpstr>Paul’s Greeting to the Galatians </vt:lpstr>
      <vt:lpstr>Paul’s Greeting to the Galatians </vt:lpstr>
      <vt:lpstr>Paul’s Greeting to the Galatians </vt:lpstr>
      <vt:lpstr>Paul’s Greeting to the Galatians </vt:lpstr>
      <vt:lpstr>Paul’s Warning to the Galatians </vt:lpstr>
      <vt:lpstr>Paul’s Warning to the Galatians </vt:lpstr>
      <vt:lpstr>Paul’s Warning to the Galatians </vt:lpstr>
      <vt:lpstr>Paul’s Warning to the Galatians </vt:lpstr>
      <vt:lpstr>Paul’s Warning to the Galatians </vt:lpstr>
      <vt:lpstr>Paul’s Warning to the Galatians </vt:lpstr>
      <vt:lpstr>Paul’s Warning to the Galatians </vt:lpstr>
      <vt:lpstr>Paul Received the Gospel Directly from God – Not from Men (1:11-2:14)</vt:lpstr>
      <vt:lpstr>Paul Received the Gospel Directly from God – Not from Men (1:11-2:14)</vt:lpstr>
      <vt:lpstr>Paul Received the Gospel Directly from God – Not from Men (1:11-2:14)</vt:lpstr>
      <vt:lpstr>Paul Received the Gospel Directly from God – Not from Men (1:11-2:14)</vt:lpstr>
      <vt:lpstr>Paul Received the Gospel Directly from God – Not from Men (1:11-2:14)</vt:lpstr>
      <vt:lpstr>Paul Received the Gospel Directly from God – Not from Men (1:11-2:14)</vt:lpstr>
      <vt:lpstr>Paul Received the Gospel Directly from God – Not from Men (1:11-2:14)</vt:lpstr>
      <vt:lpstr>Paul received the Gospel directly from God (1:11-12)</vt:lpstr>
      <vt:lpstr>Paul Received the Gospel Directly from God – Not from Men (1:11-2:14)</vt:lpstr>
      <vt:lpstr>Immediately after Paul’s Conversion (1:13-17)</vt:lpstr>
      <vt:lpstr>Immediately after Paul’s Conversion (1:13-17)</vt:lpstr>
      <vt:lpstr>Slide 37</vt:lpstr>
      <vt:lpstr>Slide 38</vt:lpstr>
      <vt:lpstr>Timeline of Paul’s Early Ministry</vt:lpstr>
      <vt:lpstr>Paul Received the Gospel Directly from God – Not from Men (1:11-2:14)</vt:lpstr>
      <vt:lpstr>Paul’s First Visit to Jerusalem (1:18-24)</vt:lpstr>
      <vt:lpstr>Timeline of Paul’s Early Ministry</vt:lpstr>
      <vt:lpstr>Paul’s First Visit to Jerusalem (1:18-24)</vt:lpstr>
      <vt:lpstr>Slide 44</vt:lpstr>
      <vt:lpstr>Paul Received the Gospel Directly from God – Not from Men (1:11-2:14)</vt:lpstr>
      <vt:lpstr>Paul’s Second Visit to Jerusalem (2:1-10)</vt:lpstr>
      <vt:lpstr>Paul’s Second Visit to Jerusalem (2:1-10)</vt:lpstr>
      <vt:lpstr>Timeline of Paul’s Early Ministry</vt:lpstr>
      <vt:lpstr>Paul Received the Gospel Directly from God – Not from Men (1:11-2:14)</vt:lpstr>
      <vt:lpstr>Paul’s Public Rebuke Peter When the Gospel was at Stake (2:11-14)</vt:lpstr>
      <vt:lpstr>Lessons to Be Learned in Paul’s Confrontation of Peter</vt:lpstr>
      <vt:lpstr>Lessons to Be Learned in Paul’s Confrontation of Peter</vt:lpstr>
      <vt:lpstr>How does the reliability of Paul’s Gospel  apply to us today?</vt:lpstr>
      <vt:lpstr>How does the reliability of Paul’s Gospel  apply to us today?</vt:lpstr>
      <vt:lpstr>Paul’s Letter to the Galatians</vt:lpstr>
      <vt:lpstr>Paul’s Public Rebuke Peter When the Gospel was at Stake (2:11-14)</vt:lpstr>
      <vt:lpstr>Paul appeals to what those who are “Jews by birth” already know (2:15–21)</vt:lpstr>
      <vt:lpstr>Paul appeals to what those who are “Jews by birth” already know (2:15–21)</vt:lpstr>
      <vt:lpstr>Paul appeals to what those who are “Jews by birth” already know (2:15–21)</vt:lpstr>
      <vt:lpstr>Paul appeals to what those who are “Jews by birth” already know (2:15–21)</vt:lpstr>
      <vt:lpstr>Paul appeals to what those who are “Jews by birth” already know (2:15–21)</vt:lpstr>
      <vt:lpstr>Paul appeals to what those who are “Jews by birth” already know (2:15–21)</vt:lpstr>
      <vt:lpstr>Paul appeals to what those who are “Jews by birth” already know (2:15–21)</vt:lpstr>
      <vt:lpstr>Paul appeals to what those who are “Jews by birth” already know (2:15–21)</vt:lpstr>
      <vt:lpstr>Paul appeals to what those who are “Jews by birth” already know (2:15–21)</vt:lpstr>
      <vt:lpstr>Paul appeals to what those who are “Jews by birth” already know (2:15–21)</vt:lpstr>
      <vt:lpstr>Paul appeals to what those who are “Jews by birth” already know (2:15–21)</vt:lpstr>
      <vt:lpstr>Paul appeals to what those who are “Jews by birth” already know (2:15–21)</vt:lpstr>
      <vt:lpstr>Paul appeals to what those who are “Jews by birth” already know (2:15–21)</vt:lpstr>
      <vt:lpstr>Paul’s Letter to the Galatians</vt:lpstr>
      <vt:lpstr>Paul appeals to what those who are “Jews by birth” already know 2:15–21</vt:lpstr>
      <vt:lpstr>Paul appeals to what those who are “Jews by birth” already know 2:15–21</vt:lpstr>
      <vt:lpstr>Paul appeals to what those who are “Jews by birth” already know 2:15–21</vt:lpstr>
      <vt:lpstr>Paul Appeals to the Galatians’ Personal Experience of the Gospel (3:1-5)</vt:lpstr>
      <vt:lpstr>Paul Appeals to the Galatians’ Personal Experience of the Gospel (3:1-5)</vt:lpstr>
      <vt:lpstr>Paul Appeals to the Galatians’ Personal Experience of the Gospel (3:1-5)</vt:lpstr>
      <vt:lpstr>Paul Appeals to the Galatians’ Personal Experience of the Gospel (3:1-5)</vt:lpstr>
      <vt:lpstr>Paul Appeals to the Galatians’ Personal Experience of the Gospel (3:1-5)</vt:lpstr>
      <vt:lpstr>Paul Appeals to the Galatians’ Personal Experience of the Gospel (3:1-5)</vt:lpstr>
      <vt:lpstr>Paul Appeals to the Galatians’ Personal Experience of the Gospel (3:1-5)</vt:lpstr>
      <vt:lpstr>Paul Appeals to the Galatians’ Personal Experience of the Gospel (3:1-5)</vt:lpstr>
      <vt:lpstr>Paul Appeals to the Galatians’ Personal Experience of the Gospel (3:1-5)</vt:lpstr>
      <vt:lpstr>Paul Appeals to the Galatians’ Personal Experience of the Gospel (3:1-5)</vt:lpstr>
      <vt:lpstr>Two Questions That We Should Be Asking Ourselves</vt:lpstr>
      <vt:lpstr>What is the evidence of the Holy Spirit’s work in our lives?</vt:lpstr>
      <vt:lpstr>What is the evidence of the Holy Spirit’s work in our lives?</vt:lpstr>
      <vt:lpstr>What is the evidence of the Holy Spirit’s work in our lives?</vt:lpstr>
      <vt:lpstr>Two Questions That We Should Be Asking Ourselves</vt:lpstr>
      <vt:lpstr>On What Basis Did We Receive the Spirit?</vt:lpstr>
      <vt:lpstr>Rock of Ages</vt:lpstr>
      <vt:lpstr>Slide 91</vt:lpstr>
      <vt:lpstr>Slide 92</vt:lpstr>
      <vt:lpstr>Rat poison</vt:lpstr>
      <vt:lpstr>Rat poison</vt:lpstr>
      <vt:lpstr>Paul’s Letter to the Galatians</vt:lpstr>
      <vt:lpstr>Paul Appeals to the Historical Experience of Abraham (3:6-14)</vt:lpstr>
      <vt:lpstr>Paul Appeals to the Historical Experience of Abraham (3:6-14)</vt:lpstr>
      <vt:lpstr>Paul Appeals to the Historical Experience of Abraham (3:6-14)</vt:lpstr>
      <vt:lpstr>Paul Appeals to the Historical Experience of Abraham (3:6-14)</vt:lpstr>
      <vt:lpstr>Paul Appeals to the Historical Experience of Abraham (3:6-14)</vt:lpstr>
      <vt:lpstr>Paul Appeals to the Historical Experience of Abraham (3:6-14)</vt:lpstr>
      <vt:lpstr>Paul Appeals to the Historical Experience of Abraham (3:6-14)</vt:lpstr>
      <vt:lpstr>Paul Appeals to the Historical Experience of Abraham (3:6-14)</vt:lpstr>
      <vt:lpstr>Paul Appeals to the Historical Experience of Abraham (3:6-14)</vt:lpstr>
      <vt:lpstr>Paul Appeals to the Historical Experience of Abraham (3:6-14)</vt:lpstr>
      <vt:lpstr>Paul Appeals to the Historical Experience of Abraham (3:6-14)</vt:lpstr>
      <vt:lpstr>Paul Appeals to the Historical Experience of Abraham (3:6-14)</vt:lpstr>
      <vt:lpstr>Paul Appeals to the Historical Experience of Abraham (3:6-14)</vt:lpstr>
      <vt:lpstr>False Gospels in Our Day</vt:lpstr>
      <vt:lpstr>The Roman Catholic Gospel</vt:lpstr>
      <vt:lpstr>The Roman Catholic Gospel</vt:lpstr>
      <vt:lpstr>The “Church of Christ” Gospel</vt:lpstr>
      <vt:lpstr>Gospel’s Compared</vt:lpstr>
      <vt:lpstr>Gospel’s Compared</vt:lpstr>
      <vt:lpstr>Gospel’s Compared</vt:lpstr>
      <vt:lpstr>Gospel’s Compared</vt:lpstr>
      <vt:lpstr>God’s Promises to Abraham were Fulfilled in Christ and are Superior to the Law (3:15-4:7)</vt:lpstr>
      <vt:lpstr>God’s Promises to Abraham were Fulfilled in Christ and are Superior to the Law (3:15-4:7)</vt:lpstr>
      <vt:lpstr>God’s Promises to Abraham were Fulfilled in Christ and are Superior to the Law (3:15-4:7)</vt:lpstr>
      <vt:lpstr>God’s Promises to Abraham were Fulfilled in Christ and are Superior to the Law (3:15-4:7)</vt:lpstr>
      <vt:lpstr>Paul Defends His Law-Free Gospel (2:15-5:12)</vt:lpstr>
      <vt:lpstr>God’s Promises to Abraham were Fulfilled in Christ and are Superior to the Law (3:15-4:7)</vt:lpstr>
      <vt:lpstr>Something to keep in mind before we get started…</vt:lpstr>
      <vt:lpstr>Permanent versus Temporary (3:15-18)</vt:lpstr>
      <vt:lpstr>430 Years from the Promise to the Law?</vt:lpstr>
      <vt:lpstr>430 Years from the Promise to the Law?</vt:lpstr>
      <vt:lpstr>Permanent versus Temporary (3:15-18)</vt:lpstr>
      <vt:lpstr>Expanded Paraphrase of 3:18</vt:lpstr>
      <vt:lpstr>Permanent versus Temporary (3:15-18)</vt:lpstr>
      <vt:lpstr>Promise and Law - Galatians 3</vt:lpstr>
      <vt:lpstr>God’s Promises to Abraham were Fulfilled in Christ and are Superior to the Law (3:15-4:7)</vt:lpstr>
      <vt:lpstr>Q &amp; A (3:19-22)</vt:lpstr>
      <vt:lpstr>Q &amp; A (3:19-22)</vt:lpstr>
      <vt:lpstr>Q &amp; A (3:19-22)</vt:lpstr>
      <vt:lpstr>God’s Promises to Abraham were Fulfilled in Christ and are Superior to the Law (3:15-4:7)</vt:lpstr>
      <vt:lpstr>Restrictions versus Privileges (3:23-4:7)</vt:lpstr>
      <vt:lpstr>Restrictions versus Privileges (3:23-4:7)</vt:lpstr>
      <vt:lpstr>Restrictions versus Privileges (3:23-4:7)</vt:lpstr>
      <vt:lpstr>Restrictions versus Privileges (3:23-4:7)</vt:lpstr>
      <vt:lpstr>Promise and Law - Galatians 3</vt:lpstr>
      <vt:lpstr>Applications</vt:lpstr>
      <vt:lpstr>Paul Defends His Law-Free Gospel (2:15-5:12)</vt:lpstr>
      <vt:lpstr>Back to Slavery (4:8-11)</vt:lpstr>
      <vt:lpstr>Back to Slavery (4:8-11)</vt:lpstr>
      <vt:lpstr>Back to Slavery (4:8-11)</vt:lpstr>
      <vt:lpstr>Back to Slavery (4:8-11)</vt:lpstr>
      <vt:lpstr>Back to Slavery (4:8-11)</vt:lpstr>
      <vt:lpstr>Back to Slavery (4:8-11)</vt:lpstr>
      <vt:lpstr>Paul Defends His Law-Free Gospel (2:15-5:12)</vt:lpstr>
      <vt:lpstr>Paul Pleads With the Galatians  (4:12-20) </vt:lpstr>
      <vt:lpstr>Paul Pleads With the Galatians  (4:12-20) </vt:lpstr>
      <vt:lpstr>Paul Pleads With the Galatians  (4:12-20) </vt:lpstr>
      <vt:lpstr>Paul Pleads With the Galatians  (4:12-20) </vt:lpstr>
      <vt:lpstr>Paul Pleads With the Galatians  (4:12-20) </vt:lpstr>
      <vt:lpstr>Paul Pleads With the Galatians  (4:12-20) </vt:lpstr>
      <vt:lpstr>Paul Pleads With the Galatians  (4:12-20) </vt:lpstr>
      <vt:lpstr>Paul Pleads With the Galatians  (4:12-20) </vt:lpstr>
      <vt:lpstr>Paul Pleads With the Galatians  (4:12-20) </vt:lpstr>
      <vt:lpstr>Paul Pleads With the Galatians  (4:12-20) </vt:lpstr>
      <vt:lpstr>Paul Pleads With the Galatians  (4:12-20) </vt:lpstr>
      <vt:lpstr>Paul Pleads With the Galatians  (4:12-20) </vt:lpstr>
      <vt:lpstr>The Minister’s Travail  Written by John Newton Sung by Todd Murray</vt:lpstr>
      <vt:lpstr>Slide 163</vt:lpstr>
      <vt:lpstr>Slide 164</vt:lpstr>
      <vt:lpstr>Slide 165</vt:lpstr>
      <vt:lpstr>Slide 166</vt:lpstr>
      <vt:lpstr>Slide 167</vt:lpstr>
      <vt:lpstr>Slide 168</vt:lpstr>
      <vt:lpstr>The Two Families of Abraham (4:21-31)</vt:lpstr>
      <vt:lpstr>The Two Families of Abraham (4:21-31)</vt:lpstr>
      <vt:lpstr>Paul Defends His Law-Free Gospel (2:15-5:12)</vt:lpstr>
      <vt:lpstr>The Two Families of Abraham (4:21-31)</vt:lpstr>
      <vt:lpstr>The Two Families of Abraham (4:21-31)</vt:lpstr>
      <vt:lpstr>The Genesis Account (4:21-23)</vt:lpstr>
      <vt:lpstr>The Genesis Account (4:21-23)</vt:lpstr>
      <vt:lpstr>The Genesis Account (4:21-23)</vt:lpstr>
      <vt:lpstr>The Two Families Contrasted (4:24-27)</vt:lpstr>
      <vt:lpstr>The Two Families Contrasted (4:24-27)</vt:lpstr>
      <vt:lpstr>The Two Families Contrasted (4:24-27)</vt:lpstr>
      <vt:lpstr>The Two Families Contrasted (4:24-27)</vt:lpstr>
      <vt:lpstr>The Two Families Contrasted (4:24-27)</vt:lpstr>
      <vt:lpstr>The Two Families Contrasted (4:24-27)</vt:lpstr>
      <vt:lpstr>The Two Families Contrasted (4:24-27)</vt:lpstr>
      <vt:lpstr>The Two Families Contrasted (4:24-27)</vt:lpstr>
      <vt:lpstr>The Two Families Contrasted (4:24-27)</vt:lpstr>
      <vt:lpstr>The Two Families Contrasted (4:24-27)</vt:lpstr>
      <vt:lpstr>The Two Families Contrasted (4:24-27)</vt:lpstr>
      <vt:lpstr>The Two Families Contrasted (4:24-27)</vt:lpstr>
      <vt:lpstr>The Two Families Contrasted (4:24-27)</vt:lpstr>
      <vt:lpstr>Application to the Galatians (4:28-30)</vt:lpstr>
      <vt:lpstr>Application to the Galatians (4:28-30)</vt:lpstr>
      <vt:lpstr>Application to the Galatians (4:28-30)</vt:lpstr>
      <vt:lpstr>A Concluding Statement (4:31)</vt:lpstr>
      <vt:lpstr>The Two Families of Abraham (4:21-31)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Gatatians</dc:title>
  <dc:creator>rsconnolly</dc:creator>
  <cp:lastModifiedBy>rsconnolly</cp:lastModifiedBy>
  <cp:revision>1124</cp:revision>
  <dcterms:created xsi:type="dcterms:W3CDTF">2010-05-17T22:56:17Z</dcterms:created>
  <dcterms:modified xsi:type="dcterms:W3CDTF">2010-10-05T01:39:07Z</dcterms:modified>
</cp:coreProperties>
</file>