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5443" r:id="rId3"/>
    <p:sldId id="5444" r:id="rId4"/>
    <p:sldId id="5447" r:id="rId5"/>
    <p:sldId id="5448" r:id="rId6"/>
    <p:sldId id="5450" r:id="rId7"/>
    <p:sldId id="5451" r:id="rId8"/>
    <p:sldId id="5449" r:id="rId9"/>
    <p:sldId id="5452" r:id="rId10"/>
    <p:sldId id="5454" r:id="rId11"/>
    <p:sldId id="5453" r:id="rId12"/>
    <p:sldId id="5455" r:id="rId13"/>
    <p:sldId id="5457" r:id="rId14"/>
    <p:sldId id="5458" r:id="rId15"/>
    <p:sldId id="5459" r:id="rId16"/>
    <p:sldId id="5465" r:id="rId17"/>
    <p:sldId id="5466" r:id="rId18"/>
    <p:sldId id="5478" r:id="rId19"/>
    <p:sldId id="5468" r:id="rId20"/>
    <p:sldId id="5470" r:id="rId21"/>
    <p:sldId id="5471" r:id="rId22"/>
    <p:sldId id="5469" r:id="rId23"/>
    <p:sldId id="5475" r:id="rId24"/>
    <p:sldId id="5476" r:id="rId25"/>
    <p:sldId id="5477" r:id="rId26"/>
    <p:sldId id="5485" r:id="rId27"/>
    <p:sldId id="5484" r:id="rId28"/>
    <p:sldId id="5483" r:id="rId29"/>
    <p:sldId id="3224" r:id="rId30"/>
    <p:sldId id="3225" r:id="rId31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32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CDCF1E19-1E14-4595-B82B-B0C642045AEA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D221954E-B32C-48CD-80CC-D5FB39CBD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1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CDCF1E19-1E14-4595-B82B-B0C642045AEA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D221954E-B32C-48CD-80CC-D5FB39CBD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9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CDCF1E19-1E14-4595-B82B-B0C642045AEA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D221954E-B32C-48CD-80CC-D5FB39CBD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06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75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97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08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22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94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800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022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9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49573"/>
          </a:xfrm>
        </p:spPr>
        <p:txBody>
          <a:bodyPr/>
          <a:lstStyle>
            <a:lvl1pPr algn="ctr">
              <a:defRPr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051" y="930098"/>
            <a:ext cx="8398352" cy="54903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87823"/>
            <a:ext cx="9144000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088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856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767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0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ctr">
            <a:normAutofit/>
          </a:bodyPr>
          <a:lstStyle>
            <a:lvl1pPr algn="ctr">
              <a:defRPr sz="72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4462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CDCF1E19-1E14-4595-B82B-B0C642045AEA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D221954E-B32C-48CD-80CC-D5FB39CBD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25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CDCF1E19-1E14-4595-B82B-B0C642045AEA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D221954E-B32C-48CD-80CC-D5FB39CBD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49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CDCF1E19-1E14-4595-B82B-B0C642045AEA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D221954E-B32C-48CD-80CC-D5FB39CBD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7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CDCF1E19-1E14-4595-B82B-B0C642045AEA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D221954E-B32C-48CD-80CC-D5FB39CBD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69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CDCF1E19-1E14-4595-B82B-B0C642045AEA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D221954E-B32C-48CD-80CC-D5FB39CBD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16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CDCF1E19-1E14-4595-B82B-B0C642045AEA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D221954E-B32C-48CD-80CC-D5FB39CBD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9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13736" y="154"/>
            <a:ext cx="9157736" cy="635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183" y="729950"/>
            <a:ext cx="8512161" cy="5698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3736" y="6492872"/>
            <a:ext cx="91714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4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0099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0099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0099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0099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009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009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3684F-6E02-41A5-B07B-A82B4A395C6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4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ifiedbyfaith.com/Hebrews/Hebrews.htm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crosswalk.com/faith/bible-study/what-is-the-significance-of-jesus-saying-i-thirst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23.xml"/><Relationship Id="rId4" Type="http://schemas.openxmlformats.org/officeDocument/2006/relationships/hyperlink" Target="https://www.weareteachers.com/moving-beyond-classroom-discussions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395250B-D5FB-49B2-8567-269B8AC89810}"/>
              </a:ext>
            </a:extLst>
          </p:cNvPr>
          <p:cNvSpPr txBox="1"/>
          <p:nvPr/>
        </p:nvSpPr>
        <p:spPr>
          <a:xfrm>
            <a:off x="251168" y="453363"/>
            <a:ext cx="512534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"Lorem ipsum dolor sit </a:t>
            </a:r>
            <a:r>
              <a:rPr lang="en-US" sz="4000" err="1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amet</a:t>
            </a:r>
            <a:r>
              <a:rPr lang="en-US" sz="4000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, </a:t>
            </a:r>
            <a:r>
              <a:rPr lang="en-US" sz="4000" err="1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consectetur</a:t>
            </a:r>
            <a:r>
              <a:rPr lang="en-US" sz="4000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 </a:t>
            </a:r>
            <a:r>
              <a:rPr lang="en-US" sz="4000" err="1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adipiscing</a:t>
            </a:r>
            <a:r>
              <a:rPr lang="en-US" sz="4000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 </a:t>
            </a:r>
            <a:r>
              <a:rPr lang="en-US" sz="4000" err="1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elit</a:t>
            </a:r>
            <a:r>
              <a:rPr lang="en-US" sz="4000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, sed do </a:t>
            </a:r>
            <a:r>
              <a:rPr lang="en-US" sz="4000" err="1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eiusmod</a:t>
            </a:r>
            <a:r>
              <a:rPr lang="en-US" sz="4000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 </a:t>
            </a:r>
            <a:r>
              <a:rPr lang="en-US" sz="4000" err="1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tempor</a:t>
            </a:r>
            <a:r>
              <a:rPr lang="en-US" sz="4000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 </a:t>
            </a:r>
            <a:r>
              <a:rPr lang="en-US" sz="4000" err="1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incididunt</a:t>
            </a:r>
            <a:r>
              <a:rPr lang="en-US" sz="4000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 </a:t>
            </a:r>
            <a:r>
              <a:rPr lang="en-US" sz="4000" err="1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ut</a:t>
            </a:r>
            <a:r>
              <a:rPr lang="en-US" sz="4000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 labore et dolore magna </a:t>
            </a:r>
            <a:r>
              <a:rPr lang="en-US" sz="4000" err="1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aliqua</a:t>
            </a:r>
            <a:r>
              <a:rPr lang="en-US" sz="4000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. Ut </a:t>
            </a:r>
            <a:r>
              <a:rPr lang="en-US" sz="4000" err="1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enim</a:t>
            </a:r>
            <a:r>
              <a:rPr lang="en-US" sz="4000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 ad minim </a:t>
            </a:r>
            <a:r>
              <a:rPr lang="en-US" sz="4000" err="1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veniam</a:t>
            </a:r>
            <a:r>
              <a:rPr lang="en-US" sz="4000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, </a:t>
            </a:r>
            <a:r>
              <a:rPr lang="en-US" sz="4000" err="1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quis</a:t>
            </a:r>
            <a:r>
              <a:rPr lang="en-US" sz="4000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 </a:t>
            </a:r>
            <a:r>
              <a:rPr lang="en-US" sz="4000" err="1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nostrud</a:t>
            </a:r>
            <a:r>
              <a:rPr lang="en-US" sz="4000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 exercitation </a:t>
            </a:r>
            <a:r>
              <a:rPr lang="en-US" sz="4000" err="1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ullamco</a:t>
            </a:r>
            <a:r>
              <a:rPr lang="en-US" sz="4000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 </a:t>
            </a:r>
            <a:r>
              <a:rPr lang="en-US" sz="4000" err="1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laboris</a:t>
            </a:r>
            <a:r>
              <a:rPr lang="en-US" sz="4000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 nisi </a:t>
            </a:r>
            <a:r>
              <a:rPr lang="en-US" sz="4000" err="1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ut</a:t>
            </a:r>
            <a:r>
              <a:rPr lang="en-US" sz="4000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 </a:t>
            </a:r>
            <a:r>
              <a:rPr lang="en-US" sz="4000" err="1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aliquip</a:t>
            </a:r>
            <a:r>
              <a:rPr lang="en-US" sz="4000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 ex </a:t>
            </a:r>
            <a:r>
              <a:rPr lang="en-US" sz="4000" err="1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ea</a:t>
            </a:r>
            <a:r>
              <a:rPr lang="en-US" sz="4000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 </a:t>
            </a:r>
            <a:r>
              <a:rPr lang="en-US" sz="4000" err="1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commodo</a:t>
            </a:r>
            <a:r>
              <a:rPr lang="en-US" sz="4000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 </a:t>
            </a:r>
            <a:r>
              <a:rPr lang="en-US" sz="4000" err="1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consequat</a:t>
            </a:r>
            <a:r>
              <a:rPr lang="en-US" sz="4000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. Duis </a:t>
            </a:r>
            <a:r>
              <a:rPr lang="en-US" sz="4000" err="1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aute</a:t>
            </a:r>
            <a:r>
              <a:rPr lang="en-US" sz="4000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 </a:t>
            </a:r>
            <a:r>
              <a:rPr lang="en-US" sz="4000" err="1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irure</a:t>
            </a:r>
            <a:r>
              <a:rPr lang="en-US" sz="4000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 dolor in </a:t>
            </a:r>
            <a:r>
              <a:rPr lang="en-US" sz="4000" err="1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reprehenderit</a:t>
            </a:r>
            <a:r>
              <a:rPr lang="en-US" sz="4000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 in </a:t>
            </a:r>
            <a:r>
              <a:rPr lang="en-US" sz="4000" err="1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voluptate</a:t>
            </a:r>
            <a:r>
              <a:rPr lang="en-US" sz="4000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 </a:t>
            </a:r>
            <a:r>
              <a:rPr lang="en-US" sz="4000" err="1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velit</a:t>
            </a:r>
            <a:r>
              <a:rPr lang="en-US" sz="4000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 </a:t>
            </a:r>
            <a:r>
              <a:rPr lang="en-US" sz="4000" err="1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esse</a:t>
            </a:r>
            <a:r>
              <a:rPr lang="en-US" sz="4000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 </a:t>
            </a:r>
            <a:r>
              <a:rPr lang="en-US" sz="4000" err="1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cillum</a:t>
            </a:r>
            <a:r>
              <a:rPr lang="en-US" sz="4000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 dolore </a:t>
            </a:r>
            <a:r>
              <a:rPr lang="en-US" sz="4000" err="1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eu</a:t>
            </a:r>
            <a:r>
              <a:rPr lang="en-US" sz="4000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 </a:t>
            </a:r>
            <a:r>
              <a:rPr lang="en-US" sz="4000" err="1">
                <a:solidFill>
                  <a:prstClr val="black">
                    <a:lumMod val="65000"/>
                    <a:lumOff val="35000"/>
                  </a:prstClr>
                </a:solidFill>
                <a:latin typeface="Bwhebb" panose="02000400000000000000" pitchFamily="2" charset="0"/>
              </a:rPr>
              <a:t>fugiat</a:t>
            </a:r>
            <a:endParaRPr lang="he-IL" sz="4400">
              <a:solidFill>
                <a:prstClr val="black">
                  <a:lumMod val="65000"/>
                  <a:lumOff val="35000"/>
                </a:prstClr>
              </a:solidFill>
              <a:latin typeface="Bwhebb" panose="020004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35D7F6-4E5C-4D5D-B50B-1ED51723762B}"/>
              </a:ext>
            </a:extLst>
          </p:cNvPr>
          <p:cNvSpPr txBox="1"/>
          <p:nvPr/>
        </p:nvSpPr>
        <p:spPr>
          <a:xfrm>
            <a:off x="0" y="510180"/>
            <a:ext cx="6008354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5400" b="1">
                <a:ln w="12700">
                  <a:solidFill>
                    <a:srgbClr val="4472C4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228600">
                    <a:srgbClr val="5B9BD5">
                      <a:satMod val="175000"/>
                      <a:alpha val="40000"/>
                    </a:srgbClr>
                  </a:glow>
                  <a:outerShdw blurRad="114300" dist="50800" dir="2700000" algn="tl" rotWithShape="0">
                    <a:prstClr val="black"/>
                  </a:outerShdw>
                </a:effectLst>
                <a:latin typeface="Candara" panose="020E0502030303020204" pitchFamily="34" charset="0"/>
                <a:cs typeface="Calibri" panose="020F0502020204030204" pitchFamily="34" charset="0"/>
              </a:rPr>
              <a:t>The Book of </a:t>
            </a:r>
            <a:r>
              <a:rPr lang="en-US" sz="10500" b="1">
                <a:ln w="12700">
                  <a:solidFill>
                    <a:srgbClr val="4472C4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228600">
                    <a:srgbClr val="5B9BD5">
                      <a:satMod val="175000"/>
                      <a:alpha val="40000"/>
                    </a:srgbClr>
                  </a:glow>
                  <a:outerShdw blurRad="114300" dist="50800" dir="2700000" algn="tl" rotWithShape="0">
                    <a:prstClr val="black"/>
                  </a:outerShdw>
                </a:effectLst>
                <a:latin typeface="Candara" panose="020E0502030303020204" pitchFamily="34" charset="0"/>
                <a:cs typeface="Calibri" panose="020F0502020204030204" pitchFamily="34" charset="0"/>
              </a:rPr>
              <a:t>Hebrews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506E4C-45B4-48F8-A84C-6BBB3072CD29}"/>
              </a:ext>
            </a:extLst>
          </p:cNvPr>
          <p:cNvSpPr txBox="1"/>
          <p:nvPr/>
        </p:nvSpPr>
        <p:spPr>
          <a:xfrm>
            <a:off x="4836695" y="6334780"/>
            <a:ext cx="4307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sz="1400" ker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st="63500" dir="2700000" algn="tl" rotWithShape="0">
                    <a:prstClr val="white">
                      <a:alpha val="40000"/>
                    </a:prstClr>
                  </a:outerShdw>
                </a:effectLst>
              </a:rPr>
              <a:t>To Download this lesson go to: </a:t>
            </a:r>
          </a:p>
          <a:p>
            <a:pPr defTabSz="457200">
              <a:defRPr/>
            </a:pPr>
            <a:r>
              <a:rPr lang="en-US" sz="1400" kern="0">
                <a:solidFill>
                  <a:prstClr val="black"/>
                </a:solidFill>
                <a:hlinkClick r:id="rId3"/>
              </a:rPr>
              <a:t>http://www.purifiedbyfaith.com/Hebrews/Hebrews.htm</a:t>
            </a:r>
            <a:r>
              <a:rPr lang="en-US" sz="1400" ker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5BA771-C29C-4AE3-BDBB-7228C2A73CB1}"/>
              </a:ext>
            </a:extLst>
          </p:cNvPr>
          <p:cNvSpPr/>
          <p:nvPr/>
        </p:nvSpPr>
        <p:spPr>
          <a:xfrm>
            <a:off x="1" y="6396335"/>
            <a:ext cx="35533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ker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https://www.crosswalk.com/faith/bible-study/what-is-the-significance-of-jesus-saying-i-thirst.html</a:t>
            </a:r>
            <a:r>
              <a:rPr lang="en-US" sz="1200" ker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877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87D3-1B71-401F-A854-BAAF8A67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43612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The Original </a:t>
            </a:r>
            <a:r>
              <a:rPr lang="en-US" sz="4000" i="1"/>
              <a:t>Readers</a:t>
            </a:r>
            <a:r>
              <a:rPr lang="en-US" sz="4000"/>
              <a:t> of Hebrews</a:t>
            </a:r>
            <a:endParaRPr 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Gadugi" panose="020B0502040204020203" pitchFamily="34" charset="0"/>
              <a:cs typeface="Leelawadee UI" panose="020B05020402040202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A9B13-216C-4F04-BA47-FABCB3AFF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561" y="726026"/>
            <a:ext cx="8520011" cy="5762642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0099"/>
              </a:buClr>
            </a:pPr>
            <a:r>
              <a:rPr lang="en-US"/>
              <a:t>Many were Roman citizens, spoke Greek, and had Greek names, although they often gave Latin names to their offspring.</a:t>
            </a:r>
          </a:p>
          <a:p>
            <a:pPr>
              <a:buClr>
                <a:srgbClr val="000099"/>
              </a:buClr>
            </a:pPr>
            <a:r>
              <a:rPr lang="en-US"/>
              <a:t>Acts 2:10 reports that among those at the first preaching of the gospel were Jews from </a:t>
            </a:r>
            <a:r>
              <a:rPr lang="en-US" b="1" i="1"/>
              <a:t>Rome</a:t>
            </a:r>
            <a:r>
              <a:rPr lang="en-US"/>
              <a:t>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600" b="0" i="1" u="none" strike="noStrike" baseline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 they were amazed and astonished, saying, "Are not all these who are speaking Galileans? </a:t>
            </a:r>
            <a:r>
              <a:rPr lang="en-US" sz="2600" b="0" i="1" u="none" strike="noStrike" baseline="3000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r>
              <a:rPr lang="en-US" sz="2600" b="0" i="1" u="none" strike="noStrike" baseline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And how is it that we hear, each of us in his own native language? </a:t>
            </a:r>
            <a:r>
              <a:rPr lang="en-US" sz="2600" b="0" i="1" u="none" strike="noStrike" baseline="3000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</a:t>
            </a:r>
            <a:r>
              <a:rPr lang="en-US" sz="2600" b="0" i="1" u="none" strike="noStrike" baseline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Parthians and Medes and Elamites and residents of Mesopotamia, Judea and Cappadocia, Pontus and Asia, </a:t>
            </a:r>
            <a:r>
              <a:rPr lang="en-US" sz="2600" b="0" i="1" u="none" strike="noStrike" baseline="3000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</a:t>
            </a:r>
            <a:r>
              <a:rPr lang="en-US" sz="2600" b="0" i="1" u="none" strike="noStrike" baseline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Phrygia and Pamphylia, Egypt and the parts of Libya belonging to Cyrene, and </a:t>
            </a:r>
            <a:r>
              <a:rPr lang="en-US" sz="2600" b="1" i="1" u="none" strike="noStrike" baseline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visitors from Rome</a:t>
            </a:r>
            <a:r>
              <a:rPr lang="en-US" sz="2600" b="0" i="1" u="none" strike="noStrike" baseline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600" b="0" i="1" u="none" strike="noStrike" baseline="3000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11</a:t>
            </a:r>
            <a:r>
              <a:rPr lang="en-US" sz="2600" b="0" i="1" u="none" strike="noStrike" baseline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i="1" u="none" strike="noStrike" baseline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both Jews and proselytes</a:t>
            </a:r>
            <a:r>
              <a:rPr lang="en-US" sz="2600" b="0" i="1" u="none" strike="noStrike" baseline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Cretans and Arabians--we hear them telling in our own tongues the mighty works of </a:t>
            </a:r>
            <a:r>
              <a:rPr lang="en-US" sz="2600" i="1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God." </a:t>
            </a:r>
            <a:r>
              <a:rPr lang="en-US" sz="2600">
                <a:ea typeface="Cambria" panose="02040503050406030204" pitchFamily="18" charset="0"/>
              </a:rPr>
              <a:t>(Acts 2:7-11) </a:t>
            </a:r>
          </a:p>
          <a:p>
            <a:pPr>
              <a:buClr>
                <a:srgbClr val="000099"/>
              </a:buClr>
            </a:pPr>
            <a:r>
              <a:rPr lang="en-US"/>
              <a:t>It is likely that some of these converted to Christianity and returned to the empire’s capital, establishing the church there.</a:t>
            </a:r>
          </a:p>
          <a:p>
            <a:pPr>
              <a:buClr>
                <a:srgbClr val="000099"/>
              </a:buClr>
            </a:pP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DC52B-A447-4DC7-B900-0C3A3CCC8538}"/>
              </a:ext>
            </a:extLst>
          </p:cNvPr>
          <p:cNvSpPr txBox="1"/>
          <p:nvPr/>
        </p:nvSpPr>
        <p:spPr>
          <a:xfrm>
            <a:off x="-29434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Guthrie, George H. – </a:t>
            </a:r>
            <a:r>
              <a:rPr lang="en-US" i="1"/>
              <a:t>The NIV Application Commentary - Hebrews</a:t>
            </a:r>
            <a:r>
              <a:rPr lang="en-US"/>
              <a:t>; p</a:t>
            </a:r>
            <a:r>
              <a:rPr lang="en-US" sz="1800"/>
              <a:t>. 20 </a:t>
            </a:r>
          </a:p>
        </p:txBody>
      </p:sp>
    </p:spTree>
    <p:extLst>
      <p:ext uri="{BB962C8B-B14F-4D97-AF65-F5344CB8AC3E}">
        <p14:creationId xmlns:p14="http://schemas.microsoft.com/office/powerpoint/2010/main" val="38767396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87D3-1B71-401F-A854-BAAF8A67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43612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The Original </a:t>
            </a:r>
            <a:r>
              <a:rPr lang="en-US" sz="4000" i="1"/>
              <a:t>Readers</a:t>
            </a:r>
            <a:r>
              <a:rPr lang="en-US" sz="4000"/>
              <a:t> of Hebrews</a:t>
            </a:r>
            <a:endParaRPr 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Gadugi" panose="020B0502040204020203" pitchFamily="34" charset="0"/>
              <a:cs typeface="Leelawadee UI" panose="020B05020402040202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A9B13-216C-4F04-BA47-FABCB3AFF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561" y="726026"/>
            <a:ext cx="8520011" cy="5762642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rgbClr val="000099"/>
              </a:buClr>
              <a:buNone/>
            </a:pPr>
            <a:r>
              <a:rPr lang="en-US" sz="3500"/>
              <a:t>Although a number of destinations for the book of Hebrews have been suggested, </a:t>
            </a:r>
            <a:r>
              <a:rPr lang="en-US" sz="3500" b="1" i="1"/>
              <a:t>Rome</a:t>
            </a:r>
            <a:r>
              <a:rPr lang="en-US" sz="3500"/>
              <a:t> seems the </a:t>
            </a:r>
            <a:r>
              <a:rPr lang="en-US" sz="3500" b="1"/>
              <a:t>most likely</a:t>
            </a:r>
            <a:r>
              <a:rPr lang="en-US" sz="3500"/>
              <a:t>, based on available evidence: </a:t>
            </a:r>
          </a:p>
          <a:p>
            <a:r>
              <a:rPr lang="en-US"/>
              <a:t>In Hebrews 13:24 the author addresses the audience with these words: “</a:t>
            </a:r>
            <a:r>
              <a:rPr lang="en-US" i="1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Those who come from Italy send you greetings</a:t>
            </a:r>
            <a:r>
              <a:rPr lang="en-US"/>
              <a:t>” (Heb 13:24) </a:t>
            </a:r>
          </a:p>
          <a:p>
            <a:pPr lvl="1"/>
            <a:r>
              <a:rPr lang="en-US"/>
              <a:t>In the New Testament the phrase “</a:t>
            </a:r>
            <a:r>
              <a:rPr lang="en-US" i="1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from Italy</a:t>
            </a:r>
            <a:r>
              <a:rPr lang="en-US"/>
              <a:t>” occurs in Acts 18:2, referring to </a:t>
            </a:r>
            <a:r>
              <a:rPr lang="en-US" b="1" i="1"/>
              <a:t>Aquila and Priscilla</a:t>
            </a:r>
            <a:r>
              <a:rPr lang="en-US"/>
              <a:t>. </a:t>
            </a:r>
          </a:p>
          <a:p>
            <a:pPr lvl="1"/>
            <a:r>
              <a:rPr lang="en-US"/>
              <a:t>This husband and wife team was residing in Corinth, Luke tells us, and, with other Jews, had been expelled “</a:t>
            </a:r>
            <a:r>
              <a:rPr lang="en-US" i="1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from Italy</a:t>
            </a:r>
            <a:r>
              <a:rPr lang="en-US"/>
              <a:t>” (i.e., Rome) at the decree of </a:t>
            </a:r>
            <a:r>
              <a:rPr lang="en-US" b="1" i="1"/>
              <a:t>Claudius</a:t>
            </a:r>
            <a:r>
              <a:rPr lang="en-US"/>
              <a:t>.</a:t>
            </a:r>
          </a:p>
          <a:p>
            <a:pPr lvl="1"/>
            <a:r>
              <a:rPr lang="en-US"/>
              <a:t>Therefore, a </a:t>
            </a:r>
            <a:r>
              <a:rPr lang="en-US" b="1" i="1"/>
              <a:t>likely</a:t>
            </a:r>
            <a:r>
              <a:rPr lang="en-US"/>
              <a:t> interpretation of Hebrews 13:24 is that people from Rome, now residing elsewhere, were sending greetings back to the believers in Rome via the document we know as Hebrews.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DC52B-A447-4DC7-B900-0C3A3CCC8538}"/>
              </a:ext>
            </a:extLst>
          </p:cNvPr>
          <p:cNvSpPr txBox="1"/>
          <p:nvPr/>
        </p:nvSpPr>
        <p:spPr>
          <a:xfrm>
            <a:off x="-29434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Guthrie, George H. – </a:t>
            </a:r>
            <a:r>
              <a:rPr lang="en-US" i="1"/>
              <a:t>The NIV Application Commentary - Hebrews</a:t>
            </a:r>
            <a:r>
              <a:rPr lang="en-US"/>
              <a:t>; pp. 20-21 </a:t>
            </a:r>
          </a:p>
        </p:txBody>
      </p:sp>
    </p:spTree>
    <p:extLst>
      <p:ext uri="{BB962C8B-B14F-4D97-AF65-F5344CB8AC3E}">
        <p14:creationId xmlns:p14="http://schemas.microsoft.com/office/powerpoint/2010/main" val="1202591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87D3-1B71-401F-A854-BAAF8A67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43612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The Original </a:t>
            </a:r>
            <a:r>
              <a:rPr lang="en-US" sz="4000" i="1"/>
              <a:t>Readers</a:t>
            </a:r>
            <a:r>
              <a:rPr lang="en-US" sz="4000"/>
              <a:t> of Hebrews</a:t>
            </a:r>
            <a:endParaRPr 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Gadugi" panose="020B0502040204020203" pitchFamily="34" charset="0"/>
              <a:cs typeface="Leelawadee UI" panose="020B05020402040202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A9B13-216C-4F04-BA47-FABCB3AFF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561" y="726026"/>
            <a:ext cx="8520011" cy="5762642"/>
          </a:xfrm>
        </p:spPr>
        <p:txBody>
          <a:bodyPr>
            <a:normAutofit fontScale="92500" lnSpcReduction="20000"/>
          </a:bodyPr>
          <a:lstStyle/>
          <a:p>
            <a:pPr marL="0" indent="0">
              <a:buClr>
                <a:srgbClr val="000099"/>
              </a:buClr>
              <a:buNone/>
            </a:pPr>
            <a:r>
              <a:rPr lang="en-US" sz="3500"/>
              <a:t>Although a number of destinations for the book of Hebrews have been suggested, </a:t>
            </a:r>
            <a:r>
              <a:rPr lang="en-US" sz="3500" b="1" i="1"/>
              <a:t>Rome</a:t>
            </a:r>
            <a:r>
              <a:rPr lang="en-US" sz="3500"/>
              <a:t> seems the </a:t>
            </a:r>
            <a:r>
              <a:rPr lang="en-US" sz="3500" b="1"/>
              <a:t>most likely</a:t>
            </a:r>
            <a:r>
              <a:rPr lang="en-US" sz="3500"/>
              <a:t>, based on available evidence: </a:t>
            </a:r>
          </a:p>
          <a:p>
            <a:r>
              <a:rPr lang="en-US" b="1" i="1"/>
              <a:t>Pastors</a:t>
            </a:r>
            <a:r>
              <a:rPr lang="en-US"/>
              <a:t> in the early NT Christian communities were normally referred to as “</a:t>
            </a:r>
            <a:r>
              <a:rPr lang="en-US" i="1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elders</a:t>
            </a:r>
            <a:r>
              <a:rPr lang="en-US"/>
              <a:t>” or “</a:t>
            </a:r>
            <a:r>
              <a:rPr lang="en-US" i="1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overseers</a:t>
            </a:r>
            <a:r>
              <a:rPr lang="en-US"/>
              <a:t>” (cf. Acts 14:23; 20:20; 1 Tim. 5:17, etc.), but of </a:t>
            </a:r>
            <a:r>
              <a:rPr lang="en-US" b="1" i="1"/>
              <a:t>all</a:t>
            </a:r>
            <a:r>
              <a:rPr lang="en-US"/>
              <a:t> the books in the NT, it is in Hebrews </a:t>
            </a:r>
            <a:r>
              <a:rPr lang="en-US" b="1" i="1"/>
              <a:t>alone</a:t>
            </a:r>
            <a:r>
              <a:rPr lang="en-US"/>
              <a:t> that they are called “</a:t>
            </a:r>
            <a:r>
              <a:rPr lang="en-US" i="1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leaders</a:t>
            </a:r>
            <a:r>
              <a:rPr lang="en-US"/>
              <a:t>” (</a:t>
            </a:r>
            <a:r>
              <a:rPr lang="en-US" i="1" err="1">
                <a:latin typeface="Cambria" panose="02040503050406030204" pitchFamily="18" charset="0"/>
                <a:ea typeface="Cambria" panose="02040503050406030204" pitchFamily="18" charset="0"/>
              </a:rPr>
              <a:t>hegoumenoi</a:t>
            </a:r>
            <a:r>
              <a:rPr lang="en-US"/>
              <a:t>) (13:7, 17, 24). </a:t>
            </a:r>
          </a:p>
          <a:p>
            <a:r>
              <a:rPr lang="en-US" b="1" i="1"/>
              <a:t>Outside</a:t>
            </a:r>
            <a:r>
              <a:rPr lang="en-US"/>
              <a:t> the New Testament the use of the word “</a:t>
            </a:r>
            <a:r>
              <a:rPr lang="en-US" i="1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leaders</a:t>
            </a:r>
            <a:r>
              <a:rPr lang="en-US"/>
              <a:t>” to designate church leadership occurs in </a:t>
            </a:r>
            <a:r>
              <a:rPr lang="en-US" b="1" i="1"/>
              <a:t>two</a:t>
            </a:r>
            <a:r>
              <a:rPr lang="en-US"/>
              <a:t> early Christian documents: </a:t>
            </a:r>
          </a:p>
          <a:p>
            <a:pPr lvl="1"/>
            <a:r>
              <a:rPr lang="en-US"/>
              <a:t>1 Clement</a:t>
            </a:r>
          </a:p>
          <a:p>
            <a:pPr lvl="1"/>
            <a:r>
              <a:rPr lang="en-US"/>
              <a:t>The Shepherd of </a:t>
            </a:r>
            <a:r>
              <a:rPr lang="en-US" err="1"/>
              <a:t>Hermas</a:t>
            </a:r>
            <a:endParaRPr lang="en-US"/>
          </a:p>
          <a:p>
            <a:r>
              <a:rPr lang="en-US" b="1" i="1"/>
              <a:t>Both</a:t>
            </a:r>
            <a:r>
              <a:rPr lang="en-US"/>
              <a:t> of which we </a:t>
            </a:r>
            <a:r>
              <a:rPr lang="en-US" b="1" i="1"/>
              <a:t>know</a:t>
            </a:r>
            <a:r>
              <a:rPr lang="en-US"/>
              <a:t> to have been associated with the church at </a:t>
            </a:r>
            <a:r>
              <a:rPr lang="en-US" b="1" i="1"/>
              <a:t>Rome</a:t>
            </a:r>
            <a:r>
              <a:rPr lang="en-US"/>
              <a:t>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DC52B-A447-4DC7-B900-0C3A3CCC8538}"/>
              </a:ext>
            </a:extLst>
          </p:cNvPr>
          <p:cNvSpPr txBox="1"/>
          <p:nvPr/>
        </p:nvSpPr>
        <p:spPr>
          <a:xfrm>
            <a:off x="-29434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Guthrie, George H. – </a:t>
            </a:r>
            <a:r>
              <a:rPr lang="en-US" i="1"/>
              <a:t>The NIV Application Commentary - Hebrews</a:t>
            </a:r>
            <a:r>
              <a:rPr lang="en-US"/>
              <a:t>; pp. 20-21 </a:t>
            </a:r>
          </a:p>
        </p:txBody>
      </p:sp>
    </p:spTree>
    <p:extLst>
      <p:ext uri="{BB962C8B-B14F-4D97-AF65-F5344CB8AC3E}">
        <p14:creationId xmlns:p14="http://schemas.microsoft.com/office/powerpoint/2010/main" val="3845024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87D3-1B71-401F-A854-BAAF8A67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43612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The Original </a:t>
            </a:r>
            <a:r>
              <a:rPr lang="en-US" sz="4000" i="1"/>
              <a:t>Readers</a:t>
            </a:r>
            <a:r>
              <a:rPr lang="en-US" sz="4000"/>
              <a:t> of Hebrews</a:t>
            </a:r>
            <a:endParaRPr 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Gadugi" panose="020B0502040204020203" pitchFamily="34" charset="0"/>
              <a:cs typeface="Leelawadee UI" panose="020B05020402040202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A9B13-216C-4F04-BA47-FABCB3AFF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561" y="726026"/>
            <a:ext cx="8520011" cy="5762642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rgbClr val="000099"/>
              </a:buClr>
              <a:buNone/>
            </a:pPr>
            <a:r>
              <a:rPr lang="en-US" sz="3500"/>
              <a:t>Although a number of destinations for the book of Hebrews have been suggested, </a:t>
            </a:r>
            <a:r>
              <a:rPr lang="en-US" sz="3500" b="1" i="1"/>
              <a:t>Rome</a:t>
            </a:r>
            <a:r>
              <a:rPr lang="en-US" sz="3500"/>
              <a:t> seems the </a:t>
            </a:r>
            <a:r>
              <a:rPr lang="en-US" sz="3500" b="1"/>
              <a:t>most likely</a:t>
            </a:r>
            <a:r>
              <a:rPr lang="en-US" sz="3500"/>
              <a:t>, based on available evidence: </a:t>
            </a:r>
          </a:p>
          <a:p>
            <a:r>
              <a:rPr lang="en-US" b="1" i="1"/>
              <a:t>First Clement</a:t>
            </a:r>
            <a:r>
              <a:rPr lang="en-US"/>
              <a:t>, a pastoral letter written from Clement of Rome to the church at Corinth sometime around the end of the first century, makes </a:t>
            </a:r>
            <a:r>
              <a:rPr lang="en-US" b="1" i="1"/>
              <a:t>extensive use </a:t>
            </a:r>
            <a:r>
              <a:rPr lang="en-US"/>
              <a:t>of the book of Hebrews. </a:t>
            </a:r>
          </a:p>
          <a:p>
            <a:r>
              <a:rPr lang="en-US"/>
              <a:t>One section in particular (36:1–6) shows </a:t>
            </a:r>
            <a:r>
              <a:rPr lang="en-US" b="1" i="1"/>
              <a:t>direct literary dependence</a:t>
            </a:r>
            <a:r>
              <a:rPr lang="en-US"/>
              <a:t> on the book, and the rest of the document bears the marks of Hebrews’ influence. </a:t>
            </a:r>
          </a:p>
          <a:p>
            <a:r>
              <a:rPr lang="en-US"/>
              <a:t>Therefore, the </a:t>
            </a:r>
            <a:r>
              <a:rPr lang="en-US" b="1" i="1"/>
              <a:t>earliest evidence </a:t>
            </a:r>
            <a:r>
              <a:rPr lang="en-US"/>
              <a:t>of Hebrews’ use in the ancient church locates the document in </a:t>
            </a:r>
            <a:r>
              <a:rPr lang="en-US" b="1" i="1"/>
              <a:t>Rome</a:t>
            </a:r>
            <a:r>
              <a:rPr lang="en-US"/>
              <a:t>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DC52B-A447-4DC7-B900-0C3A3CCC8538}"/>
              </a:ext>
            </a:extLst>
          </p:cNvPr>
          <p:cNvSpPr txBox="1"/>
          <p:nvPr/>
        </p:nvSpPr>
        <p:spPr>
          <a:xfrm>
            <a:off x="-29434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Guthrie, George H. – </a:t>
            </a:r>
            <a:r>
              <a:rPr lang="en-US" i="1"/>
              <a:t>The NIV Application Commentary - Hebrews</a:t>
            </a:r>
            <a:r>
              <a:rPr lang="en-US"/>
              <a:t>; pp. 20-21 </a:t>
            </a:r>
          </a:p>
        </p:txBody>
      </p:sp>
    </p:spTree>
    <p:extLst>
      <p:ext uri="{BB962C8B-B14F-4D97-AF65-F5344CB8AC3E}">
        <p14:creationId xmlns:p14="http://schemas.microsoft.com/office/powerpoint/2010/main" val="3227014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87D3-1B71-401F-A854-BAAF8A67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43612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The Original </a:t>
            </a:r>
            <a:r>
              <a:rPr lang="en-US" sz="4000" i="1"/>
              <a:t>Purpose</a:t>
            </a:r>
            <a:r>
              <a:rPr lang="en-US" sz="4000"/>
              <a:t> of Hebrews</a:t>
            </a:r>
            <a:endParaRPr 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Gadugi" panose="020B0502040204020203" pitchFamily="34" charset="0"/>
              <a:cs typeface="Leelawadee UI" panose="020B05020402040202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A9B13-216C-4F04-BA47-FABCB3AFF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561" y="726026"/>
            <a:ext cx="8520011" cy="5762642"/>
          </a:xfrm>
        </p:spPr>
        <p:txBody>
          <a:bodyPr>
            <a:normAutofit/>
          </a:bodyPr>
          <a:lstStyle/>
          <a:p>
            <a:r>
              <a:rPr lang="en-US" sz="2800"/>
              <a:t>Evidence within the Book of Hebrews itself shows evidence of a community of believers who were becoming </a:t>
            </a:r>
            <a:r>
              <a:rPr lang="en-US" sz="2800" b="1" i="1"/>
              <a:t>discouraged</a:t>
            </a:r>
            <a:r>
              <a:rPr lang="en-US" sz="2800"/>
              <a:t> about Christian commitment. </a:t>
            </a:r>
          </a:p>
          <a:p>
            <a:r>
              <a:rPr lang="en-US" sz="2800"/>
              <a:t>Especially from the </a:t>
            </a:r>
            <a:r>
              <a:rPr lang="en-US" sz="2800" b="1" i="1"/>
              <a:t>exhortation sections</a:t>
            </a:r>
            <a:r>
              <a:rPr lang="en-US" sz="2800"/>
              <a:t>, we see reflected in Hebrews a community of believers who were </a:t>
            </a:r>
            <a:r>
              <a:rPr lang="en-US" sz="2800" b="1" i="1"/>
              <a:t>struggling against spiritual lethargy</a:t>
            </a:r>
            <a:r>
              <a:rPr lang="en-US" sz="2800"/>
              <a:t>, which, if not addressed, could lead them to </a:t>
            </a:r>
            <a:r>
              <a:rPr lang="en-US" sz="2800" b="1" i="1"/>
              <a:t>abandoning their Christian confession.</a:t>
            </a:r>
            <a:r>
              <a:rPr lang="en-US" sz="2800"/>
              <a:t> </a:t>
            </a:r>
          </a:p>
          <a:p>
            <a:r>
              <a:rPr lang="en-US" sz="2800"/>
              <a:t>Our author’s challenge was to </a:t>
            </a:r>
            <a:r>
              <a:rPr lang="en-US" sz="2800" b="1" i="1"/>
              <a:t>encourage</a:t>
            </a:r>
            <a:r>
              <a:rPr lang="en-US" sz="2800"/>
              <a:t> this group of discouraged believers drifting from real Christianity by bolstering their commitment to draw near to God and to endure in their commitment to Christ.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DC52B-A447-4DC7-B900-0C3A3CCC8538}"/>
              </a:ext>
            </a:extLst>
          </p:cNvPr>
          <p:cNvSpPr txBox="1"/>
          <p:nvPr/>
        </p:nvSpPr>
        <p:spPr>
          <a:xfrm>
            <a:off x="-29434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Guthrie, George H. – </a:t>
            </a:r>
            <a:r>
              <a:rPr lang="en-US" i="1"/>
              <a:t>The NIV Application Commentary - Hebrews</a:t>
            </a:r>
            <a:r>
              <a:rPr lang="en-US"/>
              <a:t>; pp. 20-21 </a:t>
            </a:r>
          </a:p>
        </p:txBody>
      </p:sp>
    </p:spTree>
    <p:extLst>
      <p:ext uri="{BB962C8B-B14F-4D97-AF65-F5344CB8AC3E}">
        <p14:creationId xmlns:p14="http://schemas.microsoft.com/office/powerpoint/2010/main" val="4137076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87D3-1B71-401F-A854-BAAF8A67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43612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The Original </a:t>
            </a:r>
            <a:r>
              <a:rPr lang="en-US" sz="4000" i="1"/>
              <a:t>Date</a:t>
            </a:r>
            <a:r>
              <a:rPr lang="en-US" sz="4000"/>
              <a:t> of Hebrews</a:t>
            </a:r>
            <a:endParaRPr 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Gadugi" panose="020B0502040204020203" pitchFamily="34" charset="0"/>
              <a:cs typeface="Leelawadee UI" panose="020B05020402040202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A9B13-216C-4F04-BA47-FABCB3AFF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561" y="726026"/>
            <a:ext cx="8520011" cy="5762642"/>
          </a:xfrm>
        </p:spPr>
        <p:txBody>
          <a:bodyPr>
            <a:normAutofit fontScale="92500" lnSpcReduction="10000"/>
          </a:bodyPr>
          <a:lstStyle/>
          <a:p>
            <a:r>
              <a:rPr lang="en-US" sz="3000"/>
              <a:t>If we are correct in thinking (based on the evidence we have) that the original letter of Hebrews was written to the church at </a:t>
            </a:r>
            <a:r>
              <a:rPr lang="en-US" sz="3000" b="1" i="1"/>
              <a:t>Rome</a:t>
            </a:r>
            <a:r>
              <a:rPr lang="en-US" sz="3000"/>
              <a:t>, then </a:t>
            </a:r>
            <a:r>
              <a:rPr lang="en-US" sz="3000" b="1" i="1"/>
              <a:t>several</a:t>
            </a:r>
            <a:r>
              <a:rPr lang="en-US" sz="3000"/>
              <a:t> points concerning the circumstance of the original audience help to </a:t>
            </a:r>
            <a:r>
              <a:rPr lang="en-US" sz="3000" b="1" i="1"/>
              <a:t>narrow</a:t>
            </a:r>
            <a:r>
              <a:rPr lang="en-US" sz="3000"/>
              <a:t> </a:t>
            </a:r>
            <a:r>
              <a:rPr lang="en-US" sz="3000" b="1" i="1"/>
              <a:t>down</a:t>
            </a:r>
            <a:r>
              <a:rPr lang="en-US" sz="3000"/>
              <a:t> the date when Hebrews was written: </a:t>
            </a:r>
          </a:p>
          <a:p>
            <a:pPr lvl="1"/>
            <a:r>
              <a:rPr lang="en-US"/>
              <a:t>The original readers of Hebrews had been Christians for a while. In Hebrews 5:11–6:3 the preacher rebukes the hearers’ immaturity, an immaturity unreasonably prolonged considering the amount of time since their entrance to the Christian community. </a:t>
            </a:r>
          </a:p>
          <a:p>
            <a:pPr lvl="1"/>
            <a:r>
              <a:rPr lang="en-US"/>
              <a:t>According to 10:32–34 these believers had faced and persevered in a time of serious persecution in the past. </a:t>
            </a:r>
          </a:p>
          <a:p>
            <a:pPr lvl="1"/>
            <a:r>
              <a:rPr lang="en-US"/>
              <a:t>They had </a:t>
            </a:r>
            <a:r>
              <a:rPr lang="en-US" b="1" i="1"/>
              <a:t>yet</a:t>
            </a:r>
            <a:r>
              <a:rPr lang="en-US"/>
              <a:t> to suffer </a:t>
            </a:r>
            <a:r>
              <a:rPr lang="en-US" b="1" i="1"/>
              <a:t>martyrdom</a:t>
            </a:r>
            <a:r>
              <a:rPr lang="en-US"/>
              <a:t> for the faith (12:4) but were now facing a </a:t>
            </a:r>
            <a:r>
              <a:rPr lang="en-US" b="1" i="1"/>
              <a:t>more severe</a:t>
            </a:r>
            <a:r>
              <a:rPr lang="en-US"/>
              <a:t> time of trial (11:35–12:3; 12:7; 13:3, 12–13), in which some of their number were defecting.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DC52B-A447-4DC7-B900-0C3A3CCC8538}"/>
              </a:ext>
            </a:extLst>
          </p:cNvPr>
          <p:cNvSpPr txBox="1"/>
          <p:nvPr/>
        </p:nvSpPr>
        <p:spPr>
          <a:xfrm>
            <a:off x="-29434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Guthrie, George H. – </a:t>
            </a:r>
            <a:r>
              <a:rPr lang="en-US" i="1"/>
              <a:t>The NIV Application Commentary - Hebrews</a:t>
            </a:r>
            <a:r>
              <a:rPr lang="en-US"/>
              <a:t>; pp. 22-23 </a:t>
            </a:r>
          </a:p>
        </p:txBody>
      </p:sp>
    </p:spTree>
    <p:extLst>
      <p:ext uri="{BB962C8B-B14F-4D97-AF65-F5344CB8AC3E}">
        <p14:creationId xmlns:p14="http://schemas.microsoft.com/office/powerpoint/2010/main" val="37659384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87D3-1B71-401F-A854-BAAF8A67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43612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The Original </a:t>
            </a:r>
            <a:r>
              <a:rPr lang="en-US" sz="4000" i="1"/>
              <a:t>Date</a:t>
            </a:r>
            <a:r>
              <a:rPr lang="en-US" sz="4000"/>
              <a:t> of Hebrews</a:t>
            </a:r>
            <a:endParaRPr 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Gadugi" panose="020B0502040204020203" pitchFamily="34" charset="0"/>
              <a:cs typeface="Leelawadee UI" panose="020B05020402040202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A9B13-216C-4F04-BA47-FABCB3AFF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561" y="726026"/>
            <a:ext cx="8520011" cy="5762642"/>
          </a:xfrm>
        </p:spPr>
        <p:txBody>
          <a:bodyPr>
            <a:normAutofit lnSpcReduction="10000"/>
          </a:bodyPr>
          <a:lstStyle/>
          <a:p>
            <a:pPr>
              <a:buClr>
                <a:srgbClr val="000099"/>
              </a:buClr>
            </a:pPr>
            <a:r>
              <a:rPr lang="en-US" sz="3000"/>
              <a:t>Although dating most New Testament literature is a difficult endeavor, with any conclusions considered tentative, the situation indicated by the data above suggests Hebrews was written in the mid-60s A.D. – just prior to the extreme persecution of the Roman church under Nero: </a:t>
            </a:r>
          </a:p>
          <a:p>
            <a:pPr lvl="1"/>
            <a:r>
              <a:rPr lang="en-US"/>
              <a:t>At this point the Roman church had been in existence for about three decades. </a:t>
            </a:r>
          </a:p>
          <a:p>
            <a:pPr lvl="1"/>
            <a:r>
              <a:rPr lang="en-US"/>
              <a:t>The conflict with the Jews and the Roman government in A.D. 49, which led to their </a:t>
            </a:r>
            <a:r>
              <a:rPr lang="en-US" b="1" i="1"/>
              <a:t>expulsion</a:t>
            </a:r>
            <a:r>
              <a:rPr lang="en-US"/>
              <a:t> by </a:t>
            </a:r>
            <a:r>
              <a:rPr lang="en-US" b="1" i="1"/>
              <a:t>Claudius</a:t>
            </a:r>
            <a:r>
              <a:rPr lang="en-US"/>
              <a:t>, would account for the earlier time of testing experienced by this community (10:32–39). </a:t>
            </a:r>
          </a:p>
          <a:p>
            <a:pPr lvl="1"/>
            <a:r>
              <a:rPr lang="en-US"/>
              <a:t>Then, beginning in A.D. 54, </a:t>
            </a:r>
            <a:r>
              <a:rPr lang="en-US" b="1" i="1"/>
              <a:t>Nero’s</a:t>
            </a:r>
            <a:r>
              <a:rPr lang="en-US"/>
              <a:t> rising threat to the church would account for the fear of death and the waning of commitment indicated in Hebrews.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DC52B-A447-4DC7-B900-0C3A3CCC8538}"/>
              </a:ext>
            </a:extLst>
          </p:cNvPr>
          <p:cNvSpPr txBox="1"/>
          <p:nvPr/>
        </p:nvSpPr>
        <p:spPr>
          <a:xfrm>
            <a:off x="-29434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Guthrie, George H. – </a:t>
            </a:r>
            <a:r>
              <a:rPr lang="en-US" i="1"/>
              <a:t>The NIV Application Commentary - Hebrews</a:t>
            </a:r>
            <a:r>
              <a:rPr lang="en-US"/>
              <a:t>; pp. 22-23 </a:t>
            </a:r>
          </a:p>
        </p:txBody>
      </p:sp>
    </p:spTree>
    <p:extLst>
      <p:ext uri="{BB962C8B-B14F-4D97-AF65-F5344CB8AC3E}">
        <p14:creationId xmlns:p14="http://schemas.microsoft.com/office/powerpoint/2010/main" val="794809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87D3-1B71-401F-A854-BAAF8A676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556" y="2095629"/>
            <a:ext cx="7772400" cy="3029719"/>
          </a:xfrm>
        </p:spPr>
        <p:txBody>
          <a:bodyPr anchor="ctr">
            <a:normAutofit/>
          </a:bodyPr>
          <a:lstStyle/>
          <a:p>
            <a:r>
              <a:rPr lang="en-US" sz="66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The </a:t>
            </a:r>
            <a:r>
              <a:rPr lang="en-US" sz="66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Author</a:t>
            </a:r>
            <a:r>
              <a:rPr lang="en-US" sz="66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of Hebrews</a:t>
            </a:r>
          </a:p>
        </p:txBody>
      </p:sp>
    </p:spTree>
    <p:extLst>
      <p:ext uri="{BB962C8B-B14F-4D97-AF65-F5344CB8AC3E}">
        <p14:creationId xmlns:p14="http://schemas.microsoft.com/office/powerpoint/2010/main" val="1097098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87D3-1B71-401F-A854-BAAF8A67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43612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The Author of Hebrews</a:t>
            </a:r>
            <a:endParaRPr 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Gadugi" panose="020B0502040204020203" pitchFamily="34" charset="0"/>
              <a:cs typeface="Leelawadee UI" panose="020B05020402040202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A9B13-216C-4F04-BA47-FABCB3AFF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561" y="726026"/>
            <a:ext cx="8520011" cy="5762642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0099"/>
              </a:buClr>
            </a:pPr>
            <a:r>
              <a:rPr lang="en-US" sz="3000"/>
              <a:t>Who, then, was the Christian minister called on by God to meet this exacting challenge? </a:t>
            </a:r>
          </a:p>
          <a:p>
            <a:pPr>
              <a:buClr>
                <a:srgbClr val="000099"/>
              </a:buClr>
            </a:pPr>
            <a:r>
              <a:rPr lang="en-US" sz="3000"/>
              <a:t>Few questions concerning the New Testament have fostered more curiosity and fewer firm answers than the query, “Who wrote the book of Hebrews?” </a:t>
            </a:r>
          </a:p>
          <a:p>
            <a:pPr>
              <a:buClr>
                <a:srgbClr val="000099"/>
              </a:buClr>
            </a:pPr>
            <a:r>
              <a:rPr lang="en-US" sz="3000"/>
              <a:t>This popular question has raised speculation since the second century, because Hebrews provides no personal introduction of the author to his audience. </a:t>
            </a:r>
          </a:p>
          <a:p>
            <a:pPr>
              <a:buClr>
                <a:srgbClr val="000099"/>
              </a:buClr>
            </a:pPr>
            <a:r>
              <a:rPr lang="en-US" sz="3000"/>
              <a:t>Earliest suggestions included such noteworthy people as Paul, Luke, Clement of Rome, and Barnabas. </a:t>
            </a:r>
          </a:p>
          <a:p>
            <a:pPr>
              <a:buClr>
                <a:srgbClr val="000099"/>
              </a:buClr>
            </a:pPr>
            <a:r>
              <a:rPr lang="en-US" sz="3000"/>
              <a:t>More recent proposals set forth Priscilla, Jude, Apollos, Philip, and Silvanus. </a:t>
            </a:r>
          </a:p>
          <a:p>
            <a:pPr>
              <a:buClr>
                <a:srgbClr val="000099"/>
              </a:buClr>
            </a:pPr>
            <a:r>
              <a:rPr lang="en-US" sz="3000"/>
              <a:t>As with the other background we have examined, we are almost entirely dependent on evidence </a:t>
            </a:r>
            <a:r>
              <a:rPr lang="en-US" sz="3000" b="1" i="1"/>
              <a:t>internal</a:t>
            </a:r>
            <a:r>
              <a:rPr lang="en-US" sz="3000"/>
              <a:t> to the book itself. </a:t>
            </a:r>
          </a:p>
          <a:p>
            <a:pPr>
              <a:buClr>
                <a:srgbClr val="000099"/>
              </a:buClr>
            </a:pPr>
            <a:r>
              <a:rPr lang="en-US" sz="3000"/>
              <a:t>So, what does the work reveal of its maker?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DC52B-A447-4DC7-B900-0C3A3CCC8538}"/>
              </a:ext>
            </a:extLst>
          </p:cNvPr>
          <p:cNvSpPr txBox="1"/>
          <p:nvPr/>
        </p:nvSpPr>
        <p:spPr>
          <a:xfrm>
            <a:off x="-29434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Guthrie, George H. – </a:t>
            </a:r>
            <a:r>
              <a:rPr lang="en-US" i="1"/>
              <a:t>The NIV Application Commentary - Hebrews</a:t>
            </a:r>
            <a:r>
              <a:rPr lang="en-US"/>
              <a:t>; pp. 23-25 </a:t>
            </a:r>
          </a:p>
        </p:txBody>
      </p:sp>
    </p:spTree>
    <p:extLst>
      <p:ext uri="{BB962C8B-B14F-4D97-AF65-F5344CB8AC3E}">
        <p14:creationId xmlns:p14="http://schemas.microsoft.com/office/powerpoint/2010/main" val="37116759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87D3-1B71-401F-A854-BAAF8A67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43612"/>
          </a:xfrm>
        </p:spPr>
        <p:txBody>
          <a:bodyPr>
            <a:noAutofit/>
          </a:bodyPr>
          <a:lstStyle/>
          <a:p>
            <a:r>
              <a:rPr lang="en-US" sz="3200"/>
              <a:t>The Author of Hebrews Was a </a:t>
            </a:r>
            <a:r>
              <a:rPr lang="en-US" sz="3200" i="1"/>
              <a:t>Dynamic Preacher</a:t>
            </a:r>
            <a:endParaRPr lang="en-US" sz="3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Gadugi" panose="020B0502040204020203" pitchFamily="34" charset="0"/>
              <a:cs typeface="Leelawadee UI" panose="020B05020402040202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A9B13-216C-4F04-BA47-FABCB3AFF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561" y="726026"/>
            <a:ext cx="8520011" cy="5762642"/>
          </a:xfrm>
        </p:spPr>
        <p:txBody>
          <a:bodyPr>
            <a:normAutofit fontScale="92500" lnSpcReduction="10000"/>
          </a:bodyPr>
          <a:lstStyle/>
          <a:p>
            <a:r>
              <a:rPr lang="en-US" sz="3000"/>
              <a:t>It is widely recognized that Hebrews begins like a </a:t>
            </a:r>
            <a:r>
              <a:rPr lang="en-US" sz="3000" b="1" i="1"/>
              <a:t>sermon</a:t>
            </a:r>
            <a:r>
              <a:rPr lang="en-US" sz="3000"/>
              <a:t> rather than a </a:t>
            </a:r>
            <a:r>
              <a:rPr lang="en-US" sz="3000" b="1" i="1"/>
              <a:t>letter</a:t>
            </a:r>
            <a:r>
              <a:rPr lang="en-US" sz="3000"/>
              <a:t>. </a:t>
            </a:r>
          </a:p>
          <a:p>
            <a:pPr>
              <a:buClr>
                <a:srgbClr val="000099"/>
              </a:buClr>
            </a:pPr>
            <a:r>
              <a:rPr lang="en-US" sz="3000"/>
              <a:t>In Hebrews 13:22 the author himself calls his letter a “</a:t>
            </a:r>
            <a:r>
              <a:rPr lang="en-US" sz="3000" i="1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word [or message] of exhortation</a:t>
            </a:r>
            <a:r>
              <a:rPr lang="en-US" sz="3000"/>
              <a:t>”, a designation used </a:t>
            </a:r>
            <a:r>
              <a:rPr lang="en-US" sz="3000" b="1" i="1"/>
              <a:t>elsewhere</a:t>
            </a:r>
            <a:r>
              <a:rPr lang="en-US" sz="3000"/>
              <a:t> to refer to a </a:t>
            </a:r>
            <a:r>
              <a:rPr lang="en-US" sz="3000" b="1" i="1"/>
              <a:t>sermon</a:t>
            </a:r>
            <a:r>
              <a:rPr lang="en-US" sz="3000"/>
              <a:t>. </a:t>
            </a:r>
          </a:p>
          <a:p>
            <a:r>
              <a:rPr lang="en-US" sz="3000"/>
              <a:t>For example, we see in Acts 13 that Paul and Barnabas were offered an opportunity to preach at a synagogue in Pisidian Antioch: </a:t>
            </a:r>
          </a:p>
          <a:p>
            <a:pPr lvl="1"/>
            <a:r>
              <a:rPr lang="en-US" sz="2600" b="0" i="1" u="none" strike="noStrike" baseline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 on the Sabbath day they went into the synagogue and sat down. </a:t>
            </a:r>
            <a:r>
              <a:rPr lang="en-US" sz="2600" b="0" i="1" u="none" strike="noStrike" baseline="3000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15</a:t>
            </a:r>
            <a:r>
              <a:rPr lang="en-US" sz="2600" b="0" i="1" u="none" strike="noStrike" baseline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After the reading from the Law and the Prophets, the rulers of the synagogue sent a message to them, saying, “Brothers, if you have any </a:t>
            </a:r>
            <a:r>
              <a:rPr lang="en-US" sz="2600" b="1" i="1" u="none" strike="noStrike" baseline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word of encouragement</a:t>
            </a:r>
            <a:r>
              <a:rPr lang="en-US" sz="2600" b="0" i="1" u="none" strike="noStrike" baseline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for the people, say it.” </a:t>
            </a:r>
            <a:r>
              <a:rPr lang="en-US" sz="2600"/>
              <a:t>(Acts 13:14b–15)</a:t>
            </a:r>
            <a:endParaRPr lang="en-US" sz="2600" b="0" i="1" u="none" strike="noStrike" baseline="0">
              <a:solidFill>
                <a:srgbClr val="0000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3000"/>
              <a:t>The phrase “</a:t>
            </a:r>
            <a:r>
              <a:rPr lang="en-US" sz="3000" i="1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word of encouragement</a:t>
            </a:r>
            <a:r>
              <a:rPr lang="en-US" sz="3000"/>
              <a:t>” in Acts 13:15 is the same in the Greek phrase as in Hebrews 13:22, with the exception that the Acts passage omits the articles.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DC52B-A447-4DC7-B900-0C3A3CCC8538}"/>
              </a:ext>
            </a:extLst>
          </p:cNvPr>
          <p:cNvSpPr txBox="1"/>
          <p:nvPr/>
        </p:nvSpPr>
        <p:spPr>
          <a:xfrm>
            <a:off x="-29434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Guthrie, George H. – </a:t>
            </a:r>
            <a:r>
              <a:rPr lang="en-US" i="1"/>
              <a:t>The NIV Application Commentary - Hebrews</a:t>
            </a:r>
            <a:r>
              <a:rPr lang="en-US"/>
              <a:t>; pp. 23-25 </a:t>
            </a:r>
          </a:p>
        </p:txBody>
      </p:sp>
    </p:spTree>
    <p:extLst>
      <p:ext uri="{BB962C8B-B14F-4D97-AF65-F5344CB8AC3E}">
        <p14:creationId xmlns:p14="http://schemas.microsoft.com/office/powerpoint/2010/main" val="10811304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87D3-1B71-401F-A854-BAAF8A676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556" y="2095630"/>
            <a:ext cx="7772400" cy="2387600"/>
          </a:xfrm>
        </p:spPr>
        <p:txBody>
          <a:bodyPr anchor="ctr">
            <a:normAutofit fontScale="90000"/>
          </a:bodyPr>
          <a:lstStyle/>
          <a:p>
            <a:r>
              <a:rPr lang="en-US" sz="80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Introduction to the Book of Hebrews</a:t>
            </a:r>
          </a:p>
        </p:txBody>
      </p:sp>
    </p:spTree>
    <p:extLst>
      <p:ext uri="{BB962C8B-B14F-4D97-AF65-F5344CB8AC3E}">
        <p14:creationId xmlns:p14="http://schemas.microsoft.com/office/powerpoint/2010/main" val="20494145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87D3-1B71-401F-A854-BAAF8A67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43612"/>
          </a:xfrm>
        </p:spPr>
        <p:txBody>
          <a:bodyPr>
            <a:noAutofit/>
          </a:bodyPr>
          <a:lstStyle/>
          <a:p>
            <a:r>
              <a:rPr lang="en-US" sz="3200"/>
              <a:t>The Author of Hebrews Was a </a:t>
            </a:r>
            <a:r>
              <a:rPr lang="en-US" sz="3200" i="1"/>
              <a:t>Dynamic Preacher</a:t>
            </a:r>
            <a:endParaRPr lang="en-US" sz="3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Gadugi" panose="020B0502040204020203" pitchFamily="34" charset="0"/>
              <a:cs typeface="Leelawadee UI" panose="020B05020402040202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A9B13-216C-4F04-BA47-FABCB3AFF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561" y="726026"/>
            <a:ext cx="8520011" cy="5762642"/>
          </a:xfrm>
        </p:spPr>
        <p:txBody>
          <a:bodyPr>
            <a:normAutofit/>
          </a:bodyPr>
          <a:lstStyle/>
          <a:p>
            <a:r>
              <a:rPr lang="en-US" sz="3000"/>
              <a:t>Therefore, the author of Hebrews crafted his work in the form of a first-century </a:t>
            </a:r>
            <a:r>
              <a:rPr lang="en-US" sz="3000" b="1" i="1"/>
              <a:t>sermon</a:t>
            </a:r>
            <a:r>
              <a:rPr lang="en-US" sz="3000"/>
              <a:t>. </a:t>
            </a:r>
          </a:p>
          <a:p>
            <a:r>
              <a:rPr lang="en-US" sz="3000"/>
              <a:t>In fact, it may be our earliest and most complete sermon addressed to an established Christian community. </a:t>
            </a:r>
          </a:p>
          <a:p>
            <a:r>
              <a:rPr lang="en-US" sz="3000"/>
              <a:t>By any informed estimation, Hebrews, with its striking rhetorical power and elegance, ranks among the greatest homiletical achievements of all time.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DC52B-A447-4DC7-B900-0C3A3CCC8538}"/>
              </a:ext>
            </a:extLst>
          </p:cNvPr>
          <p:cNvSpPr txBox="1"/>
          <p:nvPr/>
        </p:nvSpPr>
        <p:spPr>
          <a:xfrm>
            <a:off x="-29434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Guthrie, George H. – </a:t>
            </a:r>
            <a:r>
              <a:rPr lang="en-US" i="1"/>
              <a:t>The NIV Application Commentary - Hebrews</a:t>
            </a:r>
            <a:r>
              <a:rPr lang="en-US"/>
              <a:t>; pp. 23-25 </a:t>
            </a:r>
          </a:p>
        </p:txBody>
      </p:sp>
    </p:spTree>
    <p:extLst>
      <p:ext uri="{BB962C8B-B14F-4D97-AF65-F5344CB8AC3E}">
        <p14:creationId xmlns:p14="http://schemas.microsoft.com/office/powerpoint/2010/main" val="27864379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87D3-1B71-401F-A854-BAAF8A67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43612"/>
          </a:xfrm>
        </p:spPr>
        <p:txBody>
          <a:bodyPr>
            <a:noAutofit/>
          </a:bodyPr>
          <a:lstStyle/>
          <a:p>
            <a:pPr algn="ctr"/>
            <a:r>
              <a:rPr lang="en-US" sz="3200"/>
              <a:t>The Author Was </a:t>
            </a:r>
            <a:r>
              <a:rPr lang="en-US" sz="3200" i="1"/>
              <a:t>Knowledgeable of the OT</a:t>
            </a:r>
            <a:endParaRPr lang="en-US" sz="3200" b="1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Gadugi" panose="020B0502040204020203" pitchFamily="34" charset="0"/>
              <a:cs typeface="Leelawadee UI" panose="020B05020402040202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A9B13-216C-4F04-BA47-FABCB3AFF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561" y="726026"/>
            <a:ext cx="8520011" cy="5762642"/>
          </a:xfrm>
        </p:spPr>
        <p:txBody>
          <a:bodyPr>
            <a:normAutofit lnSpcReduction="10000"/>
          </a:bodyPr>
          <a:lstStyle/>
          <a:p>
            <a:r>
              <a:rPr lang="en-US" sz="3000"/>
              <a:t>As we have already noted, he </a:t>
            </a:r>
            <a:r>
              <a:rPr lang="en-US" sz="3000" b="1" i="1"/>
              <a:t>fills</a:t>
            </a:r>
            <a:r>
              <a:rPr lang="en-US" sz="3000"/>
              <a:t> his sermon with a mixture of allusions to and quotations of Old Testament texts. </a:t>
            </a:r>
          </a:p>
          <a:p>
            <a:r>
              <a:rPr lang="en-US" sz="3000"/>
              <a:t>We must remember that the “Bible” our author had in hand was a collection of </a:t>
            </a:r>
            <a:r>
              <a:rPr lang="en-US" sz="3000" b="1" i="1"/>
              <a:t>scrolls</a:t>
            </a:r>
            <a:r>
              <a:rPr lang="en-US" sz="3000"/>
              <a:t>. </a:t>
            </a:r>
          </a:p>
          <a:p>
            <a:r>
              <a:rPr lang="en-US" sz="3000"/>
              <a:t>He did not have the benefit of chapter and verse demarcation or of a cross-referencing system. </a:t>
            </a:r>
          </a:p>
          <a:p>
            <a:r>
              <a:rPr lang="en-US" sz="3000"/>
              <a:t>What he </a:t>
            </a:r>
            <a:r>
              <a:rPr lang="en-US" sz="3000" b="1" i="1"/>
              <a:t>did</a:t>
            </a:r>
            <a:r>
              <a:rPr lang="en-US" sz="3000"/>
              <a:t> have was a cultural heritage that emphasized the </a:t>
            </a:r>
            <a:r>
              <a:rPr lang="en-US" sz="3000" b="1" i="1"/>
              <a:t>memorization</a:t>
            </a:r>
            <a:r>
              <a:rPr lang="en-US" sz="3000"/>
              <a:t> of the Scriptures. </a:t>
            </a:r>
          </a:p>
          <a:p>
            <a:r>
              <a:rPr lang="en-US" sz="3000"/>
              <a:t>His copious use of the Old Testament reveals a mind </a:t>
            </a:r>
            <a:r>
              <a:rPr lang="en-US" sz="3000" b="1" i="1"/>
              <a:t>saturated</a:t>
            </a:r>
            <a:r>
              <a:rPr lang="en-US" sz="3000"/>
              <a:t> with the Word of God and a heart committed to that Word as bearing the </a:t>
            </a:r>
            <a:r>
              <a:rPr lang="en-US" sz="3000" b="1" i="1"/>
              <a:t>utmost</a:t>
            </a:r>
            <a:r>
              <a:rPr lang="en-US" sz="3000"/>
              <a:t> authority.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DC52B-A447-4DC7-B900-0C3A3CCC8538}"/>
              </a:ext>
            </a:extLst>
          </p:cNvPr>
          <p:cNvSpPr txBox="1"/>
          <p:nvPr/>
        </p:nvSpPr>
        <p:spPr>
          <a:xfrm>
            <a:off x="-29434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Guthrie, George H. – </a:t>
            </a:r>
            <a:r>
              <a:rPr lang="en-US" i="1"/>
              <a:t>The NIV Application Commentary - Hebrews</a:t>
            </a:r>
            <a:r>
              <a:rPr lang="en-US"/>
              <a:t>; pp. 23-25 </a:t>
            </a:r>
          </a:p>
        </p:txBody>
      </p:sp>
    </p:spTree>
    <p:extLst>
      <p:ext uri="{BB962C8B-B14F-4D97-AF65-F5344CB8AC3E}">
        <p14:creationId xmlns:p14="http://schemas.microsoft.com/office/powerpoint/2010/main" val="31242676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87D3-1B71-401F-A854-BAAF8A67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43612"/>
          </a:xfrm>
        </p:spPr>
        <p:txBody>
          <a:bodyPr>
            <a:noAutofit/>
          </a:bodyPr>
          <a:lstStyle/>
          <a:p>
            <a:pPr algn="ctr"/>
            <a:r>
              <a:rPr lang="en-US" sz="3200"/>
              <a:t>The Author of Hebrews Was </a:t>
            </a:r>
            <a:r>
              <a:rPr lang="en-US" sz="3200" i="1"/>
              <a:t>Highly Educated</a:t>
            </a:r>
            <a:endParaRPr lang="en-US" sz="3200" b="1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Gadugi" panose="020B0502040204020203" pitchFamily="34" charset="0"/>
              <a:cs typeface="Leelawadee UI" panose="020B05020402040202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A9B13-216C-4F04-BA47-FABCB3AFF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561" y="726026"/>
            <a:ext cx="8520011" cy="5762642"/>
          </a:xfrm>
        </p:spPr>
        <p:txBody>
          <a:bodyPr>
            <a:normAutofit fontScale="92500" lnSpcReduction="20000"/>
          </a:bodyPr>
          <a:lstStyle/>
          <a:p>
            <a:r>
              <a:rPr lang="en-US" sz="3000"/>
              <a:t>In the ancient world when students went for advanced education, they studied </a:t>
            </a:r>
            <a:r>
              <a:rPr lang="en-US" sz="3000" b="1" i="1"/>
              <a:t>rhetoric </a:t>
            </a:r>
            <a:r>
              <a:rPr lang="en-US" sz="3000"/>
              <a:t>(the art of effective speaking), and it seems clear this author had </a:t>
            </a:r>
            <a:r>
              <a:rPr lang="en-US" sz="3000" b="1" i="1"/>
              <a:t>extensive</a:t>
            </a:r>
            <a:r>
              <a:rPr lang="en-US" sz="3000"/>
              <a:t> academic training in this subject. </a:t>
            </a:r>
          </a:p>
          <a:p>
            <a:r>
              <a:rPr lang="en-US" sz="3000"/>
              <a:t>What he learned—the sign, in his culture, of an educated man—was a formal and highly stylized means of self-expression and argumentation. </a:t>
            </a:r>
          </a:p>
          <a:p>
            <a:r>
              <a:rPr lang="en-US" sz="3000"/>
              <a:t>His use of the Greek language ranks at the top of New Testament authors; his rich vocabulary reveals the background of one widely read. </a:t>
            </a:r>
          </a:p>
          <a:p>
            <a:r>
              <a:rPr lang="en-US" sz="3000"/>
              <a:t>Some have associated the author with the intellectual culture of Alexandria, a focal point for rhetorical education in the Roman world, because of his use of terminology also found in the works of Philo of Alexandria and </a:t>
            </a:r>
            <a:r>
              <a:rPr lang="en-US" sz="3000" i="1"/>
              <a:t>Wisdom of Solomon</a:t>
            </a:r>
            <a:r>
              <a:rPr lang="en-US" sz="3000"/>
              <a:t>. </a:t>
            </a:r>
          </a:p>
          <a:p>
            <a:r>
              <a:rPr lang="en-US" sz="3000"/>
              <a:t>In short, our writer brought numerous skills gained through advanced education to his task.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DC52B-A447-4DC7-B900-0C3A3CCC8538}"/>
              </a:ext>
            </a:extLst>
          </p:cNvPr>
          <p:cNvSpPr txBox="1"/>
          <p:nvPr/>
        </p:nvSpPr>
        <p:spPr>
          <a:xfrm>
            <a:off x="-29434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Guthrie, George H. – </a:t>
            </a:r>
            <a:r>
              <a:rPr lang="en-US" i="1"/>
              <a:t>The NIV Application Commentary - Hebrews</a:t>
            </a:r>
            <a:r>
              <a:rPr lang="en-US"/>
              <a:t>; pp. 25-26 </a:t>
            </a:r>
          </a:p>
        </p:txBody>
      </p:sp>
    </p:spTree>
    <p:extLst>
      <p:ext uri="{BB962C8B-B14F-4D97-AF65-F5344CB8AC3E}">
        <p14:creationId xmlns:p14="http://schemas.microsoft.com/office/powerpoint/2010/main" val="12296076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87D3-1B71-401F-A854-BAAF8A67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43612"/>
          </a:xfrm>
        </p:spPr>
        <p:txBody>
          <a:bodyPr>
            <a:noAutofit/>
          </a:bodyPr>
          <a:lstStyle/>
          <a:p>
            <a:pPr algn="ctr"/>
            <a:r>
              <a:rPr lang="en-US" sz="3200"/>
              <a:t>The Author Was a </a:t>
            </a:r>
            <a:r>
              <a:rPr lang="en-US" sz="3200" i="1"/>
              <a:t>Committed Minister of Christ</a:t>
            </a:r>
            <a:endParaRPr lang="en-US" sz="3200" b="1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Gadugi" panose="020B0502040204020203" pitchFamily="34" charset="0"/>
              <a:cs typeface="Leelawadee UI" panose="020B05020402040202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A9B13-216C-4F04-BA47-FABCB3AFF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561" y="726026"/>
            <a:ext cx="8520011" cy="5762642"/>
          </a:xfrm>
        </p:spPr>
        <p:txBody>
          <a:bodyPr>
            <a:normAutofit fontScale="92500" lnSpcReduction="10000"/>
          </a:bodyPr>
          <a:lstStyle/>
          <a:p>
            <a:r>
              <a:rPr lang="en-US" sz="3000"/>
              <a:t>The author of Hebrews was a committed minister of Jesus Christ and deeply concerned about the spiritual state of the group of believers he addressed. </a:t>
            </a:r>
          </a:p>
          <a:p>
            <a:r>
              <a:rPr lang="en-US" sz="3000"/>
              <a:t>Drawing on his tremendous training in Old Testament thought, homiletics, and rhetoric, the author joins these to his understanding of the Christian tradition﻿ to carry out the pastoral ministry of encouraging a group of believers to stay the course of Christian commitment. </a:t>
            </a:r>
          </a:p>
          <a:p>
            <a:r>
              <a:rPr lang="en-US" sz="3000"/>
              <a:t>He seems to have a detailed knowledge of the congregation’s past and present situations (e.g., 10:32–34; 13:7–24) and, through the urgency of his message, communicates a deep concern for them. </a:t>
            </a:r>
          </a:p>
          <a:p>
            <a:r>
              <a:rPr lang="en-US" sz="3000"/>
              <a:t>The discussion above offers a basic portrait of the preacher-minister-orator who wrote the book of Hebrews.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DC52B-A447-4DC7-B900-0C3A3CCC8538}"/>
              </a:ext>
            </a:extLst>
          </p:cNvPr>
          <p:cNvSpPr txBox="1"/>
          <p:nvPr/>
        </p:nvSpPr>
        <p:spPr>
          <a:xfrm>
            <a:off x="-29434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Guthrie, George H. – </a:t>
            </a:r>
            <a:r>
              <a:rPr lang="en-US" i="1"/>
              <a:t>The NIV Application Commentary - Hebrews</a:t>
            </a:r>
            <a:r>
              <a:rPr lang="en-US"/>
              <a:t>; pp. 26-27 </a:t>
            </a:r>
          </a:p>
        </p:txBody>
      </p:sp>
    </p:spTree>
    <p:extLst>
      <p:ext uri="{BB962C8B-B14F-4D97-AF65-F5344CB8AC3E}">
        <p14:creationId xmlns:p14="http://schemas.microsoft.com/office/powerpoint/2010/main" val="2843646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87D3-1B71-401F-A854-BAAF8A67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43612"/>
          </a:xfrm>
        </p:spPr>
        <p:txBody>
          <a:bodyPr>
            <a:noAutofit/>
          </a:bodyPr>
          <a:lstStyle/>
          <a:p>
            <a:pPr algn="ctr"/>
            <a:r>
              <a:rPr lang="en-US" sz="3200"/>
              <a:t>So Then, Who is the Author of Hebrews?</a:t>
            </a:r>
            <a:endParaRPr lang="en-US" sz="3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Gadugi" panose="020B0502040204020203" pitchFamily="34" charset="0"/>
              <a:cs typeface="Leelawadee UI" panose="020B05020402040202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A9B13-216C-4F04-BA47-FABCB3AFF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997" y="726026"/>
            <a:ext cx="8832005" cy="5762642"/>
          </a:xfrm>
        </p:spPr>
        <p:txBody>
          <a:bodyPr>
            <a:normAutofit fontScale="92500" lnSpcReduction="10000"/>
          </a:bodyPr>
          <a:lstStyle/>
          <a:p>
            <a:r>
              <a:rPr lang="en-US" sz="3000"/>
              <a:t>The question of his </a:t>
            </a:r>
            <a:r>
              <a:rPr lang="en-US" sz="3000" b="1" i="1"/>
              <a:t>exact</a:t>
            </a:r>
            <a:r>
              <a:rPr lang="en-US" sz="3000"/>
              <a:t> identity is </a:t>
            </a:r>
            <a:r>
              <a:rPr lang="en-US" sz="3000" b="1" i="1"/>
              <a:t>unanswerable</a:t>
            </a:r>
            <a:r>
              <a:rPr lang="en-US" sz="3000"/>
              <a:t> – any suggestion remains a “best guess.” </a:t>
            </a:r>
          </a:p>
          <a:p>
            <a:r>
              <a:rPr lang="en-US" sz="3000"/>
              <a:t>However, a </a:t>
            </a:r>
            <a:r>
              <a:rPr lang="en-US" sz="3000" b="1" i="1"/>
              <a:t>reasonable suggestion</a:t>
            </a:r>
            <a:r>
              <a:rPr lang="en-US" sz="3000"/>
              <a:t> is found in the New Testament figure </a:t>
            </a:r>
            <a:r>
              <a:rPr lang="en-US" sz="3000" b="1" i="1"/>
              <a:t>Apollos</a:t>
            </a:r>
            <a:r>
              <a:rPr lang="en-US" sz="3000"/>
              <a:t>, so believed by </a:t>
            </a:r>
            <a:r>
              <a:rPr lang="en-US" sz="3000" b="1" i="1"/>
              <a:t>Martin Luther</a:t>
            </a:r>
            <a:r>
              <a:rPr lang="en-US" sz="3000"/>
              <a:t> to be the author of Hebrews. </a:t>
            </a:r>
          </a:p>
          <a:p>
            <a:r>
              <a:rPr lang="en-US" sz="3000"/>
              <a:t>In Acts 18:24–28 Luke describes Apollos as a Jew from Alexandria, who was “eloquent” (a term used of those with rhetorical training) and thoroughly versed in the Scriptures. </a:t>
            </a:r>
          </a:p>
          <a:p>
            <a:r>
              <a:rPr lang="en-US" sz="3000"/>
              <a:t>Furthermore, he was a pastor who had received the gospel from eyewitnesses of Jesus’ ministry (Hebrews 2:3), was at home in the Greek-speaking synagogues of the Mediterranean, and had close acquaintances from Italy (see Heb. 13:24).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DC52B-A447-4DC7-B900-0C3A3CCC8538}"/>
              </a:ext>
            </a:extLst>
          </p:cNvPr>
          <p:cNvSpPr txBox="1"/>
          <p:nvPr/>
        </p:nvSpPr>
        <p:spPr>
          <a:xfrm>
            <a:off x="-29434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Guthrie, George H. – </a:t>
            </a:r>
            <a:r>
              <a:rPr lang="en-US" i="1"/>
              <a:t>The NIV Application Commentary - Hebrews</a:t>
            </a:r>
            <a:r>
              <a:rPr lang="en-US"/>
              <a:t>; pp. 26-27 </a:t>
            </a:r>
          </a:p>
        </p:txBody>
      </p:sp>
    </p:spTree>
    <p:extLst>
      <p:ext uri="{BB962C8B-B14F-4D97-AF65-F5344CB8AC3E}">
        <p14:creationId xmlns:p14="http://schemas.microsoft.com/office/powerpoint/2010/main" val="2349959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87D3-1B71-401F-A854-BAAF8A67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43612"/>
          </a:xfrm>
        </p:spPr>
        <p:txBody>
          <a:bodyPr>
            <a:noAutofit/>
          </a:bodyPr>
          <a:lstStyle/>
          <a:p>
            <a:pPr algn="ctr"/>
            <a:r>
              <a:rPr lang="en-US" sz="3200"/>
              <a:t>So Then, Who is the Author of Hebrews?</a:t>
            </a:r>
            <a:endParaRPr lang="en-US" sz="3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Gadugi" panose="020B0502040204020203" pitchFamily="34" charset="0"/>
              <a:cs typeface="Leelawadee UI" panose="020B05020402040202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A9B13-216C-4F04-BA47-FABCB3AFF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997" y="726026"/>
            <a:ext cx="8832005" cy="5762642"/>
          </a:xfrm>
        </p:spPr>
        <p:txBody>
          <a:bodyPr>
            <a:normAutofit/>
          </a:bodyPr>
          <a:lstStyle/>
          <a:p>
            <a:r>
              <a:rPr lang="en-US" sz="3000"/>
              <a:t>But, although Apollos is a good candidate, in the end, along with the early church father </a:t>
            </a:r>
            <a:r>
              <a:rPr lang="en-US" sz="3000" b="1" i="1"/>
              <a:t>Origen</a:t>
            </a:r>
            <a:r>
              <a:rPr lang="en-US" sz="3000"/>
              <a:t> (185-254 AD), we must confess our ignorance as to who wrote the book of Hebrews: “</a:t>
            </a:r>
            <a:r>
              <a:rPr lang="en-US" sz="3000" i="1">
                <a:latin typeface="Cambria" panose="02040503050406030204" pitchFamily="18" charset="0"/>
                <a:ea typeface="Cambria" panose="02040503050406030204" pitchFamily="18" charset="0"/>
              </a:rPr>
              <a:t>Who wrote the epistle, God knows the truth</a:t>
            </a:r>
            <a:r>
              <a:rPr lang="en-US" sz="3000"/>
              <a:t>.” </a:t>
            </a:r>
          </a:p>
          <a:p>
            <a:r>
              <a:rPr lang="en-US" sz="3000" b="1" i="1"/>
              <a:t>Whoever</a:t>
            </a:r>
            <a:r>
              <a:rPr lang="en-US" sz="3000"/>
              <a:t> he was, we owe him </a:t>
            </a:r>
            <a:r>
              <a:rPr lang="en-US" sz="3000" b="1" i="1"/>
              <a:t>respect</a:t>
            </a:r>
            <a:r>
              <a:rPr lang="en-US" sz="3000"/>
              <a:t> for his rhetorical craftsmanship, admiration for the depth of his theological reflection, and </a:t>
            </a:r>
            <a:r>
              <a:rPr lang="en-US" sz="3000" b="1" i="1"/>
              <a:t>gratitude</a:t>
            </a:r>
            <a:r>
              <a:rPr lang="en-US" sz="3000"/>
              <a:t> for this enduring word of exhortation.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DC52B-A447-4DC7-B900-0C3A3CCC8538}"/>
              </a:ext>
            </a:extLst>
          </p:cNvPr>
          <p:cNvSpPr txBox="1"/>
          <p:nvPr/>
        </p:nvSpPr>
        <p:spPr>
          <a:xfrm>
            <a:off x="-29434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Guthrie, George H. – </a:t>
            </a:r>
            <a:r>
              <a:rPr lang="en-US" i="1"/>
              <a:t>The NIV Application Commentary - Hebrews</a:t>
            </a:r>
            <a:r>
              <a:rPr lang="en-US"/>
              <a:t>; pp. 26-27 </a:t>
            </a:r>
          </a:p>
        </p:txBody>
      </p:sp>
    </p:spTree>
    <p:extLst>
      <p:ext uri="{BB962C8B-B14F-4D97-AF65-F5344CB8AC3E}">
        <p14:creationId xmlns:p14="http://schemas.microsoft.com/office/powerpoint/2010/main" val="16040650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36E2E-821D-4771-8C70-279ED1F63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High Level Outline of Hebrews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F05AE-4878-436B-B491-82AAA3CC0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b="1" i="1"/>
              <a:t>Prologue</a:t>
            </a:r>
            <a:r>
              <a:rPr lang="en-US"/>
              <a:t>: We Have a </a:t>
            </a:r>
            <a:r>
              <a:rPr lang="en-US" b="1" i="1"/>
              <a:t>Definitive and Final Revelation</a:t>
            </a:r>
            <a:r>
              <a:rPr lang="en-US"/>
              <a:t> in the Son (1:1-4)</a:t>
            </a:r>
          </a:p>
          <a:p>
            <a:pPr marL="571500" indent="-571500">
              <a:buFont typeface="+mj-lt"/>
              <a:buAutoNum type="romanUcPeriod"/>
            </a:pPr>
            <a:r>
              <a:rPr lang="en-US"/>
              <a:t>Don’t Abandon the Son Since He is </a:t>
            </a:r>
            <a:r>
              <a:rPr lang="en-US" b="1" i="1"/>
              <a:t>Greater than </a:t>
            </a:r>
            <a:r>
              <a:rPr lang="en-US"/>
              <a:t>the Angels (1:5-2:18)</a:t>
            </a:r>
          </a:p>
          <a:p>
            <a:pPr marL="571500" indent="-571500">
              <a:buFont typeface="+mj-lt"/>
              <a:buAutoNum type="romanUcPeriod" startAt="3"/>
            </a:pPr>
            <a:r>
              <a:rPr lang="en-US"/>
              <a:t>Don’t Harden Your Hearts Since You Have a Son and High Priest </a:t>
            </a:r>
            <a:r>
              <a:rPr lang="en-US" b="1" i="1"/>
              <a:t>Greater than </a:t>
            </a:r>
            <a:r>
              <a:rPr lang="en-US"/>
              <a:t>Moses and Joshua (3:1-4:18)</a:t>
            </a:r>
          </a:p>
          <a:p>
            <a:pPr marL="571500" indent="-571500">
              <a:buFont typeface="+mj-lt"/>
              <a:buAutoNum type="romanUcPeriod" startAt="3"/>
            </a:pPr>
            <a:r>
              <a:rPr lang="en-US"/>
              <a:t>Don’t Fall Away from Jesus’ </a:t>
            </a:r>
            <a:r>
              <a:rPr lang="en-US" b="1" i="1"/>
              <a:t>Melchizedekian</a:t>
            </a:r>
            <a:r>
              <a:rPr lang="en-US"/>
              <a:t> Priesthood Since It Is </a:t>
            </a:r>
            <a:r>
              <a:rPr lang="en-US" b="1" i="1"/>
              <a:t>Greater than </a:t>
            </a:r>
            <a:r>
              <a:rPr lang="en-US"/>
              <a:t>the </a:t>
            </a:r>
            <a:r>
              <a:rPr lang="en-US" b="1" i="1"/>
              <a:t>Levitical</a:t>
            </a:r>
            <a:r>
              <a:rPr lang="en-US"/>
              <a:t> Priesthood (4:14-10:18)</a:t>
            </a:r>
          </a:p>
          <a:p>
            <a:pPr marL="571500" indent="-571500">
              <a:buFont typeface="+mj-lt"/>
              <a:buAutoNum type="romanUcPeriod" startAt="5"/>
            </a:pPr>
            <a:r>
              <a:rPr lang="en-US"/>
              <a:t>Concluding Exhortations and Warnings (10:18-12:29)</a:t>
            </a:r>
          </a:p>
          <a:p>
            <a:pPr marL="571500" indent="-571500">
              <a:buFont typeface="+mj-lt"/>
              <a:buAutoNum type="romanUcPeriod" startAt="5"/>
            </a:pPr>
            <a:r>
              <a:rPr lang="en-US" b="1" i="1"/>
              <a:t>Epilogue</a:t>
            </a:r>
            <a:r>
              <a:rPr lang="en-US"/>
              <a:t>: Final Exhortations (13:1-25)</a:t>
            </a:r>
          </a:p>
          <a:p>
            <a:pPr marL="571500" indent="-571500">
              <a:buFont typeface="+mj-lt"/>
              <a:buAutoNum type="romanUcPeriod" startAt="3"/>
            </a:pPr>
            <a:endParaRPr lang="en-US" sz="2800" b="1"/>
          </a:p>
          <a:p>
            <a:pPr marL="571500" indent="-571500">
              <a:buFont typeface="+mj-lt"/>
              <a:buAutoNum type="romanUcPeriod"/>
            </a:pPr>
            <a:endParaRPr lang="en-US" sz="3600" b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1C379B-DE3D-4E97-976C-D646DDA65AF3}"/>
              </a:ext>
            </a:extLst>
          </p:cNvPr>
          <p:cNvSpPr txBox="1"/>
          <p:nvPr/>
        </p:nvSpPr>
        <p:spPr>
          <a:xfrm>
            <a:off x="0" y="6488668"/>
            <a:ext cx="9114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Schreiner, Thomas R. – </a:t>
            </a:r>
            <a:r>
              <a:rPr kumimoji="0" lang="en-US" sz="18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Evangelical Biblical Theology Commentary - Hebrews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 pp. 17-20 </a:t>
            </a:r>
          </a:p>
        </p:txBody>
      </p:sp>
    </p:spTree>
    <p:extLst>
      <p:ext uri="{BB962C8B-B14F-4D97-AF65-F5344CB8AC3E}">
        <p14:creationId xmlns:p14="http://schemas.microsoft.com/office/powerpoint/2010/main" val="44294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87D3-1B71-401F-A854-BAAF8A676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1921"/>
            <a:ext cx="7772400" cy="3571261"/>
          </a:xfrm>
        </p:spPr>
        <p:txBody>
          <a:bodyPr anchor="ctr">
            <a:normAutofit fontScale="90000"/>
          </a:bodyPr>
          <a:lstStyle/>
          <a:p>
            <a:r>
              <a:rPr lang="en-US" sz="10700"/>
              <a:t>Part I</a:t>
            </a:r>
            <a:br>
              <a:rPr lang="en-US" sz="6600"/>
            </a:br>
            <a:r>
              <a:rPr lang="en-US" sz="6600"/>
              <a:t>We Have a </a:t>
            </a:r>
            <a:r>
              <a:rPr lang="en-US" sz="6600" i="1"/>
              <a:t>Definitive and Final Revelation </a:t>
            </a:r>
            <a:r>
              <a:rPr lang="en-US" sz="6600"/>
              <a:t>in the 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07A7CB-C856-4070-B2BA-14BCBAD80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069669"/>
            <a:ext cx="7772399" cy="1655762"/>
          </a:xfrm>
        </p:spPr>
        <p:txBody>
          <a:bodyPr/>
          <a:lstStyle/>
          <a:p>
            <a:r>
              <a:rPr lang="en-US" sz="59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ea typeface="+mj-ea"/>
                <a:cs typeface="+mj-cs"/>
              </a:rPr>
              <a:t>(1:1-4)</a:t>
            </a:r>
          </a:p>
        </p:txBody>
      </p:sp>
    </p:spTree>
    <p:extLst>
      <p:ext uri="{BB962C8B-B14F-4D97-AF65-F5344CB8AC3E}">
        <p14:creationId xmlns:p14="http://schemas.microsoft.com/office/powerpoint/2010/main" val="525873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519446"/>
            <a:ext cx="8915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4"/>
              </a:rPr>
              <a:t>https://www.weareteachers.com/moving-beyond-classroom-discussions/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25879"/>
            <a:ext cx="9144000" cy="1269521"/>
          </a:xfrm>
          <a:effectLst/>
        </p:spPr>
        <p:txBody>
          <a:bodyPr>
            <a:noAutofit/>
          </a:bodyPr>
          <a:lstStyle/>
          <a:p>
            <a:r>
              <a:rPr lang="en-US" sz="6600" b="1">
                <a:solidFill>
                  <a:schemeClr val="bg1"/>
                </a:solidFill>
                <a:effectLst>
                  <a:glow rad="139700">
                    <a:srgbClr val="C00000">
                      <a:alpha val="40000"/>
                    </a:srgbClr>
                  </a:glow>
                  <a:outerShdw blurRad="114300" dist="38100" dir="13500000" algn="br" rotWithShape="0">
                    <a:prstClr val="black"/>
                  </a:outerShdw>
                </a:effectLst>
              </a:rPr>
              <a:t>Class Discussion Time</a:t>
            </a:r>
            <a:endParaRPr lang="en-US" sz="40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rgbClr val="C00000">
                    <a:alpha val="40000"/>
                  </a:srgbClr>
                </a:glow>
                <a:outerShdw blurRad="114300" dist="38100" dir="13500000" algn="br" rotWithShape="0">
                  <a:prstClr val="black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33424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592"/>
            <a:ext cx="9144000" cy="808608"/>
          </a:xfrm>
        </p:spPr>
        <p:txBody>
          <a:bodyPr>
            <a:normAutofit/>
          </a:bodyPr>
          <a:lstStyle/>
          <a:p>
            <a:r>
              <a:rPr lang="en-US" sz="3600" b="1"/>
              <a:t>*Class Discussion Time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630" y="685800"/>
            <a:ext cx="89916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 noted that the original readers of Hebrews had </a:t>
            </a:r>
            <a:r>
              <a:rPr lang="en-US" b="1" i="1" dirty="0"/>
              <a:t>yet</a:t>
            </a:r>
            <a:r>
              <a:rPr lang="en-US" dirty="0"/>
              <a:t> to suffer </a:t>
            </a:r>
            <a:r>
              <a:rPr lang="en-US" b="1" i="1" dirty="0"/>
              <a:t>martyrdom</a:t>
            </a:r>
            <a:r>
              <a:rPr lang="en-US" dirty="0"/>
              <a:t> for the faith (12:4) but were now facing a </a:t>
            </a:r>
            <a:r>
              <a:rPr lang="en-US" b="1" i="1" dirty="0"/>
              <a:t>more severe</a:t>
            </a:r>
            <a:r>
              <a:rPr lang="en-US" dirty="0"/>
              <a:t> time of trial (11:35–12:3; 12:7; 13:3, 12–13), in which some of their number were defecting.</a:t>
            </a:r>
          </a:p>
          <a:p>
            <a:r>
              <a:rPr lang="en-US" dirty="0"/>
              <a:t>We live in a country that was originally founded on Christian principles and religious freedom, but in recent years, we have seen a rapid shift </a:t>
            </a:r>
            <a:r>
              <a:rPr lang="en-US" b="1" i="1" dirty="0"/>
              <a:t>away</a:t>
            </a:r>
            <a:r>
              <a:rPr lang="en-US" dirty="0"/>
              <a:t> from those founding principles and now live in a society that is becoming more and more </a:t>
            </a:r>
            <a:r>
              <a:rPr lang="en-US" b="1" i="1" dirty="0"/>
              <a:t>hostile</a:t>
            </a:r>
            <a:r>
              <a:rPr lang="en-US" dirty="0"/>
              <a:t> to Christianity – and so we, like these original readers of Hebrews, though we have yet to suffer martyrdom for our faith, we are undoubtably face a </a:t>
            </a:r>
            <a:r>
              <a:rPr lang="en-US" b="1" i="1" dirty="0"/>
              <a:t>more severe</a:t>
            </a:r>
            <a:r>
              <a:rPr lang="en-US" dirty="0"/>
              <a:t> time of trial in the near future and may find ourselves tempted to abandon the faith. </a:t>
            </a:r>
          </a:p>
          <a:p>
            <a:r>
              <a:rPr lang="en-US" dirty="0"/>
              <a:t>Do you believe you are ready to face such times, should they come? Explain your answer.</a:t>
            </a:r>
          </a:p>
          <a:p>
            <a:r>
              <a:rPr lang="en-US" dirty="0"/>
              <a:t>What kind of things are you looking forward to as we begin our study of Hebrews? Are there any specific things that you are hoping that I will cover? If so, what are they?</a:t>
            </a:r>
          </a:p>
          <a:p>
            <a:endParaRPr lang="en-US" dirty="0"/>
          </a:p>
          <a:p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451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87D3-1B71-401F-A854-BAAF8A67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436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ea typeface="Gadugi" panose="020B0502040204020203" pitchFamily="34" charset="0"/>
                <a:cs typeface="Leelawadee UI" panose="020B0502040204020203" pitchFamily="34" charset="-34"/>
              </a:rPr>
              <a:t>Introduction to the Book of Hebrews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A9B13-216C-4F04-BA47-FABCB3AFF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561" y="726026"/>
            <a:ext cx="8520011" cy="5282328"/>
          </a:xfrm>
        </p:spPr>
        <p:txBody>
          <a:bodyPr>
            <a:normAutofit/>
          </a:bodyPr>
          <a:lstStyle/>
          <a:p>
            <a:pPr>
              <a:buClr>
                <a:srgbClr val="000099"/>
              </a:buClr>
            </a:pPr>
            <a:r>
              <a:rPr lang="en-US" sz="2800"/>
              <a:t>Hebrews is one of the most beautifully written, powerfully argued, and theologically profound writings in the New Testament.</a:t>
            </a:r>
            <a:r>
              <a:rPr lang="en-US" sz="2800" baseline="30000"/>
              <a:t>1</a:t>
            </a:r>
          </a:p>
          <a:p>
            <a:pPr>
              <a:buClr>
                <a:srgbClr val="000099"/>
              </a:buClr>
            </a:pPr>
            <a:r>
              <a:rPr lang="en-US" sz="2800"/>
              <a:t>The Book of Hebrews differs from most New Testament letters in that, while it </a:t>
            </a:r>
            <a:r>
              <a:rPr lang="en-US" sz="2800" b="1" i="1"/>
              <a:t>ends</a:t>
            </a:r>
            <a:r>
              <a:rPr lang="en-US" sz="2800"/>
              <a:t> like a letter, it does not </a:t>
            </a:r>
            <a:r>
              <a:rPr lang="en-US" sz="2800" b="1" i="1"/>
              <a:t>begin</a:t>
            </a:r>
            <a:r>
              <a:rPr lang="en-US" sz="2800"/>
              <a:t> like one: it lacks the customary opening greeting containing the names of the writer and the people to whom it was written.</a:t>
            </a:r>
            <a:r>
              <a:rPr lang="en-US" sz="2800" baseline="30000"/>
              <a:t>2</a:t>
            </a:r>
          </a:p>
          <a:p>
            <a:r>
              <a:rPr lang="en-US" sz="2800"/>
              <a:t>But throughout the book, not just in the personal notes that occur at the end, it is clear that the book of Hebrews is addressed to a </a:t>
            </a:r>
            <a:r>
              <a:rPr lang="en-US" sz="2800" b="1" i="1"/>
              <a:t>particular</a:t>
            </a:r>
            <a:r>
              <a:rPr lang="en-US" sz="2800"/>
              <a:t> community in which the writer takes a very </a:t>
            </a:r>
            <a:r>
              <a:rPr lang="en-US" sz="2800" b="1" i="1"/>
              <a:t>personal interest</a:t>
            </a:r>
            <a:r>
              <a:rPr lang="en-US" sz="2800"/>
              <a:t>.</a:t>
            </a:r>
            <a:r>
              <a:rPr lang="en-US" sz="2800" baseline="30000"/>
              <a:t> 2</a:t>
            </a:r>
            <a:r>
              <a:rPr lang="en-US" sz="280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DC52B-A447-4DC7-B900-0C3A3CCC8538}"/>
              </a:ext>
            </a:extLst>
          </p:cNvPr>
          <p:cNvSpPr txBox="1"/>
          <p:nvPr/>
        </p:nvSpPr>
        <p:spPr>
          <a:xfrm>
            <a:off x="-29434" y="621166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/>
              <a:t>1 </a:t>
            </a:r>
            <a:r>
              <a:rPr lang="en-US"/>
              <a:t>Johnson, Luke Timothy. </a:t>
            </a:r>
            <a:r>
              <a:rPr lang="en-US" i="1"/>
              <a:t>Hebrews</a:t>
            </a:r>
            <a:r>
              <a:rPr lang="en-US"/>
              <a:t> (p. 41). Presbyterian Publishing Corporation. </a:t>
            </a:r>
          </a:p>
          <a:p>
            <a:r>
              <a:rPr lang="en-US" baseline="30000"/>
              <a:t>2 </a:t>
            </a:r>
            <a:r>
              <a:rPr lang="en-US"/>
              <a:t>F. F. Bruce. </a:t>
            </a:r>
            <a:r>
              <a:rPr lang="en-US" i="1"/>
              <a:t>The Epistle to the Hebrews</a:t>
            </a:r>
          </a:p>
        </p:txBody>
      </p:sp>
    </p:spTree>
    <p:extLst>
      <p:ext uri="{BB962C8B-B14F-4D97-AF65-F5344CB8AC3E}">
        <p14:creationId xmlns:p14="http://schemas.microsoft.com/office/powerpoint/2010/main" val="1863585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87D3-1B71-401F-A854-BAAF8A67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43612"/>
          </a:xfrm>
        </p:spPr>
        <p:txBody>
          <a:bodyPr>
            <a:normAutofit/>
          </a:bodyPr>
          <a:lstStyle/>
          <a:p>
            <a:pPr algn="ctr"/>
            <a:r>
              <a:rPr lang="en-US" sz="40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ea typeface="Gadugi" panose="020B0502040204020203" pitchFamily="34" charset="0"/>
                <a:cs typeface="Leelawadee UI" panose="020B0502040204020203" pitchFamily="34" charset="-34"/>
              </a:rPr>
              <a:t>Introduction to the Book of Hebrews</a:t>
            </a:r>
            <a:endParaRPr 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Gadugi" panose="020B0502040204020203" pitchFamily="34" charset="0"/>
              <a:cs typeface="Leelawadee UI" panose="020B05020402040202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A9B13-216C-4F04-BA47-FABCB3AFF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561" y="726026"/>
            <a:ext cx="8520011" cy="5208644"/>
          </a:xfrm>
        </p:spPr>
        <p:txBody>
          <a:bodyPr>
            <a:normAutofit/>
          </a:bodyPr>
          <a:lstStyle/>
          <a:p>
            <a:pPr>
              <a:buClr>
                <a:srgbClr val="000099"/>
              </a:buClr>
            </a:pPr>
            <a:r>
              <a:rPr lang="en-US" sz="2800"/>
              <a:t>But since neither the original writer nor the original readers are </a:t>
            </a:r>
            <a:r>
              <a:rPr lang="en-US" sz="2800" b="1" i="1"/>
              <a:t>identified</a:t>
            </a:r>
            <a:r>
              <a:rPr lang="en-US" sz="2800"/>
              <a:t> in the text, the book presents us with a number of </a:t>
            </a:r>
            <a:r>
              <a:rPr lang="en-US" sz="2800" b="1" i="1"/>
              <a:t>uncertainties</a:t>
            </a:r>
            <a:r>
              <a:rPr lang="en-US" sz="2800"/>
              <a:t>.</a:t>
            </a:r>
            <a:r>
              <a:rPr lang="en-US" sz="2800" baseline="30000"/>
              <a:t>1</a:t>
            </a:r>
          </a:p>
          <a:p>
            <a:pPr>
              <a:buClr>
                <a:srgbClr val="000099"/>
              </a:buClr>
            </a:pPr>
            <a:r>
              <a:rPr lang="en-US" sz="2800"/>
              <a:t>As the commentator William L. Lane has well said, “</a:t>
            </a:r>
            <a:r>
              <a:rPr lang="en-US" sz="2800" i="1">
                <a:latin typeface="Cambria" panose="02040503050406030204" pitchFamily="18" charset="0"/>
                <a:ea typeface="Cambria" panose="02040503050406030204" pitchFamily="18" charset="0"/>
              </a:rPr>
              <a:t>Hebrews is a delight for the person who enjoys puzzles</a:t>
            </a:r>
            <a:r>
              <a:rPr lang="en-US" sz="2800"/>
              <a:t>.”</a:t>
            </a:r>
            <a:r>
              <a:rPr lang="en-US" sz="2800" baseline="30000"/>
              <a:t> 2</a:t>
            </a:r>
            <a:r>
              <a:rPr lang="en-US" sz="2800"/>
              <a:t> </a:t>
            </a:r>
          </a:p>
          <a:p>
            <a:pPr>
              <a:buClr>
                <a:srgbClr val="000099"/>
              </a:buClr>
            </a:pPr>
            <a:r>
              <a:rPr lang="en-US" sz="2800"/>
              <a:t>But, like a Sherlock Holmes mystery, clues in the text can lead the interested investigator to feasible conclusions </a:t>
            </a:r>
            <a:r>
              <a:rPr lang="en-US" sz="2900" baseline="30000"/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DC52B-A447-4DC7-B900-0C3A3CCC8538}"/>
              </a:ext>
            </a:extLst>
          </p:cNvPr>
          <p:cNvSpPr txBox="1"/>
          <p:nvPr/>
        </p:nvSpPr>
        <p:spPr>
          <a:xfrm>
            <a:off x="0" y="593467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/>
              <a:t>1 </a:t>
            </a:r>
            <a:r>
              <a:rPr lang="en-US"/>
              <a:t>F. F. Bruce. </a:t>
            </a:r>
            <a:r>
              <a:rPr lang="en-US" i="1"/>
              <a:t>The Epistle to the Hebrews</a:t>
            </a:r>
          </a:p>
          <a:p>
            <a:r>
              <a:rPr lang="en-US" baseline="30000"/>
              <a:t>2 </a:t>
            </a:r>
            <a:r>
              <a:rPr lang="en-US"/>
              <a:t>William L. Lane, </a:t>
            </a:r>
            <a:r>
              <a:rPr lang="en-US" i="1"/>
              <a:t>Hebrews 1–8, WBC (Dallas: Word, 1991), xlvii.</a:t>
            </a:r>
          </a:p>
          <a:p>
            <a:r>
              <a:rPr lang="en-US" baseline="30000"/>
              <a:t>3 </a:t>
            </a:r>
            <a:r>
              <a:rPr lang="en-US" sz="1800"/>
              <a:t>Guthrie, George H. </a:t>
            </a:r>
            <a:r>
              <a:rPr lang="en-US" sz="1800" i="1"/>
              <a:t>Hebrews</a:t>
            </a:r>
            <a:r>
              <a:rPr lang="en-US" sz="1800"/>
              <a:t> (The NIV Application Commentary Book 15) (p. 19). </a:t>
            </a:r>
          </a:p>
        </p:txBody>
      </p:sp>
    </p:spTree>
    <p:extLst>
      <p:ext uri="{BB962C8B-B14F-4D97-AF65-F5344CB8AC3E}">
        <p14:creationId xmlns:p14="http://schemas.microsoft.com/office/powerpoint/2010/main" val="3162290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87D3-1B71-401F-A854-BAAF8A676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556" y="2095629"/>
            <a:ext cx="7772400" cy="3029719"/>
          </a:xfrm>
        </p:spPr>
        <p:txBody>
          <a:bodyPr anchor="ctr">
            <a:normAutofit fontScale="90000"/>
          </a:bodyPr>
          <a:lstStyle/>
          <a:p>
            <a:r>
              <a:rPr lang="en-US" sz="66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The Original Readers, </a:t>
            </a:r>
            <a:r>
              <a:rPr lang="en-US" sz="6600"/>
              <a:t>Date, and </a:t>
            </a:r>
            <a:r>
              <a:rPr lang="en-US" sz="66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Purpose of the Book of Hebrews</a:t>
            </a:r>
          </a:p>
        </p:txBody>
      </p:sp>
    </p:spTree>
    <p:extLst>
      <p:ext uri="{BB962C8B-B14F-4D97-AF65-F5344CB8AC3E}">
        <p14:creationId xmlns:p14="http://schemas.microsoft.com/office/powerpoint/2010/main" val="3697202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87D3-1B71-401F-A854-BAAF8A67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43612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The Original </a:t>
            </a:r>
            <a:r>
              <a:rPr lang="en-US" sz="4000" i="1"/>
              <a:t>Readers</a:t>
            </a:r>
            <a:r>
              <a:rPr lang="en-US" sz="4000"/>
              <a:t> of Hebrews</a:t>
            </a:r>
            <a:endParaRPr 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Gadugi" panose="020B0502040204020203" pitchFamily="34" charset="0"/>
              <a:cs typeface="Leelawadee UI" panose="020B05020402040202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A9B13-216C-4F04-BA47-FABCB3AFF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561" y="643613"/>
            <a:ext cx="8520011" cy="5845055"/>
          </a:xfrm>
        </p:spPr>
        <p:txBody>
          <a:bodyPr>
            <a:normAutofit fontScale="92500"/>
          </a:bodyPr>
          <a:lstStyle/>
          <a:p>
            <a:pPr>
              <a:buClr>
                <a:srgbClr val="000099"/>
              </a:buClr>
            </a:pPr>
            <a:r>
              <a:rPr lang="en-US"/>
              <a:t>There is a good bit of evidence in the text of Hebrews that would seem to suggest that the original recipients of this New Testament book had a </a:t>
            </a:r>
            <a:r>
              <a:rPr lang="en-US" b="1" i="1"/>
              <a:t>rich background</a:t>
            </a:r>
            <a:r>
              <a:rPr lang="en-US"/>
              <a:t> in </a:t>
            </a:r>
            <a:r>
              <a:rPr lang="en-US" b="1" i="1"/>
              <a:t>Jewish worship and thought</a:t>
            </a:r>
            <a:r>
              <a:rPr lang="en-US"/>
              <a:t>: </a:t>
            </a:r>
          </a:p>
          <a:p>
            <a:pPr lvl="1">
              <a:buClr>
                <a:srgbClr val="000099"/>
              </a:buClr>
            </a:pPr>
            <a:r>
              <a:rPr lang="en-US"/>
              <a:t>The author seems to assume that his audience has an </a:t>
            </a:r>
            <a:r>
              <a:rPr lang="en-US" b="1" i="1"/>
              <a:t>extensive knowledge</a:t>
            </a:r>
            <a:r>
              <a:rPr lang="en-US"/>
              <a:t> of the Old Testament. </a:t>
            </a:r>
          </a:p>
          <a:p>
            <a:pPr lvl="1">
              <a:buClr>
                <a:srgbClr val="000099"/>
              </a:buClr>
            </a:pPr>
            <a:r>
              <a:rPr lang="en-US"/>
              <a:t>The author uses </a:t>
            </a:r>
            <a:r>
              <a:rPr lang="en-US" b="1" i="1"/>
              <a:t>theological concepts </a:t>
            </a:r>
            <a:r>
              <a:rPr lang="en-US"/>
              <a:t>that were popular in the Greek-speaking synagogues of the first century: </a:t>
            </a:r>
          </a:p>
          <a:p>
            <a:pPr lvl="2"/>
            <a:r>
              <a:rPr lang="en-US"/>
              <a:t>A veneration of Moses as one having special access to God (3:1–6) </a:t>
            </a:r>
          </a:p>
          <a:p>
            <a:pPr lvl="2"/>
            <a:r>
              <a:rPr lang="en-US"/>
              <a:t>Angels as the mediators of the Old Covenant revelation (2:1–4)</a:t>
            </a:r>
          </a:p>
          <a:p>
            <a:pPr lvl="2"/>
            <a:r>
              <a:rPr lang="en-US"/>
              <a:t>References to the divine Wisdom’s role in creation (1:1–4).</a:t>
            </a:r>
          </a:p>
          <a:p>
            <a:pPr lvl="1">
              <a:buClr>
                <a:srgbClr val="000099"/>
              </a:buClr>
            </a:pPr>
            <a:r>
              <a:rPr lang="en-US"/>
              <a:t>A </a:t>
            </a:r>
            <a:r>
              <a:rPr lang="en-US" b="1" i="1"/>
              <a:t>potential danger </a:t>
            </a:r>
            <a:r>
              <a:rPr lang="en-US"/>
              <a:t>to this community seems to have been a temptation to </a:t>
            </a:r>
            <a:r>
              <a:rPr lang="en-US" b="1" i="1"/>
              <a:t>reject Christianity </a:t>
            </a:r>
            <a:r>
              <a:rPr lang="en-US"/>
              <a:t>and </a:t>
            </a:r>
            <a:r>
              <a:rPr lang="en-US" b="1" i="1"/>
              <a:t>return to Judaism</a:t>
            </a:r>
            <a:r>
              <a:rPr lang="en-US"/>
              <a:t>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DC52B-A447-4DC7-B900-0C3A3CCC8538}"/>
              </a:ext>
            </a:extLst>
          </p:cNvPr>
          <p:cNvSpPr txBox="1"/>
          <p:nvPr/>
        </p:nvSpPr>
        <p:spPr>
          <a:xfrm>
            <a:off x="-29434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Guthrie, George H. – </a:t>
            </a:r>
            <a:r>
              <a:rPr lang="en-US" i="1"/>
              <a:t>The NIV Application Commentary - Hebrews</a:t>
            </a:r>
            <a:r>
              <a:rPr lang="en-US"/>
              <a:t>; </a:t>
            </a:r>
            <a:r>
              <a:rPr lang="en-US" sz="1800"/>
              <a:t>p. 19-20 </a:t>
            </a:r>
          </a:p>
        </p:txBody>
      </p:sp>
    </p:spTree>
    <p:extLst>
      <p:ext uri="{BB962C8B-B14F-4D97-AF65-F5344CB8AC3E}">
        <p14:creationId xmlns:p14="http://schemas.microsoft.com/office/powerpoint/2010/main" val="10211454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87D3-1B71-401F-A854-BAAF8A67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43612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The Original </a:t>
            </a:r>
            <a:r>
              <a:rPr lang="en-US" sz="4000" i="1"/>
              <a:t>Readers</a:t>
            </a:r>
            <a:r>
              <a:rPr lang="en-US" sz="4000"/>
              <a:t> of Hebrews</a:t>
            </a:r>
            <a:endParaRPr 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Gadugi" panose="020B0502040204020203" pitchFamily="34" charset="0"/>
              <a:cs typeface="Leelawadee UI" panose="020B05020402040202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A9B13-216C-4F04-BA47-FABCB3AFF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41577"/>
            <a:ext cx="9061587" cy="5772886"/>
          </a:xfrm>
        </p:spPr>
        <p:txBody>
          <a:bodyPr>
            <a:normAutofit/>
          </a:bodyPr>
          <a:lstStyle/>
          <a:p>
            <a:r>
              <a:rPr lang="en-US" sz="2800"/>
              <a:t>As we look closely at the book of Hebrews, we can see that the author </a:t>
            </a:r>
            <a:r>
              <a:rPr lang="en-US" sz="2800" b="1" i="1"/>
              <a:t>assumes</a:t>
            </a:r>
            <a:r>
              <a:rPr lang="en-US" sz="2800"/>
              <a:t> that his audience has an </a:t>
            </a:r>
            <a:r>
              <a:rPr lang="en-US" sz="2800" b="1" i="1"/>
              <a:t>extensive knowledge</a:t>
            </a:r>
            <a:r>
              <a:rPr lang="en-US" sz="2800"/>
              <a:t> of the Old Testament:</a:t>
            </a:r>
            <a:r>
              <a:rPr lang="en-US" sz="2800" baseline="30000"/>
              <a:t> </a:t>
            </a:r>
            <a:r>
              <a:rPr lang="en-US" sz="2800"/>
              <a:t> </a:t>
            </a:r>
          </a:p>
          <a:p>
            <a:pPr lvl="1"/>
            <a:r>
              <a:rPr lang="en-US" sz="2400"/>
              <a:t>The book of Hebrews is </a:t>
            </a:r>
            <a:r>
              <a:rPr lang="en-US" sz="2400" b="1" i="1"/>
              <a:t>saturated</a:t>
            </a:r>
            <a:r>
              <a:rPr lang="en-US" sz="2400"/>
              <a:t> with </a:t>
            </a:r>
            <a:r>
              <a:rPr lang="en-US" sz="2400" b="1" i="1"/>
              <a:t>more</a:t>
            </a:r>
            <a:r>
              <a:rPr lang="en-US" sz="2400"/>
              <a:t> </a:t>
            </a:r>
            <a:r>
              <a:rPr lang="en-US" sz="2400" b="1" i="1"/>
              <a:t>overt</a:t>
            </a:r>
            <a:r>
              <a:rPr lang="en-US" sz="2400"/>
              <a:t> </a:t>
            </a:r>
            <a:r>
              <a:rPr lang="en-US" sz="2400" b="1" i="1"/>
              <a:t>references to the Old Testament </a:t>
            </a:r>
            <a:r>
              <a:rPr lang="en-US" sz="2400"/>
              <a:t>than perhaps </a:t>
            </a:r>
            <a:r>
              <a:rPr lang="en-US" sz="2400" b="1" i="1"/>
              <a:t>any other book of the New Testament</a:t>
            </a:r>
            <a:r>
              <a:rPr lang="en-US" sz="2400"/>
              <a:t>.</a:t>
            </a:r>
            <a:r>
              <a:rPr lang="en-US" sz="2400" baseline="30000"/>
              <a:t>1</a:t>
            </a:r>
            <a:endParaRPr lang="en-US" sz="2400"/>
          </a:p>
          <a:p>
            <a:pPr lvl="1"/>
            <a:r>
              <a:rPr lang="en-US" sz="2400"/>
              <a:t>The author has </a:t>
            </a:r>
            <a:r>
              <a:rPr lang="en-US" sz="2400" b="1" i="1"/>
              <a:t>filled</a:t>
            </a:r>
            <a:r>
              <a:rPr lang="en-US" sz="2400"/>
              <a:t> his discourse with </a:t>
            </a:r>
            <a:r>
              <a:rPr lang="en-US" sz="2400" b="1" i="1"/>
              <a:t>so many </a:t>
            </a:r>
            <a:r>
              <a:rPr lang="en-US" sz="2400"/>
              <a:t>Old Testament references that they permeate </a:t>
            </a:r>
            <a:r>
              <a:rPr lang="en-US" sz="2400" b="1" i="1"/>
              <a:t>every chapter</a:t>
            </a:r>
            <a:r>
              <a:rPr lang="en-US" sz="2400"/>
              <a:t>.</a:t>
            </a:r>
            <a:r>
              <a:rPr lang="en-US" sz="2400" baseline="30000"/>
              <a:t> 1</a:t>
            </a:r>
            <a:endParaRPr lang="en-US" sz="2400"/>
          </a:p>
          <a:p>
            <a:pPr lvl="1"/>
            <a:r>
              <a:rPr lang="en-US" sz="2400"/>
              <a:t>In a recent book on the NT use of the OT </a:t>
            </a:r>
            <a:r>
              <a:rPr lang="en-US" sz="2400" baseline="30000"/>
              <a:t>2</a:t>
            </a:r>
            <a:r>
              <a:rPr lang="en-US" sz="2400"/>
              <a:t>, G.H. Guthrie, who wrote the chapter on Hebrews, states that, by his count, there are roughly:</a:t>
            </a:r>
          </a:p>
          <a:p>
            <a:pPr lvl="2"/>
            <a:r>
              <a:rPr lang="en-US" sz="2000" b="1">
                <a:ea typeface="Cambria" panose="02040503050406030204" pitchFamily="18" charset="0"/>
              </a:rPr>
              <a:t>Thirty-seven </a:t>
            </a:r>
            <a:r>
              <a:rPr lang="en-US" sz="2000" b="1" i="1">
                <a:ea typeface="Cambria" panose="02040503050406030204" pitchFamily="18" charset="0"/>
              </a:rPr>
              <a:t>direct</a:t>
            </a:r>
            <a:r>
              <a:rPr lang="en-US" sz="2000">
                <a:ea typeface="Cambria" panose="02040503050406030204" pitchFamily="18" charset="0"/>
              </a:rPr>
              <a:t> </a:t>
            </a:r>
            <a:r>
              <a:rPr lang="en-US" sz="2000" b="1" i="1">
                <a:ea typeface="Cambria" panose="02040503050406030204" pitchFamily="18" charset="0"/>
              </a:rPr>
              <a:t>quotations</a:t>
            </a:r>
            <a:r>
              <a:rPr lang="en-US" sz="2000">
                <a:ea typeface="Cambria" panose="02040503050406030204" pitchFamily="18" charset="0"/>
              </a:rPr>
              <a:t> of OT passages</a:t>
            </a:r>
          </a:p>
          <a:p>
            <a:pPr lvl="2"/>
            <a:r>
              <a:rPr lang="en-US" sz="2000" b="1">
                <a:ea typeface="Cambria" panose="02040503050406030204" pitchFamily="18" charset="0"/>
              </a:rPr>
              <a:t>Forty</a:t>
            </a:r>
            <a:r>
              <a:rPr lang="en-US" sz="2000">
                <a:ea typeface="Cambria" panose="02040503050406030204" pitchFamily="18" charset="0"/>
              </a:rPr>
              <a:t> </a:t>
            </a:r>
            <a:r>
              <a:rPr lang="en-US" sz="2000" b="1" i="1">
                <a:ea typeface="Cambria" panose="02040503050406030204" pitchFamily="18" charset="0"/>
              </a:rPr>
              <a:t>allusions</a:t>
            </a:r>
            <a:r>
              <a:rPr lang="en-US" sz="2000">
                <a:ea typeface="Cambria" panose="02040503050406030204" pitchFamily="18" charset="0"/>
              </a:rPr>
              <a:t> to OT passages</a:t>
            </a:r>
          </a:p>
          <a:p>
            <a:pPr lvl="2"/>
            <a:r>
              <a:rPr lang="en-US" sz="2000" b="1">
                <a:ea typeface="Cambria" panose="02040503050406030204" pitchFamily="18" charset="0"/>
              </a:rPr>
              <a:t>Nineteen</a:t>
            </a:r>
            <a:r>
              <a:rPr lang="en-US" sz="2000">
                <a:ea typeface="Cambria" panose="02040503050406030204" pitchFamily="18" charset="0"/>
              </a:rPr>
              <a:t> cases where OT material is </a:t>
            </a:r>
            <a:r>
              <a:rPr lang="en-US" sz="2000" b="1" i="1">
                <a:ea typeface="Cambria" panose="02040503050406030204" pitchFamily="18" charset="0"/>
              </a:rPr>
              <a:t>summarized</a:t>
            </a:r>
          </a:p>
          <a:p>
            <a:pPr lvl="2"/>
            <a:r>
              <a:rPr lang="en-US" sz="2000" b="1">
                <a:ea typeface="Cambria" panose="02040503050406030204" pitchFamily="18" charset="0"/>
              </a:rPr>
              <a:t>Thirteen</a:t>
            </a:r>
            <a:r>
              <a:rPr lang="en-US" sz="2000">
                <a:ea typeface="Cambria" panose="02040503050406030204" pitchFamily="18" charset="0"/>
              </a:rPr>
              <a:t> where an </a:t>
            </a:r>
            <a:r>
              <a:rPr lang="en-US" sz="2000" b="1" i="1">
                <a:ea typeface="Cambria" panose="02040503050406030204" pitchFamily="18" charset="0"/>
              </a:rPr>
              <a:t>OT name or topic </a:t>
            </a:r>
            <a:r>
              <a:rPr lang="en-US" sz="2000">
                <a:ea typeface="Cambria" panose="02040503050406030204" pitchFamily="18" charset="0"/>
              </a:rPr>
              <a:t>is referred to without reference to a specific context.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DC52B-A447-4DC7-B900-0C3A3CCC8538}"/>
              </a:ext>
            </a:extLst>
          </p:cNvPr>
          <p:cNvSpPr txBox="1"/>
          <p:nvPr/>
        </p:nvSpPr>
        <p:spPr>
          <a:xfrm>
            <a:off x="0" y="621166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/>
              <a:t>1 </a:t>
            </a:r>
            <a:r>
              <a:rPr lang="en-US" sz="1800"/>
              <a:t>Guthrie, George H.</a:t>
            </a:r>
            <a:r>
              <a:rPr lang="en-US"/>
              <a:t> – </a:t>
            </a:r>
            <a:r>
              <a:rPr lang="en-US" sz="1800" i="1"/>
              <a:t>The NIV Application </a:t>
            </a:r>
            <a:r>
              <a:rPr lang="en-US" i="1"/>
              <a:t>Commentary - Hebrews</a:t>
            </a:r>
            <a:r>
              <a:rPr lang="en-US" sz="1800"/>
              <a:t>; pp. 19-20 </a:t>
            </a:r>
          </a:p>
          <a:p>
            <a:r>
              <a:rPr lang="en-US" baseline="30000"/>
              <a:t>2 </a:t>
            </a:r>
            <a:r>
              <a:rPr lang="en-US" sz="1800"/>
              <a:t>Guthrie, George </a:t>
            </a:r>
            <a:r>
              <a:rPr lang="en-US"/>
              <a:t>H. – </a:t>
            </a:r>
            <a:r>
              <a:rPr lang="en-US" sz="1800" i="1"/>
              <a:t>Commentary on the NT Use of the OT</a:t>
            </a:r>
            <a:r>
              <a:rPr lang="en-US" i="1"/>
              <a:t> - Hebrews</a:t>
            </a:r>
            <a:r>
              <a:rPr lang="en-US" sz="1800" i="1"/>
              <a:t> </a:t>
            </a:r>
            <a:r>
              <a:rPr lang="en-US"/>
              <a:t>(</a:t>
            </a:r>
            <a:r>
              <a:rPr lang="en-US" sz="1800"/>
              <a:t>Carson and Beale); p.919</a:t>
            </a:r>
          </a:p>
        </p:txBody>
      </p:sp>
    </p:spTree>
    <p:extLst>
      <p:ext uri="{BB962C8B-B14F-4D97-AF65-F5344CB8AC3E}">
        <p14:creationId xmlns:p14="http://schemas.microsoft.com/office/powerpoint/2010/main" val="18328913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87D3-1B71-401F-A854-BAAF8A67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43612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The Original </a:t>
            </a:r>
            <a:r>
              <a:rPr lang="en-US" sz="4000" i="1"/>
              <a:t>Readers</a:t>
            </a:r>
            <a:r>
              <a:rPr lang="en-US" sz="4000"/>
              <a:t> of Hebrews</a:t>
            </a:r>
            <a:endParaRPr 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Gadugi" panose="020B0502040204020203" pitchFamily="34" charset="0"/>
              <a:cs typeface="Leelawadee UI" panose="020B05020402040202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A9B13-216C-4F04-BA47-FABCB3AFF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561" y="726026"/>
            <a:ext cx="8520011" cy="5762642"/>
          </a:xfrm>
        </p:spPr>
        <p:txBody>
          <a:bodyPr>
            <a:normAutofit fontScale="85000" lnSpcReduction="10000"/>
          </a:bodyPr>
          <a:lstStyle/>
          <a:p>
            <a:r>
              <a:rPr lang="en-US"/>
              <a:t>Although some scholars have taken these examples as an indication that original readers of Hebrews were </a:t>
            </a:r>
            <a:r>
              <a:rPr lang="en-US" b="1" i="1"/>
              <a:t>thoroughly Jewish</a:t>
            </a:r>
            <a:r>
              <a:rPr lang="en-US"/>
              <a:t>, one must remember that many </a:t>
            </a:r>
            <a:r>
              <a:rPr lang="en-US" b="1" i="1"/>
              <a:t>Gentiles</a:t>
            </a:r>
            <a:r>
              <a:rPr lang="en-US"/>
              <a:t> affiliated themselves with first-century synagogues, either as proselytes or God-fearers. </a:t>
            </a:r>
          </a:p>
          <a:p>
            <a:pPr>
              <a:buClr>
                <a:srgbClr val="000099"/>
              </a:buClr>
            </a:pPr>
            <a:r>
              <a:rPr lang="en-US"/>
              <a:t>Consequently, some Gentiles came to Christ with a </a:t>
            </a:r>
            <a:r>
              <a:rPr lang="en-US" b="1" i="1"/>
              <a:t>rich</a:t>
            </a:r>
            <a:r>
              <a:rPr lang="en-US"/>
              <a:t> background in Jewish worship and </a:t>
            </a:r>
            <a:r>
              <a:rPr lang="en-US" b="1" i="1"/>
              <a:t>extensive</a:t>
            </a:r>
            <a:r>
              <a:rPr lang="en-US"/>
              <a:t> knowledge of the Jewish Scriptures. </a:t>
            </a:r>
          </a:p>
          <a:p>
            <a:pPr>
              <a:buClr>
                <a:srgbClr val="000099"/>
              </a:buClr>
            </a:pPr>
            <a:r>
              <a:rPr lang="en-US"/>
              <a:t>Therefore, the exact mix of Jews and Gentiles in this church group must remain a mystery. </a:t>
            </a:r>
          </a:p>
          <a:p>
            <a:pPr>
              <a:buClr>
                <a:srgbClr val="000099"/>
              </a:buClr>
            </a:pPr>
            <a:r>
              <a:rPr lang="en-US"/>
              <a:t>However it </a:t>
            </a:r>
            <a:r>
              <a:rPr lang="en-US" b="1" i="1"/>
              <a:t>would seem </a:t>
            </a:r>
            <a:r>
              <a:rPr lang="en-US"/>
              <a:t>that, </a:t>
            </a:r>
            <a:r>
              <a:rPr lang="en-US" b="1" i="1"/>
              <a:t>prior</a:t>
            </a:r>
            <a:r>
              <a:rPr lang="en-US"/>
              <a:t> to accepting Christ, these believers had worshipped in a Jewish synagogue. </a:t>
            </a:r>
          </a:p>
          <a:p>
            <a:pPr>
              <a:buClr>
                <a:srgbClr val="000099"/>
              </a:buClr>
            </a:pPr>
            <a:r>
              <a:rPr lang="en-US"/>
              <a:t>A good case can be made that the believers addressed by Hebrews probably constituted a house church, or group of house churches, in or near the city of </a:t>
            </a:r>
            <a:r>
              <a:rPr lang="en-US" b="1" i="1"/>
              <a:t>Rome</a:t>
            </a:r>
            <a:r>
              <a:rPr lang="en-US"/>
              <a:t>. </a:t>
            </a:r>
          </a:p>
          <a:p>
            <a:pPr>
              <a:buClr>
                <a:srgbClr val="000099"/>
              </a:buClr>
            </a:pP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DC52B-A447-4DC7-B900-0C3A3CCC8538}"/>
              </a:ext>
            </a:extLst>
          </p:cNvPr>
          <p:cNvSpPr txBox="1"/>
          <p:nvPr/>
        </p:nvSpPr>
        <p:spPr>
          <a:xfrm>
            <a:off x="-29434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Guthrie, George H. – </a:t>
            </a:r>
            <a:r>
              <a:rPr lang="en-US" i="1"/>
              <a:t>The NIV Application Commentary - Hebrews</a:t>
            </a:r>
            <a:r>
              <a:rPr lang="en-US"/>
              <a:t>; p</a:t>
            </a:r>
            <a:r>
              <a:rPr lang="en-US" sz="1800"/>
              <a:t>. 20 </a:t>
            </a:r>
          </a:p>
        </p:txBody>
      </p:sp>
    </p:spTree>
    <p:extLst>
      <p:ext uri="{BB962C8B-B14F-4D97-AF65-F5344CB8AC3E}">
        <p14:creationId xmlns:p14="http://schemas.microsoft.com/office/powerpoint/2010/main" val="3480989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87D3-1B71-401F-A854-BAAF8A67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43612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The Original </a:t>
            </a:r>
            <a:r>
              <a:rPr lang="en-US" sz="4000" i="1"/>
              <a:t>Readers</a:t>
            </a:r>
            <a:r>
              <a:rPr lang="en-US" sz="4000"/>
              <a:t> of Hebrews</a:t>
            </a:r>
            <a:endParaRPr 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Gadugi" panose="020B0502040204020203" pitchFamily="34" charset="0"/>
              <a:cs typeface="Leelawadee UI" panose="020B05020402040202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A9B13-216C-4F04-BA47-FABCB3AFF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561" y="726026"/>
            <a:ext cx="8520011" cy="5762642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0099"/>
              </a:buClr>
            </a:pPr>
            <a:r>
              <a:rPr lang="en-US"/>
              <a:t>Tradition has it that in 753 B.C., about the same time the OT book of Amos was written to the northern kingdom of Israel, a man named Romulus established a small settlement on the banks of the Tiber River in Rome. </a:t>
            </a:r>
          </a:p>
          <a:p>
            <a:pPr>
              <a:buClr>
                <a:srgbClr val="000099"/>
              </a:buClr>
            </a:pPr>
            <a:r>
              <a:rPr lang="en-US"/>
              <a:t>This event could not have had more far-reaching historical significance. </a:t>
            </a:r>
          </a:p>
          <a:p>
            <a:pPr>
              <a:buClr>
                <a:srgbClr val="000099"/>
              </a:buClr>
            </a:pPr>
            <a:r>
              <a:rPr lang="en-US"/>
              <a:t>By the mid-first century A.D. the city of Rome had a population of over one million people and was the capital of an empire spanning continents. </a:t>
            </a:r>
          </a:p>
          <a:p>
            <a:pPr>
              <a:buClr>
                <a:srgbClr val="000099"/>
              </a:buClr>
            </a:pPr>
            <a:r>
              <a:rPr lang="en-US"/>
              <a:t>Living among its citizens were between </a:t>
            </a:r>
            <a:r>
              <a:rPr lang="en-US" b="1" i="1"/>
              <a:t>forty and sixty thousand Jews</a:t>
            </a:r>
            <a:r>
              <a:rPr lang="en-US"/>
              <a:t>, whose community had formed a </a:t>
            </a:r>
            <a:r>
              <a:rPr lang="en-US" b="1" i="1"/>
              <a:t>significant</a:t>
            </a:r>
            <a:r>
              <a:rPr lang="en-US"/>
              <a:t> segment of Roman society for over </a:t>
            </a:r>
            <a:r>
              <a:rPr lang="en-US" b="1" i="1"/>
              <a:t>one hundred years</a:t>
            </a:r>
            <a:r>
              <a:rPr lang="en-US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DC52B-A447-4DC7-B900-0C3A3CCC8538}"/>
              </a:ext>
            </a:extLst>
          </p:cNvPr>
          <p:cNvSpPr txBox="1"/>
          <p:nvPr/>
        </p:nvSpPr>
        <p:spPr>
          <a:xfrm>
            <a:off x="-29434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Guthrie, George H. – </a:t>
            </a:r>
            <a:r>
              <a:rPr lang="en-US" i="1"/>
              <a:t>The NIV Application Commentary - Hebrews</a:t>
            </a:r>
            <a:r>
              <a:rPr lang="en-US"/>
              <a:t>; p</a:t>
            </a:r>
            <a:r>
              <a:rPr lang="en-US" sz="1800"/>
              <a:t>. 20 </a:t>
            </a:r>
          </a:p>
        </p:txBody>
      </p:sp>
    </p:spTree>
    <p:extLst>
      <p:ext uri="{BB962C8B-B14F-4D97-AF65-F5344CB8AC3E}">
        <p14:creationId xmlns:p14="http://schemas.microsoft.com/office/powerpoint/2010/main" val="16140234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6568</TotalTime>
  <Words>3561</Words>
  <Application>Microsoft Office PowerPoint</Application>
  <PresentationFormat>On-screen Show (4:3)</PresentationFormat>
  <Paragraphs>167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Bwhebb</vt:lpstr>
      <vt:lpstr>Calibri</vt:lpstr>
      <vt:lpstr>Cambria</vt:lpstr>
      <vt:lpstr>Candara</vt:lpstr>
      <vt:lpstr>1_Office Theme</vt:lpstr>
      <vt:lpstr>2_Office Theme</vt:lpstr>
      <vt:lpstr>PowerPoint Presentation</vt:lpstr>
      <vt:lpstr>Introduction to the Book of Hebrews</vt:lpstr>
      <vt:lpstr>Introduction to the Book of Hebrews</vt:lpstr>
      <vt:lpstr>Introduction to the Book of Hebrews</vt:lpstr>
      <vt:lpstr>The Original Readers, Date, and Purpose of the Book of Hebrews</vt:lpstr>
      <vt:lpstr>The Original Readers of Hebrews</vt:lpstr>
      <vt:lpstr>The Original Readers of Hebrews</vt:lpstr>
      <vt:lpstr>The Original Readers of Hebrews</vt:lpstr>
      <vt:lpstr>The Original Readers of Hebrews</vt:lpstr>
      <vt:lpstr>The Original Readers of Hebrews</vt:lpstr>
      <vt:lpstr>The Original Readers of Hebrews</vt:lpstr>
      <vt:lpstr>The Original Readers of Hebrews</vt:lpstr>
      <vt:lpstr>The Original Readers of Hebrews</vt:lpstr>
      <vt:lpstr>The Original Purpose of Hebrews</vt:lpstr>
      <vt:lpstr>The Original Date of Hebrews</vt:lpstr>
      <vt:lpstr>The Original Date of Hebrews</vt:lpstr>
      <vt:lpstr>The Author of Hebrews</vt:lpstr>
      <vt:lpstr>The Author of Hebrews</vt:lpstr>
      <vt:lpstr>The Author of Hebrews Was a Dynamic Preacher</vt:lpstr>
      <vt:lpstr>The Author of Hebrews Was a Dynamic Preacher</vt:lpstr>
      <vt:lpstr>The Author Was Knowledgeable of the OT</vt:lpstr>
      <vt:lpstr>The Author of Hebrews Was Highly Educated</vt:lpstr>
      <vt:lpstr>The Author Was a Committed Minister of Christ</vt:lpstr>
      <vt:lpstr>So Then, Who is the Author of Hebrews?</vt:lpstr>
      <vt:lpstr>So Then, Who is the Author of Hebrews?</vt:lpstr>
      <vt:lpstr>High Level Outline of Hebrews</vt:lpstr>
      <vt:lpstr>Part I We Have a Definitive and Final Revelation in the Son</vt:lpstr>
      <vt:lpstr>Class Discussion Time</vt:lpstr>
      <vt:lpstr>*Class Discussion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Connolly</dc:creator>
  <cp:lastModifiedBy>Robert Connolly</cp:lastModifiedBy>
  <cp:revision>125</cp:revision>
  <cp:lastPrinted>2022-03-20T14:09:15Z</cp:lastPrinted>
  <dcterms:created xsi:type="dcterms:W3CDTF">2022-03-11T13:15:23Z</dcterms:created>
  <dcterms:modified xsi:type="dcterms:W3CDTF">2022-03-20T14:13:51Z</dcterms:modified>
</cp:coreProperties>
</file>