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479" r:id="rId3"/>
    <p:sldId id="5488" r:id="rId4"/>
    <p:sldId id="5487" r:id="rId5"/>
    <p:sldId id="5523" r:id="rId6"/>
    <p:sldId id="5491" r:id="rId7"/>
    <p:sldId id="5524" r:id="rId8"/>
    <p:sldId id="5490" r:id="rId9"/>
    <p:sldId id="5527" r:id="rId10"/>
    <p:sldId id="5528" r:id="rId11"/>
    <p:sldId id="5493" r:id="rId12"/>
    <p:sldId id="5498" r:id="rId13"/>
    <p:sldId id="5495" r:id="rId14"/>
    <p:sldId id="5529" r:id="rId15"/>
    <p:sldId id="5501" r:id="rId16"/>
    <p:sldId id="5502" r:id="rId17"/>
    <p:sldId id="5505" r:id="rId18"/>
    <p:sldId id="5507" r:id="rId19"/>
    <p:sldId id="5509" r:id="rId20"/>
    <p:sldId id="5511" r:id="rId21"/>
    <p:sldId id="5512" r:id="rId22"/>
    <p:sldId id="5513" r:id="rId23"/>
    <p:sldId id="5514" r:id="rId24"/>
    <p:sldId id="5532" r:id="rId25"/>
    <p:sldId id="5515" r:id="rId26"/>
    <p:sldId id="5537" r:id="rId27"/>
    <p:sldId id="5519" r:id="rId28"/>
    <p:sldId id="5521" r:id="rId29"/>
    <p:sldId id="5530" r:id="rId30"/>
    <p:sldId id="5536" r:id="rId31"/>
    <p:sldId id="5534" r:id="rId32"/>
    <p:sldId id="5535"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58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3/27/2022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424346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46-47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792742"/>
            <a:ext cx="8398352" cy="5695925"/>
          </a:xfrm>
        </p:spPr>
        <p:txBody>
          <a:bodyPr>
            <a:normAutofit/>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Long ago, </a:t>
            </a:r>
            <a:r>
              <a:rPr lang="en-US" sz="3200" b="1" i="1" u="none" strike="noStrike" baseline="0" dirty="0">
                <a:solidFill>
                  <a:srgbClr val="000099"/>
                </a:solidFill>
                <a:latin typeface="Cambria" panose="02040503050406030204" pitchFamily="18" charset="0"/>
                <a:ea typeface="Cambria" panose="02040503050406030204" pitchFamily="18" charset="0"/>
              </a:rPr>
              <a:t>at many times </a:t>
            </a:r>
            <a:r>
              <a:rPr lang="en-US" sz="3200" b="0" i="1" u="none" strike="noStrike" baseline="0" dirty="0">
                <a:solidFill>
                  <a:srgbClr val="000099"/>
                </a:solidFill>
                <a:latin typeface="Cambria" panose="02040503050406030204" pitchFamily="18" charset="0"/>
                <a:ea typeface="Cambria" panose="02040503050406030204" pitchFamily="18" charset="0"/>
              </a:rPr>
              <a:t>and </a:t>
            </a:r>
            <a:r>
              <a:rPr lang="en-US" sz="3200" b="1" i="1" u="none" strike="noStrike" baseline="0" dirty="0">
                <a:solidFill>
                  <a:srgbClr val="000099"/>
                </a:solidFill>
                <a:latin typeface="Cambria" panose="02040503050406030204" pitchFamily="18" charset="0"/>
                <a:ea typeface="Cambria" panose="02040503050406030204" pitchFamily="18" charset="0"/>
              </a:rPr>
              <a:t>in many ways</a:t>
            </a:r>
            <a:r>
              <a:rPr lang="en-US" sz="3200" b="0" i="1" u="none" strike="noStrike" baseline="0" dirty="0">
                <a:solidFill>
                  <a:srgbClr val="000099"/>
                </a:solidFill>
                <a:latin typeface="Cambria" panose="02040503050406030204" pitchFamily="18" charset="0"/>
                <a:ea typeface="Cambria" panose="02040503050406030204" pitchFamily="18" charset="0"/>
              </a:rPr>
              <a:t>, God spoke to our fathers </a:t>
            </a:r>
            <a:r>
              <a:rPr lang="en-US" sz="3200" i="1" u="none" strike="noStrike" baseline="0" dirty="0">
                <a:solidFill>
                  <a:srgbClr val="000099"/>
                </a:solidFill>
                <a:latin typeface="Cambria" panose="02040503050406030204" pitchFamily="18" charset="0"/>
                <a:ea typeface="Cambria" panose="02040503050406030204" pitchFamily="18" charset="0"/>
              </a:rPr>
              <a:t>by the prophets,</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but in these last days he has spoken to </a:t>
            </a:r>
            <a:r>
              <a:rPr lang="en-US" sz="3200" i="1" u="none" strike="noStrike" baseline="0" dirty="0">
                <a:solidFill>
                  <a:srgbClr val="000099"/>
                </a:solidFill>
                <a:latin typeface="Cambria" panose="02040503050406030204" pitchFamily="18" charset="0"/>
                <a:ea typeface="Cambria" panose="02040503050406030204" pitchFamily="18" charset="0"/>
              </a:rPr>
              <a:t>us by his Son…</a:t>
            </a:r>
          </a:p>
          <a:p>
            <a:pPr marL="173038" indent="-173038" algn="l" rtl="0">
              <a:buNone/>
            </a:pPr>
            <a:endParaRPr lang="en-US" sz="1300" dirty="0"/>
          </a:p>
          <a:p>
            <a:r>
              <a:rPr lang="en-US" dirty="0"/>
              <a:t>As to the </a:t>
            </a:r>
            <a:r>
              <a:rPr lang="en-US" b="1" i="1" dirty="0"/>
              <a:t>manner</a:t>
            </a:r>
            <a:r>
              <a:rPr lang="en-US" dirty="0"/>
              <a:t> of the divine revelation given in the past, the author tells us it was given:</a:t>
            </a:r>
          </a:p>
          <a:p>
            <a:pPr lvl="1"/>
            <a:r>
              <a:rPr lang="en-US" dirty="0"/>
              <a:t>“</a:t>
            </a:r>
            <a:r>
              <a:rPr lang="en-US" b="0" i="1" u="none" strike="noStrike" baseline="0" dirty="0">
                <a:solidFill>
                  <a:srgbClr val="000099"/>
                </a:solidFill>
                <a:latin typeface="Cambria" panose="02040503050406030204" pitchFamily="18" charset="0"/>
                <a:ea typeface="Cambria" panose="02040503050406030204" pitchFamily="18" charset="0"/>
              </a:rPr>
              <a:t>at many times </a:t>
            </a:r>
            <a:r>
              <a:rPr lang="en-US" dirty="0"/>
              <a:t>” (</a:t>
            </a:r>
            <a:r>
              <a:rPr lang="en-US" i="1" dirty="0" err="1"/>
              <a:t>polymeros</a:t>
            </a:r>
            <a:r>
              <a:rPr lang="en-US" dirty="0"/>
              <a:t>)—that is, it was temporally fragmented, rather than in a complete package</a:t>
            </a:r>
          </a:p>
          <a:p>
            <a:pPr lvl="1"/>
            <a:r>
              <a:rPr lang="en-US" dirty="0"/>
              <a:t>“</a:t>
            </a:r>
            <a:r>
              <a:rPr lang="en-US" b="0" i="1" u="none" strike="noStrike" baseline="0" dirty="0">
                <a:solidFill>
                  <a:srgbClr val="000099"/>
                </a:solidFill>
                <a:latin typeface="Cambria" panose="02040503050406030204" pitchFamily="18" charset="0"/>
                <a:ea typeface="Cambria" panose="02040503050406030204" pitchFamily="18" charset="0"/>
              </a:rPr>
              <a:t>in many ways</a:t>
            </a:r>
            <a:r>
              <a:rPr lang="en-US" dirty="0"/>
              <a:t>” (</a:t>
            </a:r>
            <a:r>
              <a:rPr lang="en-US" i="1" dirty="0" err="1"/>
              <a:t>polytropos</a:t>
            </a:r>
            <a:r>
              <a:rPr lang="en-US" dirty="0"/>
              <a:t>), a word that suggests the different </a:t>
            </a:r>
            <a:r>
              <a:rPr lang="en-US" b="1" i="1" dirty="0"/>
              <a:t>forms</a:t>
            </a:r>
            <a:r>
              <a:rPr lang="en-US" dirty="0"/>
              <a:t> that the divine revelation took. </a:t>
            </a:r>
          </a:p>
        </p:txBody>
      </p:sp>
    </p:spTree>
    <p:extLst>
      <p:ext uri="{BB962C8B-B14F-4D97-AF65-F5344CB8AC3E}">
        <p14:creationId xmlns:p14="http://schemas.microsoft.com/office/powerpoint/2010/main" val="35500199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 calcmode="lin" valueType="num">
                                      <p:cBhvr>
                                        <p:cTn id="14"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a:xfrm>
            <a:off x="0" y="0"/>
            <a:ext cx="9144000" cy="1236206"/>
          </a:xfrm>
        </p:spPr>
        <p:txBody>
          <a:bodyPr/>
          <a:lstStyle/>
          <a:p>
            <a:r>
              <a:rPr lang="en-US" sz="4000" dirty="0"/>
              <a:t>Old Testament Revelation was Given in a </a:t>
            </a:r>
            <a:r>
              <a:rPr lang="en-US" sz="4000" i="1" dirty="0"/>
              <a:t>Variety</a:t>
            </a:r>
            <a:r>
              <a:rPr lang="en-US" sz="4000" dirty="0"/>
              <a:t> of Ways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1275450"/>
            <a:ext cx="8398352" cy="5582549"/>
          </a:xfrm>
        </p:spPr>
        <p:txBody>
          <a:bodyPr>
            <a:normAutofit fontScale="85000" lnSpcReduction="10000"/>
          </a:bodyPr>
          <a:lstStyle/>
          <a:p>
            <a:pPr marL="173038" indent="-173038" algn="l" rtl="0">
              <a:buNone/>
            </a:pPr>
            <a:endParaRPr lang="en-US" sz="1000" dirty="0"/>
          </a:p>
          <a:p>
            <a:r>
              <a:rPr lang="en-US" dirty="0"/>
              <a:t>God spoke to Moses “</a:t>
            </a:r>
            <a:r>
              <a:rPr lang="en-US" sz="3300" i="1" dirty="0">
                <a:solidFill>
                  <a:srgbClr val="000099"/>
                </a:solidFill>
                <a:latin typeface="Cambria" panose="02040503050406030204" pitchFamily="18" charset="0"/>
                <a:ea typeface="Cambria" panose="02040503050406030204" pitchFamily="18" charset="0"/>
              </a:rPr>
              <a:t>with a loud voice</a:t>
            </a:r>
            <a:r>
              <a:rPr lang="en-US" dirty="0"/>
              <a:t>” (Deut. 5:22 ) like “</a:t>
            </a:r>
            <a:r>
              <a:rPr lang="en-US" i="1" dirty="0">
                <a:solidFill>
                  <a:srgbClr val="000099"/>
                </a:solidFill>
                <a:latin typeface="Cambria" panose="02040503050406030204" pitchFamily="18" charset="0"/>
                <a:ea typeface="Cambria" panose="02040503050406030204" pitchFamily="18" charset="0"/>
              </a:rPr>
              <a:t>thunder</a:t>
            </a:r>
            <a:r>
              <a:rPr lang="en-US" dirty="0"/>
              <a:t>” (Ex. 19:19) </a:t>
            </a:r>
          </a:p>
          <a:p>
            <a:r>
              <a:rPr lang="en-US" dirty="0"/>
              <a:t>He spoke to Elijah in a “</a:t>
            </a:r>
            <a:r>
              <a:rPr lang="en-US" i="1" dirty="0">
                <a:solidFill>
                  <a:srgbClr val="000099"/>
                </a:solidFill>
                <a:latin typeface="Cambria" panose="02040503050406030204" pitchFamily="18" charset="0"/>
                <a:ea typeface="Cambria" panose="02040503050406030204" pitchFamily="18" charset="0"/>
              </a:rPr>
              <a:t>gentle whisper</a:t>
            </a:r>
            <a:r>
              <a:rPr lang="en-US" dirty="0"/>
              <a:t>” (1 Kings 19:12) </a:t>
            </a:r>
          </a:p>
          <a:p>
            <a:r>
              <a:rPr lang="en-US" dirty="0"/>
              <a:t>Old Testament revelation was transmitted through commands, stories, hymns, proverbs, poetry, parables, love songs, through wisdom and apocalyptic literature.</a:t>
            </a:r>
          </a:p>
          <a:p>
            <a:r>
              <a:rPr lang="en-US" dirty="0"/>
              <a:t>God communicated with His people for hundreds of years, speaking to Abraham, Isaac, and Jacob, to Moses and Joshua, Samuel and Saul, David and the kings of Judah and Israel, to the prophets, and the people who returned from exile.</a:t>
            </a:r>
          </a:p>
          <a:p>
            <a:r>
              <a:rPr lang="en-US" dirty="0"/>
              <a:t>The word “</a:t>
            </a:r>
            <a:r>
              <a:rPr lang="en-US" sz="3200" i="1" u="none" strike="noStrike" baseline="0" dirty="0">
                <a:solidFill>
                  <a:srgbClr val="000099"/>
                </a:solidFill>
                <a:latin typeface="Cambria" panose="02040503050406030204" pitchFamily="18" charset="0"/>
                <a:ea typeface="Cambria" panose="02040503050406030204" pitchFamily="18" charset="0"/>
              </a:rPr>
              <a:t>prophets</a:t>
            </a:r>
            <a:r>
              <a:rPr lang="en-US" dirty="0"/>
              <a:t>” is not just referring to the books that are labeled as “prophetic” in our English Bibles. The writer identifies the </a:t>
            </a:r>
            <a:r>
              <a:rPr lang="en-US" b="1" i="1" dirty="0"/>
              <a:t>entire</a:t>
            </a:r>
            <a:r>
              <a:rPr lang="en-US" dirty="0"/>
              <a:t> OT as prophetic.</a:t>
            </a:r>
          </a:p>
        </p:txBody>
      </p:sp>
    </p:spTree>
    <p:extLst>
      <p:ext uri="{BB962C8B-B14F-4D97-AF65-F5344CB8AC3E}">
        <p14:creationId xmlns:p14="http://schemas.microsoft.com/office/powerpoint/2010/main" val="193506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p:cTn id="7"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 calcmode="lin" valueType="num">
                                      <p:cBhvr>
                                        <p:cTn id="14"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 calcmode="lin" valueType="num">
                                      <p:cBhvr>
                                        <p:cTn id="21"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anim calcmode="lin" valueType="num">
                                      <p:cBhvr>
                                        <p:cTn id="35"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46-47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92500" lnSpcReduction="2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Long ago, at many times and in many ways, God spoke to our fathers </a:t>
            </a:r>
            <a:r>
              <a:rPr lang="en-US" sz="3200" i="1" u="none" strike="noStrike" baseline="0" dirty="0">
                <a:solidFill>
                  <a:srgbClr val="000099"/>
                </a:solidFill>
                <a:latin typeface="Cambria" panose="02040503050406030204" pitchFamily="18" charset="0"/>
                <a:ea typeface="Cambria" panose="02040503050406030204" pitchFamily="18" charset="0"/>
              </a:rPr>
              <a:t>by the prophets,</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but </a:t>
            </a:r>
            <a:r>
              <a:rPr lang="en-US" sz="3200" b="1" i="1" u="none" strike="noStrike" baseline="0" dirty="0">
                <a:solidFill>
                  <a:srgbClr val="000099"/>
                </a:solidFill>
                <a:latin typeface="Cambria" panose="02040503050406030204" pitchFamily="18" charset="0"/>
                <a:ea typeface="Cambria" panose="02040503050406030204" pitchFamily="18" charset="0"/>
              </a:rPr>
              <a:t>in these last days </a:t>
            </a:r>
            <a:r>
              <a:rPr lang="en-US" sz="3200" b="0" i="1" u="none" strike="noStrike" baseline="0" dirty="0">
                <a:solidFill>
                  <a:srgbClr val="000099"/>
                </a:solidFill>
                <a:latin typeface="Cambria" panose="02040503050406030204" pitchFamily="18" charset="0"/>
                <a:ea typeface="Cambria" panose="02040503050406030204" pitchFamily="18" charset="0"/>
              </a:rPr>
              <a:t>he has spoken to </a:t>
            </a:r>
            <a:r>
              <a:rPr lang="en-US" sz="3200" i="1" u="none" strike="noStrike" baseline="0" dirty="0">
                <a:solidFill>
                  <a:srgbClr val="000099"/>
                </a:solidFill>
                <a:latin typeface="Cambria" panose="02040503050406030204" pitchFamily="18" charset="0"/>
                <a:ea typeface="Cambria" panose="02040503050406030204" pitchFamily="18" charset="0"/>
              </a:rPr>
              <a:t>us </a:t>
            </a:r>
            <a:r>
              <a:rPr lang="en-US" sz="3200" b="1" i="1" u="none" strike="noStrike" baseline="0" dirty="0">
                <a:solidFill>
                  <a:srgbClr val="000099"/>
                </a:solidFill>
                <a:latin typeface="Cambria" panose="02040503050406030204" pitchFamily="18" charset="0"/>
                <a:ea typeface="Cambria" panose="02040503050406030204" pitchFamily="18" charset="0"/>
              </a:rPr>
              <a:t>by his Son</a:t>
            </a:r>
            <a:r>
              <a:rPr lang="en-US" sz="320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endParaRPr lang="en-US" sz="1000" dirty="0"/>
          </a:p>
          <a:p>
            <a:r>
              <a:rPr lang="en-US" dirty="0"/>
              <a:t>Whereas the prophets of old were </a:t>
            </a:r>
            <a:r>
              <a:rPr lang="en-US" b="1" i="1" dirty="0"/>
              <a:t>many</a:t>
            </a:r>
            <a:r>
              <a:rPr lang="en-US" dirty="0"/>
              <a:t>, God has spoken “</a:t>
            </a:r>
            <a:r>
              <a:rPr lang="en-US" sz="3200" b="0" i="1" u="none" strike="noStrike" baseline="0" dirty="0">
                <a:solidFill>
                  <a:srgbClr val="000099"/>
                </a:solidFill>
                <a:latin typeface="Cambria" panose="02040503050406030204" pitchFamily="18" charset="0"/>
                <a:ea typeface="Cambria" panose="02040503050406030204" pitchFamily="18" charset="0"/>
              </a:rPr>
              <a:t>in these </a:t>
            </a:r>
            <a:r>
              <a:rPr lang="en-US" sz="3200" b="1" i="1" u="none" strike="noStrike" baseline="0" dirty="0">
                <a:solidFill>
                  <a:srgbClr val="000099"/>
                </a:solidFill>
                <a:latin typeface="Cambria" panose="02040503050406030204" pitchFamily="18" charset="0"/>
                <a:ea typeface="Cambria" panose="02040503050406030204" pitchFamily="18" charset="0"/>
              </a:rPr>
              <a:t>last</a:t>
            </a:r>
            <a:r>
              <a:rPr lang="en-US" sz="3200" b="0" i="1" u="none" strike="noStrike" baseline="0" dirty="0">
                <a:solidFill>
                  <a:srgbClr val="000099"/>
                </a:solidFill>
                <a:latin typeface="Cambria" panose="02040503050406030204" pitchFamily="18" charset="0"/>
                <a:ea typeface="Cambria" panose="02040503050406030204" pitchFamily="18" charset="0"/>
              </a:rPr>
              <a:t> days</a:t>
            </a:r>
            <a:r>
              <a:rPr lang="en-US" dirty="0"/>
              <a:t>” by </a:t>
            </a:r>
            <a:r>
              <a:rPr lang="en-US" b="1" i="1" dirty="0"/>
              <a:t>one</a:t>
            </a:r>
            <a:r>
              <a:rPr lang="en-US" dirty="0"/>
              <a:t> who is </a:t>
            </a:r>
            <a:r>
              <a:rPr lang="en-US" b="1" i="1" dirty="0"/>
              <a:t>uniquely qualified</a:t>
            </a:r>
            <a:r>
              <a:rPr lang="en-US" dirty="0"/>
              <a:t> for the responsibility: “</a:t>
            </a:r>
            <a:r>
              <a:rPr lang="en-US" i="1" dirty="0">
                <a:solidFill>
                  <a:srgbClr val="000099"/>
                </a:solidFill>
                <a:latin typeface="Cambria" panose="02040503050406030204" pitchFamily="18" charset="0"/>
                <a:ea typeface="Cambria" panose="02040503050406030204" pitchFamily="18" charset="0"/>
              </a:rPr>
              <a:t>his </a:t>
            </a:r>
            <a:r>
              <a:rPr lang="en-US" b="1" i="1" dirty="0">
                <a:solidFill>
                  <a:srgbClr val="000099"/>
                </a:solidFill>
                <a:latin typeface="Cambria" panose="02040503050406030204" pitchFamily="18" charset="0"/>
                <a:ea typeface="Cambria" panose="02040503050406030204" pitchFamily="18" charset="0"/>
              </a:rPr>
              <a:t>Son</a:t>
            </a:r>
            <a:r>
              <a:rPr lang="en-US" dirty="0"/>
              <a:t>”. </a:t>
            </a:r>
          </a:p>
          <a:p>
            <a:r>
              <a:rPr lang="en-US" dirty="0"/>
              <a:t>The author’s statement should not be understood as concentrating only on the </a:t>
            </a:r>
            <a:r>
              <a:rPr lang="en-US" b="1" i="1" dirty="0"/>
              <a:t>teachings</a:t>
            </a:r>
            <a:r>
              <a:rPr lang="en-US" dirty="0"/>
              <a:t> of Jesus, although the words of Christ are vitally important to him (cf. Hebrews 2:3–4). </a:t>
            </a:r>
          </a:p>
          <a:p>
            <a:r>
              <a:rPr lang="en-US" dirty="0"/>
              <a:t>Rather, </a:t>
            </a:r>
            <a:r>
              <a:rPr lang="en-US" b="1" i="1" dirty="0"/>
              <a:t>the whole of the incarnation</a:t>
            </a:r>
            <a:r>
              <a:rPr lang="en-US" dirty="0"/>
              <a:t>— Jesus’ </a:t>
            </a:r>
            <a:r>
              <a:rPr lang="en-US" b="1" i="1" dirty="0"/>
              <a:t>person, words, and acts</a:t>
            </a:r>
            <a:r>
              <a:rPr lang="en-US" dirty="0"/>
              <a:t>—should be understood as communicating God’s ultimate word to his new covenant people.</a:t>
            </a:r>
          </a:p>
        </p:txBody>
      </p:sp>
    </p:spTree>
    <p:extLst>
      <p:ext uri="{BB962C8B-B14F-4D97-AF65-F5344CB8AC3E}">
        <p14:creationId xmlns:p14="http://schemas.microsoft.com/office/powerpoint/2010/main" val="4071971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 calcmode="lin" valueType="num">
                                      <p:cBhvr>
                                        <p:cTn id="14"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9311"/>
            <a:ext cx="8673064" cy="5829358"/>
          </a:xfrm>
        </p:spPr>
        <p:txBody>
          <a:bodyPr>
            <a:normAutofit fontScale="85000" lnSpcReduction="1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i="1" u="none" strike="noStrike" baseline="0" dirty="0">
                <a:solidFill>
                  <a:srgbClr val="000099"/>
                </a:solidFill>
                <a:latin typeface="Cambria" panose="02040503050406030204" pitchFamily="18" charset="0"/>
                <a:ea typeface="Cambria" panose="02040503050406030204" pitchFamily="18" charset="0"/>
              </a:rPr>
              <a:t>Long ago, at many times and in many ways, God spoke to our fathers by the prophets,</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i="1" u="none" strike="noStrike" baseline="30000" dirty="0">
                <a:latin typeface="Cambria" panose="02040503050406030204" pitchFamily="18" charset="0"/>
                <a:ea typeface="Cambria" panose="02040503050406030204" pitchFamily="18" charset="0"/>
              </a:rPr>
              <a:t> </a:t>
            </a:r>
            <a:r>
              <a:rPr lang="en-US" sz="3200" i="1" u="none" strike="noStrike" baseline="0" dirty="0">
                <a:solidFill>
                  <a:srgbClr val="000099"/>
                </a:solidFill>
                <a:latin typeface="Cambria" panose="02040503050406030204" pitchFamily="18" charset="0"/>
                <a:ea typeface="Cambria" panose="02040503050406030204" pitchFamily="18" charset="0"/>
              </a:rPr>
              <a:t>but in these last days he has spoken </a:t>
            </a:r>
            <a:r>
              <a:rPr lang="en-US" sz="3200" b="0" i="1" u="none" strike="noStrike" baseline="0" dirty="0">
                <a:solidFill>
                  <a:srgbClr val="000099"/>
                </a:solidFill>
                <a:latin typeface="Cambria" panose="02040503050406030204" pitchFamily="18" charset="0"/>
                <a:ea typeface="Cambria" panose="02040503050406030204" pitchFamily="18" charset="0"/>
              </a:rPr>
              <a:t>to us </a:t>
            </a:r>
            <a:r>
              <a:rPr lang="en-US" sz="3200" b="1" i="1" u="none" strike="noStrike" baseline="0" dirty="0">
                <a:solidFill>
                  <a:srgbClr val="000099"/>
                </a:solidFill>
                <a:latin typeface="Cambria" panose="02040503050406030204" pitchFamily="18" charset="0"/>
                <a:ea typeface="Cambria" panose="02040503050406030204" pitchFamily="18" charset="0"/>
              </a:rPr>
              <a:t>by his Son</a:t>
            </a:r>
            <a:r>
              <a:rPr lang="en-US" sz="320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endParaRPr lang="en-US" sz="1000" dirty="0"/>
          </a:p>
          <a:p>
            <a:r>
              <a:rPr lang="en-US" dirty="0"/>
              <a:t>In the Old Testament, </a:t>
            </a:r>
            <a:r>
              <a:rPr lang="en-US" b="1" i="1" dirty="0"/>
              <a:t>Israel</a:t>
            </a:r>
            <a:r>
              <a:rPr lang="en-US" dirty="0"/>
              <a:t> was said to be the Lord’s </a:t>
            </a:r>
            <a:r>
              <a:rPr lang="en-US" b="1" i="1" dirty="0"/>
              <a:t>son</a:t>
            </a:r>
            <a:r>
              <a:rPr lang="en-US" dirty="0"/>
              <a:t>:</a:t>
            </a:r>
          </a:p>
          <a:p>
            <a:pPr lvl="1"/>
            <a:r>
              <a:rPr lang="en-US" i="1" dirty="0">
                <a:solidFill>
                  <a:srgbClr val="000099"/>
                </a:solidFill>
                <a:latin typeface="Cambria" panose="02040503050406030204" pitchFamily="18" charset="0"/>
                <a:ea typeface="Cambria" panose="02040503050406030204" pitchFamily="18" charset="0"/>
              </a:rPr>
              <a:t>Thus says the LORD, </a:t>
            </a:r>
            <a:r>
              <a:rPr lang="en-US" b="1" i="1" dirty="0">
                <a:solidFill>
                  <a:srgbClr val="000099"/>
                </a:solidFill>
                <a:latin typeface="Cambria" panose="02040503050406030204" pitchFamily="18" charset="0"/>
                <a:ea typeface="Cambria" panose="02040503050406030204" pitchFamily="18" charset="0"/>
              </a:rPr>
              <a:t>Israel</a:t>
            </a:r>
            <a:r>
              <a:rPr lang="en-US" i="1" dirty="0">
                <a:solidFill>
                  <a:srgbClr val="000099"/>
                </a:solidFill>
                <a:latin typeface="Cambria" panose="02040503050406030204" pitchFamily="18" charset="0"/>
                <a:ea typeface="Cambria" panose="02040503050406030204" pitchFamily="18" charset="0"/>
              </a:rPr>
              <a:t> is my firstborn </a:t>
            </a:r>
            <a:r>
              <a:rPr lang="en-US" b="1" i="1" dirty="0">
                <a:solidFill>
                  <a:srgbClr val="000099"/>
                </a:solidFill>
                <a:latin typeface="Cambria" panose="02040503050406030204" pitchFamily="18" charset="0"/>
                <a:ea typeface="Cambria" panose="02040503050406030204" pitchFamily="18" charset="0"/>
              </a:rPr>
              <a:t>son</a:t>
            </a:r>
            <a:r>
              <a:rPr lang="en-US" i="1" dirty="0">
                <a:solidFill>
                  <a:srgbClr val="000099"/>
                </a:solidFill>
                <a:latin typeface="Cambria" panose="02040503050406030204" pitchFamily="18" charset="0"/>
                <a:ea typeface="Cambria" panose="02040503050406030204" pitchFamily="18" charset="0"/>
              </a:rPr>
              <a:t> </a:t>
            </a:r>
            <a:r>
              <a:rPr lang="en-US" dirty="0"/>
              <a:t>(Exod. 4:22)</a:t>
            </a:r>
          </a:p>
          <a:p>
            <a:r>
              <a:rPr lang="en-US" dirty="0"/>
              <a:t>And the </a:t>
            </a:r>
            <a:r>
              <a:rPr lang="en-US" b="1" dirty="0"/>
              <a:t>Davidic king </a:t>
            </a:r>
            <a:r>
              <a:rPr lang="en-US" dirty="0"/>
              <a:t>was </a:t>
            </a:r>
            <a:r>
              <a:rPr lang="en-US" b="1" i="1" dirty="0"/>
              <a:t>also</a:t>
            </a:r>
            <a:r>
              <a:rPr lang="en-US" dirty="0"/>
              <a:t> identified as God’s </a:t>
            </a:r>
            <a:r>
              <a:rPr lang="en-US" b="1" dirty="0"/>
              <a:t>son</a:t>
            </a:r>
            <a:r>
              <a:rPr lang="en-US" dirty="0"/>
              <a:t>:</a:t>
            </a:r>
          </a:p>
          <a:p>
            <a:pPr lvl="1"/>
            <a:r>
              <a:rPr lang="en-US" i="1" dirty="0">
                <a:solidFill>
                  <a:srgbClr val="000099"/>
                </a:solidFill>
                <a:latin typeface="Cambria" panose="02040503050406030204" pitchFamily="18" charset="0"/>
                <a:ea typeface="Cambria" panose="02040503050406030204" pitchFamily="18" charset="0"/>
              </a:rPr>
              <a:t>I will be to him a father, and he shall be to me a </a:t>
            </a:r>
            <a:r>
              <a:rPr lang="en-US" b="1" i="1" dirty="0">
                <a:solidFill>
                  <a:srgbClr val="000099"/>
                </a:solidFill>
                <a:latin typeface="Cambria" panose="02040503050406030204" pitchFamily="18" charset="0"/>
                <a:ea typeface="Cambria" panose="02040503050406030204" pitchFamily="18" charset="0"/>
              </a:rPr>
              <a:t>son</a:t>
            </a:r>
            <a:r>
              <a:rPr lang="en-US" i="1" dirty="0">
                <a:solidFill>
                  <a:srgbClr val="000099"/>
                </a:solidFill>
                <a:latin typeface="Cambria" panose="02040503050406030204" pitchFamily="18" charset="0"/>
                <a:ea typeface="Cambria" panose="02040503050406030204" pitchFamily="18" charset="0"/>
              </a:rPr>
              <a:t> </a:t>
            </a:r>
            <a:r>
              <a:rPr lang="en-US" dirty="0"/>
              <a:t>(2 Sam. 7:14)</a:t>
            </a:r>
          </a:p>
          <a:p>
            <a:pPr lvl="1"/>
            <a:r>
              <a:rPr lang="en-US" i="1" dirty="0">
                <a:solidFill>
                  <a:srgbClr val="000099"/>
                </a:solidFill>
                <a:latin typeface="Cambria" panose="02040503050406030204" pitchFamily="18" charset="0"/>
                <a:ea typeface="Cambria" panose="02040503050406030204" pitchFamily="18" charset="0"/>
              </a:rPr>
              <a:t>The LORD said to me, "You are my </a:t>
            </a:r>
            <a:r>
              <a:rPr lang="en-US" b="1" i="1" dirty="0">
                <a:solidFill>
                  <a:srgbClr val="000099"/>
                </a:solidFill>
                <a:latin typeface="Cambria" panose="02040503050406030204" pitchFamily="18" charset="0"/>
                <a:ea typeface="Cambria" panose="02040503050406030204" pitchFamily="18" charset="0"/>
              </a:rPr>
              <a:t>Son</a:t>
            </a:r>
            <a:r>
              <a:rPr lang="en-US" i="1" dirty="0">
                <a:solidFill>
                  <a:srgbClr val="000099"/>
                </a:solidFill>
                <a:latin typeface="Cambria" panose="02040503050406030204" pitchFamily="18" charset="0"/>
                <a:ea typeface="Cambria" panose="02040503050406030204" pitchFamily="18" charset="0"/>
              </a:rPr>
              <a:t>; today I have begotten you. </a:t>
            </a:r>
            <a:r>
              <a:rPr lang="en-US" dirty="0"/>
              <a:t>(Psalm 2:7)</a:t>
            </a:r>
          </a:p>
          <a:p>
            <a:r>
              <a:rPr lang="en-US" dirty="0"/>
              <a:t>By identifying </a:t>
            </a:r>
            <a:r>
              <a:rPr lang="en-US" b="1" i="1" dirty="0"/>
              <a:t>Jesus</a:t>
            </a:r>
            <a:r>
              <a:rPr lang="en-US" dirty="0"/>
              <a:t> as “</a:t>
            </a:r>
            <a:r>
              <a:rPr lang="en-US" sz="3200" i="1" u="none" strike="noStrike" baseline="0" dirty="0">
                <a:solidFill>
                  <a:srgbClr val="000099"/>
                </a:solidFill>
                <a:latin typeface="Cambria" panose="02040503050406030204" pitchFamily="18" charset="0"/>
                <a:ea typeface="Cambria" panose="02040503050406030204" pitchFamily="18" charset="0"/>
              </a:rPr>
              <a:t>his </a:t>
            </a:r>
            <a:r>
              <a:rPr lang="en-US" sz="3200" b="1" i="1" u="none" strike="noStrike" baseline="0" dirty="0">
                <a:solidFill>
                  <a:srgbClr val="000099"/>
                </a:solidFill>
                <a:latin typeface="Cambria" panose="02040503050406030204" pitchFamily="18" charset="0"/>
                <a:ea typeface="Cambria" panose="02040503050406030204" pitchFamily="18" charset="0"/>
              </a:rPr>
              <a:t>Son</a:t>
            </a:r>
            <a:r>
              <a:rPr lang="en-US" dirty="0"/>
              <a:t>” through whom final revelation comes “</a:t>
            </a:r>
            <a:r>
              <a:rPr lang="en-US" sz="3200" i="1" u="none" strike="noStrike" baseline="0" dirty="0">
                <a:solidFill>
                  <a:srgbClr val="000099"/>
                </a:solidFill>
                <a:latin typeface="Cambria" panose="02040503050406030204" pitchFamily="18" charset="0"/>
                <a:ea typeface="Cambria" panose="02040503050406030204" pitchFamily="18" charset="0"/>
              </a:rPr>
              <a:t>in these last days </a:t>
            </a:r>
            <a:r>
              <a:rPr lang="en-US" dirty="0"/>
              <a:t>”, the author implies that Jesus is the </a:t>
            </a:r>
            <a:r>
              <a:rPr lang="en-US" b="1" i="1" dirty="0"/>
              <a:t>true</a:t>
            </a:r>
            <a:r>
              <a:rPr lang="en-US" dirty="0"/>
              <a:t> Israel and the </a:t>
            </a:r>
            <a:r>
              <a:rPr lang="en-US" b="1" i="1" dirty="0"/>
              <a:t>true</a:t>
            </a:r>
            <a:r>
              <a:rPr lang="en-US" dirty="0"/>
              <a:t> king and the </a:t>
            </a:r>
            <a:r>
              <a:rPr lang="en-US" b="1" i="1" dirty="0"/>
              <a:t>ultimate fulfillment</a:t>
            </a:r>
            <a:r>
              <a:rPr lang="en-US" dirty="0"/>
              <a:t> of those two Old Testament </a:t>
            </a:r>
            <a:r>
              <a:rPr lang="en-US" dirty="0" err="1"/>
              <a:t>entites</a:t>
            </a:r>
            <a:r>
              <a:rPr lang="en-US" dirty="0"/>
              <a:t>.</a:t>
            </a:r>
          </a:p>
        </p:txBody>
      </p:sp>
      <p:sp>
        <p:nvSpPr>
          <p:cNvPr id="5" name="TextBox 4">
            <a:extLst>
              <a:ext uri="{FF2B5EF4-FFF2-40B4-BE49-F238E27FC236}">
                <a16:creationId xmlns:a16="http://schemas.microsoft.com/office/drawing/2014/main" id="{944046FD-4181-49ED-A8AA-CD0A3983B51F}"/>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solidFill>
                  <a:prstClr val="black"/>
                </a:solidFill>
                <a:latin typeface="Calibri" panose="020F0502020204030204"/>
              </a:rPr>
              <a:t>52-55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06803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 calcmode="lin" valueType="num">
                                      <p:cBhvr>
                                        <p:cTn id="7"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11">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 calcmode="lin" valueType="num">
                                      <p:cBhvr>
                                        <p:cTn id="14"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11">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7" end="7"/>
                                            </p:txEl>
                                          </p:spTgt>
                                        </p:tgtEl>
                                        <p:attrNameLst>
                                          <p:attrName>style.visibility</p:attrName>
                                        </p:attrNameLst>
                                      </p:cBhvr>
                                      <p:to>
                                        <p:strVal val="visible"/>
                                      </p:to>
                                    </p:set>
                                    <p:anim calcmode="lin" valueType="num">
                                      <p:cBhvr>
                                        <p:cTn id="21" dur="500" fill="hold"/>
                                        <p:tgtEl>
                                          <p:spTgt spid="11">
                                            <p:txEl>
                                              <p:pRg st="7" end="7"/>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7" end="7"/>
                                            </p:txEl>
                                          </p:spTgt>
                                        </p:tgtEl>
                                        <p:attrNameLst>
                                          <p:attrName>ppt_h</p:attrName>
                                        </p:attrNameLst>
                                      </p:cBhvr>
                                      <p:tavLst>
                                        <p:tav tm="0">
                                          <p:val>
                                            <p:fltVal val="0"/>
                                          </p:val>
                                        </p:tav>
                                        <p:tav tm="100000">
                                          <p:val>
                                            <p:strVal val="#ppt_h"/>
                                          </p:val>
                                        </p:tav>
                                      </p:tavLst>
                                    </p:anim>
                                    <p:animEffect transition="in" filter="fade">
                                      <p:cBhvr>
                                        <p:cTn id="23" dur="500"/>
                                        <p:tgtEl>
                                          <p:spTgt spid="11">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8" end="8"/>
                                            </p:txEl>
                                          </p:spTgt>
                                        </p:tgtEl>
                                        <p:attrNameLst>
                                          <p:attrName>style.visibility</p:attrName>
                                        </p:attrNameLst>
                                      </p:cBhvr>
                                      <p:to>
                                        <p:strVal val="visible"/>
                                      </p:to>
                                    </p:set>
                                    <p:anim calcmode="lin" valueType="num">
                                      <p:cBhvr>
                                        <p:cTn id="28" dur="500" fill="hold"/>
                                        <p:tgtEl>
                                          <p:spTgt spid="11">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lnSpcReduction="10000"/>
          </a:bodyPr>
          <a:lstStyle/>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i="1" u="none" strike="noStrike" baseline="0" dirty="0">
                <a:solidFill>
                  <a:srgbClr val="000099"/>
                </a:solidFill>
                <a:latin typeface="Cambria" panose="02040503050406030204" pitchFamily="18" charset="0"/>
                <a:ea typeface="Cambria" panose="02040503050406030204" pitchFamily="18" charset="0"/>
              </a:rPr>
              <a:t>… </a:t>
            </a:r>
            <a:r>
              <a:rPr lang="en-US" sz="3200" b="1" i="1" u="none" strike="noStrike" baseline="0" dirty="0">
                <a:solidFill>
                  <a:srgbClr val="000099"/>
                </a:solidFill>
                <a:latin typeface="Cambria" panose="02040503050406030204" pitchFamily="18" charset="0"/>
                <a:ea typeface="Cambria" panose="02040503050406030204" pitchFamily="18" charset="0"/>
              </a:rPr>
              <a:t>his Son</a:t>
            </a:r>
            <a:r>
              <a:rPr lang="en-US" sz="3200" b="0" i="1" u="none" strike="noStrike" baseline="0" dirty="0">
                <a:solidFill>
                  <a:srgbClr val="000099"/>
                </a:solidFill>
                <a:latin typeface="Cambria" panose="02040503050406030204" pitchFamily="18" charset="0"/>
                <a:ea typeface="Cambria" panose="02040503050406030204" pitchFamily="18" charset="0"/>
              </a:rPr>
              <a:t>, whom he appointed the heir of all things , through whom also he created the world.</a:t>
            </a:r>
          </a:p>
          <a:p>
            <a:pPr marL="173038" indent="-173038" algn="l" rtl="0">
              <a:buNone/>
            </a:pPr>
            <a:r>
              <a:rPr lang="en-US" sz="3200" baseline="30000" dirty="0">
                <a:latin typeface="Candara" panose="020E0502030303020204" pitchFamily="34" charset="0"/>
                <a:ea typeface="Cambria" panose="02040503050406030204" pitchFamily="18" charset="0"/>
              </a:rPr>
              <a:t>3</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He is the radiance of the glory of God and the exact imprint of his nature, and he upholds the universe by the word of his power. After making purification for sins, he sat down at the right hand of the Majesty on high</a:t>
            </a:r>
            <a:endParaRPr lang="en-US" sz="32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300" dirty="0"/>
          </a:p>
          <a:p>
            <a:r>
              <a:rPr lang="en-US" dirty="0"/>
              <a:t>In 1:2b-3, </a:t>
            </a:r>
            <a:r>
              <a:rPr lang="en-US" b="1" i="1" dirty="0"/>
              <a:t>seven</a:t>
            </a:r>
            <a:r>
              <a:rPr lang="en-US" dirty="0"/>
              <a:t> facts are stated about the Son of God which bring out his </a:t>
            </a:r>
            <a:r>
              <a:rPr lang="en-US" b="1" i="1" dirty="0"/>
              <a:t>greatness</a:t>
            </a:r>
            <a:r>
              <a:rPr lang="en-US" dirty="0"/>
              <a:t> and show why the revelation given in </a:t>
            </a:r>
            <a:r>
              <a:rPr lang="en-US" b="1" i="1" dirty="0"/>
              <a:t>Him</a:t>
            </a:r>
            <a:r>
              <a:rPr lang="en-US" dirty="0"/>
              <a:t> is the </a:t>
            </a:r>
            <a:r>
              <a:rPr lang="en-US" b="1" i="1" dirty="0"/>
              <a:t>highest</a:t>
            </a:r>
            <a:r>
              <a:rPr lang="en-US" dirty="0"/>
              <a:t> which God can give.</a:t>
            </a:r>
          </a:p>
        </p:txBody>
      </p:sp>
    </p:spTree>
    <p:extLst>
      <p:ext uri="{BB962C8B-B14F-4D97-AF65-F5344CB8AC3E}">
        <p14:creationId xmlns:p14="http://schemas.microsoft.com/office/powerpoint/2010/main" val="4279147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p:cTn id="19"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92500" lnSpcReduction="20000"/>
          </a:bodyPr>
          <a:lstStyle/>
          <a:p>
            <a:pPr marL="173038" indent="-173038" algn="l" rtl="0">
              <a:buNone/>
            </a:pPr>
            <a:r>
              <a:rPr lang="en-US" sz="3000" baseline="30000" dirty="0">
                <a:latin typeface="Candara" panose="020E0502030303020204" pitchFamily="34" charset="0"/>
                <a:ea typeface="Cambria" panose="02040503050406030204" pitchFamily="18" charset="0"/>
              </a:rPr>
              <a:t>2</a:t>
            </a:r>
            <a:r>
              <a:rPr lang="en-US" sz="3000" b="0" i="1" u="none" strike="noStrike" baseline="30000" dirty="0">
                <a:latin typeface="Cambria" panose="02040503050406030204" pitchFamily="18" charset="0"/>
                <a:ea typeface="Cambria" panose="02040503050406030204" pitchFamily="18" charset="0"/>
              </a:rPr>
              <a:t> </a:t>
            </a:r>
            <a:r>
              <a:rPr lang="en-US" sz="3000" i="1" u="none" strike="noStrike" baseline="0" dirty="0">
                <a:solidFill>
                  <a:srgbClr val="000099"/>
                </a:solidFill>
                <a:latin typeface="Cambria" panose="02040503050406030204" pitchFamily="18" charset="0"/>
                <a:ea typeface="Cambria" panose="02040503050406030204" pitchFamily="18" charset="0"/>
              </a:rPr>
              <a:t>… </a:t>
            </a:r>
            <a:r>
              <a:rPr lang="en-US" sz="3000" b="1" i="1" u="none" strike="noStrike" baseline="0" dirty="0">
                <a:solidFill>
                  <a:srgbClr val="000099"/>
                </a:solidFill>
                <a:latin typeface="Cambria" panose="02040503050406030204" pitchFamily="18" charset="0"/>
                <a:ea typeface="Cambria" panose="02040503050406030204" pitchFamily="18" charset="0"/>
              </a:rPr>
              <a:t>his Son</a:t>
            </a:r>
            <a:r>
              <a:rPr lang="en-US" sz="3000" b="0" i="1" u="none" strike="noStrike" baseline="0" dirty="0">
                <a:solidFill>
                  <a:srgbClr val="000099"/>
                </a:solidFill>
                <a:latin typeface="Cambria" panose="02040503050406030204" pitchFamily="18" charset="0"/>
                <a:ea typeface="Cambria" panose="02040503050406030204" pitchFamily="18" charset="0"/>
              </a:rPr>
              <a:t>, </a:t>
            </a:r>
            <a:r>
              <a:rPr lang="en-US" sz="3000" b="1" i="1" u="none" strike="noStrike" baseline="0" dirty="0">
                <a:solidFill>
                  <a:srgbClr val="000099"/>
                </a:solidFill>
                <a:latin typeface="Cambria" panose="02040503050406030204" pitchFamily="18" charset="0"/>
                <a:ea typeface="Cambria" panose="02040503050406030204" pitchFamily="18" charset="0"/>
              </a:rPr>
              <a:t>whom he appointed the heir of all things</a:t>
            </a:r>
            <a:r>
              <a:rPr lang="en-US" sz="3000" b="0" i="1" u="none" strike="noStrike" baseline="0" dirty="0">
                <a:solidFill>
                  <a:srgbClr val="000099"/>
                </a:solidFill>
                <a:latin typeface="Cambria" panose="02040503050406030204" pitchFamily="18" charset="0"/>
                <a:ea typeface="Cambria" panose="02040503050406030204" pitchFamily="18" charset="0"/>
              </a:rPr>
              <a:t>, through whom also he created the world.</a:t>
            </a:r>
          </a:p>
          <a:p>
            <a:pPr marL="173038" indent="-173038" algn="l" rtl="0">
              <a:buNone/>
            </a:pPr>
            <a:endParaRPr lang="en-US" sz="1300" dirty="0"/>
          </a:p>
          <a:p>
            <a:pPr marL="514350" indent="-514350">
              <a:buFont typeface="+mj-lt"/>
              <a:buAutoNum type="arabicPeriod"/>
            </a:pPr>
            <a:r>
              <a:rPr lang="en-US" sz="3000" dirty="0"/>
              <a:t>God has appointed His Son “</a:t>
            </a:r>
            <a:r>
              <a:rPr lang="en-US" sz="3000" b="0" i="1" u="none" strike="noStrike" baseline="0" dirty="0">
                <a:solidFill>
                  <a:srgbClr val="000099"/>
                </a:solidFill>
                <a:latin typeface="Cambria" panose="02040503050406030204" pitchFamily="18" charset="0"/>
                <a:ea typeface="Cambria" panose="02040503050406030204" pitchFamily="18" charset="0"/>
              </a:rPr>
              <a:t>heir of all things</a:t>
            </a:r>
            <a:r>
              <a:rPr lang="en-US" sz="3000" dirty="0"/>
              <a:t>.” </a:t>
            </a:r>
          </a:p>
          <a:p>
            <a:pPr lvl="1"/>
            <a:r>
              <a:rPr lang="en-US" dirty="0"/>
              <a:t>These words no doubt echo the oracle of Ps. 2:8, addressed to one who is both the Lord's Anointed and acclaimed by God as his Son: “</a:t>
            </a:r>
            <a:r>
              <a:rPr lang="en-US" i="1" dirty="0">
                <a:solidFill>
                  <a:srgbClr val="000099"/>
                </a:solidFill>
                <a:latin typeface="Cambria" panose="02040503050406030204" pitchFamily="18" charset="0"/>
                <a:ea typeface="Cambria" panose="02040503050406030204" pitchFamily="18" charset="0"/>
              </a:rPr>
              <a:t>Ask of me, and I will make the nations your heritage, And the ends of the earth your possession.</a:t>
            </a:r>
            <a:r>
              <a:rPr lang="en-US" dirty="0"/>
              <a:t>” </a:t>
            </a:r>
          </a:p>
          <a:p>
            <a:pPr lvl="1"/>
            <a:r>
              <a:rPr lang="en-US" dirty="0"/>
              <a:t>In Hebrews 1:5, our author, quoting from this </a:t>
            </a:r>
            <a:r>
              <a:rPr lang="en-US" b="1" i="1" dirty="0"/>
              <a:t>same</a:t>
            </a:r>
            <a:r>
              <a:rPr lang="en-US" dirty="0"/>
              <a:t> Psalm, will apply to Christ the phrase that immediately </a:t>
            </a:r>
            <a:r>
              <a:rPr lang="en-US" b="1" i="1" dirty="0"/>
              <a:t>precedes</a:t>
            </a:r>
            <a:r>
              <a:rPr lang="en-US" dirty="0"/>
              <a:t> the above words. </a:t>
            </a:r>
          </a:p>
          <a:p>
            <a:pPr lvl="1"/>
            <a:r>
              <a:rPr lang="en-US" dirty="0"/>
              <a:t>But in the author’s mind the inheritance of the Son of God is </a:t>
            </a:r>
            <a:r>
              <a:rPr lang="en-US" b="1" i="1" dirty="0"/>
              <a:t>not limited </a:t>
            </a:r>
            <a:r>
              <a:rPr lang="en-US" dirty="0"/>
              <a:t>to earth; it embraces the </a:t>
            </a:r>
            <a:r>
              <a:rPr lang="en-US" b="1" i="1" dirty="0"/>
              <a:t>universe</a:t>
            </a:r>
            <a:r>
              <a:rPr lang="en-US" dirty="0"/>
              <a:t>, and particularly the world to come.</a:t>
            </a:r>
          </a:p>
          <a:p>
            <a:pPr lvl="1"/>
            <a:r>
              <a:rPr lang="en-US" dirty="0"/>
              <a:t>This is restated in fuller detail in 2:5-9, where it is said that Jesus, as the last Adam, has all things put under his feet.</a:t>
            </a:r>
          </a:p>
        </p:txBody>
      </p:sp>
    </p:spTree>
    <p:extLst>
      <p:ext uri="{BB962C8B-B14F-4D97-AF65-F5344CB8AC3E}">
        <p14:creationId xmlns:p14="http://schemas.microsoft.com/office/powerpoint/2010/main" val="2241347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47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7500" lnSpcReduction="20000"/>
          </a:bodyPr>
          <a:lstStyle/>
          <a:p>
            <a:pPr marL="173038" indent="-173038" algn="l" rtl="0">
              <a:buNone/>
            </a:pPr>
            <a:r>
              <a:rPr lang="en-US" sz="3600" baseline="30000" dirty="0">
                <a:latin typeface="Candara" panose="020E0502030303020204" pitchFamily="34" charset="0"/>
                <a:ea typeface="Cambria" panose="02040503050406030204" pitchFamily="18" charset="0"/>
              </a:rPr>
              <a:t>2</a:t>
            </a:r>
            <a:r>
              <a:rPr lang="en-US" sz="3600" b="0" i="1" u="none" strike="noStrike" baseline="30000" dirty="0">
                <a:latin typeface="Cambria" panose="02040503050406030204" pitchFamily="18" charset="0"/>
                <a:ea typeface="Cambria" panose="02040503050406030204" pitchFamily="18" charset="0"/>
              </a:rPr>
              <a:t> </a:t>
            </a:r>
            <a:r>
              <a:rPr lang="en-US" sz="3600" i="1" u="none" strike="noStrike" baseline="0" dirty="0">
                <a:solidFill>
                  <a:srgbClr val="000099"/>
                </a:solidFill>
                <a:latin typeface="Cambria" panose="02040503050406030204" pitchFamily="18" charset="0"/>
                <a:ea typeface="Cambria" panose="02040503050406030204" pitchFamily="18" charset="0"/>
              </a:rPr>
              <a:t>… </a:t>
            </a:r>
            <a:r>
              <a:rPr lang="en-US" sz="3600" b="1" i="1" u="none" strike="noStrike" baseline="0" dirty="0">
                <a:solidFill>
                  <a:srgbClr val="000099"/>
                </a:solidFill>
                <a:latin typeface="Cambria" panose="02040503050406030204" pitchFamily="18" charset="0"/>
                <a:ea typeface="Cambria" panose="02040503050406030204" pitchFamily="18" charset="0"/>
              </a:rPr>
              <a:t>his Son</a:t>
            </a:r>
            <a:r>
              <a:rPr lang="en-US" sz="3600" b="0" i="1" u="none" strike="noStrike" baseline="0" dirty="0">
                <a:solidFill>
                  <a:srgbClr val="000099"/>
                </a:solidFill>
                <a:latin typeface="Cambria" panose="02040503050406030204" pitchFamily="18" charset="0"/>
                <a:ea typeface="Cambria" panose="02040503050406030204" pitchFamily="18" charset="0"/>
              </a:rPr>
              <a:t>, </a:t>
            </a:r>
            <a:r>
              <a:rPr lang="en-US" sz="3600" i="1" u="none" strike="noStrike" baseline="0" dirty="0">
                <a:solidFill>
                  <a:srgbClr val="000099"/>
                </a:solidFill>
                <a:latin typeface="Cambria" panose="02040503050406030204" pitchFamily="18" charset="0"/>
                <a:ea typeface="Cambria" panose="02040503050406030204" pitchFamily="18" charset="0"/>
              </a:rPr>
              <a:t>whom he appointed the heir of all things</a:t>
            </a:r>
            <a:r>
              <a:rPr lang="en-US" sz="3600" b="0" i="1" u="none" strike="noStrike" baseline="0" dirty="0">
                <a:solidFill>
                  <a:srgbClr val="000099"/>
                </a:solidFill>
                <a:latin typeface="Cambria" panose="02040503050406030204" pitchFamily="18" charset="0"/>
                <a:ea typeface="Cambria" panose="02040503050406030204" pitchFamily="18" charset="0"/>
              </a:rPr>
              <a:t>, </a:t>
            </a:r>
            <a:r>
              <a:rPr lang="en-US" sz="3600" b="1" i="1" u="none" strike="noStrike" baseline="0" dirty="0">
                <a:solidFill>
                  <a:srgbClr val="000099"/>
                </a:solidFill>
                <a:latin typeface="Cambria" panose="02040503050406030204" pitchFamily="18" charset="0"/>
                <a:ea typeface="Cambria" panose="02040503050406030204" pitchFamily="18" charset="0"/>
              </a:rPr>
              <a:t>through whom also he created the world</a:t>
            </a:r>
            <a:r>
              <a:rPr lang="en-US" sz="3600" b="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endParaRPr lang="en-US" sz="1200" dirty="0"/>
          </a:p>
          <a:p>
            <a:pPr marL="514350" indent="-514350">
              <a:buFont typeface="+mj-lt"/>
              <a:buAutoNum type="arabicPeriod" startAt="2"/>
            </a:pPr>
            <a:r>
              <a:rPr lang="en-US" sz="3600" dirty="0"/>
              <a:t>It was </a:t>
            </a:r>
            <a:r>
              <a:rPr lang="en-US" sz="3600" b="1" dirty="0"/>
              <a:t>through</a:t>
            </a:r>
            <a:r>
              <a:rPr lang="en-US" sz="3600" dirty="0"/>
              <a:t> His Son that God “</a:t>
            </a:r>
            <a:r>
              <a:rPr lang="en-US" sz="3600" i="1" u="none" strike="noStrike" baseline="0" dirty="0">
                <a:solidFill>
                  <a:srgbClr val="000099"/>
                </a:solidFill>
                <a:latin typeface="Cambria" panose="02040503050406030204" pitchFamily="18" charset="0"/>
                <a:ea typeface="Cambria" panose="02040503050406030204" pitchFamily="18" charset="0"/>
              </a:rPr>
              <a:t>created the world</a:t>
            </a:r>
            <a:r>
              <a:rPr lang="en-US" sz="3600" dirty="0"/>
              <a:t>.” </a:t>
            </a:r>
          </a:p>
          <a:p>
            <a:pPr lvl="1"/>
            <a:r>
              <a:rPr lang="en-US" sz="3400" dirty="0"/>
              <a:t>With other writers of the New Testament, Hebrews proclaims the Son as the Father’s agent in the creation of the universe (see 1:10; cf. John 1:3; Col. 1:16). </a:t>
            </a:r>
          </a:p>
          <a:p>
            <a:pPr lvl="1"/>
            <a:r>
              <a:rPr lang="en-US" sz="3400" dirty="0"/>
              <a:t>In 1 Corinthians 8:6, the apostle Paul makes a </a:t>
            </a:r>
            <a:r>
              <a:rPr lang="en-US" sz="3400" b="1" i="1" dirty="0"/>
              <a:t>distinction</a:t>
            </a:r>
            <a:r>
              <a:rPr lang="en-US" sz="3400" dirty="0"/>
              <a:t> between the role of the Father and the role of the Son in the work of creation: </a:t>
            </a:r>
          </a:p>
          <a:p>
            <a:pPr lvl="2"/>
            <a:r>
              <a:rPr lang="en-US" sz="3400" dirty="0"/>
              <a:t>“</a:t>
            </a:r>
            <a:r>
              <a:rPr lang="en-US" sz="3400" i="1" dirty="0">
                <a:solidFill>
                  <a:srgbClr val="000099"/>
                </a:solidFill>
                <a:latin typeface="Cambria" panose="02040503050406030204" pitchFamily="18" charset="0"/>
                <a:ea typeface="Cambria" panose="02040503050406030204" pitchFamily="18" charset="0"/>
              </a:rPr>
              <a:t>Yet for us there is but one God, the Father, </a:t>
            </a:r>
            <a:r>
              <a:rPr lang="en-US" sz="3400" b="1" i="1" dirty="0">
                <a:solidFill>
                  <a:srgbClr val="000099"/>
                </a:solidFill>
                <a:latin typeface="Cambria" panose="02040503050406030204" pitchFamily="18" charset="0"/>
                <a:ea typeface="Cambria" panose="02040503050406030204" pitchFamily="18" charset="0"/>
              </a:rPr>
              <a:t>from</a:t>
            </a:r>
            <a:r>
              <a:rPr lang="en-US" sz="3400" i="1" dirty="0">
                <a:solidFill>
                  <a:srgbClr val="000099"/>
                </a:solidFill>
                <a:latin typeface="Cambria" panose="02040503050406030204" pitchFamily="18" charset="0"/>
                <a:ea typeface="Cambria" panose="02040503050406030204" pitchFamily="18" charset="0"/>
              </a:rPr>
              <a:t> whom all things came and for whom we live; and there is but one Lord, Jesus Christ, </a:t>
            </a:r>
            <a:r>
              <a:rPr lang="en-US" sz="3400" b="1" i="1" dirty="0">
                <a:solidFill>
                  <a:srgbClr val="000099"/>
                </a:solidFill>
                <a:latin typeface="Cambria" panose="02040503050406030204" pitchFamily="18" charset="0"/>
                <a:ea typeface="Cambria" panose="02040503050406030204" pitchFamily="18" charset="0"/>
              </a:rPr>
              <a:t>through</a:t>
            </a:r>
            <a:r>
              <a:rPr lang="en-US" sz="3400" i="1" dirty="0">
                <a:solidFill>
                  <a:srgbClr val="000099"/>
                </a:solidFill>
                <a:latin typeface="Cambria" panose="02040503050406030204" pitchFamily="18" charset="0"/>
                <a:ea typeface="Cambria" panose="02040503050406030204" pitchFamily="18" charset="0"/>
              </a:rPr>
              <a:t> whom all things came and through whom we live</a:t>
            </a:r>
            <a:r>
              <a:rPr lang="en-US" sz="3400" dirty="0"/>
              <a:t>.” </a:t>
            </a:r>
          </a:p>
          <a:p>
            <a:pPr lvl="1"/>
            <a:r>
              <a:rPr lang="en-US" sz="3400" dirty="0"/>
              <a:t>He affirms the Father as the </a:t>
            </a:r>
            <a:r>
              <a:rPr lang="en-US" sz="3400" b="1" i="1" dirty="0"/>
              <a:t>source</a:t>
            </a:r>
            <a:r>
              <a:rPr lang="en-US" sz="3400" dirty="0"/>
              <a:t> of the created order and the Son as the Father’s </a:t>
            </a:r>
            <a:r>
              <a:rPr lang="en-US" sz="3400" b="1" i="1" dirty="0"/>
              <a:t>agent</a:t>
            </a:r>
            <a:r>
              <a:rPr lang="en-US" sz="3400" dirty="0"/>
              <a:t> in the creative process.</a:t>
            </a:r>
          </a:p>
        </p:txBody>
      </p:sp>
    </p:spTree>
    <p:extLst>
      <p:ext uri="{BB962C8B-B14F-4D97-AF65-F5344CB8AC3E}">
        <p14:creationId xmlns:p14="http://schemas.microsoft.com/office/powerpoint/2010/main" val="476495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47-48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7500" lnSpcReduction="20000"/>
          </a:bodyPr>
          <a:lstStyle/>
          <a:p>
            <a:pPr marL="173038" indent="-173038" algn="l" rtl="0">
              <a:buNone/>
            </a:pPr>
            <a:r>
              <a:rPr lang="en-US" sz="3600" baseline="30000" dirty="0">
                <a:latin typeface="Candara" panose="020E0502030303020204" pitchFamily="34" charset="0"/>
                <a:ea typeface="Cambria" panose="02040503050406030204" pitchFamily="18" charset="0"/>
              </a:rPr>
              <a:t>3</a:t>
            </a:r>
            <a:r>
              <a:rPr lang="en-US" sz="3600" b="0" i="1" u="none" strike="noStrike" baseline="30000" dirty="0">
                <a:latin typeface="Cambria" panose="02040503050406030204" pitchFamily="18" charset="0"/>
                <a:ea typeface="Cambria" panose="02040503050406030204" pitchFamily="18" charset="0"/>
              </a:rPr>
              <a:t> </a:t>
            </a:r>
            <a:r>
              <a:rPr lang="en-US" sz="3600" b="1" i="1" u="none" strike="noStrike" baseline="0" dirty="0">
                <a:solidFill>
                  <a:srgbClr val="000099"/>
                </a:solidFill>
                <a:latin typeface="Cambria" panose="02040503050406030204" pitchFamily="18" charset="0"/>
                <a:ea typeface="Cambria" panose="02040503050406030204" pitchFamily="18" charset="0"/>
              </a:rPr>
              <a:t>He is the radiance of the glory of God </a:t>
            </a:r>
            <a:r>
              <a:rPr lang="en-US" sz="3600" b="0" i="1" u="none" strike="noStrike" baseline="0" dirty="0">
                <a:solidFill>
                  <a:srgbClr val="000099"/>
                </a:solidFill>
                <a:latin typeface="Cambria" panose="02040503050406030204" pitchFamily="18" charset="0"/>
                <a:ea typeface="Cambria" panose="02040503050406030204" pitchFamily="18" charset="0"/>
              </a:rPr>
              <a:t>and the exact imprint of his nature, and he upholds the universe by the word of his power. After making purification for sins, he sat down at the right hand of the Majesty on high</a:t>
            </a:r>
            <a:endParaRPr lang="en-US" sz="36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200" dirty="0"/>
          </a:p>
          <a:p>
            <a:pPr marL="514350" indent="-514350">
              <a:buFont typeface="+mj-lt"/>
              <a:buAutoNum type="arabicPeriod" startAt="3"/>
            </a:pPr>
            <a:r>
              <a:rPr lang="en-US" sz="3600" dirty="0"/>
              <a:t>He is the “</a:t>
            </a:r>
            <a:r>
              <a:rPr lang="en-US" sz="3600" i="1" dirty="0">
                <a:solidFill>
                  <a:srgbClr val="000099"/>
                </a:solidFill>
                <a:latin typeface="Cambria" panose="02040503050406030204" pitchFamily="18" charset="0"/>
                <a:ea typeface="Cambria" panose="02040503050406030204" pitchFamily="18" charset="0"/>
              </a:rPr>
              <a:t>r</a:t>
            </a:r>
            <a:r>
              <a:rPr lang="en-US" sz="3600" i="1" u="none" strike="noStrike" baseline="0" dirty="0">
                <a:solidFill>
                  <a:srgbClr val="000099"/>
                </a:solidFill>
                <a:latin typeface="Cambria" panose="02040503050406030204" pitchFamily="18" charset="0"/>
                <a:ea typeface="Cambria" panose="02040503050406030204" pitchFamily="18" charset="0"/>
              </a:rPr>
              <a:t>adiance</a:t>
            </a:r>
            <a:r>
              <a:rPr lang="en-US" sz="3600" dirty="0"/>
              <a:t>” of God's glory. </a:t>
            </a:r>
          </a:p>
          <a:p>
            <a:pPr lvl="1"/>
            <a:r>
              <a:rPr lang="en-US" sz="3400" dirty="0"/>
              <a:t>The word translated “</a:t>
            </a:r>
            <a:r>
              <a:rPr lang="en-US" sz="3400" i="1" dirty="0">
                <a:solidFill>
                  <a:srgbClr val="000099"/>
                </a:solidFill>
                <a:latin typeface="Cambria" panose="02040503050406030204" pitchFamily="18" charset="0"/>
                <a:ea typeface="Cambria" panose="02040503050406030204" pitchFamily="18" charset="0"/>
              </a:rPr>
              <a:t>radiance</a:t>
            </a:r>
            <a:r>
              <a:rPr lang="en-US" sz="3400" dirty="0"/>
              <a:t>” (</a:t>
            </a:r>
            <a:r>
              <a:rPr lang="en-US" sz="3400" i="1" dirty="0" err="1"/>
              <a:t>apaugasma</a:t>
            </a:r>
            <a:r>
              <a:rPr lang="en-US" sz="3400" dirty="0"/>
              <a:t>) carries the sense of “splendor” or “intense brightness.”</a:t>
            </a:r>
          </a:p>
          <a:p>
            <a:pPr lvl="1"/>
            <a:r>
              <a:rPr lang="en-US" sz="3400" dirty="0"/>
              <a:t>One cannot separate the experience of looking at the brightness of a light from seeing the light itself because they are too closely associated. </a:t>
            </a:r>
          </a:p>
          <a:p>
            <a:pPr lvl="1"/>
            <a:r>
              <a:rPr lang="en-US" sz="3400" dirty="0"/>
              <a:t>By analogy, to see the Son is to view God’s glory or manifest presence. </a:t>
            </a:r>
          </a:p>
          <a:p>
            <a:pPr lvl="1"/>
            <a:r>
              <a:rPr lang="en-US" sz="3400" dirty="0"/>
              <a:t>So as the “</a:t>
            </a:r>
            <a:r>
              <a:rPr lang="en-US" sz="3400" i="1" u="none" strike="noStrike" baseline="0" dirty="0">
                <a:solidFill>
                  <a:srgbClr val="000099"/>
                </a:solidFill>
                <a:latin typeface="Cambria" panose="02040503050406030204" pitchFamily="18" charset="0"/>
                <a:ea typeface="Cambria" panose="02040503050406030204" pitchFamily="18" charset="0"/>
              </a:rPr>
              <a:t>radiance of the glory of God</a:t>
            </a:r>
            <a:r>
              <a:rPr lang="en-US" sz="3400" dirty="0"/>
              <a:t>” the Son is the </a:t>
            </a:r>
            <a:r>
              <a:rPr lang="en-US" sz="3400" b="1" i="1" dirty="0"/>
              <a:t>manifestation</a:t>
            </a:r>
            <a:r>
              <a:rPr lang="en-US" sz="3400" dirty="0"/>
              <a:t> of the person and presence of God (e.g., Luke 9:32; John 1:14; 2:11; 17:5; 1 Cor. 2:8; Phil. 3:21; 2 Thess. 2:14). </a:t>
            </a:r>
          </a:p>
          <a:p>
            <a:pPr marL="457200" lvl="1" indent="0">
              <a:buNone/>
            </a:pPr>
            <a:endParaRPr lang="en-US" dirty="0"/>
          </a:p>
        </p:txBody>
      </p:sp>
    </p:spTree>
    <p:extLst>
      <p:ext uri="{BB962C8B-B14F-4D97-AF65-F5344CB8AC3E}">
        <p14:creationId xmlns:p14="http://schemas.microsoft.com/office/powerpoint/2010/main" val="3507219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47-48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62500" lnSpcReduction="20000"/>
          </a:bodyPr>
          <a:lstStyle/>
          <a:p>
            <a:pPr marL="173038" indent="-173038" algn="l" rtl="0">
              <a:buNone/>
            </a:pPr>
            <a:r>
              <a:rPr lang="en-US" sz="5100" baseline="30000" dirty="0">
                <a:latin typeface="Candara" panose="020E0502030303020204" pitchFamily="34" charset="0"/>
                <a:ea typeface="Cambria" panose="02040503050406030204" pitchFamily="18" charset="0"/>
              </a:rPr>
              <a:t>3</a:t>
            </a:r>
            <a:r>
              <a:rPr lang="en-US" sz="5100" b="0" i="1" u="none" strike="noStrike" baseline="30000" dirty="0">
                <a:latin typeface="Cambria" panose="02040503050406030204" pitchFamily="18" charset="0"/>
                <a:ea typeface="Cambria" panose="02040503050406030204" pitchFamily="18" charset="0"/>
              </a:rPr>
              <a:t> </a:t>
            </a:r>
            <a:r>
              <a:rPr lang="en-US" sz="5100" b="1" i="1" u="none" strike="noStrike" baseline="0" dirty="0">
                <a:solidFill>
                  <a:srgbClr val="000099"/>
                </a:solidFill>
                <a:latin typeface="Cambria" panose="02040503050406030204" pitchFamily="18" charset="0"/>
                <a:ea typeface="Cambria" panose="02040503050406030204" pitchFamily="18" charset="0"/>
              </a:rPr>
              <a:t>He is </a:t>
            </a:r>
            <a:r>
              <a:rPr lang="en-US" sz="5100" i="1" u="none" strike="noStrike" baseline="0" dirty="0">
                <a:solidFill>
                  <a:srgbClr val="000099"/>
                </a:solidFill>
                <a:latin typeface="Cambria" panose="02040503050406030204" pitchFamily="18" charset="0"/>
                <a:ea typeface="Cambria" panose="02040503050406030204" pitchFamily="18" charset="0"/>
              </a:rPr>
              <a:t>the radiance of the glory of God </a:t>
            </a:r>
            <a:r>
              <a:rPr lang="en-US" sz="5100" b="0" i="1" u="none" strike="noStrike" baseline="0" dirty="0">
                <a:solidFill>
                  <a:srgbClr val="000099"/>
                </a:solidFill>
                <a:latin typeface="Cambria" panose="02040503050406030204" pitchFamily="18" charset="0"/>
                <a:ea typeface="Cambria" panose="02040503050406030204" pitchFamily="18" charset="0"/>
              </a:rPr>
              <a:t>and </a:t>
            </a:r>
            <a:r>
              <a:rPr lang="en-US" sz="5100" b="1" i="1" u="none" strike="noStrike" baseline="0" dirty="0">
                <a:solidFill>
                  <a:srgbClr val="000099"/>
                </a:solidFill>
                <a:latin typeface="Cambria" panose="02040503050406030204" pitchFamily="18" charset="0"/>
                <a:ea typeface="Cambria" panose="02040503050406030204" pitchFamily="18" charset="0"/>
              </a:rPr>
              <a:t>the exact imprint of his nature</a:t>
            </a:r>
            <a:r>
              <a:rPr lang="en-US" sz="5100" b="0" i="1" u="none" strike="noStrike" baseline="0" dirty="0">
                <a:solidFill>
                  <a:srgbClr val="000099"/>
                </a:solidFill>
                <a:latin typeface="Cambria" panose="02040503050406030204" pitchFamily="18" charset="0"/>
                <a:ea typeface="Cambria" panose="02040503050406030204" pitchFamily="18" charset="0"/>
              </a:rPr>
              <a:t>, and he upholds the universe by the word of his power. After making purification for sins, he sat down at the right hand of the Majesty on high</a:t>
            </a:r>
            <a:endParaRPr lang="en-US" sz="51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300" dirty="0"/>
          </a:p>
          <a:p>
            <a:pPr marL="458788" indent="-458788">
              <a:buFont typeface="+mj-lt"/>
              <a:buAutoNum type="arabicPeriod" startAt="4"/>
            </a:pPr>
            <a:r>
              <a:rPr lang="en-US" sz="5100" dirty="0"/>
              <a:t>He is the “</a:t>
            </a:r>
            <a:r>
              <a:rPr lang="en-US" sz="5100" b="0" i="1" u="none" strike="noStrike" baseline="0" dirty="0">
                <a:solidFill>
                  <a:srgbClr val="000099"/>
                </a:solidFill>
                <a:latin typeface="Cambria" panose="02040503050406030204" pitchFamily="18" charset="0"/>
                <a:ea typeface="Cambria" panose="02040503050406030204" pitchFamily="18" charset="0"/>
              </a:rPr>
              <a:t>exact imprint</a:t>
            </a:r>
            <a:r>
              <a:rPr lang="en-US" sz="5100" dirty="0"/>
              <a:t>” of God's nature. </a:t>
            </a:r>
          </a:p>
          <a:p>
            <a:pPr lvl="1"/>
            <a:r>
              <a:rPr lang="en-US" sz="4400" dirty="0"/>
              <a:t>Just as the image on a coin exactly corresponds to the die that stamped it, so the Son of God bears “</a:t>
            </a:r>
            <a:r>
              <a:rPr lang="en-US" sz="4400" i="1" u="none" strike="noStrike" baseline="0" dirty="0">
                <a:solidFill>
                  <a:srgbClr val="000099"/>
                </a:solidFill>
                <a:latin typeface="Cambria" panose="02040503050406030204" pitchFamily="18" charset="0"/>
                <a:ea typeface="Cambria" panose="02040503050406030204" pitchFamily="18" charset="0"/>
              </a:rPr>
              <a:t>the exact imprint of [God</a:t>
            </a:r>
            <a:r>
              <a:rPr lang="en-US" sz="4400" i="1" dirty="0">
                <a:solidFill>
                  <a:srgbClr val="000099"/>
                </a:solidFill>
                <a:latin typeface="Cambria" panose="02040503050406030204" pitchFamily="18" charset="0"/>
                <a:ea typeface="Cambria" panose="02040503050406030204" pitchFamily="18" charset="0"/>
              </a:rPr>
              <a:t>’s] nature</a:t>
            </a:r>
            <a:r>
              <a:rPr lang="en-US" sz="4400" dirty="0"/>
              <a:t>”. </a:t>
            </a:r>
          </a:p>
          <a:p>
            <a:pPr lvl="1"/>
            <a:r>
              <a:rPr lang="en-US" sz="4400" dirty="0"/>
              <a:t>The word translated “</a:t>
            </a:r>
            <a:r>
              <a:rPr lang="en-US" sz="4400" i="1" u="none" strike="noStrike" baseline="0" dirty="0">
                <a:solidFill>
                  <a:srgbClr val="000099"/>
                </a:solidFill>
                <a:latin typeface="Cambria" panose="02040503050406030204" pitchFamily="18" charset="0"/>
                <a:ea typeface="Cambria" panose="02040503050406030204" pitchFamily="18" charset="0"/>
              </a:rPr>
              <a:t>exact imprint</a:t>
            </a:r>
            <a:r>
              <a:rPr lang="en-US" sz="4400" dirty="0"/>
              <a:t>” speaks of the features of an object or person by which we are able to recognize it for what it is. </a:t>
            </a:r>
          </a:p>
          <a:p>
            <a:pPr lvl="1"/>
            <a:r>
              <a:rPr lang="en-US" sz="4400" dirty="0"/>
              <a:t>So the Son provides a true and trustworthy picture of the person of the Father.</a:t>
            </a:r>
          </a:p>
        </p:txBody>
      </p:sp>
    </p:spTree>
    <p:extLst>
      <p:ext uri="{BB962C8B-B14F-4D97-AF65-F5344CB8AC3E}">
        <p14:creationId xmlns:p14="http://schemas.microsoft.com/office/powerpoint/2010/main" val="11406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0000" lnSpcReduction="20000"/>
          </a:bodyPr>
          <a:lstStyle/>
          <a:p>
            <a:pPr marL="173038" indent="-173038" algn="l" rtl="0">
              <a:buNone/>
            </a:pPr>
            <a:r>
              <a:rPr lang="en-US" sz="3600" baseline="30000" dirty="0">
                <a:latin typeface="Candara" panose="020E0502030303020204" pitchFamily="34" charset="0"/>
                <a:ea typeface="Cambria" panose="02040503050406030204" pitchFamily="18" charset="0"/>
              </a:rPr>
              <a:t>3</a:t>
            </a:r>
            <a:r>
              <a:rPr lang="en-US" sz="3600" i="1" u="none" strike="noStrike" baseline="30000" dirty="0">
                <a:latin typeface="Cambria" panose="02040503050406030204" pitchFamily="18" charset="0"/>
                <a:ea typeface="Cambria" panose="02040503050406030204" pitchFamily="18" charset="0"/>
              </a:rPr>
              <a:t> </a:t>
            </a:r>
            <a:r>
              <a:rPr lang="en-US" sz="3600" i="1" u="none" strike="noStrike" baseline="0" dirty="0">
                <a:solidFill>
                  <a:srgbClr val="000099"/>
                </a:solidFill>
                <a:latin typeface="Cambria" panose="02040503050406030204" pitchFamily="18" charset="0"/>
                <a:ea typeface="Cambria" panose="02040503050406030204" pitchFamily="18" charset="0"/>
              </a:rPr>
              <a:t>He is the radiance of the glory of God </a:t>
            </a:r>
            <a:r>
              <a:rPr lang="en-US" sz="3600" b="0" i="1" u="none" strike="noStrike" baseline="0" dirty="0">
                <a:solidFill>
                  <a:srgbClr val="000099"/>
                </a:solidFill>
                <a:latin typeface="Cambria" panose="02040503050406030204" pitchFamily="18" charset="0"/>
                <a:ea typeface="Cambria" panose="02040503050406030204" pitchFamily="18" charset="0"/>
              </a:rPr>
              <a:t>and </a:t>
            </a:r>
            <a:r>
              <a:rPr lang="en-US" sz="3600" i="1" u="none" strike="noStrike" baseline="0" dirty="0">
                <a:solidFill>
                  <a:srgbClr val="000099"/>
                </a:solidFill>
                <a:latin typeface="Cambria" panose="02040503050406030204" pitchFamily="18" charset="0"/>
                <a:ea typeface="Cambria" panose="02040503050406030204" pitchFamily="18" charset="0"/>
              </a:rPr>
              <a:t>the exact imprint of his nature</a:t>
            </a:r>
            <a:r>
              <a:rPr lang="en-US" sz="3600" b="0" i="1" u="none" strike="noStrike" baseline="0" dirty="0">
                <a:solidFill>
                  <a:srgbClr val="000099"/>
                </a:solidFill>
                <a:latin typeface="Cambria" panose="02040503050406030204" pitchFamily="18" charset="0"/>
                <a:ea typeface="Cambria" panose="02040503050406030204" pitchFamily="18" charset="0"/>
              </a:rPr>
              <a:t>, and </a:t>
            </a:r>
            <a:r>
              <a:rPr lang="en-US" sz="3600" b="1" i="1" u="none" strike="noStrike" baseline="0" dirty="0">
                <a:solidFill>
                  <a:srgbClr val="000099"/>
                </a:solidFill>
                <a:latin typeface="Cambria" panose="02040503050406030204" pitchFamily="18" charset="0"/>
                <a:ea typeface="Cambria" panose="02040503050406030204" pitchFamily="18" charset="0"/>
              </a:rPr>
              <a:t>he upholds the universe by the word of his power</a:t>
            </a:r>
            <a:r>
              <a:rPr lang="en-US" sz="3600" b="0" i="1" u="none" strike="noStrike" baseline="0" dirty="0">
                <a:solidFill>
                  <a:srgbClr val="000099"/>
                </a:solidFill>
                <a:latin typeface="Cambria" panose="02040503050406030204" pitchFamily="18" charset="0"/>
                <a:ea typeface="Cambria" panose="02040503050406030204" pitchFamily="18" charset="0"/>
              </a:rPr>
              <a:t>. After making purification for sins, he sat down at the right hand of the Majesty on high</a:t>
            </a:r>
            <a:endParaRPr lang="en-US" sz="36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300" dirty="0"/>
          </a:p>
          <a:p>
            <a:pPr marL="458788" indent="-458788">
              <a:buFont typeface="+mj-lt"/>
              <a:buAutoNum type="arabicPeriod" startAt="5"/>
            </a:pPr>
            <a:r>
              <a:rPr lang="en-US" sz="4000" dirty="0"/>
              <a:t>The Son is also the one who “</a:t>
            </a:r>
            <a:r>
              <a:rPr lang="en-US" sz="4000" b="0" i="1" u="none" strike="noStrike" baseline="0" dirty="0">
                <a:solidFill>
                  <a:srgbClr val="000099"/>
                </a:solidFill>
                <a:latin typeface="Cambria" panose="02040503050406030204" pitchFamily="18" charset="0"/>
                <a:ea typeface="Cambria" panose="02040503050406030204" pitchFamily="18" charset="0"/>
              </a:rPr>
              <a:t>upholds the universe by the word of his power</a:t>
            </a:r>
            <a:r>
              <a:rPr lang="en-US" sz="4000" dirty="0"/>
              <a:t>.” </a:t>
            </a:r>
          </a:p>
          <a:p>
            <a:pPr lvl="1"/>
            <a:r>
              <a:rPr lang="en-US" sz="3700" dirty="0"/>
              <a:t>“</a:t>
            </a:r>
            <a:r>
              <a:rPr lang="en-US" sz="3700" i="1" dirty="0">
                <a:solidFill>
                  <a:srgbClr val="000099"/>
                </a:solidFill>
                <a:latin typeface="Cambria" panose="02040503050406030204" pitchFamily="18" charset="0"/>
                <a:ea typeface="Cambria" panose="02040503050406030204" pitchFamily="18" charset="0"/>
              </a:rPr>
              <a:t>T</a:t>
            </a:r>
            <a:r>
              <a:rPr lang="en-US" sz="3700" b="0" i="1" u="none" strike="noStrike" baseline="0" dirty="0">
                <a:solidFill>
                  <a:srgbClr val="000099"/>
                </a:solidFill>
                <a:latin typeface="Cambria" panose="02040503050406030204" pitchFamily="18" charset="0"/>
                <a:ea typeface="Cambria" panose="02040503050406030204" pitchFamily="18" charset="0"/>
              </a:rPr>
              <a:t>he word of his power</a:t>
            </a:r>
            <a:r>
              <a:rPr lang="en-US" sz="3700" dirty="0"/>
              <a:t>” may mean “his mighty word” or “his enabling word.”</a:t>
            </a:r>
          </a:p>
          <a:p>
            <a:pPr lvl="1"/>
            <a:r>
              <a:rPr lang="en-US" sz="3700" dirty="0"/>
              <a:t>So, as the world was </a:t>
            </a:r>
            <a:r>
              <a:rPr lang="en-US" sz="3700" b="1" i="1" dirty="0"/>
              <a:t>created</a:t>
            </a:r>
            <a:r>
              <a:rPr lang="en-US" sz="3700" dirty="0"/>
              <a:t> by the word of God through the Son (1:2; 11:3), it is </a:t>
            </a:r>
            <a:r>
              <a:rPr lang="en-US" sz="3700" b="1" i="1" dirty="0"/>
              <a:t>sustained</a:t>
            </a:r>
            <a:r>
              <a:rPr lang="en-US" sz="3700" dirty="0"/>
              <a:t> by the Son’s powerful word. </a:t>
            </a:r>
          </a:p>
          <a:p>
            <a:pPr lvl="1"/>
            <a:r>
              <a:rPr lang="en-US" sz="3700" dirty="0"/>
              <a:t>So the Apostle Paul can write to the Colossians of Christ as the one in whom all things were </a:t>
            </a:r>
            <a:r>
              <a:rPr lang="en-US" sz="3700" b="1" i="1" dirty="0"/>
              <a:t>created</a:t>
            </a:r>
            <a:r>
              <a:rPr lang="en-US" sz="3700" dirty="0"/>
              <a:t> and </a:t>
            </a:r>
            <a:r>
              <a:rPr lang="en-US" sz="3700" b="1" i="1" dirty="0"/>
              <a:t>also</a:t>
            </a:r>
            <a:r>
              <a:rPr lang="en-US" sz="3700" dirty="0"/>
              <a:t> as the one in whom “</a:t>
            </a:r>
            <a:r>
              <a:rPr lang="en-US" sz="3700" i="1" dirty="0">
                <a:solidFill>
                  <a:srgbClr val="000099"/>
                </a:solidFill>
                <a:latin typeface="Cambria" panose="02040503050406030204" pitchFamily="18" charset="0"/>
                <a:ea typeface="Cambria" panose="02040503050406030204" pitchFamily="18" charset="0"/>
              </a:rPr>
              <a:t>all things hold together</a:t>
            </a:r>
            <a:r>
              <a:rPr lang="en-US" sz="3700" dirty="0"/>
              <a:t>” (Col. 1:17)</a:t>
            </a:r>
          </a:p>
          <a:p>
            <a:pPr lvl="1"/>
            <a:r>
              <a:rPr lang="en-US" sz="3700" dirty="0"/>
              <a:t>He upholds the universe, </a:t>
            </a:r>
            <a:r>
              <a:rPr lang="en-US" sz="3700" b="1" i="1" dirty="0"/>
              <a:t>not</a:t>
            </a:r>
            <a:r>
              <a:rPr lang="en-US" sz="3700" dirty="0"/>
              <a:t> like the mighty Atlas of Greek mythology supporting a dead weight on his shoulders, but as one who carries all things forward on their appointed course.</a:t>
            </a:r>
          </a:p>
        </p:txBody>
      </p:sp>
    </p:spTree>
    <p:extLst>
      <p:ext uri="{BB962C8B-B14F-4D97-AF65-F5344CB8AC3E}">
        <p14:creationId xmlns:p14="http://schemas.microsoft.com/office/powerpoint/2010/main" val="1625934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887D3-1B71-401F-A854-BAAF8A676383}"/>
              </a:ext>
            </a:extLst>
          </p:cNvPr>
          <p:cNvSpPr>
            <a:spLocks noGrp="1"/>
          </p:cNvSpPr>
          <p:nvPr>
            <p:ph type="ctrTitle"/>
          </p:nvPr>
        </p:nvSpPr>
        <p:spPr>
          <a:xfrm>
            <a:off x="685800" y="211921"/>
            <a:ext cx="7772400" cy="3571261"/>
          </a:xfrm>
        </p:spPr>
        <p:txBody>
          <a:bodyPr anchor="ctr">
            <a:normAutofit fontScale="90000"/>
          </a:bodyPr>
          <a:lstStyle/>
          <a:p>
            <a:r>
              <a:rPr lang="en-US" sz="10700" dirty="0"/>
              <a:t>Part I</a:t>
            </a:r>
            <a:br>
              <a:rPr lang="en-US" sz="6600" dirty="0"/>
            </a:br>
            <a:r>
              <a:rPr lang="en-US" sz="6600" dirty="0"/>
              <a:t>We Have a </a:t>
            </a:r>
            <a:r>
              <a:rPr lang="en-US" sz="6600" i="1" dirty="0"/>
              <a:t>Definitive and Final Revelation </a:t>
            </a:r>
            <a:r>
              <a:rPr lang="en-US" sz="6600" dirty="0"/>
              <a:t>in the Son</a:t>
            </a:r>
          </a:p>
        </p:txBody>
      </p:sp>
      <p:sp>
        <p:nvSpPr>
          <p:cNvPr id="3" name="Subtitle 2">
            <a:extLst>
              <a:ext uri="{FF2B5EF4-FFF2-40B4-BE49-F238E27FC236}">
                <a16:creationId xmlns:a16="http://schemas.microsoft.com/office/drawing/2014/main" id="{8A07A7CB-C856-4070-B2BA-14BCBAD80001}"/>
              </a:ext>
            </a:extLst>
          </p:cNvPr>
          <p:cNvSpPr>
            <a:spLocks noGrp="1"/>
          </p:cNvSpPr>
          <p:nvPr>
            <p:ph type="subTitle" idx="1"/>
          </p:nvPr>
        </p:nvSpPr>
        <p:spPr>
          <a:xfrm>
            <a:off x="685800" y="4069669"/>
            <a:ext cx="7772399" cy="1655762"/>
          </a:xfrm>
        </p:spPr>
        <p:txBody>
          <a:bodyPr>
            <a:normAutofit/>
          </a:bodyPr>
          <a:lstStyle/>
          <a:p>
            <a:r>
              <a:rPr lang="en-US" sz="4400" b="1" dirty="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rPr>
              <a:t>(Hebrews 1:1-4)</a:t>
            </a:r>
          </a:p>
        </p:txBody>
      </p:sp>
    </p:spTree>
    <p:extLst>
      <p:ext uri="{BB962C8B-B14F-4D97-AF65-F5344CB8AC3E}">
        <p14:creationId xmlns:p14="http://schemas.microsoft.com/office/powerpoint/2010/main" val="2248414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0000" lnSpcReduction="20000"/>
          </a:bodyPr>
          <a:lstStyle/>
          <a:p>
            <a:pPr marL="173038" indent="-173038" algn="l" rtl="0">
              <a:buNone/>
            </a:pPr>
            <a:r>
              <a:rPr lang="en-US" sz="3600" baseline="30000" dirty="0">
                <a:latin typeface="Candara" panose="020E0502030303020204" pitchFamily="34" charset="0"/>
                <a:ea typeface="Cambria" panose="02040503050406030204" pitchFamily="18" charset="0"/>
              </a:rPr>
              <a:t>3</a:t>
            </a:r>
            <a:r>
              <a:rPr lang="en-US" sz="3600" b="0" i="1" u="none" strike="noStrike" baseline="30000" dirty="0">
                <a:latin typeface="Cambria" panose="02040503050406030204" pitchFamily="18" charset="0"/>
                <a:ea typeface="Cambria" panose="02040503050406030204" pitchFamily="18" charset="0"/>
              </a:rPr>
              <a:t> </a:t>
            </a:r>
            <a:r>
              <a:rPr lang="en-US" sz="3600" i="1" u="none" strike="noStrike" baseline="0" dirty="0">
                <a:solidFill>
                  <a:srgbClr val="000099"/>
                </a:solidFill>
                <a:latin typeface="Cambria" panose="02040503050406030204" pitchFamily="18" charset="0"/>
                <a:ea typeface="Cambria" panose="02040503050406030204" pitchFamily="18" charset="0"/>
              </a:rPr>
              <a:t>He is the radiance of the glory of God and the exact imprint of his nature</a:t>
            </a:r>
            <a:r>
              <a:rPr lang="en-US" sz="3600" b="0" i="1" u="none" strike="noStrike" baseline="0" dirty="0">
                <a:solidFill>
                  <a:srgbClr val="000099"/>
                </a:solidFill>
                <a:latin typeface="Cambria" panose="02040503050406030204" pitchFamily="18" charset="0"/>
                <a:ea typeface="Cambria" panose="02040503050406030204" pitchFamily="18" charset="0"/>
              </a:rPr>
              <a:t>, and he upholds the universe by the word of his power. </a:t>
            </a:r>
            <a:r>
              <a:rPr lang="en-US" sz="3600" b="1" i="1" u="none" strike="noStrike" baseline="0" dirty="0">
                <a:solidFill>
                  <a:srgbClr val="000099"/>
                </a:solidFill>
                <a:latin typeface="Cambria" panose="02040503050406030204" pitchFamily="18" charset="0"/>
                <a:ea typeface="Cambria" panose="02040503050406030204" pitchFamily="18" charset="0"/>
              </a:rPr>
              <a:t>After making purification for sins</a:t>
            </a:r>
            <a:r>
              <a:rPr lang="en-US" sz="3600" b="0" i="1" u="none" strike="noStrike" baseline="0" dirty="0">
                <a:solidFill>
                  <a:srgbClr val="000099"/>
                </a:solidFill>
                <a:latin typeface="Cambria" panose="02040503050406030204" pitchFamily="18" charset="0"/>
                <a:ea typeface="Cambria" panose="02040503050406030204" pitchFamily="18" charset="0"/>
              </a:rPr>
              <a:t>, he sat down at the right hand of the Majesty on high</a:t>
            </a:r>
            <a:endParaRPr lang="en-US" sz="36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100" dirty="0"/>
          </a:p>
          <a:p>
            <a:pPr marL="458788" indent="-458788">
              <a:buFont typeface="+mj-lt"/>
              <a:buAutoNum type="arabicPeriod" startAt="6"/>
            </a:pPr>
            <a:r>
              <a:rPr lang="en-US" sz="4000" dirty="0"/>
              <a:t>He has made “</a:t>
            </a:r>
            <a:r>
              <a:rPr lang="en-US" sz="4000" i="1" u="none" strike="noStrike" baseline="0" dirty="0">
                <a:solidFill>
                  <a:srgbClr val="000099"/>
                </a:solidFill>
                <a:latin typeface="Cambria" panose="02040503050406030204" pitchFamily="18" charset="0"/>
                <a:ea typeface="Cambria" panose="02040503050406030204" pitchFamily="18" charset="0"/>
              </a:rPr>
              <a:t>purification for sins</a:t>
            </a:r>
            <a:r>
              <a:rPr lang="en-US" sz="4000" dirty="0"/>
              <a:t>.” </a:t>
            </a:r>
          </a:p>
          <a:p>
            <a:pPr lvl="1"/>
            <a:r>
              <a:rPr lang="en-US" sz="3600" dirty="0"/>
              <a:t>Here we pass from the </a:t>
            </a:r>
            <a:r>
              <a:rPr lang="en-US" sz="3600" b="1" i="1" dirty="0"/>
              <a:t>cosmic</a:t>
            </a:r>
            <a:r>
              <a:rPr lang="en-US" sz="3600" dirty="0"/>
              <a:t> functions of the Son of God to his </a:t>
            </a:r>
            <a:r>
              <a:rPr lang="en-US" sz="3600" b="1" i="1" dirty="0"/>
              <a:t>personal relationship </a:t>
            </a:r>
            <a:r>
              <a:rPr lang="en-US" sz="3600" dirty="0"/>
              <a:t>with mankind, to his work as his people's high priest, which is elaborated on throughout this letter. </a:t>
            </a:r>
          </a:p>
          <a:p>
            <a:pPr lvl="1"/>
            <a:r>
              <a:rPr lang="en-US" sz="3600" i="1" dirty="0">
                <a:latin typeface="Cambria" panose="02040503050406030204" pitchFamily="18" charset="0"/>
                <a:ea typeface="Cambria" panose="02040503050406030204" pitchFamily="18" charset="0"/>
              </a:rPr>
              <a:t>The wisdom which created the worlds and maintains them in their due order may well beget in us a sense of wondering awe; but the grace which has provided a remedy for the defilement of sin by a life freely offered up to God on our behalf calls forth a sense of personal indebtedness which the contemplation of divine activity on the cosmic scale could never evoke.</a:t>
            </a:r>
            <a:r>
              <a:rPr lang="en-US" sz="3600" dirty="0"/>
              <a:t> </a:t>
            </a:r>
          </a:p>
          <a:p>
            <a:pPr lvl="1"/>
            <a:r>
              <a:rPr lang="en-US" sz="3600" dirty="0"/>
              <a:t>In making purification for our sins, the Son of God has accomplished something that no one else could accomplish – He is </a:t>
            </a:r>
            <a:r>
              <a:rPr lang="en-US" sz="3600" b="1" i="1" dirty="0"/>
              <a:t>uniquely qualified</a:t>
            </a:r>
            <a:r>
              <a:rPr lang="en-US" sz="3600" dirty="0"/>
              <a:t> for this task. </a:t>
            </a:r>
          </a:p>
        </p:txBody>
      </p:sp>
    </p:spTree>
    <p:extLst>
      <p:ext uri="{BB962C8B-B14F-4D97-AF65-F5344CB8AC3E}">
        <p14:creationId xmlns:p14="http://schemas.microsoft.com/office/powerpoint/2010/main" val="2388430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47500" lnSpcReduction="20000"/>
          </a:bodyPr>
          <a:lstStyle/>
          <a:p>
            <a:pPr marL="173038" indent="-173038" algn="l" rtl="0">
              <a:buNone/>
            </a:pPr>
            <a:r>
              <a:rPr lang="en-US" sz="5300" baseline="30000" dirty="0">
                <a:latin typeface="Candara" panose="020E0502030303020204" pitchFamily="34" charset="0"/>
                <a:ea typeface="Cambria" panose="02040503050406030204" pitchFamily="18" charset="0"/>
              </a:rPr>
              <a:t>3</a:t>
            </a:r>
            <a:r>
              <a:rPr lang="en-US" sz="5300" b="0" i="1" u="none" strike="noStrike" baseline="30000" dirty="0">
                <a:latin typeface="Cambria" panose="02040503050406030204" pitchFamily="18" charset="0"/>
                <a:ea typeface="Cambria" panose="02040503050406030204" pitchFamily="18" charset="0"/>
              </a:rPr>
              <a:t> </a:t>
            </a:r>
            <a:r>
              <a:rPr lang="en-US" sz="5300" i="1" u="none" strike="noStrike" baseline="0" dirty="0">
                <a:solidFill>
                  <a:srgbClr val="000099"/>
                </a:solidFill>
                <a:latin typeface="Cambria" panose="02040503050406030204" pitchFamily="18" charset="0"/>
                <a:ea typeface="Cambria" panose="02040503050406030204" pitchFamily="18" charset="0"/>
              </a:rPr>
              <a:t>He is the radiance of the glory of God and the exact imprint of his nature</a:t>
            </a:r>
            <a:r>
              <a:rPr lang="en-US" sz="5300" b="0" i="1" u="none" strike="noStrike" baseline="0" dirty="0">
                <a:solidFill>
                  <a:srgbClr val="000099"/>
                </a:solidFill>
                <a:latin typeface="Cambria" panose="02040503050406030204" pitchFamily="18" charset="0"/>
                <a:ea typeface="Cambria" panose="02040503050406030204" pitchFamily="18" charset="0"/>
              </a:rPr>
              <a:t>, and he upholds the universe by the word of his power. </a:t>
            </a:r>
            <a:r>
              <a:rPr lang="en-US" sz="5300" i="1" u="none" strike="noStrike" baseline="0" dirty="0">
                <a:solidFill>
                  <a:srgbClr val="000099"/>
                </a:solidFill>
                <a:latin typeface="Cambria" panose="02040503050406030204" pitchFamily="18" charset="0"/>
                <a:ea typeface="Cambria" panose="02040503050406030204" pitchFamily="18" charset="0"/>
              </a:rPr>
              <a:t>After making purification for sins</a:t>
            </a:r>
            <a:r>
              <a:rPr lang="en-US" sz="5300" b="0" i="1" u="none" strike="noStrike" baseline="0" dirty="0">
                <a:solidFill>
                  <a:srgbClr val="000099"/>
                </a:solidFill>
                <a:latin typeface="Cambria" panose="02040503050406030204" pitchFamily="18" charset="0"/>
                <a:ea typeface="Cambria" panose="02040503050406030204" pitchFamily="18" charset="0"/>
              </a:rPr>
              <a:t>, </a:t>
            </a:r>
            <a:r>
              <a:rPr lang="en-US" sz="5300" b="1" i="1" u="none" strike="noStrike" baseline="0" dirty="0">
                <a:solidFill>
                  <a:srgbClr val="000099"/>
                </a:solidFill>
                <a:latin typeface="Cambria" panose="02040503050406030204" pitchFamily="18" charset="0"/>
                <a:ea typeface="Cambria" panose="02040503050406030204" pitchFamily="18" charset="0"/>
              </a:rPr>
              <a:t>he sat down at the right hand of the Majesty on high</a:t>
            </a:r>
          </a:p>
          <a:p>
            <a:pPr marL="173038" indent="-173038" algn="l" rtl="0">
              <a:buNone/>
            </a:pPr>
            <a:endParaRPr lang="en-US" sz="1300" dirty="0"/>
          </a:p>
          <a:p>
            <a:pPr marL="458788" indent="-458788">
              <a:buFont typeface="+mj-lt"/>
              <a:buAutoNum type="arabicPeriod" startAt="7"/>
            </a:pPr>
            <a:r>
              <a:rPr lang="en-US" sz="5900" dirty="0"/>
              <a:t>“</a:t>
            </a:r>
            <a:r>
              <a:rPr lang="en-US" sz="5900" i="1" u="none" strike="noStrike" baseline="0" dirty="0">
                <a:solidFill>
                  <a:srgbClr val="000099"/>
                </a:solidFill>
                <a:latin typeface="Cambria" panose="02040503050406030204" pitchFamily="18" charset="0"/>
                <a:ea typeface="Cambria" panose="02040503050406030204" pitchFamily="18" charset="0"/>
              </a:rPr>
              <a:t>He sat down at the right hand of the Majesty on high</a:t>
            </a:r>
            <a:r>
              <a:rPr lang="en-US" sz="5900" dirty="0"/>
              <a:t>.” </a:t>
            </a:r>
          </a:p>
          <a:p>
            <a:pPr lvl="1"/>
            <a:r>
              <a:rPr lang="en-US" sz="4600" dirty="0"/>
              <a:t>This is an allusion to Psalm 110:1, the Old Testament passage which authors of the New Testament quote more than any other OT passage. </a:t>
            </a:r>
          </a:p>
          <a:p>
            <a:pPr lvl="1"/>
            <a:r>
              <a:rPr lang="en-US" sz="4600" dirty="0"/>
              <a:t>The picture presented by the Psalm is not intended to be taken </a:t>
            </a:r>
            <a:r>
              <a:rPr lang="en-US" sz="4600" b="1" i="1" dirty="0"/>
              <a:t>literally</a:t>
            </a:r>
            <a:r>
              <a:rPr lang="en-US" sz="4600" dirty="0"/>
              <a:t>: God has no physical right hand or material throne where the ascended Christ sits beside him. The language is designed to pictorially portray the </a:t>
            </a:r>
            <a:r>
              <a:rPr lang="en-US" sz="4600" b="1" i="1" dirty="0"/>
              <a:t>exaltation</a:t>
            </a:r>
            <a:r>
              <a:rPr lang="en-US" sz="4600" dirty="0"/>
              <a:t> and </a:t>
            </a:r>
            <a:r>
              <a:rPr lang="en-US" sz="4600" b="1" i="1" dirty="0"/>
              <a:t>supremacy</a:t>
            </a:r>
            <a:r>
              <a:rPr lang="en-US" sz="4600" dirty="0"/>
              <a:t> of the risen Christ. </a:t>
            </a:r>
          </a:p>
          <a:p>
            <a:pPr lvl="1"/>
            <a:r>
              <a:rPr lang="en-US" sz="4600" dirty="0"/>
              <a:t>Paul expresses the same thought in different language by saying that Christ has "</a:t>
            </a:r>
            <a:r>
              <a:rPr lang="en-US" sz="4600" i="1" dirty="0">
                <a:solidFill>
                  <a:srgbClr val="000099"/>
                </a:solidFill>
                <a:latin typeface="Cambria" panose="02040503050406030204" pitchFamily="18" charset="0"/>
                <a:ea typeface="Cambria" panose="02040503050406030204" pitchFamily="18" charset="0"/>
              </a:rPr>
              <a:t>ascended far above all the heavens, that he might fill all things</a:t>
            </a:r>
            <a:r>
              <a:rPr lang="en-US" sz="4600" dirty="0"/>
              <a:t>" (Eph. 4:10), that "</a:t>
            </a:r>
            <a:r>
              <a:rPr lang="en-US" sz="4600" i="1" dirty="0">
                <a:solidFill>
                  <a:srgbClr val="000099"/>
                </a:solidFill>
                <a:latin typeface="Cambria" panose="02040503050406030204" pitchFamily="18" charset="0"/>
                <a:ea typeface="Cambria" panose="02040503050406030204" pitchFamily="18" charset="0"/>
              </a:rPr>
              <a:t>God has highly exalted him, and bestowed on him the name which is above every name</a:t>
            </a:r>
            <a:r>
              <a:rPr lang="en-US" sz="4600" dirty="0"/>
              <a:t>" (Phil. 2:9).</a:t>
            </a:r>
          </a:p>
          <a:p>
            <a:pPr lvl="1"/>
            <a:r>
              <a:rPr lang="en-US" sz="4600" dirty="0"/>
              <a:t>The writer of Hebrews gives an extensive discussion of this Psalm and its application to Jesus in chapter 7.</a:t>
            </a:r>
          </a:p>
        </p:txBody>
      </p:sp>
    </p:spTree>
    <p:extLst>
      <p:ext uri="{BB962C8B-B14F-4D97-AF65-F5344CB8AC3E}">
        <p14:creationId xmlns:p14="http://schemas.microsoft.com/office/powerpoint/2010/main" val="2182199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0000" lnSpcReduction="20000"/>
          </a:bodyPr>
          <a:lstStyle/>
          <a:p>
            <a:pPr marL="173038" indent="-173038" algn="l" rtl="0">
              <a:buNone/>
            </a:pPr>
            <a:r>
              <a:rPr lang="en-US" sz="3600" baseline="30000" dirty="0">
                <a:latin typeface="Candara" panose="020E0502030303020204" pitchFamily="34" charset="0"/>
                <a:ea typeface="Cambria" panose="02040503050406030204" pitchFamily="18" charset="0"/>
              </a:rPr>
              <a:t>2</a:t>
            </a:r>
            <a:r>
              <a:rPr lang="en-US" sz="3600" b="0" i="1" u="none" strike="noStrike" baseline="30000" dirty="0">
                <a:latin typeface="Cambria" panose="02040503050406030204" pitchFamily="18" charset="0"/>
                <a:ea typeface="Cambria" panose="02040503050406030204" pitchFamily="18" charset="0"/>
              </a:rPr>
              <a:t> </a:t>
            </a:r>
            <a:r>
              <a:rPr lang="en-US" sz="3600" i="1" u="none" strike="noStrike" baseline="0" dirty="0">
                <a:solidFill>
                  <a:srgbClr val="000099"/>
                </a:solidFill>
                <a:latin typeface="Cambria" panose="02040503050406030204" pitchFamily="18" charset="0"/>
                <a:ea typeface="Cambria" panose="02040503050406030204" pitchFamily="18" charset="0"/>
              </a:rPr>
              <a:t>… </a:t>
            </a:r>
            <a:r>
              <a:rPr lang="en-US" sz="3600" b="1" i="1" u="none" strike="noStrike" baseline="0" dirty="0">
                <a:solidFill>
                  <a:srgbClr val="000099"/>
                </a:solidFill>
                <a:latin typeface="Cambria" panose="02040503050406030204" pitchFamily="18" charset="0"/>
                <a:ea typeface="Cambria" panose="02040503050406030204" pitchFamily="18" charset="0"/>
              </a:rPr>
              <a:t>his Son</a:t>
            </a:r>
            <a:r>
              <a:rPr lang="en-US" sz="3600" b="0" i="1" u="none" strike="noStrike" baseline="0" dirty="0">
                <a:solidFill>
                  <a:srgbClr val="000099"/>
                </a:solidFill>
                <a:latin typeface="Cambria" panose="02040503050406030204" pitchFamily="18" charset="0"/>
                <a:ea typeface="Cambria" panose="02040503050406030204" pitchFamily="18" charset="0"/>
              </a:rPr>
              <a:t>, whom he appointed the heir of all things , through whom also he created the world.</a:t>
            </a:r>
          </a:p>
          <a:p>
            <a:pPr marL="173038" indent="-173038" algn="l" rtl="0">
              <a:buNone/>
            </a:pPr>
            <a:r>
              <a:rPr lang="en-US" sz="3600" baseline="30000" dirty="0">
                <a:latin typeface="Candara" panose="020E0502030303020204" pitchFamily="34" charset="0"/>
                <a:ea typeface="Cambria" panose="02040503050406030204" pitchFamily="18" charset="0"/>
              </a:rPr>
              <a:t>3</a:t>
            </a:r>
            <a:r>
              <a:rPr lang="en-US" sz="3600" b="0" i="1" u="none" strike="noStrike" baseline="30000" dirty="0">
                <a:latin typeface="Cambria" panose="02040503050406030204" pitchFamily="18" charset="0"/>
                <a:ea typeface="Cambria" panose="02040503050406030204" pitchFamily="18" charset="0"/>
              </a:rPr>
              <a:t> </a:t>
            </a:r>
            <a:r>
              <a:rPr lang="en-US" sz="3600" b="0" i="1" u="none" strike="noStrike" baseline="0" dirty="0">
                <a:solidFill>
                  <a:srgbClr val="000099"/>
                </a:solidFill>
                <a:latin typeface="Cambria" panose="02040503050406030204" pitchFamily="18" charset="0"/>
                <a:ea typeface="Cambria" panose="02040503050406030204" pitchFamily="18" charset="0"/>
              </a:rPr>
              <a:t>He is the radiance of the glory of God and the exact imprint of his nature, and he upholds the universe by the word of his power. After making purification for sins, he sat down at the right hand of the Majesty on high</a:t>
            </a:r>
            <a:endParaRPr lang="en-US" sz="3600" i="1" u="none" strike="noStrike" baseline="0" dirty="0">
              <a:solidFill>
                <a:srgbClr val="000099"/>
              </a:solidFill>
              <a:latin typeface="Cambria" panose="02040503050406030204" pitchFamily="18" charset="0"/>
              <a:ea typeface="Cambria" panose="02040503050406030204" pitchFamily="18" charset="0"/>
            </a:endParaRPr>
          </a:p>
          <a:p>
            <a:pPr marL="173038" indent="-173038" algn="l" rtl="0">
              <a:buNone/>
            </a:pPr>
            <a:endParaRPr lang="en-US" sz="1300" dirty="0"/>
          </a:p>
          <a:p>
            <a:r>
              <a:rPr lang="en-US" sz="4000" dirty="0"/>
              <a:t>Though it is not explicitly stated in this sevenfold confirmation of the greatness of the Son of God, we can see from what is said here that He possesses in himself all the qualifications to be the </a:t>
            </a:r>
            <a:r>
              <a:rPr lang="en-US" sz="4000" b="1" i="1" dirty="0"/>
              <a:t>mediator</a:t>
            </a:r>
            <a:r>
              <a:rPr lang="en-US" sz="4000" dirty="0"/>
              <a:t> between God and the human race. He is: </a:t>
            </a:r>
          </a:p>
          <a:p>
            <a:pPr lvl="1"/>
            <a:r>
              <a:rPr lang="en-US" sz="4000" dirty="0"/>
              <a:t>The </a:t>
            </a:r>
            <a:r>
              <a:rPr lang="en-US" sz="4000" b="1" i="1" dirty="0"/>
              <a:t>Prophet</a:t>
            </a:r>
            <a:r>
              <a:rPr lang="en-US" sz="4000" dirty="0"/>
              <a:t> through whom God has spoken his final word </a:t>
            </a:r>
          </a:p>
          <a:p>
            <a:pPr lvl="1"/>
            <a:r>
              <a:rPr lang="en-US" sz="4000" dirty="0"/>
              <a:t>The </a:t>
            </a:r>
            <a:r>
              <a:rPr lang="en-US" sz="4000" b="1" i="1" dirty="0"/>
              <a:t>Priest</a:t>
            </a:r>
            <a:r>
              <a:rPr lang="en-US" sz="4000" dirty="0"/>
              <a:t> who has accomplished a perfect work of cleansing for his people's sins </a:t>
            </a:r>
          </a:p>
          <a:p>
            <a:pPr lvl="1"/>
            <a:r>
              <a:rPr lang="en-US" sz="4000" dirty="0"/>
              <a:t>The </a:t>
            </a:r>
            <a:r>
              <a:rPr lang="en-US" sz="4000" b="1" i="1" dirty="0"/>
              <a:t>King</a:t>
            </a:r>
            <a:r>
              <a:rPr lang="en-US" sz="4000" dirty="0"/>
              <a:t> who sits enthroned in the place of chief honor alongside the Majesty on high.</a:t>
            </a:r>
          </a:p>
        </p:txBody>
      </p:sp>
    </p:spTree>
    <p:extLst>
      <p:ext uri="{BB962C8B-B14F-4D97-AF65-F5344CB8AC3E}">
        <p14:creationId xmlns:p14="http://schemas.microsoft.com/office/powerpoint/2010/main" val="37033819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 calcmode="lin" valueType="num">
                                      <p:cBhvr>
                                        <p:cTn id="14"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1">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anim calcmode="lin" valueType="num">
                                      <p:cBhvr>
                                        <p:cTn id="21"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0" y="6206538"/>
            <a:ext cx="9144000" cy="646331"/>
          </a:xfrm>
          <a:prstGeom prst="rect">
            <a:avLst/>
          </a:prstGeom>
          <a:noFill/>
        </p:spPr>
        <p:txBody>
          <a:bodyPr wrap="square" rtlCol="0">
            <a:spAutoFit/>
          </a:bodyPr>
          <a:lstStyle/>
          <a:p>
            <a:r>
              <a:rPr lang="en-US" baseline="30000" dirty="0"/>
              <a:t>1</a:t>
            </a:r>
            <a:r>
              <a:rPr lang="en-US" dirty="0"/>
              <a:t>Guthrie, George H. – </a:t>
            </a:r>
            <a:r>
              <a:rPr lang="en-US" i="1" dirty="0"/>
              <a:t>The NIV Application Commentary - Hebrews</a:t>
            </a:r>
            <a:r>
              <a:rPr lang="en-US" dirty="0"/>
              <a:t>; p. 49</a:t>
            </a:r>
          </a:p>
          <a:p>
            <a:r>
              <a:rPr lang="en-US" baseline="30000" dirty="0"/>
              <a:t>2</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615906"/>
          </a:xfrm>
        </p:spPr>
        <p:txBody>
          <a:bodyPr>
            <a:normAutofit fontScale="85000" lnSpcReduction="10000"/>
          </a:bodyPr>
          <a:lstStyle/>
          <a:p>
            <a:pPr marL="173038" indent="-173038" algn="l" rtl="0">
              <a:buNone/>
            </a:pPr>
            <a:r>
              <a:rPr lang="en-US" baseline="30000" dirty="0">
                <a:latin typeface="Candara" panose="020E0502030303020204" pitchFamily="34" charset="0"/>
                <a:ea typeface="Cambria" panose="02040503050406030204" pitchFamily="18" charset="0"/>
              </a:rPr>
              <a:t>4</a:t>
            </a:r>
            <a:r>
              <a:rPr lang="en-US" b="0" i="1" u="none" strike="noStrike" baseline="30000" dirty="0">
                <a:latin typeface="Cambria" panose="02040503050406030204" pitchFamily="18" charset="0"/>
                <a:ea typeface="Cambria" panose="02040503050406030204" pitchFamily="18" charset="0"/>
              </a:rPr>
              <a:t> </a:t>
            </a:r>
            <a:r>
              <a:rPr lang="en-US" b="0" i="1" u="none" strike="noStrike" baseline="0" dirty="0">
                <a:solidFill>
                  <a:srgbClr val="000099"/>
                </a:solidFill>
                <a:latin typeface="Cambria" panose="02040503050406030204" pitchFamily="18" charset="0"/>
                <a:ea typeface="Cambria" panose="02040503050406030204" pitchFamily="18" charset="0"/>
              </a:rPr>
              <a:t>…</a:t>
            </a:r>
            <a:r>
              <a:rPr lang="en-US" b="1" i="1" u="none" strike="noStrike" baseline="0" dirty="0">
                <a:solidFill>
                  <a:srgbClr val="000099"/>
                </a:solidFill>
                <a:latin typeface="Cambria" panose="02040503050406030204" pitchFamily="18" charset="0"/>
                <a:ea typeface="Cambria" panose="02040503050406030204" pitchFamily="18" charset="0"/>
              </a:rPr>
              <a:t>having become </a:t>
            </a:r>
            <a:r>
              <a:rPr lang="en-US" b="0" i="1" u="none" strike="noStrike" baseline="0" dirty="0">
                <a:solidFill>
                  <a:srgbClr val="000099"/>
                </a:solidFill>
                <a:latin typeface="Cambria" panose="02040503050406030204" pitchFamily="18" charset="0"/>
                <a:ea typeface="Cambria" panose="02040503050406030204" pitchFamily="18" charset="0"/>
              </a:rPr>
              <a:t>as much </a:t>
            </a:r>
            <a:r>
              <a:rPr lang="en-US" b="1" i="1" u="none" strike="noStrike" baseline="0" dirty="0">
                <a:solidFill>
                  <a:srgbClr val="000099"/>
                </a:solidFill>
                <a:latin typeface="Cambria" panose="02040503050406030204" pitchFamily="18" charset="0"/>
                <a:ea typeface="Cambria" panose="02040503050406030204" pitchFamily="18" charset="0"/>
              </a:rPr>
              <a:t>superior to angels </a:t>
            </a:r>
            <a:r>
              <a:rPr lang="en-US" b="0" i="1" u="none" strike="noStrike" baseline="0" dirty="0">
                <a:solidFill>
                  <a:srgbClr val="000099"/>
                </a:solidFill>
                <a:latin typeface="Cambria" panose="02040503050406030204" pitchFamily="18" charset="0"/>
                <a:ea typeface="Cambria" panose="02040503050406030204" pitchFamily="18" charset="0"/>
              </a:rPr>
              <a:t>as the name he has inherited is more excellent than theirs.</a:t>
            </a:r>
          </a:p>
          <a:p>
            <a:pPr marL="173038" indent="-173038" algn="l" rtl="0">
              <a:buNone/>
            </a:pPr>
            <a:endParaRPr lang="en-US" sz="1300" b="0" i="1" u="none" strike="noStrike" baseline="0" dirty="0">
              <a:solidFill>
                <a:srgbClr val="000099"/>
              </a:solidFill>
              <a:latin typeface="Cambria" panose="02040503050406030204" pitchFamily="18" charset="0"/>
              <a:ea typeface="Cambria" panose="02040503050406030204" pitchFamily="18" charset="0"/>
            </a:endParaRPr>
          </a:p>
          <a:p>
            <a:r>
              <a:rPr lang="en-US" dirty="0"/>
              <a:t>This verse is closely connected to the previous verse. </a:t>
            </a:r>
          </a:p>
          <a:p>
            <a:r>
              <a:rPr lang="en-US" dirty="0"/>
              <a:t>The Son, in His exaltation to the right hand of God, has moved to a position of authority and governance </a:t>
            </a:r>
            <a:r>
              <a:rPr lang="en-US" b="1" i="1" dirty="0"/>
              <a:t>above</a:t>
            </a:r>
            <a:r>
              <a:rPr lang="en-US" dirty="0"/>
              <a:t> the status of the angels.</a:t>
            </a:r>
            <a:r>
              <a:rPr lang="en-US" baseline="30000" dirty="0"/>
              <a:t>1</a:t>
            </a:r>
            <a:r>
              <a:rPr lang="en-US" dirty="0"/>
              <a:t> </a:t>
            </a:r>
          </a:p>
          <a:p>
            <a:r>
              <a:rPr lang="en-US" sz="3200" dirty="0"/>
              <a:t>It might seem a little unexpected to hear that Jesus has “</a:t>
            </a:r>
            <a:r>
              <a:rPr lang="en-US" b="0" i="1" u="none" strike="noStrike" baseline="0" dirty="0">
                <a:solidFill>
                  <a:srgbClr val="000099"/>
                </a:solidFill>
                <a:latin typeface="Cambria" panose="02040503050406030204" pitchFamily="18" charset="0"/>
                <a:ea typeface="Cambria" panose="02040503050406030204" pitchFamily="18" charset="0"/>
              </a:rPr>
              <a:t>become</a:t>
            </a:r>
            <a:r>
              <a:rPr lang="en-US" sz="3200" dirty="0"/>
              <a:t>” superior to the angels.</a:t>
            </a:r>
          </a:p>
          <a:p>
            <a:r>
              <a:rPr lang="en-US" sz="3200" dirty="0"/>
              <a:t>Indeed, as the</a:t>
            </a:r>
            <a:r>
              <a:rPr lang="en-US" dirty="0"/>
              <a:t> </a:t>
            </a:r>
            <a:r>
              <a:rPr lang="en-US" b="1" i="1" dirty="0"/>
              <a:t>eternal Son of God</a:t>
            </a:r>
            <a:r>
              <a:rPr lang="en-US" dirty="0"/>
              <a:t>, Jesus </a:t>
            </a:r>
            <a:r>
              <a:rPr lang="en-US" sz="3200" dirty="0"/>
              <a:t>is and </a:t>
            </a:r>
            <a:r>
              <a:rPr lang="en-US" sz="3200" b="1" i="1" dirty="0"/>
              <a:t>always has been</a:t>
            </a:r>
            <a:r>
              <a:rPr lang="en-US" sz="3200" dirty="0"/>
              <a:t> superior to the angels!</a:t>
            </a:r>
            <a:r>
              <a:rPr lang="en-US" baseline="30000" dirty="0"/>
              <a:t>2</a:t>
            </a:r>
            <a:endParaRPr lang="en-US" sz="3200" dirty="0"/>
          </a:p>
          <a:p>
            <a:r>
              <a:rPr lang="en-US" sz="3200" dirty="0"/>
              <a:t>In the context, his argument, which he makes more fully in chapter 2, is that the Son has become superior to the angels in His role as the </a:t>
            </a:r>
            <a:r>
              <a:rPr lang="en-US" sz="3200" b="1" i="1" dirty="0"/>
              <a:t>God-man </a:t>
            </a:r>
            <a:r>
              <a:rPr lang="en-US" sz="3200" dirty="0"/>
              <a:t>being exalted to the right hand of God.</a:t>
            </a:r>
            <a:r>
              <a:rPr lang="en-US" baseline="30000" dirty="0"/>
              <a:t>2</a:t>
            </a:r>
            <a:endParaRPr lang="en-US" sz="3200" dirty="0"/>
          </a:p>
        </p:txBody>
      </p:sp>
    </p:spTree>
    <p:extLst>
      <p:ext uri="{BB962C8B-B14F-4D97-AF65-F5344CB8AC3E}">
        <p14:creationId xmlns:p14="http://schemas.microsoft.com/office/powerpoint/2010/main" val="30572691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p:cTn id="7"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1">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3" end="3"/>
                                            </p:txEl>
                                          </p:spTgt>
                                        </p:tgtEl>
                                        <p:attrNameLst>
                                          <p:attrName>style.visibility</p:attrName>
                                        </p:attrNameLst>
                                      </p:cBhvr>
                                      <p:to>
                                        <p:strVal val="visible"/>
                                      </p:to>
                                    </p:set>
                                    <p:anim calcmode="lin" valueType="num">
                                      <p:cBhvr>
                                        <p:cTn id="14"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1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4" end="4"/>
                                            </p:txEl>
                                          </p:spTgt>
                                        </p:tgtEl>
                                        <p:attrNameLst>
                                          <p:attrName>style.visibility</p:attrName>
                                        </p:attrNameLst>
                                      </p:cBhvr>
                                      <p:to>
                                        <p:strVal val="visible"/>
                                      </p:to>
                                    </p:set>
                                    <p:anim calcmode="lin" valueType="num">
                                      <p:cBhvr>
                                        <p:cTn id="21"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5" end="5"/>
                                            </p:txEl>
                                          </p:spTgt>
                                        </p:tgtEl>
                                        <p:attrNameLst>
                                          <p:attrName>style.visibility</p:attrName>
                                        </p:attrNameLst>
                                      </p:cBhvr>
                                      <p:to>
                                        <p:strVal val="visible"/>
                                      </p:to>
                                    </p:set>
                                    <p:anim calcmode="lin" valueType="num">
                                      <p:cBhvr>
                                        <p:cTn id="28"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11">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xEl>
                                              <p:pRg st="6" end="6"/>
                                            </p:txEl>
                                          </p:spTgt>
                                        </p:tgtEl>
                                        <p:attrNameLst>
                                          <p:attrName>style.visibility</p:attrName>
                                        </p:attrNameLst>
                                      </p:cBhvr>
                                      <p:to>
                                        <p:strVal val="visible"/>
                                      </p:to>
                                    </p:set>
                                    <p:anim calcmode="lin" valueType="num">
                                      <p:cBhvr>
                                        <p:cTn id="35"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49</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62500" lnSpcReduction="20000"/>
          </a:bodyPr>
          <a:lstStyle/>
          <a:p>
            <a:pPr marL="173038" indent="-173038" algn="l" rtl="0">
              <a:buNone/>
            </a:pPr>
            <a:r>
              <a:rPr lang="en-US" sz="4200" baseline="30000" dirty="0">
                <a:latin typeface="Candara" panose="020E0502030303020204" pitchFamily="34" charset="0"/>
                <a:ea typeface="Cambria" panose="02040503050406030204" pitchFamily="18" charset="0"/>
              </a:rPr>
              <a:t>4</a:t>
            </a:r>
            <a:r>
              <a:rPr lang="en-US" sz="4200" b="0" i="1" u="none" strike="noStrike" baseline="30000" dirty="0">
                <a:latin typeface="Cambria" panose="02040503050406030204" pitchFamily="18" charset="0"/>
                <a:ea typeface="Cambria" panose="02040503050406030204" pitchFamily="18" charset="0"/>
              </a:rPr>
              <a:t> </a:t>
            </a:r>
            <a:r>
              <a:rPr lang="en-US" sz="4400" b="0" i="1" u="none" strike="noStrike" baseline="0" dirty="0">
                <a:solidFill>
                  <a:srgbClr val="000099"/>
                </a:solidFill>
                <a:latin typeface="Cambria" panose="02040503050406030204" pitchFamily="18" charset="0"/>
                <a:ea typeface="Cambria" panose="02040503050406030204" pitchFamily="18" charset="0"/>
              </a:rPr>
              <a:t>…</a:t>
            </a:r>
            <a:r>
              <a:rPr lang="en-US" sz="4200" b="0" i="1" u="none" strike="noStrike" baseline="0" dirty="0">
                <a:solidFill>
                  <a:srgbClr val="000099"/>
                </a:solidFill>
                <a:latin typeface="Cambria" panose="02040503050406030204" pitchFamily="18" charset="0"/>
                <a:ea typeface="Cambria" panose="02040503050406030204" pitchFamily="18" charset="0"/>
              </a:rPr>
              <a:t>having become as much </a:t>
            </a:r>
            <a:r>
              <a:rPr lang="en-US" sz="4200" b="1" i="1" u="none" strike="noStrike" baseline="0" dirty="0">
                <a:solidFill>
                  <a:srgbClr val="000099"/>
                </a:solidFill>
                <a:latin typeface="Cambria" panose="02040503050406030204" pitchFamily="18" charset="0"/>
                <a:ea typeface="Cambria" panose="02040503050406030204" pitchFamily="18" charset="0"/>
              </a:rPr>
              <a:t>superior</a:t>
            </a:r>
            <a:r>
              <a:rPr lang="en-US" sz="4200" b="0" i="1" u="none" strike="noStrike" baseline="0" dirty="0">
                <a:solidFill>
                  <a:srgbClr val="000099"/>
                </a:solidFill>
                <a:latin typeface="Cambria" panose="02040503050406030204" pitchFamily="18" charset="0"/>
                <a:ea typeface="Cambria" panose="02040503050406030204" pitchFamily="18" charset="0"/>
              </a:rPr>
              <a:t> to angels as the name he has inherited is more excellent than theirs.</a:t>
            </a:r>
          </a:p>
          <a:p>
            <a:pPr marL="173038" indent="-173038" algn="l" rtl="0">
              <a:buNone/>
            </a:pPr>
            <a:endParaRPr lang="en-US" sz="1400" b="0" i="1" u="none" strike="noStrike" baseline="0" dirty="0">
              <a:solidFill>
                <a:srgbClr val="000099"/>
              </a:solidFill>
              <a:latin typeface="Cambria" panose="02040503050406030204" pitchFamily="18" charset="0"/>
              <a:ea typeface="Cambria" panose="02040503050406030204" pitchFamily="18" charset="0"/>
            </a:endParaRPr>
          </a:p>
          <a:p>
            <a:r>
              <a:rPr lang="en-US" sz="4500" dirty="0"/>
              <a:t>The word translated “</a:t>
            </a:r>
            <a:r>
              <a:rPr lang="en-US" sz="4500" i="1" dirty="0">
                <a:solidFill>
                  <a:srgbClr val="000099"/>
                </a:solidFill>
                <a:latin typeface="Cambria" panose="02040503050406030204" pitchFamily="18" charset="0"/>
                <a:ea typeface="Cambria" panose="02040503050406030204" pitchFamily="18" charset="0"/>
              </a:rPr>
              <a:t>superior</a:t>
            </a:r>
            <a:r>
              <a:rPr lang="en-US" sz="4500" dirty="0"/>
              <a:t>” in 1:4 (</a:t>
            </a:r>
            <a:r>
              <a:rPr lang="en-US" sz="4500" i="1" dirty="0" err="1"/>
              <a:t>kreitton</a:t>
            </a:r>
            <a:r>
              <a:rPr lang="en-US" sz="4500" dirty="0"/>
              <a:t>) is one of the author’s </a:t>
            </a:r>
            <a:r>
              <a:rPr lang="en-US" sz="4500" b="1" i="1" dirty="0"/>
              <a:t>favorite</a:t>
            </a:r>
            <a:r>
              <a:rPr lang="en-US" sz="4500" dirty="0"/>
              <a:t> words when drawing attention to the preeminence of Christ and the new covenant: </a:t>
            </a:r>
          </a:p>
          <a:p>
            <a:pPr lvl="1"/>
            <a:r>
              <a:rPr lang="en-US" sz="4500" dirty="0"/>
              <a:t>Christ is a </a:t>
            </a:r>
            <a:r>
              <a:rPr lang="en-US" sz="4500" b="1" i="1" dirty="0"/>
              <a:t>superior</a:t>
            </a:r>
            <a:r>
              <a:rPr lang="en-US" sz="4500" dirty="0"/>
              <a:t> priest (7:7); </a:t>
            </a:r>
          </a:p>
          <a:p>
            <a:pPr lvl="1"/>
            <a:r>
              <a:rPr lang="en-US" sz="4500" dirty="0"/>
              <a:t>Christ’s followers have a </a:t>
            </a:r>
            <a:r>
              <a:rPr lang="en-US" sz="4500" b="1" i="1" dirty="0"/>
              <a:t>superior</a:t>
            </a:r>
            <a:r>
              <a:rPr lang="en-US" sz="4500" dirty="0"/>
              <a:t> hope (7:19) </a:t>
            </a:r>
          </a:p>
          <a:p>
            <a:pPr lvl="1"/>
            <a:r>
              <a:rPr lang="en-US" sz="4500" dirty="0"/>
              <a:t>Because they are involved in the Son’s </a:t>
            </a:r>
            <a:r>
              <a:rPr lang="en-US" sz="4500" b="1" i="1" dirty="0"/>
              <a:t>superior</a:t>
            </a:r>
            <a:r>
              <a:rPr lang="en-US" sz="4500" dirty="0"/>
              <a:t> covenant (7:22; 8:6), </a:t>
            </a:r>
          </a:p>
          <a:p>
            <a:pPr lvl="1"/>
            <a:r>
              <a:rPr lang="en-US" sz="4500" dirty="0"/>
              <a:t>Which is based on </a:t>
            </a:r>
            <a:r>
              <a:rPr lang="en-US" sz="4500" b="1" i="1" dirty="0"/>
              <a:t>superior</a:t>
            </a:r>
            <a:r>
              <a:rPr lang="en-US" sz="4500" dirty="0"/>
              <a:t> promises (8:6); </a:t>
            </a:r>
          </a:p>
          <a:p>
            <a:pPr lvl="1"/>
            <a:r>
              <a:rPr lang="en-US" sz="4500" dirty="0"/>
              <a:t>Christ made a </a:t>
            </a:r>
            <a:r>
              <a:rPr lang="en-US" sz="4500" b="1" i="1" dirty="0"/>
              <a:t>superior</a:t>
            </a:r>
            <a:r>
              <a:rPr lang="en-US" sz="4500" dirty="0"/>
              <a:t> sacrifice (9:23; 12:24); </a:t>
            </a:r>
          </a:p>
          <a:p>
            <a:pPr lvl="1"/>
            <a:r>
              <a:rPr lang="en-US" sz="4500" dirty="0"/>
              <a:t>Therefore, believers have a </a:t>
            </a:r>
            <a:r>
              <a:rPr lang="en-US" sz="4500" b="1" i="1" dirty="0"/>
              <a:t>superior</a:t>
            </a:r>
            <a:r>
              <a:rPr lang="en-US" sz="4500" dirty="0"/>
              <a:t> possession (10:34), </a:t>
            </a:r>
          </a:p>
          <a:p>
            <a:pPr lvl="1"/>
            <a:r>
              <a:rPr lang="en-US" sz="4500" dirty="0"/>
              <a:t>A </a:t>
            </a:r>
            <a:r>
              <a:rPr lang="en-US" sz="4500" b="1" i="1" dirty="0"/>
              <a:t>superior</a:t>
            </a:r>
            <a:r>
              <a:rPr lang="en-US" sz="4500" dirty="0"/>
              <a:t> country (11:16), </a:t>
            </a:r>
          </a:p>
          <a:p>
            <a:pPr lvl="1"/>
            <a:r>
              <a:rPr lang="en-US" sz="4500" dirty="0"/>
              <a:t>A </a:t>
            </a:r>
            <a:r>
              <a:rPr lang="en-US" sz="4500" b="1" i="1" dirty="0"/>
              <a:t>superior</a:t>
            </a:r>
            <a:r>
              <a:rPr lang="en-US" sz="4500" dirty="0"/>
              <a:t> resurrection (11:35), </a:t>
            </a:r>
          </a:p>
          <a:p>
            <a:pPr lvl="1"/>
            <a:r>
              <a:rPr lang="en-US" sz="4500" dirty="0"/>
              <a:t>A </a:t>
            </a:r>
            <a:r>
              <a:rPr lang="en-US" sz="4500" b="1" i="1" dirty="0"/>
              <a:t>superior</a:t>
            </a:r>
            <a:r>
              <a:rPr lang="en-US" sz="4500" dirty="0"/>
              <a:t> privilege (11:40). </a:t>
            </a:r>
          </a:p>
        </p:txBody>
      </p:sp>
    </p:spTree>
    <p:extLst>
      <p:ext uri="{BB962C8B-B14F-4D97-AF65-F5344CB8AC3E}">
        <p14:creationId xmlns:p14="http://schemas.microsoft.com/office/powerpoint/2010/main" val="180321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anim calcmode="lin" valueType="num">
                                      <p:cBhvr>
                                        <p:cTn id="35" dur="500" fill="hold"/>
                                        <p:tgtEl>
                                          <p:spTgt spid="11">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1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1">
                                            <p:txEl>
                                              <p:pRg st="8" end="8"/>
                                            </p:txEl>
                                          </p:spTgt>
                                        </p:tgtEl>
                                        <p:attrNameLst>
                                          <p:attrName>style.visibility</p:attrName>
                                        </p:attrNameLst>
                                      </p:cBhvr>
                                      <p:to>
                                        <p:strVal val="visible"/>
                                      </p:to>
                                    </p:set>
                                    <p:anim calcmode="lin" valueType="num">
                                      <p:cBhvr>
                                        <p:cTn id="42" dur="500" fill="hold"/>
                                        <p:tgtEl>
                                          <p:spTgt spid="11">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11">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11">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1">
                                            <p:txEl>
                                              <p:pRg st="9" end="9"/>
                                            </p:txEl>
                                          </p:spTgt>
                                        </p:tgtEl>
                                        <p:attrNameLst>
                                          <p:attrName>style.visibility</p:attrName>
                                        </p:attrNameLst>
                                      </p:cBhvr>
                                      <p:to>
                                        <p:strVal val="visible"/>
                                      </p:to>
                                    </p:set>
                                    <p:anim calcmode="lin" valueType="num">
                                      <p:cBhvr>
                                        <p:cTn id="49" dur="500" fill="hold"/>
                                        <p:tgtEl>
                                          <p:spTgt spid="11">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11">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11">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1">
                                            <p:txEl>
                                              <p:pRg st="10" end="10"/>
                                            </p:txEl>
                                          </p:spTgt>
                                        </p:tgtEl>
                                        <p:attrNameLst>
                                          <p:attrName>style.visibility</p:attrName>
                                        </p:attrNameLst>
                                      </p:cBhvr>
                                      <p:to>
                                        <p:strVal val="visible"/>
                                      </p:to>
                                    </p:set>
                                    <p:anim calcmode="lin" valueType="num">
                                      <p:cBhvr>
                                        <p:cTn id="56" dur="500" fill="hold"/>
                                        <p:tgtEl>
                                          <p:spTgt spid="11">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11">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11">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11">
                                            <p:txEl>
                                              <p:pRg st="11" end="11"/>
                                            </p:txEl>
                                          </p:spTgt>
                                        </p:tgtEl>
                                        <p:attrNameLst>
                                          <p:attrName>style.visibility</p:attrName>
                                        </p:attrNameLst>
                                      </p:cBhvr>
                                      <p:to>
                                        <p:strVal val="visible"/>
                                      </p:to>
                                    </p:set>
                                    <p:anim calcmode="lin" valueType="num">
                                      <p:cBhvr>
                                        <p:cTn id="63" dur="500" fill="hold"/>
                                        <p:tgtEl>
                                          <p:spTgt spid="11">
                                            <p:txEl>
                                              <p:pRg st="11" end="11"/>
                                            </p:txEl>
                                          </p:spTgt>
                                        </p:tgtEl>
                                        <p:attrNameLst>
                                          <p:attrName>ppt_w</p:attrName>
                                        </p:attrNameLst>
                                      </p:cBhvr>
                                      <p:tavLst>
                                        <p:tav tm="0">
                                          <p:val>
                                            <p:fltVal val="0"/>
                                          </p:val>
                                        </p:tav>
                                        <p:tav tm="100000">
                                          <p:val>
                                            <p:strVal val="#ppt_w"/>
                                          </p:val>
                                        </p:tav>
                                      </p:tavLst>
                                    </p:anim>
                                    <p:anim calcmode="lin" valueType="num">
                                      <p:cBhvr>
                                        <p:cTn id="64" dur="500" fill="hold"/>
                                        <p:tgtEl>
                                          <p:spTgt spid="11">
                                            <p:txEl>
                                              <p:pRg st="11" end="11"/>
                                            </p:txEl>
                                          </p:spTgt>
                                        </p:tgtEl>
                                        <p:attrNameLst>
                                          <p:attrName>ppt_h</p:attrName>
                                        </p:attrNameLst>
                                      </p:cBhvr>
                                      <p:tavLst>
                                        <p:tav tm="0">
                                          <p:val>
                                            <p:fltVal val="0"/>
                                          </p:val>
                                        </p:tav>
                                        <p:tav tm="100000">
                                          <p:val>
                                            <p:strVal val="#ppt_h"/>
                                          </p:val>
                                        </p:tav>
                                      </p:tavLst>
                                    </p:anim>
                                    <p:animEffect transition="in" filter="fade">
                                      <p:cBhvr>
                                        <p:cTn id="65" dur="5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sz="1800" dirty="0"/>
              <a:t>F. F. Bruce. </a:t>
            </a:r>
            <a:r>
              <a:rPr lang="en-US" sz="1800" i="1" dirty="0"/>
              <a:t>The Epistle to the Hebrews</a:t>
            </a:r>
            <a:endParaRPr lang="en-US" i="1" dirty="0"/>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fontScale="70000" lnSpcReduction="20000"/>
          </a:bodyPr>
          <a:lstStyle/>
          <a:p>
            <a:pPr marL="173038" indent="-173038" algn="l" rtl="0">
              <a:buNone/>
            </a:pPr>
            <a:r>
              <a:rPr lang="en-US" sz="4200" baseline="30000" dirty="0">
                <a:latin typeface="Candara" panose="020E0502030303020204" pitchFamily="34" charset="0"/>
                <a:ea typeface="Cambria" panose="02040503050406030204" pitchFamily="18" charset="0"/>
              </a:rPr>
              <a:t>4</a:t>
            </a:r>
            <a:r>
              <a:rPr lang="en-US" sz="4200" b="0" i="1" u="none" strike="noStrike" baseline="30000" dirty="0">
                <a:latin typeface="Cambria" panose="02040503050406030204" pitchFamily="18" charset="0"/>
                <a:ea typeface="Cambria" panose="02040503050406030204" pitchFamily="18" charset="0"/>
              </a:rPr>
              <a:t> </a:t>
            </a:r>
            <a:r>
              <a:rPr lang="en-US" sz="4200" b="0" i="1" u="none" strike="noStrike" baseline="0" dirty="0">
                <a:solidFill>
                  <a:srgbClr val="000099"/>
                </a:solidFill>
                <a:latin typeface="Cambria" panose="02040503050406030204" pitchFamily="18" charset="0"/>
                <a:ea typeface="Cambria" panose="02040503050406030204" pitchFamily="18" charset="0"/>
              </a:rPr>
              <a:t>…having become as much superior to angels as the </a:t>
            </a:r>
            <a:r>
              <a:rPr lang="en-US" sz="4200" b="1" i="1" u="none" strike="noStrike" baseline="0" dirty="0">
                <a:solidFill>
                  <a:srgbClr val="000099"/>
                </a:solidFill>
                <a:latin typeface="Cambria" panose="02040503050406030204" pitchFamily="18" charset="0"/>
                <a:ea typeface="Cambria" panose="02040503050406030204" pitchFamily="18" charset="0"/>
              </a:rPr>
              <a:t>name</a:t>
            </a:r>
            <a:r>
              <a:rPr lang="en-US" sz="4200" b="0" i="1" u="none" strike="noStrike" baseline="0" dirty="0">
                <a:solidFill>
                  <a:srgbClr val="000099"/>
                </a:solidFill>
                <a:latin typeface="Cambria" panose="02040503050406030204" pitchFamily="18" charset="0"/>
                <a:ea typeface="Cambria" panose="02040503050406030204" pitchFamily="18" charset="0"/>
              </a:rPr>
              <a:t> he has inherited is more excellent than theirs.</a:t>
            </a:r>
          </a:p>
          <a:p>
            <a:pPr marL="173038" indent="-173038" algn="l" rtl="0">
              <a:buNone/>
            </a:pPr>
            <a:endParaRPr lang="en-US" sz="1900" b="0" i="1" u="none" strike="noStrike" baseline="0" dirty="0">
              <a:solidFill>
                <a:srgbClr val="000099"/>
              </a:solidFill>
              <a:latin typeface="Cambria" panose="02040503050406030204" pitchFamily="18" charset="0"/>
              <a:ea typeface="Cambria" panose="02040503050406030204" pitchFamily="18" charset="0"/>
            </a:endParaRPr>
          </a:p>
          <a:p>
            <a:r>
              <a:rPr lang="en-US" sz="4000" dirty="0"/>
              <a:t>His “</a:t>
            </a:r>
            <a:r>
              <a:rPr lang="en-US" sz="4000" i="1" dirty="0">
                <a:solidFill>
                  <a:srgbClr val="000099"/>
                </a:solidFill>
                <a:latin typeface="Cambria" panose="02040503050406030204" pitchFamily="18" charset="0"/>
                <a:ea typeface="Cambria" panose="02040503050406030204" pitchFamily="18" charset="0"/>
              </a:rPr>
              <a:t>name</a:t>
            </a:r>
            <a:r>
              <a:rPr lang="en-US" sz="4000" dirty="0"/>
              <a:t>”, which is “</a:t>
            </a:r>
            <a:r>
              <a:rPr lang="en-US" sz="4000" i="1" dirty="0">
                <a:solidFill>
                  <a:srgbClr val="000099"/>
                </a:solidFill>
                <a:latin typeface="Cambria" panose="02040503050406030204" pitchFamily="18" charset="0"/>
                <a:ea typeface="Cambria" panose="02040503050406030204" pitchFamily="18" charset="0"/>
              </a:rPr>
              <a:t>more excellent</a:t>
            </a:r>
            <a:r>
              <a:rPr lang="en-US" sz="4000" dirty="0"/>
              <a:t>” than theirs, may be inferred from the context to be the title “Son.” </a:t>
            </a:r>
          </a:p>
          <a:p>
            <a:r>
              <a:rPr lang="en-US" sz="4000" dirty="0"/>
              <a:t>He is said here to have “</a:t>
            </a:r>
            <a:r>
              <a:rPr lang="en-US" sz="4000" b="0" i="1" u="none" strike="noStrike" baseline="0" dirty="0">
                <a:solidFill>
                  <a:srgbClr val="000099"/>
                </a:solidFill>
                <a:latin typeface="Cambria" panose="02040503050406030204" pitchFamily="18" charset="0"/>
                <a:ea typeface="Cambria" panose="02040503050406030204" pitchFamily="18" charset="0"/>
              </a:rPr>
              <a:t>inherited</a:t>
            </a:r>
            <a:r>
              <a:rPr lang="en-US" sz="4000" dirty="0"/>
              <a:t>” the name of Son. This does </a:t>
            </a:r>
            <a:r>
              <a:rPr lang="en-US" sz="4000" b="1" i="1" dirty="0"/>
              <a:t>not</a:t>
            </a:r>
            <a:r>
              <a:rPr lang="en-US" sz="4000" dirty="0"/>
              <a:t> mean that the name was not his </a:t>
            </a:r>
            <a:r>
              <a:rPr lang="en-US" sz="4000" b="1" i="1" dirty="0"/>
              <a:t>before</a:t>
            </a:r>
            <a:r>
              <a:rPr lang="en-US" sz="4000" dirty="0"/>
              <a:t> </a:t>
            </a:r>
            <a:r>
              <a:rPr lang="en-US" sz="4000" b="1" i="1" dirty="0"/>
              <a:t>his exaltation</a:t>
            </a:r>
            <a:r>
              <a:rPr lang="en-US" sz="4000" dirty="0"/>
              <a:t>. </a:t>
            </a:r>
          </a:p>
          <a:p>
            <a:r>
              <a:rPr lang="en-US" sz="4000" dirty="0"/>
              <a:t>It was clearly His in the days of his humiliation: “</a:t>
            </a:r>
            <a:r>
              <a:rPr lang="en-US" sz="4000" i="1" dirty="0">
                <a:solidFill>
                  <a:srgbClr val="000099"/>
                </a:solidFill>
                <a:latin typeface="Cambria" panose="02040503050406030204" pitchFamily="18" charset="0"/>
                <a:ea typeface="Cambria" panose="02040503050406030204" pitchFamily="18" charset="0"/>
              </a:rPr>
              <a:t>Although he was a </a:t>
            </a:r>
            <a:r>
              <a:rPr lang="en-US" sz="4000" b="1" i="1" dirty="0">
                <a:solidFill>
                  <a:srgbClr val="000099"/>
                </a:solidFill>
                <a:latin typeface="Cambria" panose="02040503050406030204" pitchFamily="18" charset="0"/>
                <a:ea typeface="Cambria" panose="02040503050406030204" pitchFamily="18" charset="0"/>
              </a:rPr>
              <a:t>son</a:t>
            </a:r>
            <a:r>
              <a:rPr lang="en-US" sz="4000" i="1" dirty="0">
                <a:solidFill>
                  <a:srgbClr val="000099"/>
                </a:solidFill>
                <a:latin typeface="Cambria" panose="02040503050406030204" pitchFamily="18" charset="0"/>
                <a:ea typeface="Cambria" panose="02040503050406030204" pitchFamily="18" charset="0"/>
              </a:rPr>
              <a:t>, he learned obedience through what he suffered.</a:t>
            </a:r>
            <a:r>
              <a:rPr lang="en-US" sz="4000" dirty="0"/>
              <a:t>” (Hebrews 5:8). </a:t>
            </a:r>
          </a:p>
          <a:p>
            <a:r>
              <a:rPr lang="en-US" sz="4000" dirty="0"/>
              <a:t>It was his, indeed, ages </a:t>
            </a:r>
            <a:r>
              <a:rPr lang="en-US" sz="4000" b="1" i="1" dirty="0"/>
              <a:t>before his incarnation</a:t>
            </a:r>
            <a:r>
              <a:rPr lang="en-US" sz="4000" dirty="0"/>
              <a:t>: this is the plain implication of the statement in Hebrews 1:2 that God has spoken to us in “</a:t>
            </a:r>
            <a:r>
              <a:rPr lang="en-US" sz="4000" i="1" dirty="0">
                <a:solidFill>
                  <a:srgbClr val="000099"/>
                </a:solidFill>
                <a:latin typeface="Cambria" panose="02040503050406030204" pitchFamily="18" charset="0"/>
                <a:ea typeface="Cambria" panose="02040503050406030204" pitchFamily="18" charset="0"/>
              </a:rPr>
              <a:t>his </a:t>
            </a:r>
            <a:r>
              <a:rPr lang="en-US" sz="4000" b="1" i="1" dirty="0">
                <a:solidFill>
                  <a:srgbClr val="000099"/>
                </a:solidFill>
                <a:latin typeface="Cambria" panose="02040503050406030204" pitchFamily="18" charset="0"/>
                <a:ea typeface="Cambria" panose="02040503050406030204" pitchFamily="18" charset="0"/>
              </a:rPr>
              <a:t>Son</a:t>
            </a:r>
            <a:r>
              <a:rPr lang="en-US" sz="4000" i="1" dirty="0">
                <a:solidFill>
                  <a:srgbClr val="000099"/>
                </a:solidFill>
                <a:latin typeface="Cambria" panose="02040503050406030204" pitchFamily="18" charset="0"/>
                <a:ea typeface="Cambria" panose="02040503050406030204" pitchFamily="18" charset="0"/>
              </a:rPr>
              <a:t>... </a:t>
            </a:r>
            <a:r>
              <a:rPr lang="en-US" sz="4000" b="0" i="1" u="none" strike="noStrike" baseline="0" dirty="0">
                <a:solidFill>
                  <a:srgbClr val="000099"/>
                </a:solidFill>
                <a:latin typeface="Cambria" panose="02040503050406030204" pitchFamily="18" charset="0"/>
                <a:ea typeface="Cambria" panose="02040503050406030204" pitchFamily="18" charset="0"/>
              </a:rPr>
              <a:t>through whom also he created the world.</a:t>
            </a:r>
            <a:r>
              <a:rPr lang="en-US" sz="4000" dirty="0"/>
              <a:t>” </a:t>
            </a:r>
          </a:p>
          <a:p>
            <a:r>
              <a:rPr lang="en-US" sz="4000" dirty="0"/>
              <a:t>He inherits the title “</a:t>
            </a:r>
            <a:r>
              <a:rPr lang="en-US" sz="4000" i="1" dirty="0">
                <a:solidFill>
                  <a:srgbClr val="000099"/>
                </a:solidFill>
                <a:latin typeface="Cambria" panose="02040503050406030204" pitchFamily="18" charset="0"/>
                <a:ea typeface="Cambria" panose="02040503050406030204" pitchFamily="18" charset="0"/>
              </a:rPr>
              <a:t>Son</a:t>
            </a:r>
            <a:r>
              <a:rPr lang="en-US" sz="4000" dirty="0"/>
              <a:t>,” as he inherits </a:t>
            </a:r>
            <a:r>
              <a:rPr lang="en-US" sz="4000" b="1" i="1" dirty="0"/>
              <a:t>all</a:t>
            </a:r>
            <a:r>
              <a:rPr lang="en-US" sz="4000" dirty="0"/>
              <a:t> things (Hebrews 1:2), by the Father's eternal appointment. </a:t>
            </a:r>
          </a:p>
          <a:p>
            <a:endParaRPr lang="en-US" sz="4000" dirty="0"/>
          </a:p>
        </p:txBody>
      </p:sp>
    </p:spTree>
    <p:extLst>
      <p:ext uri="{BB962C8B-B14F-4D97-AF65-F5344CB8AC3E}">
        <p14:creationId xmlns:p14="http://schemas.microsoft.com/office/powerpoint/2010/main" val="3228057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anim calcmode="lin" valueType="num">
                                      <p:cBhvr>
                                        <p:cTn id="21"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6" end="6"/>
                                            </p:txEl>
                                          </p:spTgt>
                                        </p:tgtEl>
                                        <p:attrNameLst>
                                          <p:attrName>style.visibility</p:attrName>
                                        </p:attrNameLst>
                                      </p:cBhvr>
                                      <p:to>
                                        <p:strVal val="visible"/>
                                      </p:to>
                                    </p:set>
                                    <p:anim calcmode="lin" valueType="num">
                                      <p:cBhvr>
                                        <p:cTn id="28"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a:bodyPr>
          <a:lstStyle/>
          <a:p>
            <a:pPr marL="173038" indent="-173038" algn="l" rtl="0">
              <a:buNone/>
            </a:pPr>
            <a:r>
              <a:rPr lang="en-US" sz="2800" baseline="30000" dirty="0">
                <a:latin typeface="Candara" panose="020E0502030303020204" pitchFamily="34" charset="0"/>
                <a:ea typeface="Cambria" panose="02040503050406030204" pitchFamily="18" charset="0"/>
              </a:rPr>
              <a:t>4</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…having become as much </a:t>
            </a:r>
            <a:r>
              <a:rPr lang="en-US" sz="2800" b="1" i="1" u="none" strike="noStrike" baseline="0" dirty="0">
                <a:solidFill>
                  <a:srgbClr val="000099"/>
                </a:solidFill>
                <a:latin typeface="Cambria" panose="02040503050406030204" pitchFamily="18" charset="0"/>
                <a:ea typeface="Cambria" panose="02040503050406030204" pitchFamily="18" charset="0"/>
              </a:rPr>
              <a:t>superior</a:t>
            </a:r>
            <a:r>
              <a:rPr lang="en-US" sz="2800" b="0" i="1" u="none" strike="noStrike" baseline="0" dirty="0">
                <a:solidFill>
                  <a:srgbClr val="000099"/>
                </a:solidFill>
                <a:latin typeface="Cambria" panose="02040503050406030204" pitchFamily="18" charset="0"/>
                <a:ea typeface="Cambria" panose="02040503050406030204" pitchFamily="18" charset="0"/>
              </a:rPr>
              <a:t> </a:t>
            </a:r>
            <a:r>
              <a:rPr lang="en-US" sz="2800" b="1" i="1" u="none" strike="noStrike" baseline="0" dirty="0">
                <a:solidFill>
                  <a:srgbClr val="000099"/>
                </a:solidFill>
                <a:latin typeface="Cambria" panose="02040503050406030204" pitchFamily="18" charset="0"/>
                <a:ea typeface="Cambria" panose="02040503050406030204" pitchFamily="18" charset="0"/>
              </a:rPr>
              <a:t>to angels </a:t>
            </a:r>
            <a:r>
              <a:rPr lang="en-US" sz="2800" b="0" i="1" u="none" strike="noStrike" baseline="0" dirty="0">
                <a:solidFill>
                  <a:srgbClr val="000099"/>
                </a:solidFill>
                <a:latin typeface="Cambria" panose="02040503050406030204" pitchFamily="18" charset="0"/>
                <a:ea typeface="Cambria" panose="02040503050406030204" pitchFamily="18" charset="0"/>
              </a:rPr>
              <a:t>as the name he has inherited is more excellent than theirs.</a:t>
            </a:r>
          </a:p>
          <a:p>
            <a:pPr marL="173038" indent="-173038" algn="l" rtl="0">
              <a:buNone/>
            </a:pPr>
            <a:endParaRPr lang="en-US" sz="1400" b="0" i="1" u="none" strike="noStrike" baseline="0" dirty="0">
              <a:solidFill>
                <a:srgbClr val="000099"/>
              </a:solidFill>
              <a:latin typeface="Cambria" panose="02040503050406030204" pitchFamily="18" charset="0"/>
              <a:ea typeface="Cambria" panose="02040503050406030204" pitchFamily="18" charset="0"/>
            </a:endParaRPr>
          </a:p>
          <a:p>
            <a:r>
              <a:rPr lang="en-US" sz="2800" dirty="0"/>
              <a:t>The author has introduced the topic of “</a:t>
            </a:r>
            <a:r>
              <a:rPr lang="en-US" sz="2800" i="1" dirty="0">
                <a:solidFill>
                  <a:srgbClr val="000099"/>
                </a:solidFill>
                <a:latin typeface="Cambria" panose="02040503050406030204" pitchFamily="18" charset="0"/>
                <a:ea typeface="Cambria" panose="02040503050406030204" pitchFamily="18" charset="0"/>
              </a:rPr>
              <a:t>angels</a:t>
            </a:r>
            <a:r>
              <a:rPr lang="en-US" sz="2800" dirty="0"/>
              <a:t>” in this section, and, as we will see, “</a:t>
            </a:r>
            <a:r>
              <a:rPr lang="en-US" sz="2800" i="1" dirty="0">
                <a:solidFill>
                  <a:srgbClr val="000099"/>
                </a:solidFill>
                <a:latin typeface="Cambria" panose="02040503050406030204" pitchFamily="18" charset="0"/>
                <a:ea typeface="Cambria" panose="02040503050406030204" pitchFamily="18" charset="0"/>
              </a:rPr>
              <a:t>angels</a:t>
            </a:r>
            <a:r>
              <a:rPr lang="en-US" sz="2800" dirty="0"/>
              <a:t>” play a major role in the argument he’s going to make in the </a:t>
            </a:r>
            <a:r>
              <a:rPr lang="en-US" sz="2800" b="1" i="1" dirty="0"/>
              <a:t>next</a:t>
            </a:r>
            <a:r>
              <a:rPr lang="en-US" sz="2800" dirty="0"/>
              <a:t> section (1:5-2:18).</a:t>
            </a:r>
          </a:p>
          <a:p>
            <a:r>
              <a:rPr lang="en-US" sz="2800" dirty="0"/>
              <a:t>Why does the author emphasize Jesus’ superiority to angels? Were his readers assigning a particular significance to angels?</a:t>
            </a:r>
          </a:p>
          <a:p>
            <a:r>
              <a:rPr lang="en-US" sz="2800" dirty="0"/>
              <a:t>If we examine the letter as a whole, and what the author says in the next chapter, we discover the </a:t>
            </a:r>
            <a:r>
              <a:rPr lang="en-US" sz="2800" b="1" i="1" dirty="0"/>
              <a:t>most probable</a:t>
            </a:r>
            <a:r>
              <a:rPr lang="en-US" sz="2800" dirty="0"/>
              <a:t> answer: the angels were the </a:t>
            </a:r>
            <a:r>
              <a:rPr lang="en-US" sz="2800" b="1" i="1" dirty="0"/>
              <a:t>mediators</a:t>
            </a:r>
            <a:r>
              <a:rPr lang="en-US" sz="2800" dirty="0"/>
              <a:t> of the Mosaic Law (2:2; cf. Acts 7:53; Gal. 3:19)</a:t>
            </a:r>
          </a:p>
        </p:txBody>
      </p:sp>
    </p:spTree>
    <p:extLst>
      <p:ext uri="{BB962C8B-B14F-4D97-AF65-F5344CB8AC3E}">
        <p14:creationId xmlns:p14="http://schemas.microsoft.com/office/powerpoint/2010/main" val="2362507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3200" dirty="0"/>
              <a:t>The Nature, Work, and Status of God’s Son (1:2b–4)</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1462"/>
            <a:ext cx="8398352" cy="5914166"/>
          </a:xfrm>
        </p:spPr>
        <p:txBody>
          <a:bodyPr>
            <a:normAutofit/>
          </a:bodyPr>
          <a:lstStyle/>
          <a:p>
            <a:pPr marL="173038" indent="-173038" algn="l" rtl="0">
              <a:buNone/>
            </a:pPr>
            <a:r>
              <a:rPr lang="en-US" sz="2800" baseline="30000" dirty="0">
                <a:latin typeface="Candara" panose="020E0502030303020204" pitchFamily="34" charset="0"/>
                <a:ea typeface="Cambria" panose="02040503050406030204" pitchFamily="18" charset="0"/>
              </a:rPr>
              <a:t>4</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…having become as much </a:t>
            </a:r>
            <a:r>
              <a:rPr lang="en-US" sz="2800" b="1" i="1" u="none" strike="noStrike" baseline="0" dirty="0">
                <a:solidFill>
                  <a:srgbClr val="000099"/>
                </a:solidFill>
                <a:latin typeface="Cambria" panose="02040503050406030204" pitchFamily="18" charset="0"/>
                <a:ea typeface="Cambria" panose="02040503050406030204" pitchFamily="18" charset="0"/>
              </a:rPr>
              <a:t>superior</a:t>
            </a:r>
            <a:r>
              <a:rPr lang="en-US" sz="2800" b="0" i="1" u="none" strike="noStrike" baseline="0" dirty="0">
                <a:solidFill>
                  <a:srgbClr val="000099"/>
                </a:solidFill>
                <a:latin typeface="Cambria" panose="02040503050406030204" pitchFamily="18" charset="0"/>
                <a:ea typeface="Cambria" panose="02040503050406030204" pitchFamily="18" charset="0"/>
              </a:rPr>
              <a:t> </a:t>
            </a:r>
            <a:r>
              <a:rPr lang="en-US" sz="2800" b="1" i="1" u="none" strike="noStrike" baseline="0" dirty="0">
                <a:solidFill>
                  <a:srgbClr val="000099"/>
                </a:solidFill>
                <a:latin typeface="Cambria" panose="02040503050406030204" pitchFamily="18" charset="0"/>
                <a:ea typeface="Cambria" panose="02040503050406030204" pitchFamily="18" charset="0"/>
              </a:rPr>
              <a:t>to angels </a:t>
            </a:r>
            <a:r>
              <a:rPr lang="en-US" sz="2800" b="0" i="1" u="none" strike="noStrike" baseline="0" dirty="0">
                <a:solidFill>
                  <a:srgbClr val="000099"/>
                </a:solidFill>
                <a:latin typeface="Cambria" panose="02040503050406030204" pitchFamily="18" charset="0"/>
                <a:ea typeface="Cambria" panose="02040503050406030204" pitchFamily="18" charset="0"/>
              </a:rPr>
              <a:t>as the name he has inherited is more excellent than theirs.</a:t>
            </a:r>
          </a:p>
          <a:p>
            <a:pPr marL="173038" indent="-173038" algn="l" rtl="0">
              <a:buNone/>
            </a:pPr>
            <a:endParaRPr lang="en-US" sz="1400" b="0" i="1" u="none" strike="noStrike" baseline="0" dirty="0">
              <a:solidFill>
                <a:srgbClr val="000099"/>
              </a:solidFill>
              <a:latin typeface="Cambria" panose="02040503050406030204" pitchFamily="18" charset="0"/>
              <a:ea typeface="Cambria" panose="02040503050406030204" pitchFamily="18" charset="0"/>
            </a:endParaRPr>
          </a:p>
          <a:p>
            <a:r>
              <a:rPr lang="en-US" sz="2800" dirty="0"/>
              <a:t>Therefore, in stressing the Son’s superiority to angels, the author is showing Jesus’ </a:t>
            </a:r>
            <a:r>
              <a:rPr lang="en-US" sz="2800" b="1" i="1" dirty="0"/>
              <a:t>supremacy</a:t>
            </a:r>
            <a:r>
              <a:rPr lang="en-US" sz="2800" dirty="0"/>
              <a:t> over the </a:t>
            </a:r>
            <a:r>
              <a:rPr lang="en-US" sz="2800" b="1" i="1" dirty="0"/>
              <a:t>Mosaic Law</a:t>
            </a:r>
            <a:r>
              <a:rPr lang="en-US" sz="2800" dirty="0"/>
              <a:t> and the </a:t>
            </a:r>
            <a:r>
              <a:rPr lang="en-US" sz="2800" b="1" i="1" dirty="0"/>
              <a:t>Sinai covenant</a:t>
            </a:r>
            <a:r>
              <a:rPr lang="en-US" sz="2800" dirty="0"/>
              <a:t>.</a:t>
            </a:r>
          </a:p>
          <a:p>
            <a:r>
              <a:rPr lang="en-US" sz="2800" dirty="0"/>
              <a:t>Hence, the references to angels ties into one of the </a:t>
            </a:r>
            <a:r>
              <a:rPr lang="en-US" sz="2800" b="1" i="1" dirty="0"/>
              <a:t>central themes of the letter</a:t>
            </a:r>
            <a:r>
              <a:rPr lang="en-US" sz="2800" dirty="0"/>
              <a:t>: the readers should not transfer their allegiance to the law mediated by angels.</a:t>
            </a:r>
          </a:p>
          <a:p>
            <a:r>
              <a:rPr lang="en-US" sz="2800" dirty="0"/>
              <a:t>Such an idea should be </a:t>
            </a:r>
            <a:r>
              <a:rPr lang="en-US" sz="2800" b="1" i="1" dirty="0"/>
              <a:t>rejected</a:t>
            </a:r>
            <a:r>
              <a:rPr lang="en-US" sz="2800" dirty="0"/>
              <a:t>, for if these readers were to return to the law of Moses and their earlier practice of Judaism, they would be opting for what is </a:t>
            </a:r>
            <a:r>
              <a:rPr lang="en-US" sz="2800" b="1" i="1" dirty="0"/>
              <a:t>inferior</a:t>
            </a:r>
            <a:r>
              <a:rPr lang="en-US" sz="2800" dirty="0"/>
              <a:t> since the Son </a:t>
            </a:r>
            <a:r>
              <a:rPr lang="en-US" sz="2800" b="1" i="1" dirty="0"/>
              <a:t>rules over</a:t>
            </a:r>
            <a:r>
              <a:rPr lang="en-US" sz="2800" dirty="0"/>
              <a:t> angels as one who has inherited a name better than theirs.</a:t>
            </a:r>
          </a:p>
        </p:txBody>
      </p:sp>
    </p:spTree>
    <p:extLst>
      <p:ext uri="{BB962C8B-B14F-4D97-AF65-F5344CB8AC3E}">
        <p14:creationId xmlns:p14="http://schemas.microsoft.com/office/powerpoint/2010/main" val="3104005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p:cTn id="7"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4" end="4"/>
                                            </p:txEl>
                                          </p:spTgt>
                                        </p:tgtEl>
                                        <p:attrNameLst>
                                          <p:attrName>style.visibility</p:attrName>
                                        </p:attrNameLst>
                                      </p:cBhvr>
                                      <p:to>
                                        <p:strVal val="visible"/>
                                      </p:to>
                                    </p:set>
                                    <p:anim calcmode="lin" valueType="num">
                                      <p:cBhvr>
                                        <p:cTn id="1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a:xfrm>
            <a:off x="0" y="1"/>
            <a:ext cx="9144000" cy="623990"/>
          </a:xfrm>
        </p:spPr>
        <p:txBody>
          <a:bodyPr/>
          <a:lstStyle/>
          <a:p>
            <a:r>
              <a:rPr lang="en-US" sz="4400" dirty="0"/>
              <a:t>Summary</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51</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23992"/>
            <a:ext cx="8398352" cy="5941636"/>
          </a:xfrm>
        </p:spPr>
        <p:txBody>
          <a:bodyPr>
            <a:normAutofit/>
          </a:bodyPr>
          <a:lstStyle/>
          <a:p>
            <a:r>
              <a:rPr lang="en-US" sz="2800" dirty="0"/>
              <a:t>Through his brief but </a:t>
            </a:r>
            <a:r>
              <a:rPr lang="en-US" sz="2800" b="1" i="1" dirty="0"/>
              <a:t>tightly packed</a:t>
            </a:r>
            <a:r>
              <a:rPr lang="en-US" sz="2800" dirty="0"/>
              <a:t> introduction, the preacher eloquently proclaims in </a:t>
            </a:r>
            <a:r>
              <a:rPr lang="en-US" sz="2800" b="1" i="1" dirty="0"/>
              <a:t>two movements </a:t>
            </a:r>
            <a:r>
              <a:rPr lang="en-US" sz="2800" dirty="0"/>
              <a:t>a rich, full overture to the “symphony” of ideas in Hebrews. </a:t>
            </a:r>
          </a:p>
          <a:p>
            <a:r>
              <a:rPr lang="en-US" sz="2800" dirty="0"/>
              <a:t>In the </a:t>
            </a:r>
            <a:r>
              <a:rPr lang="en-US" sz="2800" b="1" i="1" dirty="0"/>
              <a:t>first</a:t>
            </a:r>
            <a:r>
              <a:rPr lang="en-US" sz="2800" dirty="0"/>
              <a:t> (1:1–2a) he declares to his first hearers that God, a communicator of expansive, foundational revelations through the Old Testament, has offered his </a:t>
            </a:r>
            <a:r>
              <a:rPr lang="en-US" sz="2800" b="1" i="1" dirty="0"/>
              <a:t>ultimate</a:t>
            </a:r>
            <a:r>
              <a:rPr lang="en-US" sz="2800" dirty="0"/>
              <a:t> revelation in one related to him as </a:t>
            </a:r>
            <a:r>
              <a:rPr lang="en-US" sz="2800" b="1" i="1" dirty="0"/>
              <a:t>Son</a:t>
            </a:r>
            <a:r>
              <a:rPr lang="en-US" sz="2800" dirty="0"/>
              <a:t>. </a:t>
            </a:r>
          </a:p>
          <a:p>
            <a:r>
              <a:rPr lang="en-US" sz="2800" dirty="0"/>
              <a:t>Then, in the </a:t>
            </a:r>
            <a:r>
              <a:rPr lang="en-US" sz="2800" b="1" i="1" dirty="0"/>
              <a:t>second</a:t>
            </a:r>
            <a:r>
              <a:rPr lang="en-US" sz="2800" dirty="0"/>
              <a:t> movement, the introduction climaxes in the Son’s sacrificial work and resultant exaltation to the “right hand” of God. </a:t>
            </a:r>
          </a:p>
          <a:p>
            <a:pPr marL="0" indent="0">
              <a:buNone/>
            </a:pPr>
            <a:endParaRPr lang="en-US" sz="2800" dirty="0"/>
          </a:p>
        </p:txBody>
      </p:sp>
    </p:spTree>
    <p:extLst>
      <p:ext uri="{BB962C8B-B14F-4D97-AF65-F5344CB8AC3E}">
        <p14:creationId xmlns:p14="http://schemas.microsoft.com/office/powerpoint/2010/main" val="226841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a:xfrm>
            <a:off x="0" y="1"/>
            <a:ext cx="9144000" cy="623990"/>
          </a:xfrm>
        </p:spPr>
        <p:txBody>
          <a:bodyPr/>
          <a:lstStyle/>
          <a:p>
            <a:r>
              <a:rPr lang="en-US" sz="4400" dirty="0"/>
              <a:t>Summary</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 51</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23992"/>
            <a:ext cx="8398352" cy="5941636"/>
          </a:xfrm>
        </p:spPr>
        <p:txBody>
          <a:bodyPr>
            <a:normAutofit/>
          </a:bodyPr>
          <a:lstStyle/>
          <a:p>
            <a:r>
              <a:rPr lang="en-US" sz="2800" dirty="0"/>
              <a:t>Through graphic imagery, the </a:t>
            </a:r>
            <a:r>
              <a:rPr lang="en-US" sz="2800" b="1" i="1" dirty="0"/>
              <a:t>purification for sins</a:t>
            </a:r>
            <a:r>
              <a:rPr lang="en-US" sz="2800" dirty="0"/>
              <a:t> and </a:t>
            </a:r>
            <a:r>
              <a:rPr lang="en-US" sz="2800" b="1" i="1" dirty="0"/>
              <a:t>exaltation</a:t>
            </a:r>
            <a:r>
              <a:rPr lang="en-US" sz="2800" dirty="0"/>
              <a:t> are related dynamically to the close relationship of the Son to the Father, while referencing Christ’s: </a:t>
            </a:r>
          </a:p>
          <a:p>
            <a:pPr lvl="1"/>
            <a:r>
              <a:rPr lang="en-US" sz="2400" b="1" i="1" dirty="0"/>
              <a:t>Nature</a:t>
            </a:r>
            <a:r>
              <a:rPr lang="en-US" sz="2400" dirty="0"/>
              <a:t> (the “radiance of God’s glory” and “the exact representation of his being”) </a:t>
            </a:r>
          </a:p>
          <a:p>
            <a:pPr lvl="1"/>
            <a:r>
              <a:rPr lang="en-US" sz="2400" b="1" i="1" dirty="0"/>
              <a:t>Works</a:t>
            </a:r>
            <a:r>
              <a:rPr lang="en-US" sz="2400" dirty="0"/>
              <a:t> (the creation and sustaining of the universe) </a:t>
            </a:r>
          </a:p>
          <a:p>
            <a:pPr lvl="1"/>
            <a:r>
              <a:rPr lang="en-US" sz="2400" b="1" i="1" dirty="0"/>
              <a:t>Status</a:t>
            </a:r>
            <a:r>
              <a:rPr lang="en-US" sz="2400" dirty="0"/>
              <a:t> (the inheritance of a “name”) </a:t>
            </a:r>
          </a:p>
          <a:p>
            <a:r>
              <a:rPr lang="en-US" sz="2800" dirty="0"/>
              <a:t>These facts point to Christ’s </a:t>
            </a:r>
            <a:r>
              <a:rPr lang="en-US" sz="2800" b="1" i="1" dirty="0"/>
              <a:t>deity</a:t>
            </a:r>
            <a:r>
              <a:rPr lang="en-US" sz="2800" dirty="0"/>
              <a:t> and the </a:t>
            </a:r>
            <a:r>
              <a:rPr lang="en-US" sz="2800" b="1" i="1" dirty="0"/>
              <a:t>uniqueness</a:t>
            </a:r>
            <a:r>
              <a:rPr lang="en-US" sz="2800" dirty="0"/>
              <a:t> of his </a:t>
            </a:r>
            <a:r>
              <a:rPr lang="en-US" sz="2800" b="1" i="1" dirty="0"/>
              <a:t>relationship</a:t>
            </a:r>
            <a:r>
              <a:rPr lang="en-US" sz="2800" dirty="0"/>
              <a:t> with the Father. </a:t>
            </a:r>
          </a:p>
          <a:p>
            <a:r>
              <a:rPr lang="en-US" sz="2800" dirty="0"/>
              <a:t>With this well-spoken word the author begins his letter and lays a potent theological foundation for the rest of the sermon.</a:t>
            </a:r>
          </a:p>
        </p:txBody>
      </p:sp>
    </p:spTree>
    <p:extLst>
      <p:ext uri="{BB962C8B-B14F-4D97-AF65-F5344CB8AC3E}">
        <p14:creationId xmlns:p14="http://schemas.microsoft.com/office/powerpoint/2010/main" val="2918045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 calcmode="lin" valueType="num">
                                      <p:cBhvr>
                                        <p:cTn id="7"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1">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2" end="2"/>
                                            </p:txEl>
                                          </p:spTgt>
                                        </p:tgtEl>
                                        <p:attrNameLst>
                                          <p:attrName>style.visibility</p:attrName>
                                        </p:attrNameLst>
                                      </p:cBhvr>
                                      <p:to>
                                        <p:strVal val="visible"/>
                                      </p:to>
                                    </p:set>
                                    <p:anim calcmode="lin" valueType="num">
                                      <p:cBhvr>
                                        <p:cTn id="14" dur="5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 calcmode="lin" valueType="num">
                                      <p:cBhvr>
                                        <p:cTn id="21"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4" end="4"/>
                                            </p:txEl>
                                          </p:spTgt>
                                        </p:tgtEl>
                                        <p:attrNameLst>
                                          <p:attrName>style.visibility</p:attrName>
                                        </p:attrNameLst>
                                      </p:cBhvr>
                                      <p:to>
                                        <p:strVal val="visible"/>
                                      </p:to>
                                    </p:set>
                                    <p:anim calcmode="lin" valueType="num">
                                      <p:cBhvr>
                                        <p:cTn id="28"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anim calcmode="lin" valueType="num">
                                      <p:cBhvr>
                                        <p:cTn id="35"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118472"/>
          </a:xfrm>
        </p:spPr>
        <p:txBody>
          <a:bodyPr/>
          <a:lstStyle/>
          <a:p>
            <a:r>
              <a:rPr lang="en-US" sz="4000" dirty="0">
                <a:solidFill>
                  <a:srgbClr val="002060"/>
                </a:solidFill>
              </a:rPr>
              <a:t>We Have a Definitive and Final Revelation in the Son (1:1-4)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448126"/>
            <a:ext cx="8398352" cy="4972295"/>
          </a:xfrm>
        </p:spPr>
        <p:txBody>
          <a:bodyPr>
            <a:normAutofit lnSpcReduction="10000"/>
          </a:bodyPr>
          <a:lstStyle/>
          <a:p>
            <a:pPr marL="173038" indent="-173038" algn="l" rtl="0">
              <a:buNone/>
            </a:pPr>
            <a:r>
              <a:rPr lang="en-US" sz="2800" baseline="30000" dirty="0">
                <a:latin typeface="Candara" panose="020E0502030303020204" pitchFamily="34" charset="0"/>
                <a:ea typeface="Cambria" panose="02040503050406030204" pitchFamily="18" charset="0"/>
              </a:rPr>
              <a:t>1</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Long ago, at many times and in many ways, God spoke to our fathers by the prophets,</a:t>
            </a:r>
          </a:p>
          <a:p>
            <a:pPr marL="173038" indent="-173038" algn="l" rtl="0">
              <a:buNone/>
            </a:pPr>
            <a:r>
              <a:rPr lang="en-US" sz="2800" baseline="30000" dirty="0">
                <a:latin typeface="Candara" panose="020E0502030303020204" pitchFamily="34" charset="0"/>
                <a:ea typeface="Cambria" panose="02040503050406030204" pitchFamily="18" charset="0"/>
              </a:rPr>
              <a:t>2</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but in these last days he has spoken to us by his Son, whom he appointed the heir of all things, through whom also he created the world.</a:t>
            </a:r>
          </a:p>
          <a:p>
            <a:pPr marL="173038" indent="-173038" algn="l" rtl="0">
              <a:buNone/>
            </a:pPr>
            <a:r>
              <a:rPr lang="en-US" sz="2800" baseline="30000" dirty="0">
                <a:latin typeface="Candara" panose="020E0502030303020204" pitchFamily="34" charset="0"/>
                <a:ea typeface="Cambria" panose="02040503050406030204" pitchFamily="18" charset="0"/>
              </a:rPr>
              <a:t>3</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He is the radiance of the glory of God and the exact imprint of his nature, and he upholds the universe by the word of his power. After making purification for sins, he sat down at the right hand of the Majesty on high,</a:t>
            </a:r>
          </a:p>
          <a:p>
            <a:pPr marL="173038" indent="-173038" algn="l" rtl="0">
              <a:buNone/>
            </a:pPr>
            <a:r>
              <a:rPr lang="en-US" sz="2800" baseline="30000" dirty="0">
                <a:latin typeface="Candara" panose="020E0502030303020204" pitchFamily="34" charset="0"/>
                <a:ea typeface="Cambria" panose="02040503050406030204" pitchFamily="18" charset="0"/>
              </a:rPr>
              <a:t>4</a:t>
            </a:r>
            <a:r>
              <a:rPr lang="en-US" sz="2800" b="0" i="1" u="none" strike="noStrike" baseline="30000" dirty="0">
                <a:latin typeface="Cambria" panose="02040503050406030204" pitchFamily="18" charset="0"/>
                <a:ea typeface="Cambria" panose="02040503050406030204" pitchFamily="18" charset="0"/>
              </a:rPr>
              <a:t> </a:t>
            </a:r>
            <a:r>
              <a:rPr lang="en-US" sz="2800" b="0" i="1" u="none" strike="noStrike" baseline="0" dirty="0">
                <a:solidFill>
                  <a:srgbClr val="000099"/>
                </a:solidFill>
                <a:latin typeface="Cambria" panose="02040503050406030204" pitchFamily="18" charset="0"/>
                <a:ea typeface="Cambria" panose="02040503050406030204" pitchFamily="18" charset="0"/>
              </a:rPr>
              <a:t>having become as much superior to angels as the name he has inherited is more excellent than theirs.</a:t>
            </a:r>
          </a:p>
        </p:txBody>
      </p:sp>
    </p:spTree>
    <p:extLst>
      <p:ext uri="{BB962C8B-B14F-4D97-AF65-F5344CB8AC3E}">
        <p14:creationId xmlns:p14="http://schemas.microsoft.com/office/powerpoint/2010/main" val="15190441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0800719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lnSpcReduction="10000"/>
          </a:bodyPr>
          <a:lstStyle/>
          <a:p>
            <a:r>
              <a:rPr lang="en-US" dirty="0"/>
              <a:t>Though the writer of Hebrews has written his “sermon” towards a very “practical” end – to encourage a group of believers who are in danger of drifting away from their Christian faith – his entire introduction begins by laying a solid </a:t>
            </a:r>
            <a:r>
              <a:rPr lang="en-US" b="1" i="1" dirty="0"/>
              <a:t>theological</a:t>
            </a:r>
            <a:r>
              <a:rPr lang="en-US" dirty="0"/>
              <a:t> foundation, with practical applications coming </a:t>
            </a:r>
            <a:r>
              <a:rPr lang="en-US" b="1" i="1" dirty="0"/>
              <a:t>later</a:t>
            </a:r>
            <a:r>
              <a:rPr lang="en-US" dirty="0"/>
              <a:t> in the book. Does this tell us something about the relationship between </a:t>
            </a:r>
            <a:r>
              <a:rPr lang="en-US" b="1" dirty="0"/>
              <a:t>theology</a:t>
            </a:r>
            <a:r>
              <a:rPr lang="en-US" dirty="0"/>
              <a:t> and </a:t>
            </a:r>
            <a:r>
              <a:rPr lang="en-US" b="1" i="1" dirty="0"/>
              <a:t>practice</a:t>
            </a:r>
            <a:r>
              <a:rPr lang="en-US" dirty="0"/>
              <a:t>?</a:t>
            </a:r>
          </a:p>
          <a:p>
            <a:r>
              <a:rPr lang="en-US" dirty="0"/>
              <a:t>In our previous study of 1 John, we saw John calling his readers back to the teachings of the apostles who were eye-witnesses of Jesus’ earthly ministry. Do you see how this fits with the perspective offered by the author of Hebrews that </a:t>
            </a:r>
            <a:r>
              <a:rPr lang="en-US" b="1" i="1" dirty="0"/>
              <a:t>Jesus</a:t>
            </a:r>
            <a:r>
              <a:rPr lang="en-US" dirty="0"/>
              <a:t> is God’s </a:t>
            </a:r>
            <a:r>
              <a:rPr lang="en-US" b="1" i="1" dirty="0"/>
              <a:t>final</a:t>
            </a:r>
            <a:r>
              <a:rPr lang="en-US" dirty="0"/>
              <a:t> revelation? </a:t>
            </a:r>
          </a:p>
          <a:p>
            <a:r>
              <a:rPr lang="en-US" dirty="0"/>
              <a:t>Do you think this has any implications for whether we should expect to continue seeing </a:t>
            </a:r>
            <a:r>
              <a:rPr lang="en-US" b="1" i="1" dirty="0"/>
              <a:t>direct revelation</a:t>
            </a:r>
            <a:r>
              <a:rPr lang="en-US" dirty="0"/>
              <a:t> from God today? Why or why not?</a:t>
            </a:r>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4610162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800" dirty="0">
                <a:solidFill>
                  <a:srgbClr val="002060"/>
                </a:solidFill>
              </a:rPr>
              <a:t>We Have a Definitive and Final Revelation in the Son (1:1-4)</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fontScale="92500" lnSpcReduction="20000"/>
          </a:bodyPr>
          <a:lstStyle/>
          <a:p>
            <a:r>
              <a:rPr lang="en-US" dirty="0"/>
              <a:t>Hebrews </a:t>
            </a:r>
            <a:r>
              <a:rPr lang="en-US" b="1" i="1" dirty="0"/>
              <a:t>begins</a:t>
            </a:r>
            <a:r>
              <a:rPr lang="en-US" dirty="0"/>
              <a:t> like a </a:t>
            </a:r>
            <a:r>
              <a:rPr lang="en-US" b="1" i="1" dirty="0"/>
              <a:t>sermon</a:t>
            </a:r>
            <a:r>
              <a:rPr lang="en-US" dirty="0"/>
              <a:t>, without any mention of sender, addressees, or words of greeting – </a:t>
            </a:r>
            <a:r>
              <a:rPr lang="en-US" b="1" i="1" dirty="0"/>
              <a:t>instead</a:t>
            </a:r>
            <a:r>
              <a:rPr lang="en-US" dirty="0"/>
              <a:t>, the author opens his letter with a majestic, eloquent, and </a:t>
            </a:r>
            <a:r>
              <a:rPr lang="en-US" b="1" i="1" dirty="0"/>
              <a:t>theologically packed</a:t>
            </a:r>
            <a:r>
              <a:rPr lang="en-US" dirty="0"/>
              <a:t> introduction. </a:t>
            </a:r>
          </a:p>
          <a:p>
            <a:r>
              <a:rPr lang="en-US" dirty="0"/>
              <a:t>This beautifully constructed opening statement begins by </a:t>
            </a:r>
            <a:r>
              <a:rPr lang="en-US" b="1" i="1" dirty="0"/>
              <a:t>contrasting</a:t>
            </a:r>
            <a:r>
              <a:rPr lang="en-US" dirty="0"/>
              <a:t> the </a:t>
            </a:r>
            <a:r>
              <a:rPr lang="en-US" b="1" i="1" dirty="0"/>
              <a:t>revelation</a:t>
            </a:r>
            <a:r>
              <a:rPr lang="en-US" dirty="0"/>
              <a:t> given under the </a:t>
            </a:r>
            <a:r>
              <a:rPr lang="en-US" b="1" i="1" dirty="0"/>
              <a:t>Old</a:t>
            </a:r>
            <a:r>
              <a:rPr lang="en-US" dirty="0"/>
              <a:t> Testament economy with the revelation given to us in the </a:t>
            </a:r>
            <a:r>
              <a:rPr lang="en-US" b="1" i="1" dirty="0"/>
              <a:t>New </a:t>
            </a:r>
            <a:r>
              <a:rPr lang="en-US" dirty="0"/>
              <a:t>Testament</a:t>
            </a:r>
            <a:r>
              <a:rPr lang="en-US" b="1" i="1" dirty="0"/>
              <a:t> </a:t>
            </a:r>
            <a:r>
              <a:rPr lang="en-US" dirty="0"/>
              <a:t>era. </a:t>
            </a:r>
          </a:p>
          <a:p>
            <a:r>
              <a:rPr lang="en-US" dirty="0"/>
              <a:t>This contrast focuses on and climaxes in the person of God’s Son—heir, agent of creation, sustainer of the universe, Savior, and sovereign—who now sits at the right hand of God. </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45 </a:t>
            </a:r>
          </a:p>
        </p:txBody>
      </p:sp>
    </p:spTree>
    <p:extLst>
      <p:ext uri="{BB962C8B-B14F-4D97-AF65-F5344CB8AC3E}">
        <p14:creationId xmlns:p14="http://schemas.microsoft.com/office/powerpoint/2010/main" val="3799106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350015"/>
          </a:xfrm>
        </p:spPr>
        <p:txBody>
          <a:bodyPr/>
          <a:lstStyle/>
          <a:p>
            <a:r>
              <a:rPr lang="en-US" sz="4800" dirty="0">
                <a:solidFill>
                  <a:srgbClr val="002060"/>
                </a:solidFill>
              </a:rPr>
              <a:t>We Have a Definitive and Final Revelation in the Son (1:1-4)</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1385336"/>
            <a:ext cx="8398352" cy="5035086"/>
          </a:xfrm>
        </p:spPr>
        <p:txBody>
          <a:bodyPr>
            <a:normAutofit/>
          </a:bodyPr>
          <a:lstStyle/>
          <a:p>
            <a:r>
              <a:rPr lang="en-US" dirty="0"/>
              <a:t>Although most translations, including the ESV , present this introduction in several sentences –  </a:t>
            </a:r>
            <a:r>
              <a:rPr lang="en-US" b="1" i="1" dirty="0"/>
              <a:t>in the Greek</a:t>
            </a:r>
            <a:r>
              <a:rPr lang="en-US" dirty="0"/>
              <a:t>, Hebrews 1:1–4 is </a:t>
            </a:r>
            <a:r>
              <a:rPr lang="en-US" b="1" i="1" dirty="0"/>
              <a:t>one long sentence</a:t>
            </a:r>
            <a:r>
              <a:rPr lang="en-US" dirty="0"/>
              <a:t> sentence, built around the main clause “</a:t>
            </a:r>
            <a:r>
              <a:rPr lang="en-US" i="1" dirty="0">
                <a:solidFill>
                  <a:srgbClr val="000099"/>
                </a:solidFill>
                <a:latin typeface="Cambria" panose="02040503050406030204" pitchFamily="18" charset="0"/>
                <a:ea typeface="Cambria" panose="02040503050406030204" pitchFamily="18" charset="0"/>
              </a:rPr>
              <a:t>God … has spoken</a:t>
            </a:r>
            <a:r>
              <a:rPr lang="en-US" dirty="0"/>
              <a:t>.”</a:t>
            </a:r>
          </a:p>
          <a:p>
            <a:r>
              <a:rPr lang="en-US" dirty="0"/>
              <a:t>These beautifully crafted verses fall into </a:t>
            </a:r>
            <a:r>
              <a:rPr lang="en-US" b="1" i="1" dirty="0"/>
              <a:t>two</a:t>
            </a:r>
            <a:r>
              <a:rPr lang="en-US" dirty="0"/>
              <a:t> main </a:t>
            </a:r>
            <a:r>
              <a:rPr lang="en-US" b="1" i="1" dirty="0"/>
              <a:t>subdivisions</a:t>
            </a:r>
            <a:r>
              <a:rPr lang="en-US" dirty="0"/>
              <a:t> which address: </a:t>
            </a:r>
          </a:p>
          <a:p>
            <a:pPr lvl="1"/>
            <a:r>
              <a:rPr lang="en-US" dirty="0"/>
              <a:t>God’s Revelation to Humanity (1:1–2a) </a:t>
            </a:r>
          </a:p>
          <a:p>
            <a:pPr lvl="1"/>
            <a:r>
              <a:rPr lang="en-US" dirty="0"/>
              <a:t>The Nature, Work, and Status of God’s Son (1:2b–4).</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r>
              <a:rPr lang="en-US" dirty="0"/>
              <a:t>Guthrie, George H. – </a:t>
            </a:r>
            <a:r>
              <a:rPr lang="en-US" i="1" dirty="0"/>
              <a:t>The NIV Application Commentary - Hebrews</a:t>
            </a:r>
            <a:r>
              <a:rPr lang="en-US" dirty="0"/>
              <a:t>; pp. 45 </a:t>
            </a:r>
          </a:p>
        </p:txBody>
      </p:sp>
    </p:spTree>
    <p:extLst>
      <p:ext uri="{BB962C8B-B14F-4D97-AF65-F5344CB8AC3E}">
        <p14:creationId xmlns:p14="http://schemas.microsoft.com/office/powerpoint/2010/main" val="2082864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9" name="TextBox 8">
            <a:extLst>
              <a:ext uri="{FF2B5EF4-FFF2-40B4-BE49-F238E27FC236}">
                <a16:creationId xmlns:a16="http://schemas.microsoft.com/office/drawing/2014/main" id="{17AB185A-7839-439E-AC8E-9D202359DB2F}"/>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792742"/>
            <a:ext cx="8398352" cy="5695925"/>
          </a:xfrm>
        </p:spPr>
        <p:txBody>
          <a:bodyPr>
            <a:normAutofit fontScale="92500" lnSpcReduction="2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Long ago, at many times and in many ways, </a:t>
            </a:r>
            <a:r>
              <a:rPr lang="en-US" sz="3200" b="1" i="1" u="none" strike="noStrike" baseline="0" dirty="0">
                <a:solidFill>
                  <a:srgbClr val="000099"/>
                </a:solidFill>
                <a:latin typeface="Cambria" panose="02040503050406030204" pitchFamily="18" charset="0"/>
                <a:ea typeface="Cambria" panose="02040503050406030204" pitchFamily="18" charset="0"/>
              </a:rPr>
              <a:t>God</a:t>
            </a:r>
            <a:r>
              <a:rPr lang="en-US" sz="3200" b="0" i="1" u="none" strike="noStrike" baseline="0" dirty="0">
                <a:solidFill>
                  <a:srgbClr val="000099"/>
                </a:solidFill>
                <a:latin typeface="Cambria" panose="02040503050406030204" pitchFamily="18" charset="0"/>
                <a:ea typeface="Cambria" panose="02040503050406030204" pitchFamily="18" charset="0"/>
              </a:rPr>
              <a:t> spoke to our fathers </a:t>
            </a:r>
            <a:r>
              <a:rPr lang="en-US" sz="3200" i="1" u="none" strike="noStrike" baseline="0" dirty="0">
                <a:solidFill>
                  <a:srgbClr val="000099"/>
                </a:solidFill>
                <a:latin typeface="Cambria" panose="02040503050406030204" pitchFamily="18" charset="0"/>
                <a:ea typeface="Cambria" panose="02040503050406030204" pitchFamily="18" charset="0"/>
              </a:rPr>
              <a:t>by the prophets</a:t>
            </a:r>
            <a:r>
              <a:rPr lang="en-US" sz="3200" b="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but in these last days he </a:t>
            </a:r>
            <a:r>
              <a:rPr lang="en-US" sz="3200" b="1" i="1" u="none" strike="noStrike" baseline="0" dirty="0">
                <a:solidFill>
                  <a:srgbClr val="000099"/>
                </a:solidFill>
                <a:latin typeface="Cambria" panose="02040503050406030204" pitchFamily="18" charset="0"/>
                <a:ea typeface="Cambria" panose="02040503050406030204" pitchFamily="18" charset="0"/>
              </a:rPr>
              <a:t>has spoken </a:t>
            </a:r>
            <a:r>
              <a:rPr lang="en-US" sz="3200" b="0" i="1" u="none" strike="noStrike" baseline="0" dirty="0">
                <a:solidFill>
                  <a:srgbClr val="000099"/>
                </a:solidFill>
                <a:latin typeface="Cambria" panose="02040503050406030204" pitchFamily="18" charset="0"/>
                <a:ea typeface="Cambria" panose="02040503050406030204" pitchFamily="18" charset="0"/>
              </a:rPr>
              <a:t>to us </a:t>
            </a:r>
            <a:r>
              <a:rPr lang="en-US" sz="3200" i="1" u="none" strike="noStrike" baseline="0" dirty="0">
                <a:solidFill>
                  <a:srgbClr val="000099"/>
                </a:solidFill>
                <a:latin typeface="Cambria" panose="02040503050406030204" pitchFamily="18" charset="0"/>
                <a:ea typeface="Cambria" panose="02040503050406030204" pitchFamily="18" charset="0"/>
              </a:rPr>
              <a:t>by his Son…</a:t>
            </a:r>
          </a:p>
          <a:p>
            <a:pPr marL="173038" indent="-173038" algn="l" rtl="0">
              <a:buNone/>
            </a:pPr>
            <a:endParaRPr lang="en-US" sz="1000" dirty="0"/>
          </a:p>
          <a:p>
            <a:r>
              <a:rPr lang="en-US" dirty="0"/>
              <a:t>This initial affirmation that “</a:t>
            </a:r>
            <a:r>
              <a:rPr lang="en-US" i="1" dirty="0">
                <a:solidFill>
                  <a:srgbClr val="000099"/>
                </a:solidFill>
                <a:latin typeface="Cambria" panose="02040503050406030204" pitchFamily="18" charset="0"/>
                <a:ea typeface="Cambria" panose="02040503050406030204" pitchFamily="18" charset="0"/>
              </a:rPr>
              <a:t>God… has spoken</a:t>
            </a:r>
            <a:r>
              <a:rPr lang="en-US" dirty="0"/>
              <a:t>” underlies the whole argument of this letter, as indeed it is the </a:t>
            </a:r>
            <a:r>
              <a:rPr lang="en-US" b="1" i="1" dirty="0"/>
              <a:t>foundation</a:t>
            </a:r>
            <a:r>
              <a:rPr lang="en-US" dirty="0"/>
              <a:t> of the Christian faith. </a:t>
            </a:r>
          </a:p>
          <a:p>
            <a:r>
              <a:rPr lang="en-US" dirty="0"/>
              <a:t>Had God remained </a:t>
            </a:r>
            <a:r>
              <a:rPr lang="en-US" b="1" i="1" dirty="0"/>
              <a:t>silent</a:t>
            </a:r>
            <a:r>
              <a:rPr lang="en-US" dirty="0"/>
              <a:t>, and </a:t>
            </a:r>
            <a:r>
              <a:rPr lang="en-US" b="1" i="1" dirty="0"/>
              <a:t>not</a:t>
            </a:r>
            <a:r>
              <a:rPr lang="en-US" dirty="0"/>
              <a:t> revealed himself to the human race, the plight of mankind would have been desperate indeed!</a:t>
            </a:r>
          </a:p>
          <a:p>
            <a:r>
              <a:rPr lang="en-US" dirty="0"/>
              <a:t>But instead He “</a:t>
            </a:r>
            <a:r>
              <a:rPr lang="en-US" i="1" dirty="0">
                <a:solidFill>
                  <a:srgbClr val="000099"/>
                </a:solidFill>
                <a:latin typeface="Cambria" panose="02040503050406030204" pitchFamily="18" charset="0"/>
                <a:ea typeface="Cambria" panose="02040503050406030204" pitchFamily="18" charset="0"/>
              </a:rPr>
              <a:t>has spoken</a:t>
            </a:r>
            <a:r>
              <a:rPr lang="en-US" dirty="0"/>
              <a:t>” his revealing, redeeming, and life-giving word, by which can come to </a:t>
            </a:r>
            <a:r>
              <a:rPr lang="en-US" b="1" i="1" dirty="0"/>
              <a:t>know</a:t>
            </a:r>
            <a:r>
              <a:rPr lang="en-US" dirty="0"/>
              <a:t> Him – not just intellectually but relationally. </a:t>
            </a:r>
          </a:p>
        </p:txBody>
      </p:sp>
    </p:spTree>
    <p:extLst>
      <p:ext uri="{BB962C8B-B14F-4D97-AF65-F5344CB8AC3E}">
        <p14:creationId xmlns:p14="http://schemas.microsoft.com/office/powerpoint/2010/main" val="1004887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1">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p:cTn id="19"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1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1">
                                            <p:txEl>
                                              <p:pRg st="4" end="4"/>
                                            </p:txEl>
                                          </p:spTgt>
                                        </p:tgtEl>
                                        <p:attrNameLst>
                                          <p:attrName>style.visibility</p:attrName>
                                        </p:attrNameLst>
                                      </p:cBhvr>
                                      <p:to>
                                        <p:strVal val="visible"/>
                                      </p:to>
                                    </p:set>
                                    <p:anim calcmode="lin" valueType="num">
                                      <p:cBhvr>
                                        <p:cTn id="26"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1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1">
                                            <p:txEl>
                                              <p:pRg st="5" end="5"/>
                                            </p:txEl>
                                          </p:spTgt>
                                        </p:tgtEl>
                                        <p:attrNameLst>
                                          <p:attrName>style.visibility</p:attrName>
                                        </p:attrNameLst>
                                      </p:cBhvr>
                                      <p:to>
                                        <p:strVal val="visible"/>
                                      </p:to>
                                    </p:set>
                                    <p:anim calcmode="lin" valueType="num">
                                      <p:cBhvr>
                                        <p:cTn id="33"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9" name="TextBox 8">
            <a:extLst>
              <a:ext uri="{FF2B5EF4-FFF2-40B4-BE49-F238E27FC236}">
                <a16:creationId xmlns:a16="http://schemas.microsoft.com/office/drawing/2014/main" id="{17AB185A-7839-439E-AC8E-9D202359DB2F}"/>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solidFill>
                  <a:prstClr val="black"/>
                </a:solidFill>
                <a:latin typeface="Calibri" panose="020F0502020204030204"/>
              </a:rPr>
              <a:t>52-55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792743"/>
            <a:ext cx="8398352" cy="3331868"/>
          </a:xfrm>
        </p:spPr>
        <p:txBody>
          <a:bodyPr>
            <a:normAutofit fontScale="85000" lnSpcReduction="1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1" i="1" u="none" strike="noStrike" baseline="0" dirty="0">
                <a:solidFill>
                  <a:srgbClr val="000099"/>
                </a:solidFill>
                <a:latin typeface="Cambria" panose="02040503050406030204" pitchFamily="18" charset="0"/>
                <a:ea typeface="Cambria" panose="02040503050406030204" pitchFamily="18" charset="0"/>
              </a:rPr>
              <a:t>Long ago</a:t>
            </a:r>
            <a:r>
              <a:rPr lang="en-US" sz="3200" b="0" i="1" u="none" strike="noStrike" baseline="0" dirty="0">
                <a:solidFill>
                  <a:srgbClr val="000099"/>
                </a:solidFill>
                <a:latin typeface="Cambria" panose="02040503050406030204" pitchFamily="18" charset="0"/>
                <a:ea typeface="Cambria" panose="02040503050406030204" pitchFamily="18" charset="0"/>
              </a:rPr>
              <a:t>, at many times and in many </a:t>
            </a:r>
            <a:r>
              <a:rPr lang="en-US" sz="3200" i="1" u="none" strike="noStrike" baseline="0" dirty="0">
                <a:solidFill>
                  <a:srgbClr val="000099"/>
                </a:solidFill>
                <a:latin typeface="Cambria" panose="02040503050406030204" pitchFamily="18" charset="0"/>
                <a:ea typeface="Cambria" panose="02040503050406030204" pitchFamily="18" charset="0"/>
              </a:rPr>
              <a:t>ways, God spoke </a:t>
            </a:r>
            <a:r>
              <a:rPr lang="en-US" sz="3200" b="1" i="1" u="none" strike="noStrike" baseline="0" dirty="0">
                <a:solidFill>
                  <a:srgbClr val="000099"/>
                </a:solidFill>
                <a:latin typeface="Cambria" panose="02040503050406030204" pitchFamily="18" charset="0"/>
                <a:ea typeface="Cambria" panose="02040503050406030204" pitchFamily="18" charset="0"/>
              </a:rPr>
              <a:t>to our fathers by the prophets</a:t>
            </a:r>
            <a:r>
              <a:rPr lang="en-US" sz="320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i="1" u="none" strike="noStrike" baseline="30000" dirty="0">
                <a:latin typeface="Cambria" panose="02040503050406030204" pitchFamily="18" charset="0"/>
                <a:ea typeface="Cambria" panose="02040503050406030204" pitchFamily="18" charset="0"/>
              </a:rPr>
              <a:t> </a:t>
            </a:r>
            <a:r>
              <a:rPr lang="en-US" sz="3200" i="1" u="none" strike="noStrike" baseline="0" dirty="0">
                <a:solidFill>
                  <a:srgbClr val="000099"/>
                </a:solidFill>
                <a:latin typeface="Cambria" panose="02040503050406030204" pitchFamily="18" charset="0"/>
                <a:ea typeface="Cambria" panose="02040503050406030204" pitchFamily="18" charset="0"/>
              </a:rPr>
              <a:t>but in</a:t>
            </a:r>
            <a:r>
              <a:rPr lang="en-US" sz="3200" b="1" i="1" u="none" strike="noStrike" baseline="0" dirty="0">
                <a:solidFill>
                  <a:srgbClr val="000099"/>
                </a:solidFill>
                <a:latin typeface="Cambria" panose="02040503050406030204" pitchFamily="18" charset="0"/>
                <a:ea typeface="Cambria" panose="02040503050406030204" pitchFamily="18" charset="0"/>
              </a:rPr>
              <a:t> these last days </a:t>
            </a:r>
            <a:r>
              <a:rPr lang="en-US" sz="3200" i="1" u="none" strike="noStrike" baseline="0" dirty="0">
                <a:solidFill>
                  <a:srgbClr val="000099"/>
                </a:solidFill>
                <a:latin typeface="Cambria" panose="02040503050406030204" pitchFamily="18" charset="0"/>
                <a:ea typeface="Cambria" panose="02040503050406030204" pitchFamily="18" charset="0"/>
              </a:rPr>
              <a:t>he has spoken </a:t>
            </a:r>
            <a:r>
              <a:rPr lang="en-US" sz="3200" b="1" i="1" u="none" strike="noStrike" baseline="0" dirty="0">
                <a:solidFill>
                  <a:srgbClr val="000099"/>
                </a:solidFill>
                <a:latin typeface="Cambria" panose="02040503050406030204" pitchFamily="18" charset="0"/>
                <a:ea typeface="Cambria" panose="02040503050406030204" pitchFamily="18" charset="0"/>
              </a:rPr>
              <a:t>to us by his Son</a:t>
            </a:r>
            <a:r>
              <a:rPr lang="en-US" sz="320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endParaRPr lang="en-US" sz="700" dirty="0"/>
          </a:p>
          <a:p>
            <a:pPr marL="0" indent="0">
              <a:buNone/>
            </a:pPr>
            <a:r>
              <a:rPr lang="en-US" dirty="0"/>
              <a:t>In these first two verses, the author beautifully </a:t>
            </a:r>
            <a:r>
              <a:rPr lang="en-US" b="1" i="1" dirty="0"/>
              <a:t>contrasts</a:t>
            </a:r>
            <a:r>
              <a:rPr lang="en-US" dirty="0"/>
              <a:t> the </a:t>
            </a:r>
            <a:r>
              <a:rPr lang="en-US" b="1" i="1" dirty="0"/>
              <a:t>past era </a:t>
            </a:r>
            <a:r>
              <a:rPr lang="en-US" i="1" dirty="0"/>
              <a:t>(“</a:t>
            </a:r>
            <a:r>
              <a:rPr lang="en-US" sz="3200" i="1" u="none" strike="noStrike" baseline="0" dirty="0">
                <a:solidFill>
                  <a:srgbClr val="000099"/>
                </a:solidFill>
                <a:latin typeface="Cambria" panose="02040503050406030204" pitchFamily="18" charset="0"/>
                <a:ea typeface="Cambria" panose="02040503050406030204" pitchFamily="18" charset="0"/>
              </a:rPr>
              <a:t>long ago</a:t>
            </a:r>
            <a:r>
              <a:rPr lang="en-US" i="1" dirty="0"/>
              <a:t>”) </a:t>
            </a:r>
            <a:r>
              <a:rPr lang="en-US" dirty="0"/>
              <a:t>in which God spoke to “</a:t>
            </a:r>
            <a:r>
              <a:rPr lang="en-US" sz="3200" i="1" u="none" strike="noStrike" baseline="0" dirty="0">
                <a:solidFill>
                  <a:srgbClr val="000099"/>
                </a:solidFill>
                <a:latin typeface="Cambria" panose="02040503050406030204" pitchFamily="18" charset="0"/>
                <a:ea typeface="Cambria" panose="02040503050406030204" pitchFamily="18" charset="0"/>
              </a:rPr>
              <a:t>to our fathers by the prophets</a:t>
            </a:r>
            <a:r>
              <a:rPr lang="en-US" dirty="0"/>
              <a:t>”</a:t>
            </a:r>
            <a:r>
              <a:rPr lang="en-US" b="1" i="1" dirty="0"/>
              <a:t> </a:t>
            </a:r>
            <a:r>
              <a:rPr lang="en-US" dirty="0"/>
              <a:t>with “</a:t>
            </a:r>
            <a:r>
              <a:rPr lang="en-US" i="1" dirty="0">
                <a:solidFill>
                  <a:srgbClr val="000099"/>
                </a:solidFill>
                <a:latin typeface="Cambria" panose="02040503050406030204" pitchFamily="18" charset="0"/>
                <a:ea typeface="Cambria" panose="02040503050406030204" pitchFamily="18" charset="0"/>
              </a:rPr>
              <a:t>these last days</a:t>
            </a:r>
            <a:r>
              <a:rPr lang="en-US" dirty="0"/>
              <a:t>”</a:t>
            </a:r>
            <a:r>
              <a:rPr lang="en-US" sz="3200" b="1" i="1" u="none" strike="noStrike" baseline="0" dirty="0">
                <a:solidFill>
                  <a:srgbClr val="000099"/>
                </a:solidFill>
                <a:latin typeface="Cambria" panose="02040503050406030204" pitchFamily="18" charset="0"/>
                <a:ea typeface="Cambria" panose="02040503050406030204" pitchFamily="18" charset="0"/>
              </a:rPr>
              <a:t> </a:t>
            </a:r>
            <a:r>
              <a:rPr lang="en-US" dirty="0"/>
              <a:t>in which God has spoken “</a:t>
            </a:r>
            <a:r>
              <a:rPr lang="en-US" i="1" dirty="0">
                <a:solidFill>
                  <a:srgbClr val="000099"/>
                </a:solidFill>
                <a:latin typeface="Cambria" panose="02040503050406030204" pitchFamily="18" charset="0"/>
                <a:ea typeface="Cambria" panose="02040503050406030204" pitchFamily="18" charset="0"/>
              </a:rPr>
              <a:t>to </a:t>
            </a:r>
            <a:r>
              <a:rPr lang="en-US" b="1" i="1" dirty="0">
                <a:solidFill>
                  <a:srgbClr val="000099"/>
                </a:solidFill>
                <a:latin typeface="Cambria" panose="02040503050406030204" pitchFamily="18" charset="0"/>
                <a:ea typeface="Cambria" panose="02040503050406030204" pitchFamily="18" charset="0"/>
              </a:rPr>
              <a:t>us</a:t>
            </a:r>
            <a:r>
              <a:rPr lang="en-US" i="1" dirty="0">
                <a:solidFill>
                  <a:srgbClr val="000099"/>
                </a:solidFill>
                <a:latin typeface="Cambria" panose="02040503050406030204" pitchFamily="18" charset="0"/>
                <a:ea typeface="Cambria" panose="02040503050406030204" pitchFamily="18" charset="0"/>
              </a:rPr>
              <a:t> by his </a:t>
            </a:r>
            <a:r>
              <a:rPr lang="en-US" b="1" i="1" dirty="0">
                <a:solidFill>
                  <a:srgbClr val="000099"/>
                </a:solidFill>
                <a:latin typeface="Cambria" panose="02040503050406030204" pitchFamily="18" charset="0"/>
                <a:ea typeface="Cambria" panose="02040503050406030204" pitchFamily="18" charset="0"/>
              </a:rPr>
              <a:t>Son</a:t>
            </a:r>
            <a:r>
              <a:rPr lang="en-US" dirty="0"/>
              <a:t>”. </a:t>
            </a:r>
          </a:p>
          <a:p>
            <a:pPr marL="0" indent="0">
              <a:buNone/>
            </a:pPr>
            <a:r>
              <a:rPr lang="en-US" dirty="0"/>
              <a:t>The following table illustrates the contrast:</a:t>
            </a:r>
          </a:p>
        </p:txBody>
      </p:sp>
      <p:graphicFrame>
        <p:nvGraphicFramePr>
          <p:cNvPr id="12" name="Table 12">
            <a:extLst>
              <a:ext uri="{FF2B5EF4-FFF2-40B4-BE49-F238E27FC236}">
                <a16:creationId xmlns:a16="http://schemas.microsoft.com/office/drawing/2014/main" id="{00976046-AB07-4C41-8BFF-AFC1ACA451E8}"/>
              </a:ext>
            </a:extLst>
          </p:cNvPr>
          <p:cNvGraphicFramePr>
            <a:graphicFrameLocks noGrp="1"/>
          </p:cNvGraphicFramePr>
          <p:nvPr>
            <p:extLst>
              <p:ext uri="{D42A27DB-BD31-4B8C-83A1-F6EECF244321}">
                <p14:modId xmlns:p14="http://schemas.microsoft.com/office/powerpoint/2010/main" val="3157057149"/>
              </p:ext>
            </p:extLst>
          </p:nvPr>
        </p:nvGraphicFramePr>
        <p:xfrm>
          <a:off x="341426" y="4379539"/>
          <a:ext cx="8429749" cy="1854200"/>
        </p:xfrm>
        <a:graphic>
          <a:graphicData uri="http://schemas.openxmlformats.org/drawingml/2006/table">
            <a:tbl>
              <a:tblPr firstRow="1" bandRow="1">
                <a:tableStyleId>{5C22544A-7EE6-4342-B048-85BDC9FD1C3A}</a:tableStyleId>
              </a:tblPr>
              <a:tblGrid>
                <a:gridCol w="1471346">
                  <a:extLst>
                    <a:ext uri="{9D8B030D-6E8A-4147-A177-3AD203B41FA5}">
                      <a16:colId xmlns:a16="http://schemas.microsoft.com/office/drawing/2014/main" val="833555308"/>
                    </a:ext>
                  </a:extLst>
                </a:gridCol>
                <a:gridCol w="3499525">
                  <a:extLst>
                    <a:ext uri="{9D8B030D-6E8A-4147-A177-3AD203B41FA5}">
                      <a16:colId xmlns:a16="http://schemas.microsoft.com/office/drawing/2014/main" val="3006975239"/>
                    </a:ext>
                  </a:extLst>
                </a:gridCol>
                <a:gridCol w="3458878">
                  <a:extLst>
                    <a:ext uri="{9D8B030D-6E8A-4147-A177-3AD203B41FA5}">
                      <a16:colId xmlns:a16="http://schemas.microsoft.com/office/drawing/2014/main" val="1425778990"/>
                    </a:ext>
                  </a:extLst>
                </a:gridCol>
              </a:tblGrid>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Old Testament</a:t>
                      </a:r>
                      <a:endParaRPr lang="en-US" dirty="0"/>
                    </a:p>
                  </a:txBody>
                  <a:tcPr/>
                </a:tc>
                <a:tc>
                  <a:txBody>
                    <a:bodyPr/>
                    <a:lstStyle/>
                    <a:p>
                      <a:r>
                        <a:rPr lang="en-US" sz="1800" b="1" kern="1200" dirty="0">
                          <a:solidFill>
                            <a:schemeClr val="lt1"/>
                          </a:solidFill>
                          <a:effectLst/>
                          <a:latin typeface="+mn-lt"/>
                          <a:ea typeface="+mn-ea"/>
                          <a:cs typeface="+mn-cs"/>
                        </a:rPr>
                        <a:t>New Testament </a:t>
                      </a:r>
                      <a:endParaRPr lang="en-US" dirty="0"/>
                    </a:p>
                  </a:txBody>
                  <a:tcPr/>
                </a:tc>
                <a:extLst>
                  <a:ext uri="{0D108BD9-81ED-4DB2-BD59-A6C34878D82A}">
                    <a16:rowId xmlns:a16="http://schemas.microsoft.com/office/drawing/2014/main" val="3067004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Era:</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000099"/>
                          </a:solidFill>
                          <a:latin typeface="Cambria" panose="02040503050406030204" pitchFamily="18" charset="0"/>
                          <a:ea typeface="Cambria" panose="02040503050406030204" pitchFamily="18" charset="0"/>
                        </a:rPr>
                        <a:t>Long ago</a:t>
                      </a:r>
                      <a:endParaRPr lang="en-US" dirty="0"/>
                    </a:p>
                  </a:txBody>
                  <a:tcPr/>
                </a:tc>
                <a:tc>
                  <a:txBody>
                    <a:bodyPr/>
                    <a:lstStyle/>
                    <a:p>
                      <a:r>
                        <a:rPr lang="en-US" sz="1800" i="1" u="none" strike="noStrike" baseline="0" dirty="0">
                          <a:solidFill>
                            <a:srgbClr val="000099"/>
                          </a:solidFill>
                          <a:latin typeface="Cambria" panose="02040503050406030204" pitchFamily="18" charset="0"/>
                          <a:ea typeface="Cambria" panose="02040503050406030204" pitchFamily="18" charset="0"/>
                        </a:rPr>
                        <a:t>in these last days </a:t>
                      </a:r>
                      <a:endParaRPr lang="en-US" dirty="0"/>
                    </a:p>
                  </a:txBody>
                  <a:tcPr/>
                </a:tc>
                <a:extLst>
                  <a:ext uri="{0D108BD9-81ED-4DB2-BD59-A6C34878D82A}">
                    <a16:rowId xmlns:a16="http://schemas.microsoft.com/office/drawing/2014/main" val="31605776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Recipients:</a:t>
                      </a:r>
                      <a:endParaRPr lang="en-US" b="1" dirty="0"/>
                    </a:p>
                  </a:txBody>
                  <a:tcPr/>
                </a:tc>
                <a:tc>
                  <a:txBody>
                    <a:bodyPr/>
                    <a:lstStyle/>
                    <a:p>
                      <a:r>
                        <a:rPr lang="en-US" sz="1800" i="1" u="none" strike="noStrike" baseline="0" dirty="0">
                          <a:solidFill>
                            <a:srgbClr val="000099"/>
                          </a:solidFill>
                          <a:latin typeface="Cambria" panose="02040503050406030204" pitchFamily="18" charset="0"/>
                          <a:ea typeface="Cambria" panose="02040503050406030204" pitchFamily="18" charset="0"/>
                        </a:rPr>
                        <a:t>to our fathers</a:t>
                      </a:r>
                      <a:endParaRPr lang="en-US" dirty="0"/>
                    </a:p>
                  </a:txBody>
                  <a:tcPr/>
                </a:tc>
                <a:tc>
                  <a:txBody>
                    <a:bodyPr/>
                    <a:lstStyle/>
                    <a:p>
                      <a:r>
                        <a:rPr lang="en-US" sz="1800" i="1" u="none" strike="noStrike" baseline="0" dirty="0">
                          <a:solidFill>
                            <a:srgbClr val="000099"/>
                          </a:solidFill>
                          <a:latin typeface="Cambria" panose="02040503050406030204" pitchFamily="18" charset="0"/>
                          <a:ea typeface="Cambria" panose="02040503050406030204" pitchFamily="18" charset="0"/>
                        </a:rPr>
                        <a:t>to us</a:t>
                      </a:r>
                      <a:endParaRPr lang="en-US" dirty="0"/>
                    </a:p>
                  </a:txBody>
                  <a:tcPr/>
                </a:tc>
                <a:extLst>
                  <a:ext uri="{0D108BD9-81ED-4DB2-BD59-A6C34878D82A}">
                    <a16:rowId xmlns:a16="http://schemas.microsoft.com/office/drawing/2014/main" val="3562532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Agents:</a:t>
                      </a:r>
                      <a:endParaRPr lang="en-US" b="1" dirty="0"/>
                    </a:p>
                  </a:txBody>
                  <a:tcPr/>
                </a:tc>
                <a:tc>
                  <a:txBody>
                    <a:bodyPr/>
                    <a:lstStyle/>
                    <a:p>
                      <a:r>
                        <a:rPr lang="en-US" sz="1800" i="1" u="none" strike="noStrike" baseline="0" dirty="0">
                          <a:solidFill>
                            <a:srgbClr val="000099"/>
                          </a:solidFill>
                          <a:latin typeface="Cambria" panose="02040503050406030204" pitchFamily="18" charset="0"/>
                          <a:ea typeface="Cambria" panose="02040503050406030204" pitchFamily="18" charset="0"/>
                        </a:rPr>
                        <a:t>by the prophets</a:t>
                      </a:r>
                      <a:endParaRPr lang="en-US" dirty="0"/>
                    </a:p>
                  </a:txBody>
                  <a:tcPr/>
                </a:tc>
                <a:tc>
                  <a:txBody>
                    <a:bodyPr/>
                    <a:lstStyle/>
                    <a:p>
                      <a:r>
                        <a:rPr lang="en-US" sz="1800" i="1" u="none" strike="noStrike" baseline="0" dirty="0">
                          <a:solidFill>
                            <a:srgbClr val="000099"/>
                          </a:solidFill>
                          <a:latin typeface="Cambria" panose="02040503050406030204" pitchFamily="18" charset="0"/>
                          <a:ea typeface="Cambria" panose="02040503050406030204" pitchFamily="18" charset="0"/>
                        </a:rPr>
                        <a:t>by his Son</a:t>
                      </a:r>
                      <a:endParaRPr lang="en-US" dirty="0"/>
                    </a:p>
                  </a:txBody>
                  <a:tcPr/>
                </a:tc>
                <a:extLst>
                  <a:ext uri="{0D108BD9-81ED-4DB2-BD59-A6C34878D82A}">
                    <a16:rowId xmlns:a16="http://schemas.microsoft.com/office/drawing/2014/main" val="18743809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effectLst/>
                          <a:latin typeface="+mn-lt"/>
                          <a:ea typeface="+mn-ea"/>
                          <a:cs typeface="+mn-cs"/>
                        </a:rPr>
                        <a:t>Ways:</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000099"/>
                          </a:solidFill>
                          <a:latin typeface="Cambria" panose="02040503050406030204" pitchFamily="18" charset="0"/>
                          <a:ea typeface="Cambria" panose="02040503050406030204" pitchFamily="18" charset="0"/>
                        </a:rPr>
                        <a:t>at many times and in many </a:t>
                      </a:r>
                      <a:r>
                        <a:rPr lang="en-US" sz="1800" i="1" u="none" strike="noStrike" baseline="0" dirty="0">
                          <a:solidFill>
                            <a:srgbClr val="000099"/>
                          </a:solidFill>
                          <a:latin typeface="Cambria" panose="02040503050406030204" pitchFamily="18" charset="0"/>
                          <a:ea typeface="Cambria" panose="02040503050406030204" pitchFamily="18" charset="0"/>
                        </a:rPr>
                        <a:t>ways</a:t>
                      </a:r>
                      <a:endParaRPr lang="en-US" dirty="0"/>
                    </a:p>
                  </a:txBody>
                  <a:tcPr/>
                </a:tc>
                <a:tc>
                  <a:txBody>
                    <a:bodyPr/>
                    <a:lstStyle/>
                    <a:p>
                      <a:r>
                        <a:rPr lang="en-US" sz="1800" kern="1200" dirty="0">
                          <a:solidFill>
                            <a:schemeClr val="dk1"/>
                          </a:solidFill>
                          <a:effectLst/>
                          <a:latin typeface="+mn-lt"/>
                          <a:ea typeface="+mn-ea"/>
                          <a:cs typeface="+mn-cs"/>
                        </a:rPr>
                        <a:t>in </a:t>
                      </a:r>
                      <a:r>
                        <a:rPr lang="en-US" sz="1800" b="1" i="1" kern="1200" dirty="0">
                          <a:solidFill>
                            <a:schemeClr val="dk1"/>
                          </a:solidFill>
                          <a:effectLst/>
                          <a:latin typeface="+mn-lt"/>
                          <a:ea typeface="+mn-ea"/>
                          <a:cs typeface="+mn-cs"/>
                        </a:rPr>
                        <a:t>one</a:t>
                      </a:r>
                      <a:r>
                        <a:rPr lang="en-US" sz="1800" kern="1200" dirty="0">
                          <a:solidFill>
                            <a:schemeClr val="dk1"/>
                          </a:solidFill>
                          <a:effectLst/>
                          <a:latin typeface="+mn-lt"/>
                          <a:ea typeface="+mn-ea"/>
                          <a:cs typeface="+mn-cs"/>
                        </a:rPr>
                        <a:t> way (implied)</a:t>
                      </a:r>
                      <a:endParaRPr lang="en-US" dirty="0"/>
                    </a:p>
                  </a:txBody>
                  <a:tcPr/>
                </a:tc>
                <a:extLst>
                  <a:ext uri="{0D108BD9-81ED-4DB2-BD59-A6C34878D82A}">
                    <a16:rowId xmlns:a16="http://schemas.microsoft.com/office/drawing/2014/main" val="528413531"/>
                  </a:ext>
                </a:extLst>
              </a:tr>
            </a:tbl>
          </a:graphicData>
        </a:graphic>
      </p:graphicFrame>
    </p:spTree>
    <p:extLst>
      <p:ext uri="{BB962C8B-B14F-4D97-AF65-F5344CB8AC3E}">
        <p14:creationId xmlns:p14="http://schemas.microsoft.com/office/powerpoint/2010/main" val="1507562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9311"/>
            <a:ext cx="8398352" cy="5729716"/>
          </a:xfrm>
        </p:spPr>
        <p:txBody>
          <a:bodyPr>
            <a:normAutofit fontScale="85000" lnSpcReduction="2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1" i="1" u="none" strike="noStrike" baseline="0" dirty="0">
                <a:solidFill>
                  <a:srgbClr val="000099"/>
                </a:solidFill>
                <a:latin typeface="Cambria" panose="02040503050406030204" pitchFamily="18" charset="0"/>
                <a:ea typeface="Cambria" panose="02040503050406030204" pitchFamily="18" charset="0"/>
              </a:rPr>
              <a:t>Long ago</a:t>
            </a:r>
            <a:r>
              <a:rPr lang="en-US" sz="3200" i="1" u="none" strike="noStrike" baseline="0" dirty="0">
                <a:solidFill>
                  <a:srgbClr val="000099"/>
                </a:solidFill>
                <a:latin typeface="Cambria" panose="02040503050406030204" pitchFamily="18" charset="0"/>
                <a:ea typeface="Cambria" panose="02040503050406030204" pitchFamily="18" charset="0"/>
              </a:rPr>
              <a:t>, at many times and in many ways, God spoke to our fathers by the prophets,</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but in these last days he </a:t>
            </a:r>
            <a:r>
              <a:rPr lang="en-US" sz="3200" i="1" u="none" strike="noStrike" baseline="0" dirty="0">
                <a:solidFill>
                  <a:srgbClr val="000099"/>
                </a:solidFill>
                <a:latin typeface="Cambria" panose="02040503050406030204" pitchFamily="18" charset="0"/>
                <a:ea typeface="Cambria" panose="02040503050406030204" pitchFamily="18" charset="0"/>
              </a:rPr>
              <a:t>has spoken </a:t>
            </a:r>
            <a:r>
              <a:rPr lang="en-US" sz="3200" b="0" i="1" u="none" strike="noStrike" baseline="0" dirty="0">
                <a:solidFill>
                  <a:srgbClr val="000099"/>
                </a:solidFill>
                <a:latin typeface="Cambria" panose="02040503050406030204" pitchFamily="18" charset="0"/>
                <a:ea typeface="Cambria" panose="02040503050406030204" pitchFamily="18" charset="0"/>
              </a:rPr>
              <a:t>to us </a:t>
            </a:r>
            <a:r>
              <a:rPr lang="en-US" sz="3200" i="1" u="none" strike="noStrike" baseline="0" dirty="0">
                <a:solidFill>
                  <a:srgbClr val="000099"/>
                </a:solidFill>
                <a:latin typeface="Cambria" panose="02040503050406030204" pitchFamily="18" charset="0"/>
                <a:ea typeface="Cambria" panose="02040503050406030204" pitchFamily="18" charset="0"/>
              </a:rPr>
              <a:t>by his Son…</a:t>
            </a:r>
          </a:p>
          <a:p>
            <a:pPr marL="173038" indent="-173038" algn="l" rtl="0">
              <a:buNone/>
            </a:pPr>
            <a:endParaRPr lang="en-US" sz="1000" dirty="0"/>
          </a:p>
          <a:p>
            <a:r>
              <a:rPr lang="en-US" dirty="0"/>
              <a:t>The revelation given in the past is described as “</a:t>
            </a:r>
            <a:r>
              <a:rPr lang="en-US" sz="3200" i="1" u="none" strike="noStrike" baseline="0" dirty="0">
                <a:solidFill>
                  <a:srgbClr val="000099"/>
                </a:solidFill>
                <a:latin typeface="Cambria" panose="02040503050406030204" pitchFamily="18" charset="0"/>
                <a:ea typeface="Cambria" panose="02040503050406030204" pitchFamily="18" charset="0"/>
              </a:rPr>
              <a:t>long ago</a:t>
            </a:r>
            <a:r>
              <a:rPr lang="en-US" dirty="0"/>
              <a:t>”. </a:t>
            </a:r>
          </a:p>
          <a:p>
            <a:r>
              <a:rPr lang="en-US" dirty="0"/>
              <a:t>The author is not emphasizing primarily that the revelation occurred in the </a:t>
            </a:r>
            <a:r>
              <a:rPr lang="en-US" b="1" i="1" dirty="0"/>
              <a:t>distant past</a:t>
            </a:r>
            <a:r>
              <a:rPr lang="en-US" dirty="0"/>
              <a:t>. His </a:t>
            </a:r>
            <a:r>
              <a:rPr lang="en-US" b="1" i="1" dirty="0"/>
              <a:t>main</a:t>
            </a:r>
            <a:r>
              <a:rPr lang="en-US" dirty="0"/>
              <a:t> point, given the remainder of the book, is that the OT revelation belonged to a </a:t>
            </a:r>
            <a:r>
              <a:rPr lang="en-US" b="1" i="1" dirty="0"/>
              <a:t>previous era</a:t>
            </a:r>
            <a:r>
              <a:rPr lang="en-US" dirty="0"/>
              <a:t>.</a:t>
            </a:r>
          </a:p>
          <a:p>
            <a:r>
              <a:rPr lang="en-US" dirty="0"/>
              <a:t>A </a:t>
            </a:r>
            <a:r>
              <a:rPr lang="en-US" b="1" i="1" dirty="0"/>
              <a:t>new day </a:t>
            </a:r>
            <a:r>
              <a:rPr lang="en-US" dirty="0"/>
              <a:t>has arisen, a </a:t>
            </a:r>
            <a:r>
              <a:rPr lang="en-US" b="1" i="1" dirty="0"/>
              <a:t>new covenant</a:t>
            </a:r>
            <a:r>
              <a:rPr lang="en-US" dirty="0"/>
              <a:t> has arrived, and the old one is no longer in force.</a:t>
            </a:r>
          </a:p>
          <a:p>
            <a:r>
              <a:rPr lang="en-US" dirty="0"/>
              <a:t>The “</a:t>
            </a:r>
            <a:r>
              <a:rPr lang="en-US" i="1" dirty="0">
                <a:solidFill>
                  <a:srgbClr val="000099"/>
                </a:solidFill>
                <a:latin typeface="Cambria" panose="02040503050406030204" pitchFamily="18" charset="0"/>
                <a:ea typeface="Cambria" panose="02040503050406030204" pitchFamily="18" charset="0"/>
              </a:rPr>
              <a:t>first</a:t>
            </a:r>
            <a:r>
              <a:rPr lang="en-US" dirty="0"/>
              <a:t>” covenant is “</a:t>
            </a:r>
            <a:r>
              <a:rPr lang="en-US" i="1" dirty="0">
                <a:solidFill>
                  <a:srgbClr val="000099"/>
                </a:solidFill>
                <a:latin typeface="Cambria" panose="02040503050406030204" pitchFamily="18" charset="0"/>
                <a:ea typeface="Cambria" panose="02040503050406030204" pitchFamily="18" charset="0"/>
              </a:rPr>
              <a:t>old</a:t>
            </a:r>
            <a:r>
              <a:rPr lang="en-US" dirty="0"/>
              <a:t>” and hence “</a:t>
            </a:r>
            <a:r>
              <a:rPr lang="en-US" i="1" dirty="0">
                <a:solidFill>
                  <a:srgbClr val="000099"/>
                </a:solidFill>
                <a:latin typeface="Cambria" panose="02040503050406030204" pitchFamily="18" charset="0"/>
                <a:ea typeface="Cambria" panose="02040503050406030204" pitchFamily="18" charset="0"/>
              </a:rPr>
              <a:t>obsolete</a:t>
            </a:r>
            <a:r>
              <a:rPr lang="en-US" dirty="0"/>
              <a:t>” (cf. Hebrews 8:13)</a:t>
            </a:r>
          </a:p>
          <a:p>
            <a:r>
              <a:rPr lang="en-US" dirty="0"/>
              <a:t>The words of the previous era are </a:t>
            </a:r>
            <a:r>
              <a:rPr lang="en-US" b="1" i="1" dirty="0"/>
              <a:t>authoritative</a:t>
            </a:r>
            <a:r>
              <a:rPr lang="en-US" dirty="0"/>
              <a:t> as the Word of God, </a:t>
            </a:r>
            <a:r>
              <a:rPr lang="en-US" b="1" i="1" dirty="0"/>
              <a:t>but</a:t>
            </a:r>
            <a:r>
              <a:rPr lang="en-US" dirty="0"/>
              <a:t> they must be interpreted in light of the </a:t>
            </a:r>
            <a:r>
              <a:rPr lang="en-US" b="1" i="1" dirty="0"/>
              <a:t>fulfillment</a:t>
            </a:r>
            <a:r>
              <a:rPr lang="en-US" dirty="0"/>
              <a:t> realized in Jesus Christ.</a:t>
            </a:r>
          </a:p>
        </p:txBody>
      </p:sp>
      <p:sp>
        <p:nvSpPr>
          <p:cNvPr id="5" name="TextBox 4">
            <a:extLst>
              <a:ext uri="{FF2B5EF4-FFF2-40B4-BE49-F238E27FC236}">
                <a16:creationId xmlns:a16="http://schemas.microsoft.com/office/drawing/2014/main" id="{944046FD-4181-49ED-A8AA-CD0A3983B51F}"/>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solidFill>
                  <a:prstClr val="black"/>
                </a:solidFill>
                <a:latin typeface="Calibri" panose="020F0502020204030204"/>
              </a:rPr>
              <a:t>52-55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79084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 calcmode="lin" valueType="num">
                                      <p:cBhvr>
                                        <p:cTn id="14"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1">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anim calcmode="lin" valueType="num">
                                      <p:cBhvr>
                                        <p:cTn id="21"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11">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7" end="7"/>
                                            </p:txEl>
                                          </p:spTgt>
                                        </p:tgtEl>
                                        <p:attrNameLst>
                                          <p:attrName>style.visibility</p:attrName>
                                        </p:attrNameLst>
                                      </p:cBhvr>
                                      <p:to>
                                        <p:strVal val="visible"/>
                                      </p:to>
                                    </p:set>
                                    <p:anim calcmode="lin" valueType="num">
                                      <p:cBhvr>
                                        <p:cTn id="28" dur="500" fill="hold"/>
                                        <p:tgtEl>
                                          <p:spTgt spid="11">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D627E5-A68C-44BB-A3FB-66DEF9BBB93F}"/>
              </a:ext>
            </a:extLst>
          </p:cNvPr>
          <p:cNvSpPr>
            <a:spLocks noGrp="1"/>
          </p:cNvSpPr>
          <p:nvPr>
            <p:ph type="title"/>
          </p:nvPr>
        </p:nvSpPr>
        <p:spPr/>
        <p:txBody>
          <a:bodyPr/>
          <a:lstStyle/>
          <a:p>
            <a:r>
              <a:rPr lang="en-US" sz="4000" dirty="0"/>
              <a:t>God’s Revelation to Humanity (1:1–2a) </a:t>
            </a:r>
          </a:p>
        </p:txBody>
      </p:sp>
      <p:sp>
        <p:nvSpPr>
          <p:cNvPr id="11" name="Content Placeholder 10">
            <a:extLst>
              <a:ext uri="{FF2B5EF4-FFF2-40B4-BE49-F238E27FC236}">
                <a16:creationId xmlns:a16="http://schemas.microsoft.com/office/drawing/2014/main" id="{CDD6CE23-F68F-48CD-91D4-BC3A0C1FF30A}"/>
              </a:ext>
            </a:extLst>
          </p:cNvPr>
          <p:cNvSpPr>
            <a:spLocks noGrp="1"/>
          </p:cNvSpPr>
          <p:nvPr>
            <p:ph idx="1"/>
          </p:nvPr>
        </p:nvSpPr>
        <p:spPr>
          <a:xfrm>
            <a:off x="372824" y="659311"/>
            <a:ext cx="8673064" cy="5829358"/>
          </a:xfrm>
        </p:spPr>
        <p:txBody>
          <a:bodyPr>
            <a:normAutofit fontScale="85000" lnSpcReduction="20000"/>
          </a:bodyPr>
          <a:lstStyle/>
          <a:p>
            <a:pPr marL="173038" indent="-173038" algn="l" rtl="0">
              <a:buNone/>
            </a:pPr>
            <a:r>
              <a:rPr lang="en-US" sz="3200" baseline="30000" dirty="0">
                <a:latin typeface="Candara" panose="020E0502030303020204" pitchFamily="34" charset="0"/>
                <a:ea typeface="Cambria" panose="02040503050406030204" pitchFamily="18" charset="0"/>
              </a:rPr>
              <a:t>1</a:t>
            </a:r>
            <a:r>
              <a:rPr lang="en-US" sz="3200" b="0" i="1" u="none" strike="noStrike" baseline="30000" dirty="0">
                <a:latin typeface="Cambria" panose="02040503050406030204" pitchFamily="18" charset="0"/>
                <a:ea typeface="Cambria" panose="02040503050406030204" pitchFamily="18" charset="0"/>
              </a:rPr>
              <a:t> </a:t>
            </a:r>
            <a:r>
              <a:rPr lang="en-US" sz="3200" b="1" i="1" u="none" strike="noStrike" baseline="0" dirty="0">
                <a:solidFill>
                  <a:srgbClr val="000099"/>
                </a:solidFill>
                <a:latin typeface="Cambria" panose="02040503050406030204" pitchFamily="18" charset="0"/>
                <a:ea typeface="Cambria" panose="02040503050406030204" pitchFamily="18" charset="0"/>
              </a:rPr>
              <a:t>Long ago</a:t>
            </a:r>
            <a:r>
              <a:rPr lang="en-US" sz="3200" i="1" u="none" strike="noStrike" baseline="0" dirty="0">
                <a:solidFill>
                  <a:srgbClr val="000099"/>
                </a:solidFill>
                <a:latin typeface="Cambria" panose="02040503050406030204" pitchFamily="18" charset="0"/>
                <a:ea typeface="Cambria" panose="02040503050406030204" pitchFamily="18" charset="0"/>
              </a:rPr>
              <a:t>, at many times and in many ways, </a:t>
            </a:r>
            <a:r>
              <a:rPr lang="en-US" sz="3200" b="1" i="1" u="none" strike="noStrike" baseline="0" dirty="0">
                <a:solidFill>
                  <a:srgbClr val="000099"/>
                </a:solidFill>
                <a:latin typeface="Cambria" panose="02040503050406030204" pitchFamily="18" charset="0"/>
                <a:ea typeface="Cambria" panose="02040503050406030204" pitchFamily="18" charset="0"/>
              </a:rPr>
              <a:t>God spoke </a:t>
            </a:r>
            <a:r>
              <a:rPr lang="en-US" sz="3200" i="1" u="none" strike="noStrike" baseline="0" dirty="0">
                <a:solidFill>
                  <a:srgbClr val="000099"/>
                </a:solidFill>
                <a:latin typeface="Cambria" panose="02040503050406030204" pitchFamily="18" charset="0"/>
                <a:ea typeface="Cambria" panose="02040503050406030204" pitchFamily="18" charset="0"/>
              </a:rPr>
              <a:t>to our fathers by the prophets,</a:t>
            </a:r>
          </a:p>
          <a:p>
            <a:pPr marL="173038" indent="-173038" algn="l" rtl="0">
              <a:buNone/>
            </a:pPr>
            <a:r>
              <a:rPr lang="en-US" sz="3200" baseline="30000" dirty="0">
                <a:latin typeface="Candara" panose="020E0502030303020204" pitchFamily="34" charset="0"/>
                <a:ea typeface="Cambria" panose="02040503050406030204" pitchFamily="18" charset="0"/>
              </a:rPr>
              <a:t>2</a:t>
            </a:r>
            <a:r>
              <a:rPr lang="en-US" sz="3200" b="0" i="1" u="none" strike="noStrike" baseline="30000" dirty="0">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but </a:t>
            </a:r>
            <a:r>
              <a:rPr lang="en-US" sz="3200" b="1" i="1" u="none" strike="noStrike" baseline="0" dirty="0">
                <a:solidFill>
                  <a:srgbClr val="000099"/>
                </a:solidFill>
                <a:latin typeface="Cambria" panose="02040503050406030204" pitchFamily="18" charset="0"/>
                <a:ea typeface="Cambria" panose="02040503050406030204" pitchFamily="18" charset="0"/>
              </a:rPr>
              <a:t>in these last days </a:t>
            </a:r>
            <a:r>
              <a:rPr lang="en-US" sz="3200" b="0" i="1" u="none" strike="noStrike" baseline="0" dirty="0">
                <a:solidFill>
                  <a:srgbClr val="000099"/>
                </a:solidFill>
                <a:latin typeface="Cambria" panose="02040503050406030204" pitchFamily="18" charset="0"/>
                <a:ea typeface="Cambria" panose="02040503050406030204" pitchFamily="18" charset="0"/>
              </a:rPr>
              <a:t>he </a:t>
            </a:r>
            <a:r>
              <a:rPr lang="en-US" sz="3200" b="1" i="1" u="none" strike="noStrike" baseline="0" dirty="0">
                <a:solidFill>
                  <a:srgbClr val="000099"/>
                </a:solidFill>
                <a:latin typeface="Cambria" panose="02040503050406030204" pitchFamily="18" charset="0"/>
                <a:ea typeface="Cambria" panose="02040503050406030204" pitchFamily="18" charset="0"/>
              </a:rPr>
              <a:t>has spoken</a:t>
            </a:r>
            <a:r>
              <a:rPr lang="en-US" sz="3200" i="1" u="none" strike="noStrike" baseline="0" dirty="0">
                <a:solidFill>
                  <a:srgbClr val="000099"/>
                </a:solidFill>
                <a:latin typeface="Cambria" panose="02040503050406030204" pitchFamily="18" charset="0"/>
                <a:ea typeface="Cambria" panose="02040503050406030204" pitchFamily="18" charset="0"/>
              </a:rPr>
              <a:t> </a:t>
            </a:r>
            <a:r>
              <a:rPr lang="en-US" sz="3200" b="0" i="1" u="none" strike="noStrike" baseline="0" dirty="0">
                <a:solidFill>
                  <a:srgbClr val="000099"/>
                </a:solidFill>
                <a:latin typeface="Cambria" panose="02040503050406030204" pitchFamily="18" charset="0"/>
                <a:ea typeface="Cambria" panose="02040503050406030204" pitchFamily="18" charset="0"/>
              </a:rPr>
              <a:t>to us </a:t>
            </a:r>
            <a:r>
              <a:rPr lang="en-US" sz="3200" i="1" u="none" strike="noStrike" baseline="0" dirty="0">
                <a:solidFill>
                  <a:srgbClr val="000099"/>
                </a:solidFill>
                <a:latin typeface="Cambria" panose="02040503050406030204" pitchFamily="18" charset="0"/>
                <a:ea typeface="Cambria" panose="02040503050406030204" pitchFamily="18" charset="0"/>
              </a:rPr>
              <a:t>by his </a:t>
            </a:r>
            <a:r>
              <a:rPr lang="en-US" sz="3200" b="1" i="1" u="none" strike="noStrike" baseline="0" dirty="0">
                <a:solidFill>
                  <a:srgbClr val="000099"/>
                </a:solidFill>
                <a:latin typeface="Cambria" panose="02040503050406030204" pitchFamily="18" charset="0"/>
                <a:ea typeface="Cambria" panose="02040503050406030204" pitchFamily="18" charset="0"/>
              </a:rPr>
              <a:t>Son</a:t>
            </a:r>
            <a:r>
              <a:rPr lang="en-US" sz="3200" i="1" u="none" strike="noStrike" baseline="0" dirty="0">
                <a:solidFill>
                  <a:srgbClr val="000099"/>
                </a:solidFill>
                <a:latin typeface="Cambria" panose="02040503050406030204" pitchFamily="18" charset="0"/>
                <a:ea typeface="Cambria" panose="02040503050406030204" pitchFamily="18" charset="0"/>
              </a:rPr>
              <a:t>…</a:t>
            </a:r>
          </a:p>
          <a:p>
            <a:pPr marL="173038" indent="-173038" algn="l" rtl="0">
              <a:buNone/>
            </a:pPr>
            <a:endParaRPr lang="en-US" sz="1000" dirty="0"/>
          </a:p>
          <a:p>
            <a:r>
              <a:rPr lang="en-US" dirty="0"/>
              <a:t>The God who spoke in the past </a:t>
            </a:r>
            <a:r>
              <a:rPr lang="en-US" b="1" i="1" dirty="0"/>
              <a:t>still speaks</a:t>
            </a:r>
            <a:r>
              <a:rPr lang="en-US" dirty="0"/>
              <a:t>, but “</a:t>
            </a:r>
            <a:r>
              <a:rPr lang="en-US" sz="3200" b="0" i="1" u="none" strike="noStrike" baseline="0" dirty="0">
                <a:solidFill>
                  <a:srgbClr val="000099"/>
                </a:solidFill>
                <a:latin typeface="Cambria" panose="02040503050406030204" pitchFamily="18" charset="0"/>
                <a:ea typeface="Cambria" panose="02040503050406030204" pitchFamily="18" charset="0"/>
              </a:rPr>
              <a:t>in these last days</a:t>
            </a:r>
            <a:r>
              <a:rPr lang="en-US" dirty="0"/>
              <a:t>” he has spoken </a:t>
            </a:r>
            <a:r>
              <a:rPr lang="en-US" b="1" i="1" dirty="0"/>
              <a:t>finally and definitively</a:t>
            </a:r>
            <a:r>
              <a:rPr lang="en-US" dirty="0"/>
              <a:t> in His Son.</a:t>
            </a:r>
          </a:p>
          <a:p>
            <a:r>
              <a:rPr lang="en-US" dirty="0"/>
              <a:t>The “</a:t>
            </a:r>
            <a:r>
              <a:rPr lang="en-US" sz="3200" i="1" u="none" strike="noStrike" baseline="0" dirty="0">
                <a:solidFill>
                  <a:srgbClr val="000099"/>
                </a:solidFill>
                <a:latin typeface="Cambria" panose="02040503050406030204" pitchFamily="18" charset="0"/>
                <a:ea typeface="Cambria" panose="02040503050406030204" pitchFamily="18" charset="0"/>
              </a:rPr>
              <a:t>last days</a:t>
            </a:r>
            <a:r>
              <a:rPr lang="en-US" dirty="0"/>
              <a:t>”, </a:t>
            </a:r>
            <a:r>
              <a:rPr lang="en-US" b="1" i="1" dirty="0"/>
              <a:t>repeatedly</a:t>
            </a:r>
            <a:r>
              <a:rPr lang="en-US" dirty="0"/>
              <a:t> alluded to </a:t>
            </a:r>
            <a:r>
              <a:rPr lang="en-US" b="1" i="1" dirty="0"/>
              <a:t>throughout</a:t>
            </a:r>
            <a:r>
              <a:rPr lang="en-US" dirty="0"/>
              <a:t> the Old Testament (e.g., Gen. 49:1; Num 24:14; Isa. 2:2; Jer. 23:20; Dan 10:14; Hos 3:5; Mic 4:1), have now </a:t>
            </a:r>
            <a:r>
              <a:rPr lang="en-US" b="1" i="1" dirty="0"/>
              <a:t>commenced</a:t>
            </a:r>
            <a:r>
              <a:rPr lang="en-US" dirty="0"/>
              <a:t> with the coming of the Son.</a:t>
            </a:r>
          </a:p>
          <a:p>
            <a:r>
              <a:rPr lang="en-US" dirty="0"/>
              <a:t>Believers no longer live in the days when they </a:t>
            </a:r>
            <a:r>
              <a:rPr lang="en-US" b="1" i="1" dirty="0"/>
              <a:t>await</a:t>
            </a:r>
            <a:r>
              <a:rPr lang="en-US" dirty="0"/>
              <a:t> the fulfillment of what God has promised.</a:t>
            </a:r>
          </a:p>
          <a:p>
            <a:r>
              <a:rPr lang="en-US" dirty="0"/>
              <a:t>They live in the </a:t>
            </a:r>
            <a:r>
              <a:rPr lang="en-US" b="1" i="1" dirty="0"/>
              <a:t>eschaton</a:t>
            </a:r>
            <a:r>
              <a:rPr lang="en-US" dirty="0"/>
              <a:t>: “</a:t>
            </a:r>
            <a:r>
              <a:rPr lang="en-US" i="1" dirty="0">
                <a:solidFill>
                  <a:srgbClr val="000099"/>
                </a:solidFill>
                <a:latin typeface="Cambria" panose="02040503050406030204" pitchFamily="18" charset="0"/>
                <a:ea typeface="Cambria" panose="02040503050406030204" pitchFamily="18" charset="0"/>
              </a:rPr>
              <a:t>…the end of the ages has come.</a:t>
            </a:r>
            <a:r>
              <a:rPr lang="en-US" dirty="0"/>
              <a:t>” (1 Cor. 10:11)</a:t>
            </a:r>
          </a:p>
          <a:p>
            <a:r>
              <a:rPr lang="en-US" dirty="0"/>
              <a:t>It is </a:t>
            </a:r>
            <a:r>
              <a:rPr lang="en-US" b="1" i="1" dirty="0"/>
              <a:t>inconceivable</a:t>
            </a:r>
            <a:r>
              <a:rPr lang="en-US" dirty="0"/>
              <a:t> therefore, that the readers would embrace the </a:t>
            </a:r>
            <a:r>
              <a:rPr lang="en-US" b="1" i="1" dirty="0"/>
              <a:t>old</a:t>
            </a:r>
            <a:r>
              <a:rPr lang="en-US" dirty="0"/>
              <a:t> era with its sacrifices and rituals now that the </a:t>
            </a:r>
            <a:r>
              <a:rPr lang="en-US" b="1" i="1" dirty="0"/>
              <a:t>new</a:t>
            </a:r>
            <a:r>
              <a:rPr lang="en-US" dirty="0"/>
              <a:t> has come in Jesus Christ.</a:t>
            </a:r>
          </a:p>
        </p:txBody>
      </p:sp>
      <p:sp>
        <p:nvSpPr>
          <p:cNvPr id="5" name="TextBox 4">
            <a:extLst>
              <a:ext uri="{FF2B5EF4-FFF2-40B4-BE49-F238E27FC236}">
                <a16:creationId xmlns:a16="http://schemas.microsoft.com/office/drawing/2014/main" id="{944046FD-4181-49ED-A8AA-CD0A3983B51F}"/>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a:t>
            </a:r>
            <a:r>
              <a:rPr lang="en-US" dirty="0">
                <a:solidFill>
                  <a:prstClr val="black"/>
                </a:solidFill>
                <a:latin typeface="Calibri" panose="020F0502020204030204"/>
              </a:rPr>
              <a:t>52-55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03193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p:cTn id="7"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1">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xEl>
                                              <p:pRg st="5" end="5"/>
                                            </p:txEl>
                                          </p:spTgt>
                                        </p:tgtEl>
                                        <p:attrNameLst>
                                          <p:attrName>style.visibility</p:attrName>
                                        </p:attrNameLst>
                                      </p:cBhvr>
                                      <p:to>
                                        <p:strVal val="visible"/>
                                      </p:to>
                                    </p:set>
                                    <p:anim calcmode="lin" valueType="num">
                                      <p:cBhvr>
                                        <p:cTn id="14" dur="500" fill="hold"/>
                                        <p:tgtEl>
                                          <p:spTgt spid="11">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11">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11">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anim calcmode="lin" valueType="num">
                                      <p:cBhvr>
                                        <p:cTn id="21" dur="500" fill="hold"/>
                                        <p:tgtEl>
                                          <p:spTgt spid="11">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11">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1">
                                            <p:txEl>
                                              <p:pRg st="7" end="7"/>
                                            </p:txEl>
                                          </p:spTgt>
                                        </p:tgtEl>
                                        <p:attrNameLst>
                                          <p:attrName>style.visibility</p:attrName>
                                        </p:attrNameLst>
                                      </p:cBhvr>
                                      <p:to>
                                        <p:strVal val="visible"/>
                                      </p:to>
                                    </p:set>
                                    <p:anim calcmode="lin" valueType="num">
                                      <p:cBhvr>
                                        <p:cTn id="28" dur="500" fill="hold"/>
                                        <p:tgtEl>
                                          <p:spTgt spid="11">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11">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13220</TotalTime>
  <Words>4790</Words>
  <Application>Microsoft Office PowerPoint</Application>
  <PresentationFormat>On-screen Show (4:3)</PresentationFormat>
  <Paragraphs>250</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Bwhebb</vt:lpstr>
      <vt:lpstr>Calibri</vt:lpstr>
      <vt:lpstr>Cambria</vt:lpstr>
      <vt:lpstr>Candara</vt:lpstr>
      <vt:lpstr>1_Office Theme</vt:lpstr>
      <vt:lpstr>2_Office Theme</vt:lpstr>
      <vt:lpstr>PowerPoint Presentation</vt:lpstr>
      <vt:lpstr>Part I We Have a Definitive and Final Revelation in the Son</vt:lpstr>
      <vt:lpstr>We Have a Definitive and Final Revelation in the Son (1:1-4)</vt:lpstr>
      <vt:lpstr>We Have a Definitive and Final Revelation in the Son (1:1-4)</vt:lpstr>
      <vt:lpstr>We Have a Definitive and Final Revelation in the Son (1:1-4)</vt:lpstr>
      <vt:lpstr>God’s Revelation to Humanity (1:1–2a) </vt:lpstr>
      <vt:lpstr>God’s Revelation to Humanity (1:1–2a) </vt:lpstr>
      <vt:lpstr>God’s Revelation to Humanity (1:1–2a) </vt:lpstr>
      <vt:lpstr>God’s Revelation to Humanity (1:1–2a) </vt:lpstr>
      <vt:lpstr>God’s Revelation to Humanity (1:1–2a) </vt:lpstr>
      <vt:lpstr>Old Testament Revelation was Given in a Variety of Ways</vt:lpstr>
      <vt:lpstr>God’s Revelation to Humanity (1:1–2a) </vt:lpstr>
      <vt:lpstr>God’s Revelation to Humanity (1:1–2a) </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The Nature, Work, and Status of God’s Son (1:2b–4)</vt:lpstr>
      <vt:lpstr>Summary</vt:lpstr>
      <vt:lpstr>Summary</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190</cp:revision>
  <cp:lastPrinted>2022-03-20T14:09:15Z</cp:lastPrinted>
  <dcterms:created xsi:type="dcterms:W3CDTF">2022-03-11T13:15:23Z</dcterms:created>
  <dcterms:modified xsi:type="dcterms:W3CDTF">2022-03-27T14:12:19Z</dcterms:modified>
</cp:coreProperties>
</file>