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657" r:id="rId3"/>
    <p:sldId id="5658" r:id="rId4"/>
    <p:sldId id="5629" r:id="rId5"/>
    <p:sldId id="5630" r:id="rId6"/>
    <p:sldId id="5634" r:id="rId7"/>
    <p:sldId id="5636" r:id="rId8"/>
    <p:sldId id="5637" r:id="rId9"/>
    <p:sldId id="5638" r:id="rId10"/>
    <p:sldId id="5671" r:id="rId11"/>
    <p:sldId id="5639" r:id="rId12"/>
    <p:sldId id="5640" r:id="rId13"/>
    <p:sldId id="5642" r:id="rId14"/>
    <p:sldId id="5660" r:id="rId15"/>
    <p:sldId id="5643" r:id="rId16"/>
    <p:sldId id="5644" r:id="rId17"/>
    <p:sldId id="5650" r:id="rId18"/>
    <p:sldId id="5646" r:id="rId19"/>
    <p:sldId id="5647" r:id="rId20"/>
    <p:sldId id="5662" r:id="rId21"/>
    <p:sldId id="5663" r:id="rId22"/>
    <p:sldId id="5664" r:id="rId23"/>
    <p:sldId id="5665" r:id="rId24"/>
    <p:sldId id="5666" r:id="rId25"/>
    <p:sldId id="5667" r:id="rId26"/>
    <p:sldId id="5668" r:id="rId27"/>
    <p:sldId id="5670" r:id="rId28"/>
    <p:sldId id="5672" r:id="rId29"/>
    <p:sldId id="5673" r:id="rId30"/>
    <p:sldId id="5674" r:id="rId31"/>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4/29/2022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98112" y="0"/>
            <a:ext cx="4646563" cy="6267100"/>
          </a:xfrm>
          <a:prstGeom prst="rect">
            <a:avLst/>
          </a:prstGeom>
          <a:noFill/>
        </p:spPr>
        <p:txBody>
          <a:bodyPr wrap="square" rtlCol="0">
            <a:spAutoFit/>
          </a:bodyPr>
          <a:lstStyle/>
          <a:p>
            <a:pPr marL="0" marR="0" lvl="0" indent="0" algn="just" defTabSz="457200" rtl="1" eaLnBrk="1" fontAlgn="auto" latinLnBrk="0" hangingPunct="1">
              <a:lnSpc>
                <a:spcPct val="107000"/>
              </a:lnSpc>
              <a:spcBef>
                <a:spcPts val="0"/>
              </a:spcBef>
              <a:spcAft>
                <a:spcPts val="0"/>
              </a:spcAft>
              <a:buClrTx/>
              <a:buSzTx/>
              <a:buFontTx/>
              <a:buNone/>
              <a:tabLst/>
              <a:defRPr/>
            </a:pP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הִנֵּ֛ה יָמִ֥ים בָּאִ֖ים נְאֻם־יְהוָ֑ה וְכָרַתִּ֗י אֶת־בֵּ֧ית יִשְׂרָאֵ֛ל וְאֶת־בֵּ֥ית יְהוּדָ֖ה בְּרִ֥ית חֲדָשָֽׁה׃</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לֹ֣א כַבְּרִ֗ית אֲשֶׁ֤ר כָּרַ֙תִּי֙ אֶת־אֲבוֹתָ֔ם בְּיוֹם֙ הֶחֱזִיקִ֣י בְיָדָ֔ם לְהוֹצִיאָ֖ם מֵאֶ֖רֶץ מִצְרָ֑יִם אֲשֶׁר־הֵ֜מָּה הֵפֵ֣רוּ אֶת־בְּרִיתִ֗י וְאָנֹכִ֛י בָּעַ֥לְתִּי בָ֖ם נְאֻם־יְהוָֽה׃</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כִּ֣י זֹ֣את הַבְּרִ֡ית אֲשֶׁ֣ר אֶכְרֹת֩ אֶת־בֵּ֙ית יִשְׂרָאֵ֜ל אַחֲרֵ֙י הַיָּמִ֤ים הָהֵם֙ נְאֻם־יְהוָ֔ה נָתַ֤תִּי אֶת־תּֽוֹרָתִי֙ בְּקִרְבָּ֔ם וְעַל־לִבָּ֖ם אֶכְתֲּבֶ֑נָּה וְהָיִ֤יתִי לָהֶם֙ לֵֽאלֹהִ֔ים וְהֵ֖מָּה יִֽהְיוּ־לִ֥י לְעָֽם׃</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וְלֹ֧א יְלַמְּד֣וּ ע֗וֹד אִ֣ישׁ אֶת־רֵעֵ֜הוּ וְאִ֤ישׁ אֶת־אָחִיו֙ לֵאמֹ֔ר דְּע֖וּ אֶת־יְהוָ֑ה כִּֽי־כוּלָּם֩ יֵדְע֙וּ אוֹתִ֜י לְמִקְטַנָּ֤ם וְעַד־גְּדוֹלָם֙ נְאֻם־יְהוָ֔ה כִּ֤י אֶסְלַח֙ לַֽעֲוֹנָ֔ם וּלְחַטָּאתָ֖ם לֹ֥א אֶזְכָּר־עֽוֹד׃ ס</a:t>
            </a:r>
            <a:endParaRPr kumimoji="0" lang="en-US"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1" y="682857"/>
            <a:ext cx="6020127"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6030215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1" y="663234"/>
            <a:ext cx="8759402" cy="5898470"/>
          </a:xfrm>
        </p:spPr>
        <p:txBody>
          <a:bodyPr>
            <a:normAutofit fontScale="85000" lnSpcReduction="20000"/>
          </a:bodyPr>
          <a:lstStyle/>
          <a:p>
            <a:pPr marL="173038" indent="-173038">
              <a:buNone/>
            </a:pPr>
            <a:r>
              <a:rPr lang="en-US" sz="3200" baseline="30000" dirty="0">
                <a:latin typeface="Candara" panose="020E0502030303020204" pitchFamily="34" charset="0"/>
                <a:ea typeface="Cambria" panose="02040503050406030204" pitchFamily="18" charset="0"/>
              </a:rPr>
              <a:t>10</a:t>
            </a:r>
            <a:r>
              <a:rPr lang="en-US" sz="3200" i="1" dirty="0">
                <a:solidFill>
                  <a:srgbClr val="000099"/>
                </a:solidFill>
                <a:latin typeface="Cambria" panose="02040503050406030204" pitchFamily="18" charset="0"/>
                <a:ea typeface="Cambria" panose="02040503050406030204" pitchFamily="18" charset="0"/>
              </a:rPr>
              <a:t> For it was fitting that he, for whom and by whom all things exist, in bringing many sons to glory, should make the founder of their salvation perfect through suffering.</a:t>
            </a:r>
            <a:endParaRPr lang="en-US" sz="900" i="1" dirty="0">
              <a:solidFill>
                <a:srgbClr val="000099"/>
              </a:solidFill>
              <a:latin typeface="Cambria" panose="02040503050406030204" pitchFamily="18" charset="0"/>
              <a:ea typeface="Cambria" panose="02040503050406030204" pitchFamily="18" charset="0"/>
            </a:endParaRPr>
          </a:p>
          <a:p>
            <a:r>
              <a:rPr lang="en-US" dirty="0"/>
              <a:t>The point is that Jesus is </a:t>
            </a:r>
            <a:r>
              <a:rPr lang="en-US" b="1" i="1" dirty="0"/>
              <a:t>consecrated</a:t>
            </a:r>
            <a:r>
              <a:rPr lang="en-US" dirty="0"/>
              <a:t> for his priestly service, he’s </a:t>
            </a:r>
            <a:r>
              <a:rPr lang="en-US" b="1" i="1" dirty="0"/>
              <a:t>perfected</a:t>
            </a:r>
            <a:r>
              <a:rPr lang="en-US" dirty="0"/>
              <a:t> for his priestly service, precisely by becoming what he was not. </a:t>
            </a:r>
          </a:p>
          <a:p>
            <a:r>
              <a:rPr lang="en-US" dirty="0"/>
              <a:t>In eternity past he was </a:t>
            </a:r>
            <a:r>
              <a:rPr lang="en-US" b="1" i="1" dirty="0"/>
              <a:t>not</a:t>
            </a:r>
            <a:r>
              <a:rPr lang="en-US" dirty="0"/>
              <a:t> perfected for it. Don’t misunderstand, it’s not that Jesus had moral imperfection, that’s not the point at all. </a:t>
            </a:r>
          </a:p>
          <a:p>
            <a:r>
              <a:rPr lang="en-US" dirty="0"/>
              <a:t>But in eternity past, he couldn’t have suffered. He couldn’t have died. He couldn’t have borne our sins in that substitutionary way – he wasn’t one of us. He had to </a:t>
            </a:r>
            <a:r>
              <a:rPr lang="en-US" b="1" i="1" dirty="0"/>
              <a:t>become</a:t>
            </a:r>
            <a:r>
              <a:rPr lang="en-US" dirty="0"/>
              <a:t> one of us. </a:t>
            </a:r>
          </a:p>
          <a:p>
            <a:r>
              <a:rPr lang="en-US" dirty="0"/>
              <a:t>He had to be </a:t>
            </a:r>
            <a:r>
              <a:rPr lang="en-US" b="1" i="1" dirty="0"/>
              <a:t>set aside</a:t>
            </a:r>
            <a:r>
              <a:rPr lang="en-US" dirty="0"/>
              <a:t> for this priestly duty by becoming a human being, suffering </a:t>
            </a:r>
            <a:r>
              <a:rPr lang="en-US" b="1" i="1" dirty="0"/>
              <a:t>with</a:t>
            </a:r>
            <a:r>
              <a:rPr lang="en-US" dirty="0"/>
              <a:t> us and </a:t>
            </a:r>
            <a:r>
              <a:rPr lang="en-US" b="1" i="1" dirty="0"/>
              <a:t>for</a:t>
            </a:r>
            <a:r>
              <a:rPr lang="en-US" dirty="0"/>
              <a:t> us, and by going to the cross. </a:t>
            </a:r>
            <a:r>
              <a:rPr lang="en-US" b="1" i="1" dirty="0"/>
              <a:t>That</a:t>
            </a:r>
            <a:r>
              <a:rPr lang="en-US" dirty="0"/>
              <a:t> is what sanctified and “perfected” him, making him ready for priestly duty.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586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1" y="663234"/>
            <a:ext cx="8759402" cy="5898470"/>
          </a:xfrm>
        </p:spPr>
        <p:txBody>
          <a:bodyPr>
            <a:normAutofit fontScale="85000"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10</a:t>
            </a:r>
            <a:r>
              <a:rPr lang="en-US" sz="3200" i="1" dirty="0">
                <a:solidFill>
                  <a:srgbClr val="000099"/>
                </a:solidFill>
                <a:latin typeface="Cambria" panose="02040503050406030204" pitchFamily="18" charset="0"/>
                <a:ea typeface="Cambria" panose="02040503050406030204" pitchFamily="18" charset="0"/>
              </a:rPr>
              <a:t> For it was fitting that he, for whom and by whom all things exist, in bringing many sons to glory, should make the founder of their salvation perfect through suffering.</a:t>
            </a:r>
            <a:endParaRPr lang="en-US" sz="900" i="1" dirty="0">
              <a:solidFill>
                <a:srgbClr val="000099"/>
              </a:solidFill>
              <a:latin typeface="Cambria" panose="02040503050406030204" pitchFamily="18" charset="0"/>
              <a:ea typeface="Cambria" panose="02040503050406030204" pitchFamily="18" charset="0"/>
            </a:endParaRPr>
          </a:p>
          <a:p>
            <a:r>
              <a:rPr lang="en-US" dirty="0"/>
              <a:t>In short, Jesus was consecrated to serve as our priest through his incarnation, humiliation, and suffering.</a:t>
            </a:r>
          </a:p>
          <a:p>
            <a:r>
              <a:rPr lang="en-US" dirty="0"/>
              <a:t>The one who </a:t>
            </a:r>
            <a:r>
              <a:rPr lang="en-US" b="1" i="1" dirty="0"/>
              <a:t>makes</a:t>
            </a:r>
            <a:r>
              <a:rPr lang="en-US" dirty="0"/>
              <a:t> us holy and the ones who are </a:t>
            </a:r>
            <a:r>
              <a:rPr lang="en-US" b="1" i="1" dirty="0"/>
              <a:t>made</a:t>
            </a:r>
            <a:r>
              <a:rPr lang="en-US" dirty="0"/>
              <a:t> holy must all belong to the same family.</a:t>
            </a:r>
          </a:p>
          <a:p>
            <a:r>
              <a:rPr lang="en-US" dirty="0"/>
              <a:t>That’s part of the priestly order of things – he’s got to </a:t>
            </a:r>
            <a:r>
              <a:rPr lang="en-US" b="1" i="1" dirty="0"/>
              <a:t>be</a:t>
            </a:r>
            <a:r>
              <a:rPr lang="en-US" dirty="0"/>
              <a:t> </a:t>
            </a:r>
            <a:r>
              <a:rPr lang="en-US" b="1" i="1" dirty="0"/>
              <a:t>one with us </a:t>
            </a:r>
            <a:r>
              <a:rPr lang="en-US" dirty="0"/>
              <a:t>if he’s going to </a:t>
            </a:r>
            <a:r>
              <a:rPr lang="en-US" b="1" i="1" dirty="0"/>
              <a:t>do</a:t>
            </a:r>
            <a:r>
              <a:rPr lang="en-US" dirty="0"/>
              <a:t> anything for us. </a:t>
            </a:r>
          </a:p>
          <a:p>
            <a:r>
              <a:rPr lang="en-US" dirty="0"/>
              <a:t>So what verse 10 is saying is this: It was fitting that this kind of God (who owns the whole show, to whom all must give an account, for whom everything exists) should ordain that Jesus who is </a:t>
            </a:r>
            <a:r>
              <a:rPr lang="en-US" b="1" i="1" dirty="0"/>
              <a:t>one with God</a:t>
            </a:r>
            <a:r>
              <a:rPr lang="en-US" dirty="0"/>
              <a:t>, should now become </a:t>
            </a:r>
            <a:r>
              <a:rPr lang="en-US" b="1" i="1" dirty="0"/>
              <a:t>one with us </a:t>
            </a:r>
            <a:r>
              <a:rPr lang="en-US" dirty="0"/>
              <a:t>and be “perfected” (consecrated for this task) through his incarnation, humiliation, and suffering.</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74094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474859" y="596520"/>
            <a:ext cx="8170733" cy="5892148"/>
          </a:xfrm>
        </p:spPr>
        <p:txBody>
          <a:bodyPr>
            <a:normAutofit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11</a:t>
            </a:r>
            <a:r>
              <a:rPr lang="en-US" sz="3200" i="1" dirty="0">
                <a:solidFill>
                  <a:srgbClr val="000099"/>
                </a:solidFill>
                <a:latin typeface="Cambria" panose="02040503050406030204" pitchFamily="18" charset="0"/>
                <a:ea typeface="Cambria" panose="02040503050406030204" pitchFamily="18" charset="0"/>
              </a:rPr>
              <a:t> For he who sanctifies and those who are sanctified all have one source. That is why he is not ashamed to call them brothers…</a:t>
            </a:r>
            <a:endParaRPr lang="en-US" sz="900" i="1" dirty="0">
              <a:solidFill>
                <a:srgbClr val="000099"/>
              </a:solidFill>
              <a:latin typeface="Cambria" panose="02040503050406030204" pitchFamily="18" charset="0"/>
              <a:ea typeface="Cambria" panose="02040503050406030204" pitchFamily="18" charset="0"/>
            </a:endParaRPr>
          </a:p>
          <a:p>
            <a:r>
              <a:rPr lang="en-US" dirty="0"/>
              <a:t>A more helpful translation of verse 11a can be found in the NEB, which reads: “</a:t>
            </a:r>
            <a:r>
              <a:rPr lang="en-US" i="1" dirty="0">
                <a:solidFill>
                  <a:srgbClr val="000099"/>
                </a:solidFill>
                <a:latin typeface="Cambria" panose="02040503050406030204" pitchFamily="18" charset="0"/>
                <a:ea typeface="Cambria" panose="02040503050406030204" pitchFamily="18" charset="0"/>
              </a:rPr>
              <a:t>For a consecrating priest and those whom he consecrates are all of one stock</a:t>
            </a:r>
            <a:r>
              <a:rPr lang="en-US" dirty="0"/>
              <a:t>”.</a:t>
            </a:r>
          </a:p>
          <a:p>
            <a:r>
              <a:rPr lang="en-US" dirty="0"/>
              <a:t>That is a general truth, and in the case of Christ and his people not only does he who </a:t>
            </a:r>
            <a:r>
              <a:rPr lang="en-US" b="1" i="1" dirty="0"/>
              <a:t>consecrates</a:t>
            </a:r>
            <a:r>
              <a:rPr lang="en-US" dirty="0"/>
              <a:t> (Jesus) and those who </a:t>
            </a:r>
            <a:r>
              <a:rPr lang="en-US" b="1" i="1" dirty="0"/>
              <a:t>are consecrated </a:t>
            </a:r>
            <a:r>
              <a:rPr lang="en-US" dirty="0"/>
              <a:t>(God’s people) share a common humanity but also he is the </a:t>
            </a:r>
            <a:r>
              <a:rPr lang="en-US" b="1" i="1" dirty="0"/>
              <a:t>Son</a:t>
            </a:r>
            <a:r>
              <a:rPr lang="en-US" dirty="0"/>
              <a:t> of God and they are the </a:t>
            </a:r>
            <a:r>
              <a:rPr lang="en-US" b="1" i="1" dirty="0"/>
              <a:t>sons</a:t>
            </a:r>
            <a:r>
              <a:rPr lang="en-US" dirty="0"/>
              <a:t> of God.</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3462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8899" y="596519"/>
            <a:ext cx="8339485" cy="5957335"/>
          </a:xfrm>
        </p:spPr>
        <p:txBody>
          <a:bodyPr>
            <a:normAutofit fontScale="85000"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11</a:t>
            </a:r>
            <a:r>
              <a:rPr lang="en-US" sz="3200" i="1" dirty="0">
                <a:solidFill>
                  <a:srgbClr val="000099"/>
                </a:solidFill>
                <a:latin typeface="Cambria" panose="02040503050406030204" pitchFamily="18" charset="0"/>
                <a:ea typeface="Cambria" panose="02040503050406030204" pitchFamily="18" charset="0"/>
              </a:rPr>
              <a:t> For he who sanctifies and those who are sanctified all have one source. That is why he is not ashamed to call them brothers…</a:t>
            </a:r>
            <a:endParaRPr lang="en-US" sz="900" i="1" dirty="0">
              <a:solidFill>
                <a:srgbClr val="000099"/>
              </a:solidFill>
              <a:latin typeface="Cambria" panose="02040503050406030204" pitchFamily="18" charset="0"/>
              <a:ea typeface="Cambria" panose="02040503050406030204" pitchFamily="18" charset="0"/>
            </a:endParaRPr>
          </a:p>
          <a:p>
            <a:r>
              <a:rPr lang="en-US" dirty="0"/>
              <a:t>And since those who are sanctified to God through his death are now </a:t>
            </a:r>
            <a:r>
              <a:rPr lang="en-US" b="1" i="1" dirty="0"/>
              <a:t>sons</a:t>
            </a:r>
            <a:r>
              <a:rPr lang="en-US" dirty="0"/>
              <a:t> of God, the </a:t>
            </a:r>
            <a:r>
              <a:rPr lang="en-US" b="1" i="1" dirty="0"/>
              <a:t>Son</a:t>
            </a:r>
            <a:r>
              <a:rPr lang="en-US" dirty="0"/>
              <a:t> of God “</a:t>
            </a:r>
            <a:r>
              <a:rPr lang="en-US" sz="3200" i="1" dirty="0">
                <a:solidFill>
                  <a:srgbClr val="000099"/>
                </a:solidFill>
                <a:latin typeface="Cambria" panose="02040503050406030204" pitchFamily="18" charset="0"/>
                <a:ea typeface="Cambria" panose="02040503050406030204" pitchFamily="18" charset="0"/>
              </a:rPr>
              <a:t>is not ashamed to call them brothers</a:t>
            </a:r>
            <a:r>
              <a:rPr lang="en-US" dirty="0"/>
              <a:t>”.</a:t>
            </a:r>
          </a:p>
          <a:p>
            <a:r>
              <a:rPr lang="en-US" dirty="0"/>
              <a:t>This is an astounding statement! We shook our puny fist in his face, told him this was our world and we wanted no part of him. And yet he donned our flesh and is not ashamed to be called our brother!</a:t>
            </a:r>
          </a:p>
          <a:p>
            <a:r>
              <a:rPr lang="en-US" dirty="0"/>
              <a:t>Older brothers are often ashamed of their younger brothers, and, if we’re honest, there are times we’re ashamed of our fellow church members. </a:t>
            </a:r>
          </a:p>
          <a:p>
            <a:r>
              <a:rPr lang="en-US" dirty="0"/>
              <a:t>If Jesus isn’t ashamed of calling me brother, what right do I have to decide whom I will consider a brother?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14519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1" y="596519"/>
            <a:ext cx="8861438" cy="5957335"/>
          </a:xfrm>
        </p:spPr>
        <p:txBody>
          <a:bodyPr>
            <a:normAutofit lnSpcReduction="10000"/>
          </a:bodyPr>
          <a:lstStyle/>
          <a:p>
            <a:pPr marL="173038" indent="-173038">
              <a:buNone/>
            </a:pPr>
            <a:r>
              <a:rPr lang="en-US" sz="2800" baseline="30000" dirty="0">
                <a:latin typeface="Candara" panose="020E0502030303020204" pitchFamily="34" charset="0"/>
                <a:ea typeface="Cambria" panose="02040503050406030204" pitchFamily="18" charset="0"/>
              </a:rPr>
              <a:t>11b </a:t>
            </a:r>
            <a:r>
              <a:rPr lang="en-US" sz="2800" i="1" dirty="0">
                <a:solidFill>
                  <a:srgbClr val="000099"/>
                </a:solidFill>
                <a:latin typeface="Cambria" panose="02040503050406030204" pitchFamily="18" charset="0"/>
                <a:ea typeface="Cambria" panose="02040503050406030204" pitchFamily="18" charset="0"/>
              </a:rPr>
              <a:t>That is why he is not ashamed to call them brothers, </a:t>
            </a:r>
            <a:r>
              <a:rPr lang="en-US" sz="2800" baseline="30000" dirty="0">
                <a:latin typeface="Candara" panose="020E0502030303020204" pitchFamily="34" charset="0"/>
                <a:ea typeface="Cambria" panose="02040503050406030204" pitchFamily="18" charset="0"/>
              </a:rPr>
              <a:t>12</a:t>
            </a:r>
            <a:r>
              <a:rPr lang="en-US" sz="2800" i="1" dirty="0">
                <a:solidFill>
                  <a:srgbClr val="000099"/>
                </a:solidFill>
                <a:latin typeface="Cambria" panose="02040503050406030204" pitchFamily="18" charset="0"/>
                <a:ea typeface="Cambria" panose="02040503050406030204" pitchFamily="18" charset="0"/>
              </a:rPr>
              <a:t> saying, </a:t>
            </a:r>
          </a:p>
          <a:p>
            <a:pPr marL="630238" lvl="1" indent="-1588">
              <a:buNone/>
            </a:pPr>
            <a:r>
              <a:rPr lang="en-US" sz="2400" i="1" dirty="0">
                <a:solidFill>
                  <a:srgbClr val="7030A0"/>
                </a:solidFill>
                <a:latin typeface="Cambria" panose="02040503050406030204" pitchFamily="18" charset="0"/>
                <a:ea typeface="Cambria" panose="02040503050406030204" pitchFamily="18" charset="0"/>
              </a:rPr>
              <a:t>"I will tell of your name to my brothers; in the midst of the congregation I will sing your praise." [Ps 22:22]</a:t>
            </a:r>
          </a:p>
          <a:p>
            <a:pPr marL="173038" indent="-173038">
              <a:buNone/>
            </a:pPr>
            <a:r>
              <a:rPr lang="en-US" sz="2800" baseline="30000" dirty="0">
                <a:latin typeface="Candara" panose="020E0502030303020204" pitchFamily="34" charset="0"/>
                <a:ea typeface="Cambria" panose="02040503050406030204" pitchFamily="18" charset="0"/>
              </a:rPr>
              <a:t>13</a:t>
            </a:r>
            <a:r>
              <a:rPr lang="en-US" sz="2800" i="1" dirty="0">
                <a:solidFill>
                  <a:srgbClr val="000099"/>
                </a:solidFill>
                <a:latin typeface="Cambria" panose="02040503050406030204" pitchFamily="18" charset="0"/>
                <a:ea typeface="Cambria" panose="02040503050406030204" pitchFamily="18" charset="0"/>
              </a:rPr>
              <a:t> And again, </a:t>
            </a:r>
          </a:p>
          <a:p>
            <a:pPr marL="630238" lvl="1" indent="-1588">
              <a:buNone/>
            </a:pPr>
            <a:r>
              <a:rPr lang="en-US" sz="2500" i="1" dirty="0">
                <a:solidFill>
                  <a:srgbClr val="7030A0"/>
                </a:solidFill>
                <a:latin typeface="Cambria" panose="02040503050406030204" pitchFamily="18" charset="0"/>
                <a:ea typeface="Cambria" panose="02040503050406030204" pitchFamily="18" charset="0"/>
              </a:rPr>
              <a:t>"I will put my trust in him." [Is 8:17b]</a:t>
            </a:r>
          </a:p>
          <a:p>
            <a:pPr marL="173038" indent="0">
              <a:buNone/>
            </a:pPr>
            <a:r>
              <a:rPr lang="en-US" sz="2800" i="1" dirty="0">
                <a:solidFill>
                  <a:srgbClr val="000099"/>
                </a:solidFill>
                <a:latin typeface="Cambria" panose="02040503050406030204" pitchFamily="18" charset="0"/>
                <a:ea typeface="Cambria" panose="02040503050406030204" pitchFamily="18" charset="0"/>
              </a:rPr>
              <a:t>And again, </a:t>
            </a:r>
          </a:p>
          <a:p>
            <a:pPr marL="630238" lvl="1" indent="-1588">
              <a:buNone/>
            </a:pPr>
            <a:r>
              <a:rPr lang="en-US" sz="2500" i="1" dirty="0">
                <a:solidFill>
                  <a:srgbClr val="7030A0"/>
                </a:solidFill>
                <a:latin typeface="Cambria" panose="02040503050406030204" pitchFamily="18" charset="0"/>
                <a:ea typeface="Cambria" panose="02040503050406030204" pitchFamily="18" charset="0"/>
              </a:rPr>
              <a:t>"Behold, I and the children God has given me." [Is 8:18]</a:t>
            </a:r>
          </a:p>
          <a:p>
            <a:r>
              <a:rPr lang="en-US" dirty="0"/>
              <a:t>So, in case we haven’t gotten the point yet, we get three proof texts, one after another: </a:t>
            </a:r>
          </a:p>
          <a:p>
            <a:pPr lvl="1"/>
            <a:r>
              <a:rPr lang="en-US" b="1" dirty="0"/>
              <a:t>Psalm 22:22 </a:t>
            </a:r>
            <a:r>
              <a:rPr lang="en-US" dirty="0"/>
              <a:t>– A </a:t>
            </a:r>
            <a:r>
              <a:rPr lang="en-US" b="1" i="1" dirty="0"/>
              <a:t>messianic</a:t>
            </a:r>
            <a:r>
              <a:rPr lang="en-US" dirty="0"/>
              <a:t> Psalm – that is to say, a psalm that prophetically pointed to David’s greater son as the coming messiah</a:t>
            </a:r>
          </a:p>
          <a:p>
            <a:pPr lvl="1"/>
            <a:r>
              <a:rPr lang="en-US" b="1" dirty="0"/>
              <a:t>Isaiah 8:17b-18 </a:t>
            </a:r>
            <a:r>
              <a:rPr lang="en-US" dirty="0"/>
              <a:t>– An OT passage embedded in the context of a major </a:t>
            </a:r>
            <a:r>
              <a:rPr lang="en-US" b="1" i="1" dirty="0"/>
              <a:t>messianic</a:t>
            </a:r>
            <a:r>
              <a:rPr lang="en-US" dirty="0"/>
              <a:t> prophesy – Isaiah 7-11</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43973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p:cTn id="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5">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7" end="7"/>
                                            </p:txEl>
                                          </p:spTgt>
                                        </p:tgtEl>
                                        <p:attrNameLst>
                                          <p:attrName>style.visibility</p:attrName>
                                        </p:attrNameLst>
                                      </p:cBhvr>
                                      <p:to>
                                        <p:strVal val="visible"/>
                                      </p:to>
                                    </p:set>
                                    <p:anim calcmode="lin" valueType="num">
                                      <p:cBhvr>
                                        <p:cTn id="14"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5">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anim calcmode="lin" valueType="num">
                                      <p:cBhvr>
                                        <p:cTn id="21"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23"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1" y="596519"/>
            <a:ext cx="8861438" cy="5957335"/>
          </a:xfrm>
        </p:spPr>
        <p:txBody>
          <a:bodyPr>
            <a:normAutofit fontScale="92500" lnSpcReduction="10000"/>
          </a:bodyPr>
          <a:lstStyle/>
          <a:p>
            <a:pPr marL="173038" indent="-173038">
              <a:buNone/>
            </a:pPr>
            <a:r>
              <a:rPr lang="en-US" sz="3000" baseline="30000" dirty="0">
                <a:latin typeface="Candara" panose="020E0502030303020204" pitchFamily="34" charset="0"/>
                <a:ea typeface="Cambria" panose="02040503050406030204" pitchFamily="18" charset="0"/>
              </a:rPr>
              <a:t>11b </a:t>
            </a:r>
            <a:r>
              <a:rPr lang="en-US" sz="2800" i="1" dirty="0">
                <a:solidFill>
                  <a:srgbClr val="000099"/>
                </a:solidFill>
                <a:latin typeface="Cambria" panose="02040503050406030204" pitchFamily="18" charset="0"/>
                <a:ea typeface="Cambria" panose="02040503050406030204" pitchFamily="18" charset="0"/>
              </a:rPr>
              <a:t>That is why </a:t>
            </a:r>
            <a:r>
              <a:rPr lang="en-US" sz="3000" i="1" dirty="0">
                <a:solidFill>
                  <a:srgbClr val="000099"/>
                </a:solidFill>
                <a:latin typeface="Cambria" panose="02040503050406030204" pitchFamily="18" charset="0"/>
                <a:ea typeface="Cambria" panose="02040503050406030204" pitchFamily="18" charset="0"/>
              </a:rPr>
              <a:t>he is not ashamed to call them brothers, </a:t>
            </a:r>
            <a:r>
              <a:rPr lang="en-US" sz="3000" baseline="30000" dirty="0">
                <a:latin typeface="Candara" panose="020E0502030303020204" pitchFamily="34" charset="0"/>
                <a:ea typeface="Cambria" panose="02040503050406030204" pitchFamily="18" charset="0"/>
              </a:rPr>
              <a:t>12</a:t>
            </a:r>
            <a:r>
              <a:rPr lang="en-US" sz="3000" i="1" dirty="0">
                <a:solidFill>
                  <a:srgbClr val="000099"/>
                </a:solidFill>
                <a:latin typeface="Cambria" panose="02040503050406030204" pitchFamily="18" charset="0"/>
                <a:ea typeface="Cambria" panose="02040503050406030204" pitchFamily="18" charset="0"/>
              </a:rPr>
              <a:t> saying, </a:t>
            </a:r>
          </a:p>
          <a:p>
            <a:pPr marL="630238" lvl="1" indent="-1588">
              <a:buNone/>
            </a:pPr>
            <a:r>
              <a:rPr lang="en-US" sz="2600" i="1" dirty="0">
                <a:solidFill>
                  <a:srgbClr val="7030A0"/>
                </a:solidFill>
                <a:latin typeface="Cambria" panose="02040503050406030204" pitchFamily="18" charset="0"/>
                <a:ea typeface="Cambria" panose="02040503050406030204" pitchFamily="18" charset="0"/>
              </a:rPr>
              <a:t>"I will tell of your name to my brothers; in the midst of the congregation I will sing your praise." [Ps 22:22]</a:t>
            </a:r>
          </a:p>
          <a:p>
            <a:r>
              <a:rPr lang="en-US" dirty="0"/>
              <a:t>The first quotation is taken from a psalm in which no Christian of the first century (or in the present day, for that matter) would have failed to recognize Christ as the speaker. </a:t>
            </a:r>
          </a:p>
          <a:p>
            <a:r>
              <a:rPr lang="en-US" dirty="0"/>
              <a:t>This is the psalm whose opening words Jesus spoke as the expression of his own experience as he hung  on the cross: “</a:t>
            </a:r>
            <a:r>
              <a:rPr lang="en-US" i="1" dirty="0">
                <a:solidFill>
                  <a:srgbClr val="000099"/>
                </a:solidFill>
                <a:latin typeface="Cambria" panose="02040503050406030204" pitchFamily="18" charset="0"/>
                <a:ea typeface="Cambria" panose="02040503050406030204" pitchFamily="18" charset="0"/>
              </a:rPr>
              <a:t>My God, my God, why have you forsaken me?</a:t>
            </a:r>
            <a:r>
              <a:rPr lang="en-US" dirty="0"/>
              <a:t>”(Ps 22:1, cf., Mat 27:46; Mark 15:34)</a:t>
            </a:r>
          </a:p>
          <a:p>
            <a:r>
              <a:rPr lang="en-US" dirty="0"/>
              <a:t>Practically the whole lament given in the first part of this psalm has been used in the church from very early times as a testimony to the crucifixion of Christ.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1107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698556"/>
            <a:ext cx="8421900" cy="5870996"/>
          </a:xfrm>
        </p:spPr>
        <p:txBody>
          <a:bodyPr>
            <a:normAutofit fontScale="85000" lnSpcReduction="20000"/>
          </a:bodyPr>
          <a:lstStyle/>
          <a:p>
            <a:pPr marL="173038" indent="-173038">
              <a:buNone/>
            </a:pPr>
            <a:r>
              <a:rPr lang="en-US" sz="3300" baseline="30000" dirty="0">
                <a:latin typeface="Candara" panose="020E0502030303020204" pitchFamily="34" charset="0"/>
                <a:ea typeface="Cambria" panose="02040503050406030204" pitchFamily="18" charset="0"/>
              </a:rPr>
              <a:t>11b </a:t>
            </a:r>
            <a:r>
              <a:rPr lang="en-US" sz="3300" i="1" dirty="0">
                <a:solidFill>
                  <a:srgbClr val="000099"/>
                </a:solidFill>
                <a:latin typeface="Cambria" panose="02040503050406030204" pitchFamily="18" charset="0"/>
                <a:ea typeface="Cambria" panose="02040503050406030204" pitchFamily="18" charset="0"/>
              </a:rPr>
              <a:t>…he is not ashamed to call them brothers, </a:t>
            </a:r>
            <a:r>
              <a:rPr lang="en-US" sz="3300" baseline="30000" dirty="0">
                <a:latin typeface="Candara" panose="020E0502030303020204" pitchFamily="34" charset="0"/>
                <a:ea typeface="Cambria" panose="02040503050406030204" pitchFamily="18" charset="0"/>
              </a:rPr>
              <a:t>12</a:t>
            </a:r>
            <a:r>
              <a:rPr lang="en-US" sz="3300" i="1" dirty="0">
                <a:solidFill>
                  <a:srgbClr val="000099"/>
                </a:solidFill>
                <a:latin typeface="Cambria" panose="02040503050406030204" pitchFamily="18" charset="0"/>
                <a:ea typeface="Cambria" panose="02040503050406030204" pitchFamily="18" charset="0"/>
              </a:rPr>
              <a:t> saying, </a:t>
            </a:r>
          </a:p>
          <a:p>
            <a:pPr marL="630238" lvl="1" indent="-1588">
              <a:buNone/>
            </a:pPr>
            <a:r>
              <a:rPr lang="en-US" i="1" dirty="0">
                <a:solidFill>
                  <a:srgbClr val="7030A0"/>
                </a:solidFill>
                <a:latin typeface="Cambria" panose="02040503050406030204" pitchFamily="18" charset="0"/>
                <a:ea typeface="Cambria" panose="02040503050406030204" pitchFamily="18" charset="0"/>
              </a:rPr>
              <a:t>"I will tell of your name to my brothers; in the midst of the congregation I will sing your praise." [Ps 22:22]</a:t>
            </a:r>
          </a:p>
          <a:p>
            <a:r>
              <a:rPr lang="en-US" dirty="0"/>
              <a:t>So in the </a:t>
            </a:r>
            <a:r>
              <a:rPr lang="en-US" b="1" i="1" dirty="0"/>
              <a:t>second</a:t>
            </a:r>
            <a:r>
              <a:rPr lang="en-US" dirty="0"/>
              <a:t> part of this psalm, when the psalmist’s opening </a:t>
            </a:r>
            <a:r>
              <a:rPr lang="en-US" b="1" i="1" dirty="0"/>
              <a:t>lament</a:t>
            </a:r>
            <a:r>
              <a:rPr lang="en-US" dirty="0"/>
              <a:t> gives way to </a:t>
            </a:r>
            <a:r>
              <a:rPr lang="en-US" b="1" i="1" dirty="0"/>
              <a:t>public thanksgiving</a:t>
            </a:r>
            <a:r>
              <a:rPr lang="en-US" dirty="0"/>
              <a:t>, it’s reasonable to assume that the same person (Jesus) is still speaking. </a:t>
            </a:r>
          </a:p>
          <a:p>
            <a:r>
              <a:rPr lang="en-US" dirty="0"/>
              <a:t>And so the once crucified, now exalted Christ can be heard saying in this same psalm: “</a:t>
            </a:r>
            <a:r>
              <a:rPr lang="en-US" sz="3200" i="1" dirty="0">
                <a:solidFill>
                  <a:srgbClr val="7030A0"/>
                </a:solidFill>
                <a:latin typeface="Cambria" panose="02040503050406030204" pitchFamily="18" charset="0"/>
                <a:ea typeface="Cambria" panose="02040503050406030204" pitchFamily="18" charset="0"/>
              </a:rPr>
              <a:t>I will tell of your name to my brothers; in the midst of the congregation I will sing your praise.</a:t>
            </a:r>
            <a:r>
              <a:rPr lang="en-US" dirty="0"/>
              <a:t>”</a:t>
            </a:r>
          </a:p>
          <a:p>
            <a:r>
              <a:rPr lang="en-US" dirty="0"/>
              <a:t>The author of Hebrews follows the Septuagint at this point and uses the word </a:t>
            </a:r>
            <a:r>
              <a:rPr lang="en-US" i="1" dirty="0" err="1"/>
              <a:t>ekklesia</a:t>
            </a:r>
            <a:r>
              <a:rPr lang="en-US" dirty="0"/>
              <a:t> for “</a:t>
            </a:r>
            <a:r>
              <a:rPr lang="en-US" sz="3200" i="1" dirty="0">
                <a:solidFill>
                  <a:srgbClr val="7030A0"/>
                </a:solidFill>
                <a:latin typeface="Cambria" panose="02040503050406030204" pitchFamily="18" charset="0"/>
                <a:ea typeface="Cambria" panose="02040503050406030204" pitchFamily="18" charset="0"/>
              </a:rPr>
              <a:t>congregation</a:t>
            </a:r>
            <a:r>
              <a:rPr lang="en-US" dirty="0"/>
              <a:t>.” </a:t>
            </a:r>
          </a:p>
          <a:p>
            <a:r>
              <a:rPr lang="en-US" dirty="0"/>
              <a:t>The use of this word as synonymous with “</a:t>
            </a:r>
            <a:r>
              <a:rPr lang="en-US" sz="3200" i="1" dirty="0">
                <a:solidFill>
                  <a:srgbClr val="7030A0"/>
                </a:solidFill>
                <a:latin typeface="Cambria" panose="02040503050406030204" pitchFamily="18" charset="0"/>
                <a:ea typeface="Cambria" panose="02040503050406030204" pitchFamily="18" charset="0"/>
              </a:rPr>
              <a:t>brothers</a:t>
            </a:r>
            <a:r>
              <a:rPr lang="en-US" dirty="0"/>
              <a:t>” in a Christian context indicates that those whom the Son of God is pleased to call his brothers are the members of his church – thus supporting the author’s point that Jesus is not ashamed to call members of his church, “</a:t>
            </a:r>
            <a:r>
              <a:rPr lang="en-US" sz="3200" i="1" dirty="0">
                <a:solidFill>
                  <a:srgbClr val="7030A0"/>
                </a:solidFill>
                <a:latin typeface="Cambria" panose="02040503050406030204" pitchFamily="18" charset="0"/>
                <a:ea typeface="Cambria" panose="02040503050406030204" pitchFamily="18" charset="0"/>
              </a:rPr>
              <a:t>brothers</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9115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1" y="596519"/>
            <a:ext cx="8861438" cy="5957335"/>
          </a:xfrm>
        </p:spPr>
        <p:txBody>
          <a:bodyPr>
            <a:normAutofit fontScale="85000" lnSpcReduction="10000"/>
          </a:bodyPr>
          <a:lstStyle/>
          <a:p>
            <a:pPr marL="173038" indent="-173038">
              <a:buNone/>
            </a:pPr>
            <a:r>
              <a:rPr lang="en-US" sz="2800" baseline="30000" dirty="0">
                <a:latin typeface="Candara" panose="020E0502030303020204" pitchFamily="34" charset="0"/>
                <a:ea typeface="Cambria" panose="02040503050406030204" pitchFamily="18" charset="0"/>
              </a:rPr>
              <a:t>13</a:t>
            </a:r>
            <a:r>
              <a:rPr lang="en-US" sz="2800" i="1" dirty="0">
                <a:solidFill>
                  <a:srgbClr val="000099"/>
                </a:solidFill>
                <a:latin typeface="Cambria" panose="02040503050406030204" pitchFamily="18" charset="0"/>
                <a:ea typeface="Cambria" panose="02040503050406030204" pitchFamily="18" charset="0"/>
              </a:rPr>
              <a:t> And again, </a:t>
            </a:r>
          </a:p>
          <a:p>
            <a:pPr marL="630238" lvl="1" indent="-1588">
              <a:buNone/>
            </a:pPr>
            <a:r>
              <a:rPr lang="en-US" sz="2500" i="1" dirty="0">
                <a:solidFill>
                  <a:srgbClr val="7030A0"/>
                </a:solidFill>
                <a:latin typeface="Cambria" panose="02040503050406030204" pitchFamily="18" charset="0"/>
                <a:ea typeface="Cambria" panose="02040503050406030204" pitchFamily="18" charset="0"/>
              </a:rPr>
              <a:t>"I will put my trust in him." [Is 8:17b]</a:t>
            </a:r>
          </a:p>
          <a:p>
            <a:pPr marL="173038" indent="0">
              <a:buNone/>
            </a:pPr>
            <a:r>
              <a:rPr lang="en-US" sz="2800" i="1" dirty="0">
                <a:solidFill>
                  <a:srgbClr val="000099"/>
                </a:solidFill>
                <a:latin typeface="Cambria" panose="02040503050406030204" pitchFamily="18" charset="0"/>
                <a:ea typeface="Cambria" panose="02040503050406030204" pitchFamily="18" charset="0"/>
              </a:rPr>
              <a:t>And again, </a:t>
            </a:r>
          </a:p>
          <a:p>
            <a:pPr marL="630238" lvl="1" indent="-1588">
              <a:buNone/>
            </a:pPr>
            <a:r>
              <a:rPr lang="en-US" sz="2500" i="1" dirty="0">
                <a:solidFill>
                  <a:srgbClr val="7030A0"/>
                </a:solidFill>
                <a:latin typeface="Cambria" panose="02040503050406030204" pitchFamily="18" charset="0"/>
                <a:ea typeface="Cambria" panose="02040503050406030204" pitchFamily="18" charset="0"/>
              </a:rPr>
              <a:t>"Behold, I and the children God has given me." [Is 8:18]</a:t>
            </a:r>
          </a:p>
          <a:p>
            <a:r>
              <a:rPr lang="en-US" dirty="0"/>
              <a:t>The </a:t>
            </a:r>
            <a:r>
              <a:rPr lang="en-US" b="1" i="1" dirty="0"/>
              <a:t>next</a:t>
            </a:r>
            <a:r>
              <a:rPr lang="en-US" dirty="0"/>
              <a:t> Old Testament passage to which the author of Hebrews turns (Isaiah 8:17b–18) is </a:t>
            </a:r>
            <a:r>
              <a:rPr lang="en-US" b="1" i="1" dirty="0"/>
              <a:t>also</a:t>
            </a:r>
            <a:r>
              <a:rPr lang="en-US" dirty="0"/>
              <a:t> in a text that the early church considered </a:t>
            </a:r>
            <a:r>
              <a:rPr lang="en-US" b="1" i="1" dirty="0"/>
              <a:t>messianic</a:t>
            </a:r>
            <a:r>
              <a:rPr lang="en-US" dirty="0"/>
              <a:t>.</a:t>
            </a:r>
          </a:p>
          <a:p>
            <a:r>
              <a:rPr lang="en-US" dirty="0"/>
              <a:t>Just a few verses earlier in Isaiah 8:14, </a:t>
            </a:r>
            <a:r>
              <a:rPr lang="en-US" b="1" i="1" dirty="0"/>
              <a:t>Yahweh</a:t>
            </a:r>
            <a:r>
              <a:rPr lang="en-US" dirty="0"/>
              <a:t> is described as a “</a:t>
            </a:r>
            <a:r>
              <a:rPr lang="en-US" i="1" dirty="0">
                <a:solidFill>
                  <a:srgbClr val="000099"/>
                </a:solidFill>
                <a:latin typeface="Cambria" panose="02040503050406030204" pitchFamily="18" charset="0"/>
                <a:ea typeface="Cambria" panose="02040503050406030204" pitchFamily="18" charset="0"/>
              </a:rPr>
              <a:t>stone of offense and a rock of stumbling</a:t>
            </a:r>
            <a:r>
              <a:rPr lang="en-US" dirty="0"/>
              <a:t>,” words applied to </a:t>
            </a:r>
            <a:r>
              <a:rPr lang="en-US" b="1" i="1" dirty="0"/>
              <a:t>Christ</a:t>
            </a:r>
            <a:r>
              <a:rPr lang="en-US" dirty="0"/>
              <a:t> by New Testament authors (Rom. 9:33; 1 Peter 2:8). </a:t>
            </a:r>
          </a:p>
          <a:p>
            <a:r>
              <a:rPr lang="en-US" dirty="0"/>
              <a:t>The Apostle Paul points to the crucifixion as that part of Jesus’ experience that causes “</a:t>
            </a:r>
            <a:r>
              <a:rPr lang="en-US" i="1" dirty="0">
                <a:solidFill>
                  <a:srgbClr val="000099"/>
                </a:solidFill>
                <a:latin typeface="Cambria" panose="02040503050406030204" pitchFamily="18" charset="0"/>
                <a:ea typeface="Cambria" panose="02040503050406030204" pitchFamily="18" charset="0"/>
              </a:rPr>
              <a:t>stumbling”</a:t>
            </a:r>
            <a:r>
              <a:rPr lang="en-US" dirty="0"/>
              <a:t> (1 Cor. 1:23).</a:t>
            </a:r>
          </a:p>
          <a:p>
            <a:r>
              <a:rPr lang="en-US" dirty="0"/>
              <a:t>From this we see that Isaiah 8:17b-18 is grounded in a </a:t>
            </a:r>
            <a:r>
              <a:rPr lang="en-US" b="1" i="1" dirty="0"/>
              <a:t>context</a:t>
            </a:r>
            <a:r>
              <a:rPr lang="en-US" dirty="0"/>
              <a:t> that contained </a:t>
            </a:r>
            <a:r>
              <a:rPr lang="en-US" b="1" i="1" dirty="0"/>
              <a:t>explicit prophecies</a:t>
            </a:r>
            <a:r>
              <a:rPr lang="en-US" dirty="0"/>
              <a:t> about Christ’s life, death, and crucifixion.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109-110</a:t>
            </a:r>
          </a:p>
        </p:txBody>
      </p:sp>
    </p:spTree>
    <p:extLst>
      <p:ext uri="{BB962C8B-B14F-4D97-AF65-F5344CB8AC3E}">
        <p14:creationId xmlns:p14="http://schemas.microsoft.com/office/powerpoint/2010/main" val="2443747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 calcmode="lin" valueType="num">
                                      <p:cBhvr>
                                        <p:cTn id="1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5">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p:cTn id="2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5">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 calcmode="lin" valueType="num">
                                      <p:cBhvr>
                                        <p:cTn id="28"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1" y="596519"/>
            <a:ext cx="8676989" cy="5957335"/>
          </a:xfrm>
        </p:spPr>
        <p:txBody>
          <a:bodyPr>
            <a:normAutofit lnSpcReduction="10000"/>
          </a:bodyPr>
          <a:lstStyle/>
          <a:p>
            <a:r>
              <a:rPr lang="en-US" sz="3000" dirty="0"/>
              <a:t>The author of Hebrews </a:t>
            </a:r>
            <a:r>
              <a:rPr lang="en-US" sz="3000" b="1" i="1" dirty="0"/>
              <a:t>also</a:t>
            </a:r>
            <a:r>
              <a:rPr lang="en-US" sz="3000" dirty="0"/>
              <a:t> understood Isaiah 8:17b–18 to be </a:t>
            </a:r>
            <a:r>
              <a:rPr lang="en-US" sz="3000" b="1" i="1" dirty="0"/>
              <a:t>messianic</a:t>
            </a:r>
            <a:r>
              <a:rPr lang="en-US" sz="3000" dirty="0"/>
              <a:t> and presents the passage in a two-step process:</a:t>
            </a:r>
          </a:p>
          <a:p>
            <a:pPr lvl="1"/>
            <a:r>
              <a:rPr lang="en-US" b="1" dirty="0"/>
              <a:t>Isaiah 8:17b: </a:t>
            </a:r>
            <a:r>
              <a:rPr lang="en-US" dirty="0"/>
              <a:t>“</a:t>
            </a:r>
            <a:r>
              <a:rPr lang="en-US" sz="2800" i="1" dirty="0">
                <a:solidFill>
                  <a:srgbClr val="7030A0"/>
                </a:solidFill>
                <a:latin typeface="Cambria" panose="02040503050406030204" pitchFamily="18" charset="0"/>
                <a:ea typeface="Cambria" panose="02040503050406030204" pitchFamily="18" charset="0"/>
              </a:rPr>
              <a:t>I will put my trust in him.</a:t>
            </a:r>
            <a:r>
              <a:rPr lang="en-US" dirty="0"/>
              <a:t>” </a:t>
            </a:r>
          </a:p>
          <a:p>
            <a:pPr lvl="2"/>
            <a:r>
              <a:rPr lang="en-US" sz="2500" dirty="0"/>
              <a:t>In its </a:t>
            </a:r>
            <a:r>
              <a:rPr lang="en-US" sz="2500" b="1" i="1" dirty="0"/>
              <a:t>original context</a:t>
            </a:r>
            <a:r>
              <a:rPr lang="en-US" sz="2500" dirty="0"/>
              <a:t> this confession of reverential faith was given by the </a:t>
            </a:r>
            <a:r>
              <a:rPr lang="en-US" sz="2500" b="1" i="1" dirty="0"/>
              <a:t>prophet Isaiah</a:t>
            </a:r>
            <a:r>
              <a:rPr lang="en-US" sz="2500" dirty="0"/>
              <a:t> in the face of the Assyrian crisis when, in the eighth century B.C., that powerful nation threatened the Israelites with devastation. </a:t>
            </a:r>
          </a:p>
          <a:p>
            <a:pPr lvl="2"/>
            <a:r>
              <a:rPr lang="en-US" sz="2500" dirty="0"/>
              <a:t>The author of Hebrews sees this verse as </a:t>
            </a:r>
            <a:r>
              <a:rPr lang="en-US" sz="2500" b="1" i="1" dirty="0"/>
              <a:t>prophetically</a:t>
            </a:r>
            <a:r>
              <a:rPr lang="en-US" sz="2500" dirty="0"/>
              <a:t> expressing the </a:t>
            </a:r>
            <a:r>
              <a:rPr lang="en-US" sz="2500" b="1" i="1" dirty="0"/>
              <a:t>Son’s</a:t>
            </a:r>
            <a:r>
              <a:rPr lang="en-US" sz="2500" dirty="0"/>
              <a:t> posture of trust towards the </a:t>
            </a:r>
            <a:r>
              <a:rPr lang="en-US" sz="2500" b="1" i="1" dirty="0"/>
              <a:t>Father</a:t>
            </a:r>
            <a:r>
              <a:rPr lang="en-US" sz="2500" dirty="0"/>
              <a:t>. </a:t>
            </a:r>
          </a:p>
          <a:p>
            <a:pPr lvl="1"/>
            <a:r>
              <a:rPr lang="en-US" b="1" dirty="0"/>
              <a:t>Isaiah 8:18: </a:t>
            </a:r>
            <a:r>
              <a:rPr lang="en-US" dirty="0"/>
              <a:t>“</a:t>
            </a:r>
            <a:r>
              <a:rPr lang="en-US" sz="2800" i="1" dirty="0">
                <a:solidFill>
                  <a:srgbClr val="7030A0"/>
                </a:solidFill>
                <a:latin typeface="Cambria" panose="02040503050406030204" pitchFamily="18" charset="0"/>
                <a:ea typeface="Cambria" panose="02040503050406030204" pitchFamily="18" charset="0"/>
              </a:rPr>
              <a:t>Behold, I and the children God has given me.</a:t>
            </a:r>
            <a:r>
              <a:rPr lang="en-US" dirty="0"/>
              <a:t>”</a:t>
            </a:r>
          </a:p>
          <a:p>
            <a:pPr lvl="2"/>
            <a:r>
              <a:rPr lang="en-US" sz="2500" dirty="0"/>
              <a:t>The author of Hebrews sees </a:t>
            </a:r>
            <a:r>
              <a:rPr lang="en-US" sz="2500" b="1" i="1" dirty="0"/>
              <a:t>this</a:t>
            </a:r>
            <a:r>
              <a:rPr lang="en-US" sz="2500" dirty="0"/>
              <a:t> verse as demonstrating that the person who verse 17b tells is trusting in “</a:t>
            </a:r>
            <a:r>
              <a:rPr lang="en-US" sz="2500" i="1" dirty="0">
                <a:solidFill>
                  <a:srgbClr val="7030A0"/>
                </a:solidFill>
                <a:latin typeface="Cambria" panose="02040503050406030204" pitchFamily="18" charset="0"/>
                <a:ea typeface="Cambria" panose="02040503050406030204" pitchFamily="18" charset="0"/>
              </a:rPr>
              <a:t>in him</a:t>
            </a:r>
            <a:r>
              <a:rPr lang="en-US" sz="2500" dirty="0"/>
              <a:t>”, is in a </a:t>
            </a:r>
            <a:r>
              <a:rPr lang="en-US" sz="2500" b="1" i="1" dirty="0"/>
              <a:t>family</a:t>
            </a:r>
            <a:r>
              <a:rPr lang="en-US" sz="2500" dirty="0"/>
              <a:t> </a:t>
            </a:r>
            <a:r>
              <a:rPr lang="en-US" sz="2500" b="1" i="1" dirty="0"/>
              <a:t>relationship</a:t>
            </a:r>
            <a:r>
              <a:rPr lang="en-US" sz="2500" dirty="0"/>
              <a:t> with other “</a:t>
            </a:r>
            <a:r>
              <a:rPr lang="en-US" sz="2500" i="1" dirty="0">
                <a:solidFill>
                  <a:srgbClr val="7030A0"/>
                </a:solidFill>
                <a:latin typeface="Cambria" panose="02040503050406030204" pitchFamily="18" charset="0"/>
                <a:ea typeface="Cambria" panose="02040503050406030204" pitchFamily="18" charset="0"/>
              </a:rPr>
              <a:t>children</a:t>
            </a:r>
            <a:r>
              <a:rPr lang="en-US" sz="2500" dirty="0"/>
              <a:t>” whom he is leading – and </a:t>
            </a:r>
            <a:r>
              <a:rPr lang="en-US" sz="2500" b="1" i="1" dirty="0"/>
              <a:t>they too</a:t>
            </a:r>
            <a:r>
              <a:rPr lang="en-US" sz="2500" dirty="0"/>
              <a:t> trust “</a:t>
            </a:r>
            <a:r>
              <a:rPr lang="en-US" sz="2500" i="1" dirty="0">
                <a:solidFill>
                  <a:srgbClr val="7030A0"/>
                </a:solidFill>
                <a:latin typeface="Cambria" panose="02040503050406030204" pitchFamily="18" charset="0"/>
                <a:ea typeface="Cambria" panose="02040503050406030204" pitchFamily="18" charset="0"/>
              </a:rPr>
              <a:t>in him</a:t>
            </a:r>
            <a:r>
              <a:rPr lang="en-US" sz="2500"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109-110</a:t>
            </a:r>
          </a:p>
        </p:txBody>
      </p:sp>
    </p:spTree>
    <p:extLst>
      <p:ext uri="{BB962C8B-B14F-4D97-AF65-F5344CB8AC3E}">
        <p14:creationId xmlns:p14="http://schemas.microsoft.com/office/powerpoint/2010/main" val="5401778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651460"/>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8899" y="737800"/>
            <a:ext cx="8355183" cy="5750868"/>
          </a:xfrm>
        </p:spPr>
        <p:txBody>
          <a:bodyPr>
            <a:normAutofit fontScale="92500"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14</a:t>
            </a:r>
            <a:r>
              <a:rPr lang="en-US" sz="3200" i="1" dirty="0">
                <a:solidFill>
                  <a:srgbClr val="000099"/>
                </a:solidFill>
                <a:latin typeface="Cambria" panose="02040503050406030204" pitchFamily="18" charset="0"/>
                <a:ea typeface="Cambria" panose="02040503050406030204" pitchFamily="18" charset="0"/>
              </a:rPr>
              <a:t> Since therefore the children share in flesh and blood, he himself likewise partook of the same things, that through death he might destroy the one who has the power of death, that is, the devil…</a:t>
            </a:r>
            <a:endParaRPr lang="en-US" sz="900" i="1" dirty="0">
              <a:solidFill>
                <a:srgbClr val="000099"/>
              </a:solidFill>
              <a:latin typeface="Cambria" panose="02040503050406030204" pitchFamily="18" charset="0"/>
              <a:ea typeface="Cambria" panose="02040503050406030204" pitchFamily="18" charset="0"/>
            </a:endParaRPr>
          </a:p>
          <a:p>
            <a:r>
              <a:rPr lang="en-US" dirty="0"/>
              <a:t>Since the children God gave to Jesus (believers) “</a:t>
            </a:r>
            <a:r>
              <a:rPr lang="en-US" sz="3200" i="1" dirty="0">
                <a:solidFill>
                  <a:srgbClr val="000099"/>
                </a:solidFill>
                <a:latin typeface="Cambria" panose="02040503050406030204" pitchFamily="18" charset="0"/>
                <a:ea typeface="Cambria" panose="02040503050406030204" pitchFamily="18" charset="0"/>
              </a:rPr>
              <a:t>share in flesh and blood</a:t>
            </a:r>
            <a:r>
              <a:rPr lang="en-US" dirty="0"/>
              <a:t>” (= are human), Jesus does the same.</a:t>
            </a:r>
          </a:p>
          <a:p>
            <a:r>
              <a:rPr lang="en-US" dirty="0"/>
              <a:t>Jesus is fully and truly human, beset by physical weaknesses and mortality that characterize human existence.</a:t>
            </a:r>
          </a:p>
          <a:p>
            <a:r>
              <a:rPr lang="en-US" dirty="0"/>
              <a:t>We saw in Hebrews 1 some of the strongest statements in the NT on the </a:t>
            </a:r>
            <a:r>
              <a:rPr lang="en-US" b="1" i="1" dirty="0"/>
              <a:t>deity</a:t>
            </a:r>
            <a:r>
              <a:rPr lang="en-US" dirty="0"/>
              <a:t> of Christ.</a:t>
            </a:r>
          </a:p>
          <a:p>
            <a:r>
              <a:rPr lang="en-US" dirty="0"/>
              <a:t>Hebrews 2, on the other hand, contains some of the most profound verses on Jesus’ </a:t>
            </a:r>
            <a:r>
              <a:rPr lang="en-US" b="1" i="1" dirty="0"/>
              <a:t>humanity</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103</a:t>
            </a:r>
          </a:p>
        </p:txBody>
      </p:sp>
    </p:spTree>
    <p:extLst>
      <p:ext uri="{BB962C8B-B14F-4D97-AF65-F5344CB8AC3E}">
        <p14:creationId xmlns:p14="http://schemas.microsoft.com/office/powerpoint/2010/main" val="1781427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61051" y="930098"/>
            <a:ext cx="8398352" cy="5847450"/>
          </a:xfrm>
        </p:spPr>
        <p:txBody>
          <a:bodyPr>
            <a:normAutofit fontScale="92500" lnSpcReduction="10000"/>
          </a:bodyPr>
          <a:lstStyle/>
          <a:p>
            <a:pPr marL="571500" indent="-571500">
              <a:buFont typeface="+mj-lt"/>
              <a:buAutoNum type="romanUcPeriod"/>
            </a:pPr>
            <a:r>
              <a:rPr lang="en-US" sz="3600" b="1" dirty="0">
                <a:solidFill>
                  <a:schemeClr val="bg1">
                    <a:lumMod val="50000"/>
                  </a:schemeClr>
                </a:solidFill>
              </a:rPr>
              <a:t>We Have a Definitive and Final Revelation in the Son (1:1-4)</a:t>
            </a:r>
          </a:p>
          <a:p>
            <a:pPr marL="571500" indent="-571500">
              <a:buFont typeface="+mj-lt"/>
              <a:buAutoNum type="romanUcPeriod"/>
            </a:pPr>
            <a:r>
              <a:rPr lang="en-US" sz="3600" b="1" dirty="0"/>
              <a:t>Don’t Abandon the Son Since He is Greater Than the Angels (1:5-2:18)</a:t>
            </a:r>
          </a:p>
          <a:p>
            <a:pPr marL="1028700" lvl="1" indent="-455613">
              <a:buFont typeface="+mj-lt"/>
              <a:buAutoNum type="alphaUcPeriod"/>
            </a:pPr>
            <a:r>
              <a:rPr lang="en-US" sz="3200" dirty="0">
                <a:solidFill>
                  <a:schemeClr val="bg1">
                    <a:lumMod val="50000"/>
                  </a:schemeClr>
                </a:solidFill>
              </a:rPr>
              <a:t>The Son’s Nature and Reign Show He Is Greater Than the Angels (1:5-14)</a:t>
            </a:r>
          </a:p>
          <a:p>
            <a:pPr marL="1028700" lvl="1" indent="-455613">
              <a:buFont typeface="+mj-lt"/>
              <a:buAutoNum type="alphaUcPeriod"/>
            </a:pPr>
            <a:r>
              <a:rPr lang="en-US" sz="3200" dirty="0">
                <a:solidFill>
                  <a:schemeClr val="bg1">
                    <a:lumMod val="50000"/>
                  </a:schemeClr>
                </a:solidFill>
              </a:rPr>
              <a:t>Warning: Don’t Drift Away (2:1-4)</a:t>
            </a:r>
          </a:p>
          <a:p>
            <a:pPr marL="1028700" lvl="1" indent="-455613">
              <a:buFont typeface="+mj-lt"/>
              <a:buAutoNum type="alphaUcPeriod"/>
            </a:pPr>
            <a:r>
              <a:rPr lang="en-US" sz="3200" dirty="0"/>
              <a:t>Jesus, Who is </a:t>
            </a:r>
            <a:r>
              <a:rPr lang="en-US" sz="3200" b="1" i="1" dirty="0"/>
              <a:t>Superior</a:t>
            </a:r>
            <a:r>
              <a:rPr lang="en-US" sz="3200" dirty="0"/>
              <a:t> to the Angels, Was, for a Little While, Made </a:t>
            </a:r>
            <a:r>
              <a:rPr lang="en-US" sz="3200" b="1" i="1" dirty="0"/>
              <a:t>Lower</a:t>
            </a:r>
            <a:r>
              <a:rPr lang="en-US" sz="3200" dirty="0"/>
              <a:t> Than the Angels in Order to Bring Many Sons to Glory (2:5-18)</a:t>
            </a:r>
          </a:p>
          <a:p>
            <a:pPr marL="1485900" lvl="2" indent="-457200">
              <a:buFont typeface="+mj-lt"/>
              <a:buAutoNum type="arabicPeriod"/>
            </a:pPr>
            <a:r>
              <a:rPr lang="en-US" sz="2800" dirty="0">
                <a:solidFill>
                  <a:schemeClr val="bg1">
                    <a:lumMod val="50000"/>
                  </a:schemeClr>
                </a:solidFill>
              </a:rPr>
              <a:t>The </a:t>
            </a:r>
            <a:r>
              <a:rPr lang="en-US" sz="2800" b="1" i="1" dirty="0">
                <a:solidFill>
                  <a:schemeClr val="bg1">
                    <a:lumMod val="50000"/>
                  </a:schemeClr>
                </a:solidFill>
              </a:rPr>
              <a:t>Big Picture</a:t>
            </a:r>
            <a:r>
              <a:rPr lang="en-US" sz="2800" dirty="0">
                <a:solidFill>
                  <a:schemeClr val="bg1">
                    <a:lumMod val="50000"/>
                  </a:schemeClr>
                </a:solidFill>
              </a:rPr>
              <a:t> (2:5-9)</a:t>
            </a:r>
          </a:p>
          <a:p>
            <a:pPr marL="1485900" lvl="2" indent="-457200">
              <a:buFont typeface="+mj-lt"/>
              <a:buAutoNum type="arabicPeriod"/>
            </a:pPr>
            <a:r>
              <a:rPr lang="en-US" sz="2800" dirty="0"/>
              <a:t>The </a:t>
            </a:r>
            <a:r>
              <a:rPr lang="en-US" sz="2800" b="1" i="1" dirty="0"/>
              <a:t>Details</a:t>
            </a:r>
            <a:r>
              <a:rPr lang="en-US" sz="2800" dirty="0"/>
              <a:t> of Jesus Solidarity with Human Beings (2:10-18)</a:t>
            </a:r>
          </a:p>
        </p:txBody>
      </p:sp>
    </p:spTree>
    <p:extLst>
      <p:ext uri="{BB962C8B-B14F-4D97-AF65-F5344CB8AC3E}">
        <p14:creationId xmlns:p14="http://schemas.microsoft.com/office/powerpoint/2010/main" val="2907582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667158"/>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8899" y="667160"/>
            <a:ext cx="8355183" cy="5821507"/>
          </a:xfrm>
        </p:spPr>
        <p:txBody>
          <a:bodyPr>
            <a:normAutofit fontScale="92500"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14</a:t>
            </a:r>
            <a:r>
              <a:rPr lang="en-US" sz="3200" i="1" dirty="0">
                <a:solidFill>
                  <a:srgbClr val="000099"/>
                </a:solidFill>
                <a:latin typeface="Cambria" panose="02040503050406030204" pitchFamily="18" charset="0"/>
                <a:ea typeface="Cambria" panose="02040503050406030204" pitchFamily="18" charset="0"/>
              </a:rPr>
              <a:t> Since therefore the children share in flesh and blood, he himself likewise partook of the same things, that through death he might destroy the one who has the power of death, that is, the devil, </a:t>
            </a:r>
            <a:endParaRPr lang="en-US" sz="900" i="1" dirty="0">
              <a:solidFill>
                <a:srgbClr val="000099"/>
              </a:solidFill>
              <a:latin typeface="Cambria" panose="02040503050406030204" pitchFamily="18" charset="0"/>
              <a:ea typeface="Cambria" panose="02040503050406030204" pitchFamily="18" charset="0"/>
            </a:endParaRPr>
          </a:p>
          <a:p>
            <a:r>
              <a:rPr lang="en-US" dirty="0"/>
              <a:t>The reason Jesus shared human nature is so he could destroy “</a:t>
            </a:r>
            <a:r>
              <a:rPr lang="en-US" sz="3200" i="1" dirty="0">
                <a:solidFill>
                  <a:srgbClr val="000099"/>
                </a:solidFill>
                <a:latin typeface="Cambria" panose="02040503050406030204" pitchFamily="18" charset="0"/>
                <a:ea typeface="Cambria" panose="02040503050406030204" pitchFamily="18" charset="0"/>
              </a:rPr>
              <a:t>through death</a:t>
            </a:r>
            <a:r>
              <a:rPr lang="en-US" dirty="0"/>
              <a:t>” the “</a:t>
            </a:r>
            <a:r>
              <a:rPr lang="en-US" sz="3200" i="1" dirty="0">
                <a:solidFill>
                  <a:srgbClr val="000099"/>
                </a:solidFill>
                <a:latin typeface="Cambria" panose="02040503050406030204" pitchFamily="18" charset="0"/>
                <a:ea typeface="Cambria" panose="02040503050406030204" pitchFamily="18" charset="0"/>
              </a:rPr>
              <a:t>one who has the power of death</a:t>
            </a:r>
            <a:r>
              <a:rPr lang="en-US" dirty="0"/>
              <a:t>,” – that is, the devil.</a:t>
            </a:r>
          </a:p>
          <a:p>
            <a:r>
              <a:rPr lang="en-US" dirty="0"/>
              <a:t>One of the fascinating statements here is the claim that the devil exercises authority over death.</a:t>
            </a:r>
          </a:p>
          <a:p>
            <a:r>
              <a:rPr lang="en-US" dirty="0"/>
              <a:t>Ultimately, God as sovereign Creator is Lord of all, but recognizing this does not exclude the notion that death is </a:t>
            </a:r>
            <a:r>
              <a:rPr lang="en-US" b="1" i="1" dirty="0"/>
              <a:t>also</a:t>
            </a:r>
            <a:r>
              <a:rPr lang="en-US" dirty="0"/>
              <a:t> under the reign of Satan.</a:t>
            </a:r>
          </a:p>
          <a:p>
            <a:r>
              <a:rPr lang="en-US" dirty="0"/>
              <a:t>The power of death is held by the devil in a </a:t>
            </a:r>
            <a:r>
              <a:rPr lang="en-US" b="1" i="1" dirty="0"/>
              <a:t>secondary</a:t>
            </a:r>
            <a:r>
              <a:rPr lang="en-US" dirty="0"/>
              <a:t> and not in an </a:t>
            </a:r>
            <a:r>
              <a:rPr lang="en-US" b="1" i="1" dirty="0"/>
              <a:t>ultimate</a:t>
            </a:r>
            <a:r>
              <a:rPr lang="en-US" dirty="0"/>
              <a:t> sense.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103</a:t>
            </a:r>
          </a:p>
        </p:txBody>
      </p:sp>
    </p:spTree>
    <p:extLst>
      <p:ext uri="{BB962C8B-B14F-4D97-AF65-F5344CB8AC3E}">
        <p14:creationId xmlns:p14="http://schemas.microsoft.com/office/powerpoint/2010/main" val="22068487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75007"/>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8899" y="675008"/>
            <a:ext cx="8355183" cy="5867073"/>
          </a:xfrm>
        </p:spPr>
        <p:txBody>
          <a:bodyPr>
            <a:normAutofit fontScale="85000"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14</a:t>
            </a:r>
            <a:r>
              <a:rPr lang="en-US" sz="3200" i="1" dirty="0">
                <a:solidFill>
                  <a:srgbClr val="000099"/>
                </a:solidFill>
                <a:latin typeface="Cambria" panose="02040503050406030204" pitchFamily="18" charset="0"/>
                <a:ea typeface="Cambria" panose="02040503050406030204" pitchFamily="18" charset="0"/>
              </a:rPr>
              <a:t> Since therefore the children share in flesh and blood, he himself likewise partook of the same things, that through death he might destroy the one who has the power of death, that is, the devil </a:t>
            </a:r>
            <a:endParaRPr lang="en-US" sz="900" i="1" dirty="0">
              <a:solidFill>
                <a:srgbClr val="000099"/>
              </a:solidFill>
              <a:latin typeface="Cambria" panose="02040503050406030204" pitchFamily="18" charset="0"/>
              <a:ea typeface="Cambria" panose="02040503050406030204" pitchFamily="18" charset="0"/>
            </a:endParaRPr>
          </a:p>
          <a:p>
            <a:r>
              <a:rPr lang="en-US" dirty="0"/>
              <a:t>What Hebrews teaches here is death is only undone through death. Death dies only through the death of Jesus – or, </a:t>
            </a:r>
            <a:r>
              <a:rPr lang="en-US" b="1" i="1" dirty="0"/>
              <a:t>more precisely</a:t>
            </a:r>
            <a:r>
              <a:rPr lang="en-US" dirty="0"/>
              <a:t>, the one who has the power of death is </a:t>
            </a:r>
            <a:r>
              <a:rPr lang="en-US" b="1" i="1" dirty="0"/>
              <a:t>dethroned</a:t>
            </a:r>
            <a:r>
              <a:rPr lang="en-US" dirty="0"/>
              <a:t> through the death of Jesus.</a:t>
            </a:r>
          </a:p>
          <a:p>
            <a:r>
              <a:rPr lang="en-US" dirty="0"/>
              <a:t>All Satan’s power over death was founded on sin. The obligation of a sinner to die as a just penalty for his sin gave Satan his power.</a:t>
            </a:r>
          </a:p>
          <a:p>
            <a:r>
              <a:rPr lang="en-US" dirty="0"/>
              <a:t>When this obligation is removed, Satan’s power is also be taken away.</a:t>
            </a:r>
          </a:p>
          <a:p>
            <a:r>
              <a:rPr lang="en-US" dirty="0"/>
              <a:t>The word “</a:t>
            </a:r>
            <a:r>
              <a:rPr lang="en-US" sz="3200" i="1" dirty="0">
                <a:solidFill>
                  <a:srgbClr val="000099"/>
                </a:solidFill>
                <a:latin typeface="Cambria" panose="02040503050406030204" pitchFamily="18" charset="0"/>
                <a:ea typeface="Cambria" panose="02040503050406030204" pitchFamily="18" charset="0"/>
              </a:rPr>
              <a:t>destroy</a:t>
            </a:r>
            <a:r>
              <a:rPr lang="en-US" dirty="0"/>
              <a:t>” does not mean the devil has been annihilated. It simply means his power has been removed.</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103</a:t>
            </a:r>
          </a:p>
        </p:txBody>
      </p:sp>
    </p:spTree>
    <p:extLst>
      <p:ext uri="{BB962C8B-B14F-4D97-AF65-F5344CB8AC3E}">
        <p14:creationId xmlns:p14="http://schemas.microsoft.com/office/powerpoint/2010/main" val="13526298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78931"/>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8899" y="678932"/>
            <a:ext cx="8355183" cy="5809735"/>
          </a:xfrm>
        </p:spPr>
        <p:txBody>
          <a:bodyPr>
            <a:normAutofit/>
          </a:bodyPr>
          <a:lstStyle/>
          <a:p>
            <a:pPr marL="173038" indent="-173038">
              <a:buNone/>
            </a:pPr>
            <a:r>
              <a:rPr lang="en-US" sz="3200" baseline="30000" dirty="0">
                <a:latin typeface="Candara" panose="020E0502030303020204" pitchFamily="34" charset="0"/>
                <a:ea typeface="Cambria" panose="02040503050406030204" pitchFamily="18" charset="0"/>
              </a:rPr>
              <a:t>14</a:t>
            </a:r>
            <a:r>
              <a:rPr lang="en-US" sz="3200" i="1" dirty="0">
                <a:solidFill>
                  <a:srgbClr val="000099"/>
                </a:solidFill>
                <a:latin typeface="Cambria" panose="02040503050406030204" pitchFamily="18" charset="0"/>
                <a:ea typeface="Cambria" panose="02040503050406030204" pitchFamily="18" charset="0"/>
              </a:rPr>
              <a:t> Since therefore the children share in flesh and blood, he himself likewise partook of the same things, that through death he might destroy the one who has the power of death, that is, the devil </a:t>
            </a:r>
            <a:endParaRPr lang="en-US" sz="900" i="1" dirty="0">
              <a:solidFill>
                <a:srgbClr val="000099"/>
              </a:solidFill>
              <a:latin typeface="Cambria" panose="02040503050406030204" pitchFamily="18" charset="0"/>
              <a:ea typeface="Cambria" panose="02040503050406030204" pitchFamily="18" charset="0"/>
            </a:endParaRPr>
          </a:p>
          <a:p>
            <a:r>
              <a:rPr lang="en-US" dirty="0"/>
              <a:t>The overthrow of the devil has </a:t>
            </a:r>
            <a:r>
              <a:rPr lang="en-US" b="1" i="1" dirty="0"/>
              <a:t>begun</a:t>
            </a:r>
            <a:r>
              <a:rPr lang="en-US" dirty="0"/>
              <a:t> but is not yet </a:t>
            </a:r>
            <a:r>
              <a:rPr lang="en-US" b="1" i="1" dirty="0"/>
              <a:t>complete</a:t>
            </a:r>
            <a:r>
              <a:rPr lang="en-US" dirty="0"/>
              <a:t>.</a:t>
            </a:r>
          </a:p>
          <a:p>
            <a:r>
              <a:rPr lang="en-US" dirty="0"/>
              <a:t>Jesus’s sharing in humanity does not exempt him from death and all its terrors. </a:t>
            </a:r>
          </a:p>
          <a:p>
            <a:r>
              <a:rPr lang="en-US" dirty="0"/>
              <a:t>Indeed, by </a:t>
            </a:r>
            <a:r>
              <a:rPr lang="en-US" b="1" i="1" dirty="0"/>
              <a:t>subjecting</a:t>
            </a:r>
            <a:r>
              <a:rPr lang="en-US" dirty="0"/>
              <a:t> himself to death, he conquers the one who previously had dominion over death.</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103</a:t>
            </a:r>
          </a:p>
        </p:txBody>
      </p:sp>
    </p:spTree>
    <p:extLst>
      <p:ext uri="{BB962C8B-B14F-4D97-AF65-F5344CB8AC3E}">
        <p14:creationId xmlns:p14="http://schemas.microsoft.com/office/powerpoint/2010/main" val="2442056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94629"/>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8899" y="737800"/>
            <a:ext cx="8355183" cy="5750868"/>
          </a:xfrm>
        </p:spPr>
        <p:txBody>
          <a:bodyPr>
            <a:normAutofit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15</a:t>
            </a:r>
            <a:r>
              <a:rPr lang="en-US" sz="3200" i="1" dirty="0">
                <a:solidFill>
                  <a:srgbClr val="000099"/>
                </a:solidFill>
                <a:latin typeface="Cambria" panose="02040503050406030204" pitchFamily="18" charset="0"/>
                <a:ea typeface="Cambria" panose="02040503050406030204" pitchFamily="18" charset="0"/>
              </a:rPr>
              <a:t> and deliver all those who through fear of death were subject to lifelong slavery. </a:t>
            </a:r>
          </a:p>
          <a:p>
            <a:r>
              <a:rPr lang="en-US" dirty="0"/>
              <a:t>Here we see the </a:t>
            </a:r>
            <a:r>
              <a:rPr lang="en-US" b="1" i="1" dirty="0"/>
              <a:t>second</a:t>
            </a:r>
            <a:r>
              <a:rPr lang="en-US" dirty="0"/>
              <a:t> reason for Jesus’ becoming a human being: the Son took on humanity so that through his death he would free those who were captive to the “</a:t>
            </a:r>
            <a:r>
              <a:rPr lang="en-US" sz="3200" i="1" dirty="0">
                <a:solidFill>
                  <a:srgbClr val="000099"/>
                </a:solidFill>
                <a:latin typeface="Cambria" panose="02040503050406030204" pitchFamily="18" charset="0"/>
                <a:ea typeface="Cambria" panose="02040503050406030204" pitchFamily="18" charset="0"/>
              </a:rPr>
              <a:t>fear of death</a:t>
            </a:r>
            <a:r>
              <a:rPr lang="en-US" dirty="0"/>
              <a:t>” all their lives.</a:t>
            </a:r>
          </a:p>
          <a:p>
            <a:r>
              <a:rPr lang="en-US" dirty="0"/>
              <a:t>The fear of death is a most potent fear. </a:t>
            </a:r>
          </a:p>
          <a:p>
            <a:r>
              <a:rPr lang="en-US" dirty="0"/>
              <a:t>Through fear of death many will consent to do things that nothing else could compel them to do. </a:t>
            </a:r>
          </a:p>
          <a:p>
            <a:r>
              <a:rPr lang="en-US" dirty="0"/>
              <a:t>And death is indeed the king of terrors to those who recognize in it the penalty of sin.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08440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67158"/>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8899" y="710328"/>
            <a:ext cx="8355183" cy="5778339"/>
          </a:xfrm>
        </p:spPr>
        <p:txBody>
          <a:bodyPr>
            <a:normAutofit fontScale="92500"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15</a:t>
            </a:r>
            <a:r>
              <a:rPr lang="en-US" sz="3200" i="1" dirty="0">
                <a:solidFill>
                  <a:srgbClr val="000099"/>
                </a:solidFill>
                <a:latin typeface="Cambria" panose="02040503050406030204" pitchFamily="18" charset="0"/>
                <a:ea typeface="Cambria" panose="02040503050406030204" pitchFamily="18" charset="0"/>
              </a:rPr>
              <a:t> and deliver all those who through fear of death were subject to lifelong slavery. </a:t>
            </a:r>
          </a:p>
          <a:p>
            <a:r>
              <a:rPr lang="en-US" dirty="0"/>
              <a:t>But by the death of their Sanctifier, Christ's brothers are sanctified; his death has </a:t>
            </a:r>
            <a:r>
              <a:rPr lang="en-US" b="1" i="1" dirty="0"/>
              <a:t>transformed</a:t>
            </a:r>
            <a:r>
              <a:rPr lang="en-US" dirty="0"/>
              <a:t> the meaning of death for them. </a:t>
            </a:r>
          </a:p>
          <a:p>
            <a:r>
              <a:rPr lang="en-US" dirty="0"/>
              <a:t>To </a:t>
            </a:r>
            <a:r>
              <a:rPr lang="en-US" b="1" i="1" dirty="0"/>
              <a:t>them</a:t>
            </a:r>
            <a:r>
              <a:rPr lang="en-US" dirty="0"/>
              <a:t> his death means </a:t>
            </a:r>
            <a:r>
              <a:rPr lang="en-US" b="1" i="1" dirty="0"/>
              <a:t>not judgment</a:t>
            </a:r>
            <a:r>
              <a:rPr lang="en-US" dirty="0"/>
              <a:t>, but </a:t>
            </a:r>
            <a:r>
              <a:rPr lang="en-US" b="1" i="1" dirty="0"/>
              <a:t>blessing</a:t>
            </a:r>
            <a:r>
              <a:rPr lang="en-US" dirty="0"/>
              <a:t>; not bondage, but liberation.  As the Apostle Paul says: </a:t>
            </a:r>
            <a:r>
              <a:rPr lang="en-US" i="1" dirty="0">
                <a:solidFill>
                  <a:srgbClr val="000099"/>
                </a:solidFill>
                <a:latin typeface="Cambria" panose="02040503050406030204" pitchFamily="18" charset="0"/>
                <a:ea typeface="Cambria" panose="02040503050406030204" pitchFamily="18" charset="0"/>
              </a:rPr>
              <a:t>For to me to live is Christ, and to die is </a:t>
            </a:r>
            <a:r>
              <a:rPr lang="en-US" b="1" i="1" dirty="0">
                <a:solidFill>
                  <a:srgbClr val="000099"/>
                </a:solidFill>
                <a:latin typeface="Cambria" panose="02040503050406030204" pitchFamily="18" charset="0"/>
                <a:ea typeface="Cambria" panose="02040503050406030204" pitchFamily="18" charset="0"/>
              </a:rPr>
              <a:t>gain</a:t>
            </a:r>
            <a:r>
              <a:rPr lang="en-US" i="1" dirty="0">
                <a:solidFill>
                  <a:srgbClr val="000099"/>
                </a:solidFill>
                <a:latin typeface="Cambria" panose="02040503050406030204" pitchFamily="18" charset="0"/>
                <a:ea typeface="Cambria" panose="02040503050406030204" pitchFamily="18" charset="0"/>
              </a:rPr>
              <a:t>. </a:t>
            </a:r>
            <a:r>
              <a:rPr lang="en-US" dirty="0"/>
              <a:t>(Philippians 1:21 )</a:t>
            </a:r>
          </a:p>
          <a:p>
            <a:r>
              <a:rPr lang="en-US" dirty="0"/>
              <a:t>If, then, death itself cannot separate the people of Christ from God's love, which has been </a:t>
            </a:r>
            <a:r>
              <a:rPr lang="en-US" b="1" i="1" dirty="0"/>
              <a:t>revealed</a:t>
            </a:r>
            <a:r>
              <a:rPr lang="en-US" dirty="0"/>
              <a:t> in him, it can no longer be held over their heads by the devil or any other malignant power as a means of intimidation.</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1446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675006"/>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45205" y="737800"/>
            <a:ext cx="8826119" cy="5750868"/>
          </a:xfrm>
        </p:spPr>
        <p:txBody>
          <a:bodyPr>
            <a:normAutofit fontScale="85000"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16</a:t>
            </a:r>
            <a:r>
              <a:rPr lang="en-US" sz="3200" i="1" dirty="0">
                <a:solidFill>
                  <a:srgbClr val="000099"/>
                </a:solidFill>
                <a:latin typeface="Cambria" panose="02040503050406030204" pitchFamily="18" charset="0"/>
                <a:ea typeface="Cambria" panose="02040503050406030204" pitchFamily="18" charset="0"/>
              </a:rPr>
              <a:t> For surely it is not angels that he helps, but he helps the offspring of Abraham. </a:t>
            </a:r>
          </a:p>
          <a:p>
            <a:r>
              <a:rPr lang="en-US" dirty="0"/>
              <a:t>Here we see those who are </a:t>
            </a:r>
            <a:r>
              <a:rPr lang="en-US" b="1" i="1" dirty="0"/>
              <a:t>excluded</a:t>
            </a:r>
            <a:r>
              <a:rPr lang="en-US" dirty="0"/>
              <a:t> from the incarnation: Jesus did </a:t>
            </a:r>
            <a:r>
              <a:rPr lang="en-US" b="1" i="1" dirty="0"/>
              <a:t>not</a:t>
            </a:r>
            <a:r>
              <a:rPr lang="en-US" dirty="0"/>
              <a:t> become an angel – he became a human being</a:t>
            </a:r>
          </a:p>
          <a:p>
            <a:r>
              <a:rPr lang="en-US" dirty="0"/>
              <a:t>Has it ever struck you that there is a redeemer for </a:t>
            </a:r>
            <a:r>
              <a:rPr lang="en-US" b="1" i="1" dirty="0"/>
              <a:t>fallen</a:t>
            </a:r>
            <a:r>
              <a:rPr lang="en-US" dirty="0"/>
              <a:t> </a:t>
            </a:r>
            <a:r>
              <a:rPr lang="en-US" b="1" i="1" dirty="0"/>
              <a:t>human beings</a:t>
            </a:r>
            <a:r>
              <a:rPr lang="en-US" dirty="0"/>
              <a:t>, but </a:t>
            </a:r>
            <a:r>
              <a:rPr lang="en-US" b="1" i="1" dirty="0"/>
              <a:t>not</a:t>
            </a:r>
            <a:r>
              <a:rPr lang="en-US" dirty="0"/>
              <a:t> for </a:t>
            </a:r>
            <a:r>
              <a:rPr lang="en-US" b="1" i="1" dirty="0"/>
              <a:t>fallen angels</a:t>
            </a:r>
            <a:r>
              <a:rPr lang="en-US" dirty="0"/>
              <a:t>? No fallen angel will ever be redeemed.</a:t>
            </a:r>
          </a:p>
          <a:p>
            <a:r>
              <a:rPr lang="en-US" dirty="0"/>
              <a:t>By “</a:t>
            </a:r>
            <a:r>
              <a:rPr lang="en-US" sz="3200" i="1" dirty="0">
                <a:solidFill>
                  <a:srgbClr val="000099"/>
                </a:solidFill>
                <a:latin typeface="Cambria" panose="02040503050406030204" pitchFamily="18" charset="0"/>
                <a:ea typeface="Cambria" panose="02040503050406030204" pitchFamily="18" charset="0"/>
              </a:rPr>
              <a:t>the offspring of Abraham</a:t>
            </a:r>
            <a:r>
              <a:rPr lang="en-US" dirty="0"/>
              <a:t>” he is not just speaking of the </a:t>
            </a:r>
            <a:r>
              <a:rPr lang="en-US" b="1" i="1" dirty="0"/>
              <a:t>natural</a:t>
            </a:r>
            <a:r>
              <a:rPr lang="en-US" dirty="0"/>
              <a:t> descendants of Abraham, but to the whole family of faith. </a:t>
            </a:r>
          </a:p>
          <a:p>
            <a:r>
              <a:rPr lang="en-US" dirty="0"/>
              <a:t>Our author was in hearty agreement with the Apostle Paul: "</a:t>
            </a:r>
            <a:r>
              <a:rPr lang="en-US" i="1" dirty="0">
                <a:solidFill>
                  <a:srgbClr val="000099"/>
                </a:solidFill>
                <a:latin typeface="Cambria" panose="02040503050406030204" pitchFamily="18" charset="0"/>
                <a:ea typeface="Cambria" panose="02040503050406030204" pitchFamily="18" charset="0"/>
              </a:rPr>
              <a:t>Know then that it is </a:t>
            </a:r>
            <a:r>
              <a:rPr lang="en-US" b="1" i="1" dirty="0">
                <a:solidFill>
                  <a:srgbClr val="000099"/>
                </a:solidFill>
                <a:latin typeface="Cambria" panose="02040503050406030204" pitchFamily="18" charset="0"/>
                <a:ea typeface="Cambria" panose="02040503050406030204" pitchFamily="18" charset="0"/>
              </a:rPr>
              <a:t>those of faith </a:t>
            </a:r>
            <a:r>
              <a:rPr lang="en-US" i="1" dirty="0">
                <a:solidFill>
                  <a:srgbClr val="000099"/>
                </a:solidFill>
                <a:latin typeface="Cambria" panose="02040503050406030204" pitchFamily="18" charset="0"/>
                <a:ea typeface="Cambria" panose="02040503050406030204" pitchFamily="18" charset="0"/>
              </a:rPr>
              <a:t>who are the sons of Abraham</a:t>
            </a:r>
            <a:r>
              <a:rPr lang="en-US" dirty="0"/>
              <a:t>." (Gal. 3:7) </a:t>
            </a:r>
          </a:p>
          <a:p>
            <a:r>
              <a:rPr lang="en-US" dirty="0"/>
              <a:t>They are, in other words, the “</a:t>
            </a:r>
            <a:r>
              <a:rPr lang="en-US" i="1" dirty="0">
                <a:solidFill>
                  <a:srgbClr val="000099"/>
                </a:solidFill>
                <a:latin typeface="Cambria" panose="02040503050406030204" pitchFamily="18" charset="0"/>
                <a:ea typeface="Cambria" panose="02040503050406030204" pitchFamily="18" charset="0"/>
              </a:rPr>
              <a:t>many sons</a:t>
            </a:r>
            <a:r>
              <a:rPr lang="en-US" dirty="0"/>
              <a:t>” whom God is bringing to glory through his Son.</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023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714251"/>
          </a:xfrm>
        </p:spPr>
        <p:txBody>
          <a:bodyPr/>
          <a:lstStyle/>
          <a:p>
            <a:r>
              <a:rPr lang="en-US" sz="44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57126" y="714252"/>
            <a:ext cx="8453295" cy="5823904"/>
          </a:xfrm>
        </p:spPr>
        <p:txBody>
          <a:bodyPr>
            <a:normAutofit fontScale="85000" lnSpcReduction="20000"/>
          </a:bodyPr>
          <a:lstStyle/>
          <a:p>
            <a:pPr marL="173038" indent="-173038">
              <a:buNone/>
            </a:pPr>
            <a:r>
              <a:rPr lang="en-US" sz="3300" baseline="30000" dirty="0">
                <a:latin typeface="Candara" panose="020E0502030303020204" pitchFamily="34" charset="0"/>
                <a:ea typeface="Cambria" panose="02040503050406030204" pitchFamily="18" charset="0"/>
              </a:rPr>
              <a:t>17</a:t>
            </a:r>
            <a:r>
              <a:rPr lang="en-US" sz="3300" i="1" dirty="0">
                <a:solidFill>
                  <a:srgbClr val="000099"/>
                </a:solidFill>
                <a:latin typeface="Cambria" panose="02040503050406030204" pitchFamily="18" charset="0"/>
                <a:ea typeface="Cambria" panose="02040503050406030204" pitchFamily="18" charset="0"/>
              </a:rPr>
              <a:t> Therefore he had to be made like his brothers in every respect, so that he might become a merciful and faithful high priest in the service of God, to make propitiation for the sins of the people. </a:t>
            </a:r>
            <a:r>
              <a:rPr lang="en-US" sz="3300" baseline="30000" dirty="0">
                <a:latin typeface="Candara" panose="020E0502030303020204" pitchFamily="34" charset="0"/>
                <a:ea typeface="Cambria" panose="02040503050406030204" pitchFamily="18" charset="0"/>
              </a:rPr>
              <a:t>18</a:t>
            </a:r>
            <a:r>
              <a:rPr lang="en-US" sz="3300" i="1" dirty="0">
                <a:solidFill>
                  <a:srgbClr val="000099"/>
                </a:solidFill>
                <a:latin typeface="Cambria" panose="02040503050406030204" pitchFamily="18" charset="0"/>
                <a:ea typeface="Cambria" panose="02040503050406030204" pitchFamily="18" charset="0"/>
              </a:rPr>
              <a:t> For because he himself has suffered when tempted, he is able to help those who are being tempted. </a:t>
            </a:r>
          </a:p>
          <a:p>
            <a:r>
              <a:rPr lang="en-US" sz="3300" dirty="0"/>
              <a:t>In verses 17-18 we see the </a:t>
            </a:r>
            <a:r>
              <a:rPr lang="en-US" sz="3300" b="1" i="1" dirty="0"/>
              <a:t>results</a:t>
            </a:r>
            <a:r>
              <a:rPr lang="en-US" sz="3300" dirty="0"/>
              <a:t> of Jesus’ incarnation – there are </a:t>
            </a:r>
            <a:r>
              <a:rPr lang="en-US" sz="3300" b="1" i="1" dirty="0"/>
              <a:t>three</a:t>
            </a:r>
            <a:r>
              <a:rPr lang="en-US" sz="3300" dirty="0"/>
              <a:t> of them:</a:t>
            </a:r>
          </a:p>
          <a:p>
            <a:pPr lvl="1"/>
            <a:r>
              <a:rPr lang="en-US" sz="3100" dirty="0"/>
              <a:t>It qualifies him to be a faithful high priest</a:t>
            </a:r>
          </a:p>
          <a:p>
            <a:pPr lvl="1"/>
            <a:r>
              <a:rPr lang="en-US" sz="3100" dirty="0"/>
              <a:t>It qualifies him to make an atonement for his people</a:t>
            </a:r>
          </a:p>
          <a:p>
            <a:pPr lvl="1"/>
            <a:r>
              <a:rPr lang="en-US" sz="3100" dirty="0"/>
              <a:t>Because, in his incarnation, he was subject to temptation and suffering, he can be an </a:t>
            </a:r>
            <a:r>
              <a:rPr lang="en-US" sz="3100" b="1" i="1" dirty="0"/>
              <a:t>encouragement</a:t>
            </a:r>
            <a:r>
              <a:rPr lang="en-US" sz="3100" dirty="0"/>
              <a:t> to us when </a:t>
            </a:r>
            <a:r>
              <a:rPr lang="en-US" sz="3100" b="1" i="1" dirty="0"/>
              <a:t>we</a:t>
            </a:r>
            <a:r>
              <a:rPr lang="en-US" sz="3100" dirty="0"/>
              <a:t> face temptations. </a:t>
            </a:r>
          </a:p>
          <a:p>
            <a:r>
              <a:rPr lang="en-US" sz="3300" dirty="0"/>
              <a:t>What a source of strength it is to be assured that in the presence of God we have as our champion and pioneer one who has known similar and even greater temptations, and withstood them victoriously!</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lang="en-US" dirty="0"/>
          </a:p>
        </p:txBody>
      </p:sp>
    </p:spTree>
    <p:extLst>
      <p:ext uri="{BB962C8B-B14F-4D97-AF65-F5344CB8AC3E}">
        <p14:creationId xmlns:p14="http://schemas.microsoft.com/office/powerpoint/2010/main" val="29550498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4220958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799"/>
            <a:ext cx="8991600" cy="5754245"/>
          </a:xfrm>
        </p:spPr>
        <p:txBody>
          <a:bodyPr>
            <a:normAutofit fontScale="85000" lnSpcReduction="20000"/>
          </a:bodyPr>
          <a:lstStyle/>
          <a:p>
            <a:r>
              <a:rPr lang="en-US" dirty="0"/>
              <a:t>There is a strong emphasis in this section on the </a:t>
            </a:r>
            <a:r>
              <a:rPr lang="en-US" b="1" i="1" dirty="0"/>
              <a:t>full humanity</a:t>
            </a:r>
            <a:r>
              <a:rPr lang="en-US" dirty="0"/>
              <a:t> of Jesus. Even many Christians who claim to be “orthodox” or “biblical” struggle to imagine Jesus as fully human, as sinlessly sharing a broad gamut of our fleshly existence (Heb. 4:15). As Max Lucado writes in his down-to-earth style, we get a bit uncomfortable imagining the “exalted Lord of glory” as truly one of us:</a:t>
            </a:r>
          </a:p>
          <a:p>
            <a:pPr lvl="1"/>
            <a:r>
              <a:rPr lang="en-US" sz="2600" i="1" dirty="0">
                <a:latin typeface="Cambria" panose="02040503050406030204" pitchFamily="18" charset="0"/>
                <a:ea typeface="Cambria" panose="02040503050406030204" pitchFamily="18" charset="0"/>
              </a:rPr>
              <a:t>Angels watched as Mary changed God’s diaper. The universe watched with wonder as The Almighty learned to walk. Children played in the street with him. And had the synagogue leader in Nazareth known who was listening to his sermons.… Jesus may have had pimples. He may have been tone-deaf. Perhaps a girl down the street had a crush on him or vice-versa. It could be that his knees were bony. One thing’s for sure: He was, while completely divine, completely human. For thirty-three years he would feel everything you and I have ever felt. He felt weak. He grew weary. He was afraid of failure. He was susceptible to wooing women. He got colds, burped, and had body odor. His feelings got hurt. His feet got tired. And his head ached.</a:t>
            </a:r>
          </a:p>
          <a:p>
            <a:r>
              <a:rPr lang="en-US" dirty="0"/>
              <a:t>Does thinking of Jesus in this way seem irreverent? Explain why or why not.</a:t>
            </a:r>
          </a:p>
          <a:p>
            <a:endParaRPr lang="en-US" dirty="0"/>
          </a:p>
          <a:p>
            <a:pPr lvl="0"/>
            <a:endParaRPr lang="en-US" dirty="0"/>
          </a:p>
        </p:txBody>
      </p:sp>
      <p:sp>
        <p:nvSpPr>
          <p:cNvPr id="5" name="TextBox 4">
            <a:extLst>
              <a:ext uri="{FF2B5EF4-FFF2-40B4-BE49-F238E27FC236}">
                <a16:creationId xmlns:a16="http://schemas.microsoft.com/office/drawing/2014/main" id="{FF864301-D375-4260-96EE-885341396298}"/>
              </a:ext>
            </a:extLst>
          </p:cNvPr>
          <p:cNvSpPr txBox="1"/>
          <p:nvPr/>
        </p:nvSpPr>
        <p:spPr>
          <a:xfrm>
            <a:off x="0" y="6488667"/>
            <a:ext cx="9144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Guthrie, George H. – </a:t>
            </a:r>
            <a:r>
              <a:rPr kumimoji="0" lang="en-US" sz="1800" b="0" i="1" u="none" strike="noStrike" kern="0" cap="none" spc="0" normalizeH="0" baseline="0" noProof="0" dirty="0">
                <a:ln>
                  <a:noFill/>
                </a:ln>
                <a:solidFill>
                  <a:prstClr val="black"/>
                </a:solidFill>
                <a:effectLst/>
                <a:uLnTx/>
                <a:uFillTx/>
              </a:rPr>
              <a:t>The NIV Application Commentary - Hebrews</a:t>
            </a:r>
            <a:r>
              <a:rPr kumimoji="0" lang="en-US" sz="1800" b="0" i="0" u="none" strike="noStrike" kern="0" cap="none" spc="0" normalizeH="0" baseline="0" noProof="0" dirty="0">
                <a:ln>
                  <a:noFill/>
                </a:ln>
                <a:solidFill>
                  <a:prstClr val="black"/>
                </a:solidFill>
                <a:effectLst/>
                <a:uLnTx/>
                <a:uFillTx/>
              </a:rPr>
              <a:t>; p. 118</a:t>
            </a:r>
          </a:p>
        </p:txBody>
      </p:sp>
    </p:spTree>
    <p:extLst>
      <p:ext uri="{BB962C8B-B14F-4D97-AF65-F5344CB8AC3E}">
        <p14:creationId xmlns:p14="http://schemas.microsoft.com/office/powerpoint/2010/main" val="2410439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799"/>
            <a:ext cx="8991600" cy="5754245"/>
          </a:xfrm>
        </p:spPr>
        <p:txBody>
          <a:bodyPr>
            <a:normAutofit fontScale="77500" lnSpcReduction="20000"/>
          </a:bodyPr>
          <a:lstStyle/>
          <a:p>
            <a:r>
              <a:rPr lang="en-US" dirty="0"/>
              <a:t>We are told in Hebrews 2:15 that we have been delivered from the fear of death. There is a line from a song that Sandy and once heard that says, “</a:t>
            </a:r>
            <a:r>
              <a:rPr lang="en-US" i="1" dirty="0">
                <a:latin typeface="Cambria" panose="02040503050406030204" pitchFamily="18" charset="0"/>
                <a:ea typeface="Cambria" panose="02040503050406030204" pitchFamily="18" charset="0"/>
              </a:rPr>
              <a:t>Everybody wants to go to heaven, but nobody wants to die</a:t>
            </a:r>
            <a:r>
              <a:rPr lang="en-US" dirty="0"/>
              <a:t>.” DA Carson has often commented that in ministering to college students, they are willing to talk about almost anything – except death.</a:t>
            </a:r>
          </a:p>
          <a:p>
            <a:r>
              <a:rPr lang="en-US" dirty="0"/>
              <a:t>No matter how confident we may be in our human ability, our limitation concerning death is undeniable and our meeting with it inevitable. We must point out that Hebrews does not say we have been delivered from </a:t>
            </a:r>
            <a:r>
              <a:rPr lang="en-US" b="1" i="1" dirty="0"/>
              <a:t>death itself</a:t>
            </a:r>
            <a:r>
              <a:rPr lang="en-US" dirty="0"/>
              <a:t>, but from slavery to the fear of death—a fear that might encompass both the </a:t>
            </a:r>
            <a:r>
              <a:rPr lang="en-US" b="1" i="1" dirty="0"/>
              <a:t>process</a:t>
            </a:r>
            <a:r>
              <a:rPr lang="en-US" dirty="0"/>
              <a:t> of dying and the state of </a:t>
            </a:r>
            <a:r>
              <a:rPr lang="en-US" b="1" i="1" dirty="0"/>
              <a:t>being dead</a:t>
            </a:r>
            <a:r>
              <a:rPr lang="en-US" dirty="0"/>
              <a:t>.</a:t>
            </a:r>
          </a:p>
          <a:p>
            <a:r>
              <a:rPr lang="en-US" dirty="0"/>
              <a:t>Why are people, even Christians, afraid of death? Several reasons have been suggested:</a:t>
            </a:r>
          </a:p>
          <a:p>
            <a:pPr lvl="1"/>
            <a:r>
              <a:rPr lang="en-US" dirty="0"/>
              <a:t>Loss of control – when you are dying you have almost no control.</a:t>
            </a:r>
          </a:p>
          <a:p>
            <a:pPr lvl="1"/>
            <a:r>
              <a:rPr lang="en-US" dirty="0"/>
              <a:t>We fear incompleteness and failure – death is final, there are no second chances. Things left undone will never be completed.</a:t>
            </a:r>
          </a:p>
          <a:p>
            <a:pPr lvl="1"/>
            <a:r>
              <a:rPr lang="en-US" dirty="0"/>
              <a:t>We fear separation from loved ones.</a:t>
            </a:r>
          </a:p>
          <a:p>
            <a:pPr lvl="1"/>
            <a:r>
              <a:rPr lang="en-US" dirty="0"/>
              <a:t>There are a lot of unknowns in death.</a:t>
            </a:r>
          </a:p>
          <a:p>
            <a:r>
              <a:rPr lang="en-US" dirty="0"/>
              <a:t>Do you fear death? What is it that you fear?</a:t>
            </a:r>
          </a:p>
          <a:p>
            <a:r>
              <a:rPr lang="en-US" dirty="0"/>
              <a:t>How are some of these fear alleviated for Christians?</a:t>
            </a:r>
          </a:p>
          <a:p>
            <a:endParaRPr lang="en-US" dirty="0"/>
          </a:p>
          <a:p>
            <a:pPr lvl="0"/>
            <a:endParaRPr lang="en-US" dirty="0"/>
          </a:p>
        </p:txBody>
      </p:sp>
      <p:sp>
        <p:nvSpPr>
          <p:cNvPr id="5" name="TextBox 4">
            <a:extLst>
              <a:ext uri="{FF2B5EF4-FFF2-40B4-BE49-F238E27FC236}">
                <a16:creationId xmlns:a16="http://schemas.microsoft.com/office/drawing/2014/main" id="{FF864301-D375-4260-96EE-885341396298}"/>
              </a:ext>
            </a:extLst>
          </p:cNvPr>
          <p:cNvSpPr txBox="1"/>
          <p:nvPr/>
        </p:nvSpPr>
        <p:spPr>
          <a:xfrm>
            <a:off x="0" y="6488667"/>
            <a:ext cx="9144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Guthrie, George H. – </a:t>
            </a:r>
            <a:r>
              <a:rPr kumimoji="0" lang="en-US" sz="1800" b="0" i="1" u="none" strike="noStrike" kern="0" cap="none" spc="0" normalizeH="0" baseline="0" noProof="0" dirty="0">
                <a:ln>
                  <a:noFill/>
                </a:ln>
                <a:solidFill>
                  <a:prstClr val="black"/>
                </a:solidFill>
                <a:effectLst/>
                <a:uLnTx/>
                <a:uFillTx/>
              </a:rPr>
              <a:t>The NIV Application Commentary - Hebrews</a:t>
            </a:r>
            <a:r>
              <a:rPr kumimoji="0" lang="en-US" sz="1800" b="0" i="0" u="none" strike="noStrike" kern="0" cap="none" spc="0" normalizeH="0" baseline="0" noProof="0" dirty="0">
                <a:ln>
                  <a:noFill/>
                </a:ln>
                <a:solidFill>
                  <a:prstClr val="black"/>
                </a:solidFill>
                <a:effectLst/>
                <a:uLnTx/>
                <a:uFillTx/>
              </a:rPr>
              <a:t>; p. </a:t>
            </a:r>
            <a:r>
              <a:rPr lang="en-US" kern="0" dirty="0">
                <a:solidFill>
                  <a:prstClr val="black"/>
                </a:solidFill>
              </a:rPr>
              <a:t>120</a:t>
            </a:r>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1940769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310771"/>
          </a:xfrm>
        </p:spPr>
        <p:txBody>
          <a:bodyPr/>
          <a:lstStyle/>
          <a:p>
            <a:r>
              <a:rPr lang="en-US" sz="4000" dirty="0">
                <a:solidFill>
                  <a:srgbClr val="002060"/>
                </a:solidFill>
              </a:rPr>
              <a:t>The Details of Jesus Solidarity with Human Beings (2:10-18)</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310770"/>
            <a:ext cx="8398352" cy="5506023"/>
          </a:xfrm>
        </p:spPr>
        <p:txBody>
          <a:bodyPr>
            <a:normAutofit/>
          </a:bodyPr>
          <a:lstStyle/>
          <a:p>
            <a:pPr marL="173038" indent="-173038">
              <a:buNone/>
            </a:pPr>
            <a:r>
              <a:rPr lang="en-US" sz="2800" baseline="30000" dirty="0">
                <a:latin typeface="Candara" panose="020E0502030303020204" pitchFamily="34" charset="0"/>
                <a:ea typeface="Cambria" panose="02040503050406030204" pitchFamily="18" charset="0"/>
              </a:rPr>
              <a:t>10</a:t>
            </a:r>
            <a:r>
              <a:rPr lang="en-US" sz="2800" i="1" dirty="0">
                <a:solidFill>
                  <a:srgbClr val="000099"/>
                </a:solidFill>
                <a:latin typeface="Cambria" panose="02040503050406030204" pitchFamily="18" charset="0"/>
                <a:ea typeface="Cambria" panose="02040503050406030204" pitchFamily="18" charset="0"/>
              </a:rPr>
              <a:t> For it was fitting that he, for whom and by whom all things exist, in bringing many sons to glory, should make the founder of their salvation perfect through suffering. </a:t>
            </a:r>
            <a:r>
              <a:rPr lang="en-US" sz="2800" baseline="30000" dirty="0">
                <a:latin typeface="Candara" panose="020E0502030303020204" pitchFamily="34" charset="0"/>
                <a:ea typeface="Cambria" panose="02040503050406030204" pitchFamily="18" charset="0"/>
              </a:rPr>
              <a:t>11</a:t>
            </a:r>
            <a:r>
              <a:rPr lang="en-US" sz="2800" i="1" dirty="0">
                <a:solidFill>
                  <a:srgbClr val="000099"/>
                </a:solidFill>
                <a:latin typeface="Cambria" panose="02040503050406030204" pitchFamily="18" charset="0"/>
                <a:ea typeface="Cambria" panose="02040503050406030204" pitchFamily="18" charset="0"/>
              </a:rPr>
              <a:t> For he who sanctifies and those who are sanctified all have one source. That is why he is not ashamed to call them brothers, </a:t>
            </a:r>
            <a:r>
              <a:rPr lang="en-US" sz="2800" baseline="30000" dirty="0">
                <a:latin typeface="Candara" panose="020E0502030303020204" pitchFamily="34" charset="0"/>
                <a:ea typeface="Cambria" panose="02040503050406030204" pitchFamily="18" charset="0"/>
              </a:rPr>
              <a:t>12</a:t>
            </a:r>
            <a:r>
              <a:rPr lang="en-US" sz="2800" i="1" dirty="0">
                <a:solidFill>
                  <a:srgbClr val="000099"/>
                </a:solidFill>
                <a:latin typeface="Cambria" panose="02040503050406030204" pitchFamily="18" charset="0"/>
                <a:ea typeface="Cambria" panose="02040503050406030204" pitchFamily="18" charset="0"/>
              </a:rPr>
              <a:t> saying, </a:t>
            </a:r>
          </a:p>
          <a:p>
            <a:pPr marL="630238" lvl="1" indent="-1588">
              <a:buNone/>
            </a:pPr>
            <a:r>
              <a:rPr lang="en-US" sz="2400" i="1" dirty="0">
                <a:solidFill>
                  <a:srgbClr val="7030A0"/>
                </a:solidFill>
                <a:latin typeface="Cambria" panose="02040503050406030204" pitchFamily="18" charset="0"/>
                <a:ea typeface="Cambria" panose="02040503050406030204" pitchFamily="18" charset="0"/>
              </a:rPr>
              <a:t>"I will tell of your name to my brothers; in the midst of the congregation I will sing your praise." [Ps 22:22]</a:t>
            </a:r>
          </a:p>
          <a:p>
            <a:pPr marL="173038" indent="-173038">
              <a:buNone/>
            </a:pPr>
            <a:r>
              <a:rPr lang="en-US" sz="2800" baseline="30000" dirty="0">
                <a:latin typeface="Candara" panose="020E0502030303020204" pitchFamily="34" charset="0"/>
                <a:ea typeface="Cambria" panose="02040503050406030204" pitchFamily="18" charset="0"/>
              </a:rPr>
              <a:t>13</a:t>
            </a:r>
            <a:r>
              <a:rPr lang="en-US" sz="2800" i="1" dirty="0">
                <a:solidFill>
                  <a:srgbClr val="000099"/>
                </a:solidFill>
                <a:latin typeface="Cambria" panose="02040503050406030204" pitchFamily="18" charset="0"/>
                <a:ea typeface="Cambria" panose="02040503050406030204" pitchFamily="18" charset="0"/>
              </a:rPr>
              <a:t> And again, </a:t>
            </a:r>
          </a:p>
          <a:p>
            <a:pPr marL="630238" lvl="1" indent="-1588">
              <a:buNone/>
            </a:pPr>
            <a:r>
              <a:rPr lang="en-US" sz="2500" i="1" dirty="0">
                <a:solidFill>
                  <a:srgbClr val="7030A0"/>
                </a:solidFill>
                <a:latin typeface="Cambria" panose="02040503050406030204" pitchFamily="18" charset="0"/>
                <a:ea typeface="Cambria" panose="02040503050406030204" pitchFamily="18" charset="0"/>
              </a:rPr>
              <a:t>"I will put my trust in him." [Is 8:17b]</a:t>
            </a:r>
          </a:p>
          <a:p>
            <a:pPr marL="173038" indent="0">
              <a:buNone/>
            </a:pPr>
            <a:r>
              <a:rPr lang="en-US" sz="2800" i="1" dirty="0">
                <a:solidFill>
                  <a:srgbClr val="000099"/>
                </a:solidFill>
                <a:latin typeface="Cambria" panose="02040503050406030204" pitchFamily="18" charset="0"/>
                <a:ea typeface="Cambria" panose="02040503050406030204" pitchFamily="18" charset="0"/>
              </a:rPr>
              <a:t>And again, </a:t>
            </a:r>
          </a:p>
          <a:p>
            <a:pPr marL="630238" lvl="1" indent="-1588">
              <a:buNone/>
            </a:pPr>
            <a:r>
              <a:rPr lang="en-US" sz="2500" i="1" dirty="0">
                <a:solidFill>
                  <a:srgbClr val="7030A0"/>
                </a:solidFill>
                <a:latin typeface="Cambria" panose="02040503050406030204" pitchFamily="18" charset="0"/>
                <a:ea typeface="Cambria" panose="02040503050406030204" pitchFamily="18" charset="0"/>
              </a:rPr>
              <a:t>"Behold, I and the children God has given me." [Is 8:18]</a:t>
            </a:r>
          </a:p>
          <a:p>
            <a:pPr marL="630238" lvl="1" indent="-115888">
              <a:buNone/>
            </a:pPr>
            <a:endParaRPr lang="en-US" sz="2400" i="1" dirty="0">
              <a:solidFill>
                <a:srgbClr val="7030A0"/>
              </a:solidFill>
              <a:latin typeface="Cambria" panose="02040503050406030204" pitchFamily="18" charset="0"/>
              <a:ea typeface="Cambria" panose="02040503050406030204" pitchFamily="18" charset="0"/>
            </a:endParaRPr>
          </a:p>
          <a:p>
            <a:pPr marL="630238" lvl="1" indent="-115888">
              <a:buNone/>
            </a:pPr>
            <a:endParaRPr lang="en-US" sz="2400"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77774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310771"/>
          </a:xfrm>
        </p:spPr>
        <p:txBody>
          <a:bodyPr/>
          <a:lstStyle/>
          <a:p>
            <a:r>
              <a:rPr lang="en-US" sz="4000" dirty="0">
                <a:solidFill>
                  <a:srgbClr val="002060"/>
                </a:solidFill>
              </a:rPr>
              <a:t>The Details of Jesus Solidarity with Human Beings (2:10-18)</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310770"/>
            <a:ext cx="8398352" cy="5506023"/>
          </a:xfrm>
        </p:spPr>
        <p:txBody>
          <a:bodyPr>
            <a:normAutofit/>
          </a:bodyPr>
          <a:lstStyle/>
          <a:p>
            <a:pPr marL="173038" indent="-173038">
              <a:buNone/>
            </a:pPr>
            <a:r>
              <a:rPr lang="en-US" sz="2800" baseline="30000" dirty="0">
                <a:latin typeface="Candara" panose="020E0502030303020204" pitchFamily="34" charset="0"/>
                <a:ea typeface="Cambria" panose="02040503050406030204" pitchFamily="18" charset="0"/>
              </a:rPr>
              <a:t>14</a:t>
            </a:r>
            <a:r>
              <a:rPr lang="en-US" sz="2800" i="1" dirty="0">
                <a:solidFill>
                  <a:srgbClr val="000099"/>
                </a:solidFill>
                <a:latin typeface="Cambria" panose="02040503050406030204" pitchFamily="18" charset="0"/>
                <a:ea typeface="Cambria" panose="02040503050406030204" pitchFamily="18" charset="0"/>
              </a:rPr>
              <a:t> Since therefore the children share in flesh and blood, he himself likewise partook of the same things, that through death he might destroy the one who has the power of death, that is, the devil, </a:t>
            </a:r>
            <a:r>
              <a:rPr lang="en-US" sz="2800" baseline="30000" dirty="0">
                <a:latin typeface="Candara" panose="020E0502030303020204" pitchFamily="34" charset="0"/>
                <a:ea typeface="Cambria" panose="02040503050406030204" pitchFamily="18" charset="0"/>
              </a:rPr>
              <a:t>15</a:t>
            </a:r>
            <a:r>
              <a:rPr lang="en-US" sz="2800" i="1" dirty="0">
                <a:solidFill>
                  <a:srgbClr val="000099"/>
                </a:solidFill>
                <a:latin typeface="Cambria" panose="02040503050406030204" pitchFamily="18" charset="0"/>
                <a:ea typeface="Cambria" panose="02040503050406030204" pitchFamily="18" charset="0"/>
              </a:rPr>
              <a:t> and deliver all those who through fear of death were subject to lifelong slavery. </a:t>
            </a:r>
            <a:r>
              <a:rPr lang="en-US" sz="2800" baseline="30000" dirty="0">
                <a:latin typeface="Candara" panose="020E0502030303020204" pitchFamily="34" charset="0"/>
                <a:ea typeface="Cambria" panose="02040503050406030204" pitchFamily="18" charset="0"/>
              </a:rPr>
              <a:t>16</a:t>
            </a:r>
            <a:r>
              <a:rPr lang="en-US" sz="2800" i="1" dirty="0">
                <a:solidFill>
                  <a:srgbClr val="000099"/>
                </a:solidFill>
                <a:latin typeface="Cambria" panose="02040503050406030204" pitchFamily="18" charset="0"/>
                <a:ea typeface="Cambria" panose="02040503050406030204" pitchFamily="18" charset="0"/>
              </a:rPr>
              <a:t> For surely it is not angels that he helps, but he helps the offspring of Abraham. </a:t>
            </a:r>
            <a:r>
              <a:rPr lang="en-US" sz="2800" baseline="30000" dirty="0">
                <a:latin typeface="Candara" panose="020E0502030303020204" pitchFamily="34" charset="0"/>
                <a:ea typeface="Cambria" panose="02040503050406030204" pitchFamily="18" charset="0"/>
              </a:rPr>
              <a:t>17</a:t>
            </a:r>
            <a:r>
              <a:rPr lang="en-US" sz="2800" i="1" dirty="0">
                <a:solidFill>
                  <a:srgbClr val="000099"/>
                </a:solidFill>
                <a:latin typeface="Cambria" panose="02040503050406030204" pitchFamily="18" charset="0"/>
                <a:ea typeface="Cambria" panose="02040503050406030204" pitchFamily="18" charset="0"/>
              </a:rPr>
              <a:t> Therefore he had to be made like his brothers in every respect, so that he might become a merciful and faithful high priest in the service of God, to make propitiation for the sins of the people. </a:t>
            </a:r>
            <a:r>
              <a:rPr lang="en-US" sz="2800" baseline="30000" dirty="0">
                <a:latin typeface="Candara" panose="020E0502030303020204" pitchFamily="34" charset="0"/>
                <a:ea typeface="Cambria" panose="02040503050406030204" pitchFamily="18" charset="0"/>
              </a:rPr>
              <a:t>18</a:t>
            </a:r>
            <a:r>
              <a:rPr lang="en-US" sz="2800" i="1" dirty="0">
                <a:solidFill>
                  <a:srgbClr val="000099"/>
                </a:solidFill>
                <a:latin typeface="Cambria" panose="02040503050406030204" pitchFamily="18" charset="0"/>
                <a:ea typeface="Cambria" panose="02040503050406030204" pitchFamily="18" charset="0"/>
              </a:rPr>
              <a:t> For because he himself has suffered when tempted, he is able to help those who are being tempted. </a:t>
            </a:r>
          </a:p>
          <a:p>
            <a:pPr marL="630238" lvl="1" indent="-115888">
              <a:buNone/>
            </a:pPr>
            <a:endParaRPr lang="en-US" sz="2400" i="1" dirty="0">
              <a:solidFill>
                <a:srgbClr val="7030A0"/>
              </a:solidFill>
              <a:latin typeface="Cambria" panose="02040503050406030204" pitchFamily="18" charset="0"/>
              <a:ea typeface="Cambria" panose="02040503050406030204" pitchFamily="18" charset="0"/>
            </a:endParaRPr>
          </a:p>
          <a:p>
            <a:pPr marL="630238" lvl="1" indent="-115888">
              <a:buNone/>
            </a:pPr>
            <a:endParaRPr lang="en-US" sz="2400"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969885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771159"/>
          </a:xfrm>
        </p:spPr>
        <p:txBody>
          <a:bodyPr/>
          <a:lstStyle/>
          <a:p>
            <a:r>
              <a:rPr lang="en-US" sz="40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1" y="771159"/>
            <a:ext cx="8759402" cy="5790545"/>
          </a:xfrm>
        </p:spPr>
        <p:txBody>
          <a:bodyPr>
            <a:normAutofit fontScale="85000"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10</a:t>
            </a:r>
            <a:r>
              <a:rPr lang="en-US" sz="3200" i="1" dirty="0">
                <a:solidFill>
                  <a:srgbClr val="000099"/>
                </a:solidFill>
                <a:latin typeface="Cambria" panose="02040503050406030204" pitchFamily="18" charset="0"/>
                <a:ea typeface="Cambria" panose="02040503050406030204" pitchFamily="18" charset="0"/>
              </a:rPr>
              <a:t> For it was fitting that he, for whom and by whom all things exist, in bringing many sons to glory, should make the founder of their salvation perfect through suffering.</a:t>
            </a:r>
            <a:endParaRPr lang="en-US" sz="900" i="1" dirty="0">
              <a:solidFill>
                <a:srgbClr val="000099"/>
              </a:solidFill>
              <a:latin typeface="Cambria" panose="02040503050406030204" pitchFamily="18" charset="0"/>
              <a:ea typeface="Cambria" panose="02040503050406030204" pitchFamily="18" charset="0"/>
            </a:endParaRPr>
          </a:p>
          <a:p>
            <a:r>
              <a:rPr lang="en-US" dirty="0"/>
              <a:t>When it says “</a:t>
            </a:r>
            <a:r>
              <a:rPr lang="en-US" sz="3200" i="1" dirty="0">
                <a:solidFill>
                  <a:srgbClr val="000099"/>
                </a:solidFill>
                <a:latin typeface="Cambria" panose="02040503050406030204" pitchFamily="18" charset="0"/>
                <a:ea typeface="Cambria" panose="02040503050406030204" pitchFamily="18" charset="0"/>
              </a:rPr>
              <a:t>it was fitting </a:t>
            </a:r>
            <a:r>
              <a:rPr lang="en-US" dirty="0"/>
              <a:t>” that God should do what he did, it does not mean that there is some </a:t>
            </a:r>
            <a:r>
              <a:rPr lang="en-US" b="1" i="1" dirty="0"/>
              <a:t>external standard</a:t>
            </a:r>
            <a:r>
              <a:rPr lang="en-US" dirty="0"/>
              <a:t> in which God is judged fit in what He does.</a:t>
            </a:r>
          </a:p>
          <a:p>
            <a:r>
              <a:rPr lang="en-US" dirty="0"/>
              <a:t>Rather what it’s saying is that, given who God is, as the one “</a:t>
            </a:r>
            <a:r>
              <a:rPr lang="en-US" sz="3200" i="1" dirty="0">
                <a:solidFill>
                  <a:srgbClr val="000099"/>
                </a:solidFill>
                <a:latin typeface="Cambria" panose="02040503050406030204" pitchFamily="18" charset="0"/>
                <a:ea typeface="Cambria" panose="02040503050406030204" pitchFamily="18" charset="0"/>
              </a:rPr>
              <a:t>for whom and by whom all things exist</a:t>
            </a:r>
            <a:r>
              <a:rPr lang="en-US" dirty="0"/>
              <a:t>” it is appropriate that God would be the one to do what he did. It is fitting for this God who is self-existent to take this kind of action.</a:t>
            </a:r>
          </a:p>
          <a:p>
            <a:r>
              <a:rPr lang="en-US" dirty="0"/>
              <a:t>Jesus is described here as the “</a:t>
            </a:r>
            <a:r>
              <a:rPr lang="en-US" sz="3200" b="1" i="1" dirty="0">
                <a:solidFill>
                  <a:srgbClr val="000099"/>
                </a:solidFill>
                <a:latin typeface="Cambria" panose="02040503050406030204" pitchFamily="18" charset="0"/>
                <a:ea typeface="Cambria" panose="02040503050406030204" pitchFamily="18" charset="0"/>
              </a:rPr>
              <a:t>founder</a:t>
            </a:r>
            <a:r>
              <a:rPr lang="en-US" sz="3200" i="1" dirty="0">
                <a:solidFill>
                  <a:srgbClr val="000099"/>
                </a:solidFill>
                <a:latin typeface="Cambria" panose="02040503050406030204" pitchFamily="18" charset="0"/>
                <a:ea typeface="Cambria" panose="02040503050406030204" pitchFamily="18" charset="0"/>
              </a:rPr>
              <a:t> of [our] salvation</a:t>
            </a:r>
            <a:r>
              <a:rPr lang="en-US" dirty="0"/>
              <a:t>” – some translations say “author” of our salvation. </a:t>
            </a:r>
          </a:p>
          <a:p>
            <a:r>
              <a:rPr lang="en-US" dirty="0"/>
              <a:t>The word translated “</a:t>
            </a:r>
            <a:r>
              <a:rPr lang="en-US" sz="3200" i="1" dirty="0">
                <a:solidFill>
                  <a:srgbClr val="000099"/>
                </a:solidFill>
                <a:latin typeface="Cambria" panose="02040503050406030204" pitchFamily="18" charset="0"/>
                <a:ea typeface="Cambria" panose="02040503050406030204" pitchFamily="18" charset="0"/>
              </a:rPr>
              <a:t>founder</a:t>
            </a:r>
            <a:r>
              <a:rPr lang="en-US" dirty="0"/>
              <a:t>” is not an easy word to render. The same word shows up later in Hebrews 12:2 –  “</a:t>
            </a:r>
            <a:r>
              <a:rPr lang="en-US" sz="3100" i="1" dirty="0">
                <a:solidFill>
                  <a:srgbClr val="000099"/>
                </a:solidFill>
                <a:latin typeface="Cambria" panose="02040503050406030204" pitchFamily="18" charset="0"/>
                <a:ea typeface="Cambria" panose="02040503050406030204" pitchFamily="18" charset="0"/>
              </a:rPr>
              <a:t>the </a:t>
            </a:r>
            <a:r>
              <a:rPr lang="en-US" sz="3100" b="1" i="1" dirty="0">
                <a:solidFill>
                  <a:srgbClr val="000099"/>
                </a:solidFill>
                <a:latin typeface="Cambria" panose="02040503050406030204" pitchFamily="18" charset="0"/>
                <a:ea typeface="Cambria" panose="02040503050406030204" pitchFamily="18" charset="0"/>
              </a:rPr>
              <a:t>founder</a:t>
            </a:r>
            <a:r>
              <a:rPr lang="en-US" sz="3100" i="1" dirty="0">
                <a:solidFill>
                  <a:srgbClr val="000099"/>
                </a:solidFill>
                <a:latin typeface="Cambria" panose="02040503050406030204" pitchFamily="18" charset="0"/>
                <a:ea typeface="Cambria" panose="02040503050406030204" pitchFamily="18" charset="0"/>
              </a:rPr>
              <a:t> and perfecter of our faith</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7418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777044"/>
          </a:xfrm>
        </p:spPr>
        <p:txBody>
          <a:bodyPr/>
          <a:lstStyle/>
          <a:p>
            <a:r>
              <a:rPr lang="en-US" sz="40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1" y="777045"/>
            <a:ext cx="8759402" cy="5784660"/>
          </a:xfrm>
        </p:spPr>
        <p:txBody>
          <a:bodyPr>
            <a:normAutofit fontScale="92500"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10</a:t>
            </a:r>
            <a:r>
              <a:rPr lang="en-US" sz="3200" i="1" dirty="0">
                <a:solidFill>
                  <a:srgbClr val="000099"/>
                </a:solidFill>
                <a:latin typeface="Cambria" panose="02040503050406030204" pitchFamily="18" charset="0"/>
                <a:ea typeface="Cambria" panose="02040503050406030204" pitchFamily="18" charset="0"/>
              </a:rPr>
              <a:t> For it was fitting that he, for whom and by whom all things exist, in bringing many sons to glory, should make the founder of their salvation perfect through suffering.</a:t>
            </a:r>
            <a:endParaRPr lang="en-US" sz="900" i="1" dirty="0">
              <a:solidFill>
                <a:srgbClr val="000099"/>
              </a:solidFill>
              <a:latin typeface="Cambria" panose="02040503050406030204" pitchFamily="18" charset="0"/>
              <a:ea typeface="Cambria" panose="02040503050406030204" pitchFamily="18" charset="0"/>
            </a:endParaRPr>
          </a:p>
          <a:p>
            <a:r>
              <a:rPr lang="en-US" dirty="0"/>
              <a:t>The Greek word translated “</a:t>
            </a:r>
            <a:r>
              <a:rPr lang="en-US" sz="3100" i="1" dirty="0">
                <a:solidFill>
                  <a:srgbClr val="000099"/>
                </a:solidFill>
                <a:latin typeface="Cambria" panose="02040503050406030204" pitchFamily="18" charset="0"/>
                <a:ea typeface="Cambria" panose="02040503050406030204" pitchFamily="18" charset="0"/>
              </a:rPr>
              <a:t>founder</a:t>
            </a:r>
            <a:r>
              <a:rPr lang="en-US" dirty="0"/>
              <a:t>” means something like “</a:t>
            </a:r>
            <a:r>
              <a:rPr lang="en-US" b="1" i="1" dirty="0"/>
              <a:t>champion and pioneer</a:t>
            </a:r>
            <a:r>
              <a:rPr lang="en-US" dirty="0"/>
              <a:t>”. </a:t>
            </a:r>
          </a:p>
          <a:p>
            <a:r>
              <a:rPr lang="en-US" dirty="0"/>
              <a:t>He’s not </a:t>
            </a:r>
            <a:r>
              <a:rPr lang="en-US" b="1" i="1" dirty="0"/>
              <a:t>just</a:t>
            </a:r>
            <a:r>
              <a:rPr lang="en-US" dirty="0"/>
              <a:t> a pioneer, though he goes first. And he is not a champion in the sense that we don’t have to do anything.  He is a champion who opens the way. But he goes first.</a:t>
            </a:r>
          </a:p>
          <a:p>
            <a:r>
              <a:rPr lang="en-US" dirty="0"/>
              <a:t>So, he is the first human being who fulfills the dream of Psalm 8. </a:t>
            </a:r>
          </a:p>
          <a:p>
            <a:r>
              <a:rPr lang="en-US" dirty="0"/>
              <a:t>He’s a senior brother, and so we read later (in verse 11b) he’s not ashamed to call us brothers.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61151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769195"/>
          </a:xfrm>
        </p:spPr>
        <p:txBody>
          <a:bodyPr/>
          <a:lstStyle/>
          <a:p>
            <a:r>
              <a:rPr lang="en-US" sz="40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1" y="814326"/>
            <a:ext cx="8759402" cy="5747377"/>
          </a:xfrm>
        </p:spPr>
        <p:txBody>
          <a:bodyPr>
            <a:normAutofit fontScale="92500" lnSpcReduction="20000"/>
          </a:bodyPr>
          <a:lstStyle/>
          <a:p>
            <a:pPr marL="173038" indent="-173038">
              <a:buNone/>
            </a:pPr>
            <a:r>
              <a:rPr lang="en-US" sz="3200" baseline="30000" dirty="0">
                <a:latin typeface="Candara" panose="020E0502030303020204" pitchFamily="34" charset="0"/>
                <a:ea typeface="Cambria" panose="02040503050406030204" pitchFamily="18" charset="0"/>
              </a:rPr>
              <a:t>10</a:t>
            </a:r>
            <a:r>
              <a:rPr lang="en-US" sz="3200" i="1" dirty="0">
                <a:solidFill>
                  <a:srgbClr val="000099"/>
                </a:solidFill>
                <a:latin typeface="Cambria" panose="02040503050406030204" pitchFamily="18" charset="0"/>
                <a:ea typeface="Cambria" panose="02040503050406030204" pitchFamily="18" charset="0"/>
              </a:rPr>
              <a:t> For it was fitting that he, for whom and by whom all things exist, in bringing many sons to glory, should make the founder of their salvation perfect through suffering.</a:t>
            </a:r>
            <a:endParaRPr lang="en-US" sz="900" i="1" dirty="0">
              <a:solidFill>
                <a:srgbClr val="000099"/>
              </a:solidFill>
              <a:latin typeface="Cambria" panose="02040503050406030204" pitchFamily="18" charset="0"/>
              <a:ea typeface="Cambria" panose="02040503050406030204" pitchFamily="18" charset="0"/>
            </a:endParaRPr>
          </a:p>
          <a:p>
            <a:r>
              <a:rPr lang="en-US" dirty="0"/>
              <a:t>But he’s </a:t>
            </a:r>
            <a:r>
              <a:rPr lang="en-US" b="1" i="1" dirty="0"/>
              <a:t>more</a:t>
            </a:r>
            <a:r>
              <a:rPr lang="en-US" dirty="0"/>
              <a:t> than a champion who does something on our behalf, he’s a </a:t>
            </a:r>
            <a:r>
              <a:rPr lang="en-US" b="1" i="1" dirty="0"/>
              <a:t>pioneer</a:t>
            </a:r>
            <a:r>
              <a:rPr lang="en-US" dirty="0"/>
              <a:t>. </a:t>
            </a:r>
          </a:p>
          <a:p>
            <a:r>
              <a:rPr lang="en-US" dirty="0"/>
              <a:t>He doesn’t just go first – he’s a champion that makes it possible for all the rest of us to go. </a:t>
            </a:r>
            <a:r>
              <a:rPr lang="en-US" b="1" i="1" dirty="0"/>
              <a:t>He’s</a:t>
            </a:r>
            <a:r>
              <a:rPr lang="en-US" dirty="0"/>
              <a:t> the one who defeats death and the devil.</a:t>
            </a:r>
          </a:p>
          <a:p>
            <a:r>
              <a:rPr lang="en-US" dirty="0"/>
              <a:t>So in we will see in verses 14-16 that he’s not only the hero, the </a:t>
            </a:r>
            <a:r>
              <a:rPr lang="en-US" b="1" i="1" dirty="0"/>
              <a:t>champion</a:t>
            </a:r>
            <a:r>
              <a:rPr lang="en-US" dirty="0"/>
              <a:t> who comes to the rescue of his people and saves them even from death, but he is the </a:t>
            </a:r>
            <a:r>
              <a:rPr lang="en-US" b="1" i="1" dirty="0"/>
              <a:t>pioneer</a:t>
            </a:r>
            <a:r>
              <a:rPr lang="en-US" dirty="0"/>
              <a:t> who goes ahead of them – their older brother opening the way so that they become fully human, ultimately rising to the vision of human beings that we saw spoken of in Psalm 8.</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1931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765269"/>
          </a:xfrm>
        </p:spPr>
        <p:txBody>
          <a:bodyPr/>
          <a:lstStyle/>
          <a:p>
            <a:r>
              <a:rPr lang="en-US" sz="40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1" y="722101"/>
            <a:ext cx="8759402" cy="5839603"/>
          </a:xfrm>
        </p:spPr>
        <p:txBody>
          <a:bodyPr>
            <a:normAutofit/>
          </a:bodyPr>
          <a:lstStyle/>
          <a:p>
            <a:pPr marL="173038" indent="-173038">
              <a:buNone/>
            </a:pPr>
            <a:r>
              <a:rPr lang="en-US" sz="3200" baseline="30000" dirty="0">
                <a:latin typeface="Candara" panose="020E0502030303020204" pitchFamily="34" charset="0"/>
                <a:ea typeface="Cambria" panose="02040503050406030204" pitchFamily="18" charset="0"/>
              </a:rPr>
              <a:t>10</a:t>
            </a:r>
            <a:r>
              <a:rPr lang="en-US" sz="3200" i="1" dirty="0">
                <a:solidFill>
                  <a:srgbClr val="000099"/>
                </a:solidFill>
                <a:latin typeface="Cambria" panose="02040503050406030204" pitchFamily="18" charset="0"/>
                <a:ea typeface="Cambria" panose="02040503050406030204" pitchFamily="18" charset="0"/>
              </a:rPr>
              <a:t> For it was fitting that he, for whom and by whom all things exist, in bringing many sons to glory, should make the </a:t>
            </a:r>
            <a:r>
              <a:rPr lang="en-US" sz="3200" b="1" i="1" dirty="0">
                <a:solidFill>
                  <a:srgbClr val="000099"/>
                </a:solidFill>
                <a:latin typeface="Cambria" panose="02040503050406030204" pitchFamily="18" charset="0"/>
                <a:ea typeface="Cambria" panose="02040503050406030204" pitchFamily="18" charset="0"/>
              </a:rPr>
              <a:t>founder of their salvation perfect through suffering</a:t>
            </a:r>
            <a:r>
              <a:rPr lang="en-US" sz="3200" i="1" dirty="0">
                <a:solidFill>
                  <a:srgbClr val="000099"/>
                </a:solidFill>
                <a:latin typeface="Cambria" panose="02040503050406030204" pitchFamily="18" charset="0"/>
                <a:ea typeface="Cambria" panose="02040503050406030204" pitchFamily="18" charset="0"/>
              </a:rPr>
              <a:t>.</a:t>
            </a:r>
            <a:endParaRPr lang="en-US" sz="900" i="1" dirty="0">
              <a:solidFill>
                <a:srgbClr val="000099"/>
              </a:solidFill>
              <a:latin typeface="Cambria" panose="02040503050406030204" pitchFamily="18" charset="0"/>
              <a:ea typeface="Cambria" panose="02040503050406030204" pitchFamily="18" charset="0"/>
            </a:endParaRPr>
          </a:p>
          <a:p>
            <a:r>
              <a:rPr lang="en-US" dirty="0"/>
              <a:t>What does it mean that “</a:t>
            </a:r>
            <a:r>
              <a:rPr lang="en-US" sz="3200" i="1" dirty="0">
                <a:solidFill>
                  <a:srgbClr val="000099"/>
                </a:solidFill>
                <a:latin typeface="Cambria" panose="02040503050406030204" pitchFamily="18" charset="0"/>
                <a:ea typeface="Cambria" panose="02040503050406030204" pitchFamily="18" charset="0"/>
              </a:rPr>
              <a:t>the founder of their salvation</a:t>
            </a:r>
            <a:r>
              <a:rPr lang="en-US" dirty="0"/>
              <a:t>” (i.e., Jesus)  was made “</a:t>
            </a:r>
            <a:r>
              <a:rPr lang="en-US" i="1" dirty="0">
                <a:solidFill>
                  <a:srgbClr val="000099"/>
                </a:solidFill>
                <a:latin typeface="Cambria" panose="02040503050406030204" pitchFamily="18" charset="0"/>
                <a:ea typeface="Cambria" panose="02040503050406030204" pitchFamily="18" charset="0"/>
              </a:rPr>
              <a:t>perfect through suffering</a:t>
            </a:r>
            <a:r>
              <a:rPr lang="en-US" dirty="0"/>
              <a:t>”? </a:t>
            </a:r>
          </a:p>
          <a:p>
            <a:r>
              <a:rPr lang="en-US" dirty="0"/>
              <a:t>We’re somewhat puzzled by this because it seems to suggest at first blush, that Jesus was somehow imperfect(!) – until he was made perfect. </a:t>
            </a:r>
          </a:p>
          <a:p>
            <a:r>
              <a:rPr lang="en-US" dirty="0"/>
              <a:t>And yet we know that Jesus is and always has been perfect in every way (Hebrews 4:15; 7:26)</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136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765269"/>
          </a:xfrm>
        </p:spPr>
        <p:txBody>
          <a:bodyPr/>
          <a:lstStyle/>
          <a:p>
            <a:r>
              <a:rPr lang="en-US" sz="4000" dirty="0">
                <a:solidFill>
                  <a:srgbClr val="002060"/>
                </a:solidFill>
              </a:rPr>
              <a:t>Jesus Solidarity With Us (2:10-18)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1" y="722101"/>
            <a:ext cx="8759402" cy="5839603"/>
          </a:xfrm>
        </p:spPr>
        <p:txBody>
          <a:bodyPr>
            <a:normAutofit fontScale="92500" lnSpcReduction="20000"/>
          </a:bodyPr>
          <a:lstStyle/>
          <a:p>
            <a:pPr marL="173038" indent="-173038">
              <a:buNone/>
            </a:pPr>
            <a:r>
              <a:rPr lang="en-US" sz="3200" baseline="30000" dirty="0">
                <a:latin typeface="Candara" panose="020E0502030303020204" pitchFamily="34" charset="0"/>
                <a:ea typeface="Cambria" panose="02040503050406030204" pitchFamily="18" charset="0"/>
              </a:rPr>
              <a:t>10</a:t>
            </a:r>
            <a:r>
              <a:rPr lang="en-US" sz="3200" i="1" dirty="0">
                <a:solidFill>
                  <a:srgbClr val="000099"/>
                </a:solidFill>
                <a:latin typeface="Cambria" panose="02040503050406030204" pitchFamily="18" charset="0"/>
                <a:ea typeface="Cambria" panose="02040503050406030204" pitchFamily="18" charset="0"/>
              </a:rPr>
              <a:t> For it was fitting that he, for whom and by whom all things exist, in bringing many sons to glory, should make the </a:t>
            </a:r>
            <a:r>
              <a:rPr lang="en-US" sz="3200" b="1" i="1" dirty="0">
                <a:solidFill>
                  <a:srgbClr val="000099"/>
                </a:solidFill>
                <a:latin typeface="Cambria" panose="02040503050406030204" pitchFamily="18" charset="0"/>
                <a:ea typeface="Cambria" panose="02040503050406030204" pitchFamily="18" charset="0"/>
              </a:rPr>
              <a:t>founder of their salvation perfect through suffering</a:t>
            </a:r>
            <a:r>
              <a:rPr lang="en-US" sz="3200" i="1" dirty="0">
                <a:solidFill>
                  <a:srgbClr val="000099"/>
                </a:solidFill>
                <a:latin typeface="Cambria" panose="02040503050406030204" pitchFamily="18" charset="0"/>
                <a:ea typeface="Cambria" panose="02040503050406030204" pitchFamily="18" charset="0"/>
              </a:rPr>
              <a:t>.</a:t>
            </a:r>
            <a:endParaRPr lang="en-US" sz="900" i="1" dirty="0">
              <a:solidFill>
                <a:srgbClr val="000099"/>
              </a:solidFill>
              <a:latin typeface="Cambria" panose="02040503050406030204" pitchFamily="18" charset="0"/>
              <a:ea typeface="Cambria" panose="02040503050406030204" pitchFamily="18" charset="0"/>
            </a:endParaRPr>
          </a:p>
          <a:p>
            <a:r>
              <a:rPr lang="en-US" dirty="0"/>
              <a:t>In the Greek OT (Septuagint), the word translated “</a:t>
            </a:r>
            <a:r>
              <a:rPr lang="en-US" i="1" dirty="0">
                <a:solidFill>
                  <a:srgbClr val="000099"/>
                </a:solidFill>
                <a:latin typeface="Cambria" panose="02040503050406030204" pitchFamily="18" charset="0"/>
                <a:ea typeface="Cambria" panose="02040503050406030204" pitchFamily="18" charset="0"/>
              </a:rPr>
              <a:t>perfect</a:t>
            </a:r>
            <a:r>
              <a:rPr lang="en-US" dirty="0"/>
              <a:t>” (</a:t>
            </a:r>
            <a:r>
              <a:rPr lang="en-US" i="1" dirty="0" err="1"/>
              <a:t>teleioo</a:t>
            </a:r>
            <a:r>
              <a:rPr lang="en-US" dirty="0"/>
              <a:t>) is used very frequently in </a:t>
            </a:r>
            <a:r>
              <a:rPr lang="en-US" b="1" i="1" dirty="0"/>
              <a:t>ceremonial</a:t>
            </a:r>
            <a:r>
              <a:rPr lang="en-US" dirty="0"/>
              <a:t> texts – </a:t>
            </a:r>
            <a:r>
              <a:rPr lang="en-US" b="1" i="1" dirty="0"/>
              <a:t>especially</a:t>
            </a:r>
            <a:r>
              <a:rPr lang="en-US" dirty="0"/>
              <a:t> ceremonial texts that signify the act of </a:t>
            </a:r>
            <a:r>
              <a:rPr lang="en-US" b="1" i="1" dirty="0"/>
              <a:t>consecration</a:t>
            </a:r>
            <a:r>
              <a:rPr lang="en-US" dirty="0"/>
              <a:t> when a priest takes office (e.g., Ex 28:41; 29:9,29,33; Lev 16:32, etc.) </a:t>
            </a:r>
          </a:p>
          <a:p>
            <a:r>
              <a:rPr lang="en-US" dirty="0"/>
              <a:t>It literally means to “perfect the hands” or to “complete the hands” – in preparation for priestly service. </a:t>
            </a:r>
          </a:p>
          <a:p>
            <a:pPr lvl="1"/>
            <a:r>
              <a:rPr lang="en-US" i="1" dirty="0">
                <a:solidFill>
                  <a:srgbClr val="000099"/>
                </a:solidFill>
                <a:latin typeface="Cambria" panose="02040503050406030204" pitchFamily="18" charset="0"/>
                <a:ea typeface="Cambria" panose="02040503050406030204" pitchFamily="18" charset="0"/>
              </a:rPr>
              <a:t>The holy garments of Aaron shall be for his sons after him; they shall be anointed in them and </a:t>
            </a:r>
            <a:r>
              <a:rPr lang="en-US" b="1" i="1" dirty="0">
                <a:solidFill>
                  <a:srgbClr val="000099"/>
                </a:solidFill>
                <a:latin typeface="Cambria" panose="02040503050406030204" pitchFamily="18" charset="0"/>
                <a:ea typeface="Cambria" panose="02040503050406030204" pitchFamily="18" charset="0"/>
              </a:rPr>
              <a:t>ordained</a:t>
            </a:r>
            <a:r>
              <a:rPr lang="en-US" i="1" dirty="0">
                <a:solidFill>
                  <a:srgbClr val="000099"/>
                </a:solidFill>
                <a:latin typeface="Cambria" panose="02040503050406030204" pitchFamily="18" charset="0"/>
                <a:ea typeface="Cambria" panose="02040503050406030204" pitchFamily="18" charset="0"/>
              </a:rPr>
              <a:t> [</a:t>
            </a:r>
            <a:r>
              <a:rPr lang="en-US" b="1" i="1" dirty="0" err="1">
                <a:solidFill>
                  <a:srgbClr val="000099"/>
                </a:solidFill>
                <a:latin typeface="Cambria" panose="02040503050406030204" pitchFamily="18" charset="0"/>
                <a:ea typeface="Cambria" panose="02040503050406030204" pitchFamily="18" charset="0"/>
              </a:rPr>
              <a:t>teleioo</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 literally, “perfect their hands”</a:t>
            </a:r>
            <a:r>
              <a:rPr lang="en-US" i="1" dirty="0">
                <a:solidFill>
                  <a:srgbClr val="000099"/>
                </a:solidFill>
                <a:latin typeface="Cambria" panose="02040503050406030204" pitchFamily="18" charset="0"/>
                <a:ea typeface="Cambria" panose="02040503050406030204" pitchFamily="18" charset="0"/>
              </a:rPr>
              <a:t>] in them. </a:t>
            </a:r>
            <a:r>
              <a:rPr lang="en-US" sz="3200" dirty="0"/>
              <a:t>(Exodus 29:29)</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25446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34398</TotalTime>
  <Words>4649</Words>
  <Application>Microsoft Office PowerPoint</Application>
  <PresentationFormat>On-screen Show (4:3)</PresentationFormat>
  <Paragraphs>198</Paragraphs>
  <Slides>29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Cambria</vt:lpstr>
      <vt:lpstr>Candara</vt:lpstr>
      <vt:lpstr>1_Office Theme</vt:lpstr>
      <vt:lpstr>2_Office Theme</vt:lpstr>
      <vt:lpstr>PowerPoint Presentation</vt:lpstr>
      <vt:lpstr>Outline of Hebrews</vt:lpstr>
      <vt:lpstr>The Details of Jesus Solidarity with Human Beings (2:10-18)</vt:lpstr>
      <vt:lpstr>The Details of Jesus Solidarity with Human Beings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Jesus Solidarity With Us (2:10-18)</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432</cp:revision>
  <cp:lastPrinted>2022-05-01T13:49:13Z</cp:lastPrinted>
  <dcterms:created xsi:type="dcterms:W3CDTF">2022-03-11T13:15:23Z</dcterms:created>
  <dcterms:modified xsi:type="dcterms:W3CDTF">2022-05-01T14:19:59Z</dcterms:modified>
</cp:coreProperties>
</file>