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5706" r:id="rId3"/>
    <p:sldId id="5738" r:id="rId4"/>
    <p:sldId id="5731" r:id="rId5"/>
    <p:sldId id="5708" r:id="rId6"/>
    <p:sldId id="5711" r:id="rId7"/>
    <p:sldId id="5730" r:id="rId8"/>
    <p:sldId id="5712" r:id="rId9"/>
    <p:sldId id="5713" r:id="rId10"/>
    <p:sldId id="5714" r:id="rId11"/>
    <p:sldId id="5715" r:id="rId12"/>
    <p:sldId id="5716" r:id="rId13"/>
    <p:sldId id="5719" r:id="rId14"/>
    <p:sldId id="5720" r:id="rId15"/>
    <p:sldId id="5739" r:id="rId16"/>
    <p:sldId id="5721" r:id="rId17"/>
    <p:sldId id="5737" r:id="rId18"/>
    <p:sldId id="5722" r:id="rId19"/>
    <p:sldId id="5740" r:id="rId20"/>
    <p:sldId id="5723" r:id="rId21"/>
    <p:sldId id="5724" r:id="rId22"/>
    <p:sldId id="5725" r:id="rId23"/>
    <p:sldId id="5726" r:id="rId24"/>
    <p:sldId id="5727" r:id="rId25"/>
    <p:sldId id="5732" r:id="rId26"/>
    <p:sldId id="5733" r:id="rId27"/>
    <p:sldId id="5734" r:id="rId28"/>
    <p:sldId id="5735" r:id="rId29"/>
    <p:sldId id="5736" r:id="rId30"/>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8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5/12/2022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5/12/2022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5/12/2022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5/12/2022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4.xml"/><Relationship Id="rId4" Type="http://schemas.openxmlformats.org/officeDocument/2006/relationships/hyperlink" Target="https://www.weareteachers.com/moving-beyond-classroom-discussions/"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98112" y="0"/>
            <a:ext cx="4646563" cy="6267100"/>
          </a:xfrm>
          <a:prstGeom prst="rect">
            <a:avLst/>
          </a:prstGeom>
          <a:noFill/>
        </p:spPr>
        <p:txBody>
          <a:bodyPr wrap="square" rtlCol="0">
            <a:spAutoFit/>
          </a:bodyPr>
          <a:lstStyle/>
          <a:p>
            <a:pPr marL="0" marR="0" lvl="0" indent="0" algn="just" defTabSz="457200" rtl="1" eaLnBrk="1" fontAlgn="auto" latinLnBrk="0" hangingPunct="1">
              <a:lnSpc>
                <a:spcPct val="107000"/>
              </a:lnSpc>
              <a:spcBef>
                <a:spcPts val="0"/>
              </a:spcBef>
              <a:spcAft>
                <a:spcPts val="0"/>
              </a:spcAft>
              <a:buClrTx/>
              <a:buSzTx/>
              <a:buFontTx/>
              <a:buNone/>
              <a:tabLst/>
              <a:defRPr/>
            </a:pP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הִנֵּ֛ה יָמִ֥ים בָּאִ֖ים נְאֻם־יְהוָ֑ה וְכָרַתִּ֗י אֶת־בֵּ֧ית יִשְׂרָאֵ֛ל וְאֶת־בֵּ֥ית יְהוּדָ֖ה בְּרִ֥ית חֲדָשָֽׁה׃</a:t>
            </a:r>
            <a:r>
              <a:rPr kumimoji="0" lang="en-US" sz="2500" b="0" i="0" u="none" strike="noStrike" kern="1200" cap="none" spc="0" normalizeH="0" baseline="30000" noProof="0" dirty="0">
                <a:ln>
                  <a:noFill/>
                </a:ln>
                <a:solidFill>
                  <a:prstClr val="black">
                    <a:lumMod val="50000"/>
                    <a:lumOff val="50000"/>
                  </a:prstClr>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לֹ֣א כַבְּרִ֗ית אֲשֶׁ֤ר כָּרַ֙תִּי֙ אֶת־אֲבוֹתָ֔ם בְּיוֹם֙ הֶחֱזִיקִ֣י בְיָדָ֔ם לְהוֹצִיאָ֖ם מֵאֶ֖רֶץ מִצְרָ֑יִם אֲשֶׁר־הֵ֜מָּה הֵפֵ֣רוּ אֶת־בְּרִיתִ֗י וְאָנֹכִ֛י בָּעַ֥לְתִּי בָ֖ם נְאֻם־יְהוָֽה׃</a:t>
            </a:r>
            <a:r>
              <a:rPr kumimoji="0" lang="en-US" sz="2500" b="0" i="0" u="none" strike="noStrike" kern="1200" cap="none" spc="0" normalizeH="0" baseline="30000" noProof="0" dirty="0">
                <a:ln>
                  <a:noFill/>
                </a:ln>
                <a:solidFill>
                  <a:prstClr val="black">
                    <a:lumMod val="50000"/>
                    <a:lumOff val="50000"/>
                  </a:prstClr>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כִּ֣י זֹ֣את הַבְּרִ֡ית אֲשֶׁ֣ר אֶכְרֹת֩ אֶת־בֵּ֙ית יִשְׂרָאֵ֜ל אַחֲרֵ֙י הַיָּמִ֤ים הָהֵם֙ נְאֻם־יְהוָ֔ה נָתַ֤תִּי אֶת־תּֽוֹרָתִי֙ בְּקִרְבָּ֔ם וְעַל־לִבָּ֖ם אֶכְתֲּבֶ֑נָּה וְהָיִ֤יתִי לָהֶם֙ לֵֽאלֹהִ֔ים וְהֵ֖מָּה יִֽהְיוּ־לִ֥י לְעָֽם׃</a:t>
            </a:r>
            <a:r>
              <a:rPr kumimoji="0" lang="en-US" sz="2500" b="0" i="0" u="none" strike="noStrike" kern="1200" cap="none" spc="0" normalizeH="0" baseline="30000" noProof="0" dirty="0">
                <a:ln>
                  <a:noFill/>
                </a:ln>
                <a:solidFill>
                  <a:prstClr val="black">
                    <a:lumMod val="50000"/>
                    <a:lumOff val="50000"/>
                  </a:prstClr>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וְלֹ֧א יְלַמְּד֣וּ ע֗וֹד אִ֣ישׁ אֶת־רֵעֵ֜הוּ וְאִ֤ישׁ אֶת־אָחִיו֙ לֵאמֹ֔ר דְּע֖וּ אֶת־יְהוָ֑ה כִּֽי־כוּלָּם֩ יֵדְע֙וּ אוֹתִ֜י לְמִקְטַנָּ֤ם וְעַד־גְּדוֹלָם֙ נְאֻם־יְהוָ֔ה כִּ֤י אֶסְלַח֙ לַֽעֲוֹנָ֔ם וּלְחַטָּאתָ֖ם לֹ֥א אֶזְכָּר־עֽוֹד׃ ס</a:t>
            </a:r>
            <a:endParaRPr kumimoji="0" lang="en-US"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1" y="682857"/>
            <a:ext cx="6020127"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6290196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698555"/>
          </a:xfrm>
        </p:spPr>
        <p:txBody>
          <a:bodyPr/>
          <a:lstStyle/>
          <a:p>
            <a:r>
              <a:rPr lang="en-US" sz="5400" dirty="0">
                <a:solidFill>
                  <a:srgbClr val="002060"/>
                </a:solidFill>
              </a:rPr>
              <a:t>The Text of Psalm 95 (3:7-11)</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698556"/>
            <a:ext cx="8421900" cy="5790111"/>
          </a:xfrm>
        </p:spPr>
        <p:txBody>
          <a:bodyPr>
            <a:normAutofit fontScale="92500" lnSpcReduction="20000"/>
          </a:bodyPr>
          <a:lstStyle/>
          <a:p>
            <a:pPr marL="173038" indent="-173038">
              <a:buNone/>
            </a:pPr>
            <a:r>
              <a:rPr lang="en-US" baseline="30000" dirty="0">
                <a:latin typeface="Candara" panose="020E0502030303020204" pitchFamily="34" charset="0"/>
                <a:ea typeface="Cambria" panose="02040503050406030204" pitchFamily="18" charset="0"/>
              </a:rPr>
              <a:t>7</a:t>
            </a:r>
            <a:r>
              <a:rPr lang="en-US" i="1" dirty="0">
                <a:solidFill>
                  <a:srgbClr val="000099"/>
                </a:solidFill>
                <a:latin typeface="Cambria" panose="02040503050406030204" pitchFamily="18" charset="0"/>
                <a:ea typeface="Cambria" panose="02040503050406030204" pitchFamily="18" charset="0"/>
              </a:rPr>
              <a:t> Therefore, as the Holy Spirit says, </a:t>
            </a:r>
          </a:p>
          <a:p>
            <a:pPr marL="630238" lvl="1" indent="-173038">
              <a:buNone/>
            </a:pPr>
            <a:r>
              <a:rPr lang="en-US" i="1" dirty="0">
                <a:solidFill>
                  <a:srgbClr val="000099"/>
                </a:solidFill>
                <a:latin typeface="Cambria" panose="02040503050406030204" pitchFamily="18" charset="0"/>
                <a:ea typeface="Cambria" panose="02040503050406030204" pitchFamily="18" charset="0"/>
              </a:rPr>
              <a:t>“</a:t>
            </a:r>
            <a:r>
              <a:rPr lang="en-US" i="1" dirty="0">
                <a:solidFill>
                  <a:srgbClr val="7030A0"/>
                </a:solidFill>
                <a:latin typeface="Cambria" panose="02040503050406030204" pitchFamily="18" charset="0"/>
                <a:ea typeface="Cambria" panose="02040503050406030204" pitchFamily="18" charset="0"/>
              </a:rPr>
              <a:t>Today, if you hear his voice , </a:t>
            </a:r>
            <a:r>
              <a:rPr lang="en-US" baseline="30000" dirty="0">
                <a:latin typeface="Candara" panose="020E0502030303020204" pitchFamily="34" charset="0"/>
                <a:ea typeface="Cambria" panose="02040503050406030204" pitchFamily="18" charset="0"/>
              </a:rPr>
              <a:t>8</a:t>
            </a:r>
            <a:r>
              <a:rPr lang="en-US" i="1" dirty="0">
                <a:solidFill>
                  <a:srgbClr val="7030A0"/>
                </a:solidFill>
                <a:latin typeface="Cambria" panose="02040503050406030204" pitchFamily="18" charset="0"/>
                <a:ea typeface="Cambria" panose="02040503050406030204" pitchFamily="18" charset="0"/>
              </a:rPr>
              <a:t> do not harden your hearts as in the rebellion… </a:t>
            </a:r>
            <a:r>
              <a:rPr lang="en-US" baseline="30000" dirty="0">
                <a:latin typeface="Candara" panose="020E0502030303020204" pitchFamily="34" charset="0"/>
                <a:ea typeface="Cambria" panose="02040503050406030204" pitchFamily="18" charset="0"/>
              </a:rPr>
              <a:t>11</a:t>
            </a:r>
            <a:r>
              <a:rPr lang="en-US" i="1" dirty="0">
                <a:solidFill>
                  <a:srgbClr val="7030A0"/>
                </a:solidFill>
                <a:latin typeface="Cambria" panose="02040503050406030204" pitchFamily="18" charset="0"/>
                <a:ea typeface="Cambria" panose="02040503050406030204" pitchFamily="18" charset="0"/>
              </a:rPr>
              <a:t> As I swore in my wrath, ‘They shall not enter my rest.’</a:t>
            </a:r>
            <a:r>
              <a:rPr lang="en-US" i="1" dirty="0">
                <a:solidFill>
                  <a:srgbClr val="000099"/>
                </a:solidFill>
                <a:latin typeface="Cambria" panose="02040503050406030204" pitchFamily="18" charset="0"/>
                <a:ea typeface="Cambria" panose="02040503050406030204" pitchFamily="18" charset="0"/>
              </a:rPr>
              <a:t>”</a:t>
            </a:r>
          </a:p>
          <a:p>
            <a:r>
              <a:rPr lang="en-US" dirty="0"/>
              <a:t>The author is doing his exegesis, and he wants to convince us that if we understand this passage from Psalm 95 </a:t>
            </a:r>
            <a:r>
              <a:rPr lang="en-US" b="1" i="1" dirty="0"/>
              <a:t>correctly</a:t>
            </a:r>
            <a:r>
              <a:rPr lang="en-US" dirty="0"/>
              <a:t>, which itself is referring to what God said at the time of Kadesh-Barnea (as recorded in Num 13-14), you are driven to some deep conclusions you mustn’t miss. </a:t>
            </a:r>
          </a:p>
          <a:p>
            <a:r>
              <a:rPr lang="en-US" dirty="0"/>
              <a:t>So that’s the text of Psalm 95. </a:t>
            </a:r>
          </a:p>
          <a:p>
            <a:r>
              <a:rPr lang="en-US" dirty="0"/>
              <a:t>He has not yet told us what he’s going to </a:t>
            </a:r>
            <a:r>
              <a:rPr lang="en-US" b="1" i="1" dirty="0"/>
              <a:t>do</a:t>
            </a:r>
            <a:r>
              <a:rPr lang="en-US" dirty="0"/>
              <a:t> with these points, but I point them out now so that you will recognize them as they emerge in the remainder of the text.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lvl="0"/>
            <a:r>
              <a:rPr lang="en-US" dirty="0"/>
              <a:t>DA Carson – </a:t>
            </a:r>
            <a:r>
              <a:rPr lang="en-US" i="1" dirty="0"/>
              <a:t>Jesus is Better – Six Studies in Hebrews </a:t>
            </a:r>
            <a:r>
              <a:rPr lang="en-US" dirty="0"/>
              <a:t>(2002)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37511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 calcmode="lin" valueType="num">
                                      <p:cBhvr>
                                        <p:cTn id="1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2"/>
            <a:ext cx="9144000" cy="1471675"/>
          </a:xfrm>
        </p:spPr>
        <p:txBody>
          <a:bodyPr/>
          <a:lstStyle/>
          <a:p>
            <a:r>
              <a:rPr lang="en-US" sz="5400" dirty="0">
                <a:solidFill>
                  <a:srgbClr val="002060"/>
                </a:solidFill>
              </a:rPr>
              <a:t>The Immediate Exhortation Psalm 95 Offers (3:12–15)</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722839"/>
            <a:ext cx="8398352" cy="5093954"/>
          </a:xfrm>
        </p:spPr>
        <p:txBody>
          <a:bodyPr>
            <a:normAutofit/>
          </a:bodyPr>
          <a:lstStyle/>
          <a:p>
            <a:pPr marL="173038" indent="-173038">
              <a:buNone/>
            </a:pPr>
            <a:r>
              <a:rPr lang="en-US" baseline="30000" dirty="0">
                <a:latin typeface="Candara" panose="020E0502030303020204" pitchFamily="34" charset="0"/>
                <a:ea typeface="Cambria" panose="02040503050406030204" pitchFamily="18" charset="0"/>
              </a:rPr>
              <a:t>12</a:t>
            </a:r>
            <a:r>
              <a:rPr lang="en-US" i="1" dirty="0">
                <a:solidFill>
                  <a:srgbClr val="000099"/>
                </a:solidFill>
                <a:latin typeface="Cambria" panose="02040503050406030204" pitchFamily="18" charset="0"/>
                <a:ea typeface="Cambria" panose="02040503050406030204" pitchFamily="18" charset="0"/>
              </a:rPr>
              <a:t> Take care, brothers, lest there be in any of you an evil, unbelieving heart, leading you to fall away from the living God. </a:t>
            </a:r>
            <a:r>
              <a:rPr lang="en-US" baseline="30000" dirty="0">
                <a:latin typeface="Candara" panose="020E0502030303020204" pitchFamily="34" charset="0"/>
                <a:ea typeface="Cambria" panose="02040503050406030204" pitchFamily="18" charset="0"/>
              </a:rPr>
              <a:t>13</a:t>
            </a:r>
            <a:r>
              <a:rPr lang="en-US" i="1" dirty="0">
                <a:solidFill>
                  <a:srgbClr val="000099"/>
                </a:solidFill>
                <a:latin typeface="Cambria" panose="02040503050406030204" pitchFamily="18" charset="0"/>
                <a:ea typeface="Cambria" panose="02040503050406030204" pitchFamily="18" charset="0"/>
              </a:rPr>
              <a:t> But exhort one another every day, as long as it is called “</a:t>
            </a:r>
            <a:r>
              <a:rPr lang="en-US" i="1" dirty="0">
                <a:solidFill>
                  <a:srgbClr val="7030A0"/>
                </a:solidFill>
                <a:latin typeface="Cambria" panose="02040503050406030204" pitchFamily="18" charset="0"/>
                <a:ea typeface="Cambria" panose="02040503050406030204" pitchFamily="18" charset="0"/>
              </a:rPr>
              <a:t>today</a:t>
            </a:r>
            <a:r>
              <a:rPr lang="en-US" i="1" dirty="0">
                <a:solidFill>
                  <a:srgbClr val="000099"/>
                </a:solidFill>
                <a:latin typeface="Cambria" panose="02040503050406030204" pitchFamily="18" charset="0"/>
                <a:ea typeface="Cambria" panose="02040503050406030204" pitchFamily="18" charset="0"/>
              </a:rPr>
              <a:t>,” that none of you may be hardened by the deceitfulness of sin. </a:t>
            </a:r>
            <a:r>
              <a:rPr lang="en-US" baseline="30000" dirty="0">
                <a:latin typeface="Candara" panose="020E0502030303020204" pitchFamily="34" charset="0"/>
                <a:ea typeface="Cambria" panose="02040503050406030204" pitchFamily="18" charset="0"/>
              </a:rPr>
              <a:t>14</a:t>
            </a:r>
            <a:r>
              <a:rPr lang="en-US" i="1" dirty="0">
                <a:solidFill>
                  <a:srgbClr val="000099"/>
                </a:solidFill>
                <a:latin typeface="Cambria" panose="02040503050406030204" pitchFamily="18" charset="0"/>
                <a:ea typeface="Cambria" panose="02040503050406030204" pitchFamily="18" charset="0"/>
              </a:rPr>
              <a:t> For we have come to share in Christ, if indeed we hold our original confidence firm to the end. </a:t>
            </a:r>
            <a:r>
              <a:rPr lang="en-US" baseline="30000" dirty="0">
                <a:latin typeface="Candara" panose="020E0502030303020204" pitchFamily="34" charset="0"/>
                <a:ea typeface="Cambria" panose="02040503050406030204" pitchFamily="18" charset="0"/>
              </a:rPr>
              <a:t>15</a:t>
            </a:r>
            <a:r>
              <a:rPr lang="en-US" i="1" dirty="0">
                <a:solidFill>
                  <a:srgbClr val="000099"/>
                </a:solidFill>
                <a:latin typeface="Cambria" panose="02040503050406030204" pitchFamily="18" charset="0"/>
                <a:ea typeface="Cambria" panose="02040503050406030204" pitchFamily="18" charset="0"/>
              </a:rPr>
              <a:t> As it is said, </a:t>
            </a:r>
          </a:p>
          <a:p>
            <a:pPr marL="630238" lvl="1" indent="-173038">
              <a:buNone/>
            </a:pPr>
            <a:r>
              <a:rPr lang="en-US" i="1" dirty="0">
                <a:solidFill>
                  <a:srgbClr val="7030A0"/>
                </a:solidFill>
                <a:latin typeface="Cambria" panose="02040503050406030204" pitchFamily="18" charset="0"/>
                <a:ea typeface="Cambria" panose="02040503050406030204" pitchFamily="18" charset="0"/>
              </a:rPr>
              <a:t>“Today, if you hear his voice, do not harden your hearts as in the rebellion.” [Psalm 95:7b-8]</a:t>
            </a:r>
            <a:endParaRPr lang="en-US" sz="2000" i="1" dirty="0">
              <a:solidFill>
                <a:srgbClr val="7030A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913837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76895"/>
          </a:xfrm>
        </p:spPr>
        <p:txBody>
          <a:bodyPr/>
          <a:lstStyle/>
          <a:p>
            <a:r>
              <a:rPr lang="en-US" sz="3600" dirty="0">
                <a:solidFill>
                  <a:srgbClr val="002060"/>
                </a:solidFill>
              </a:rPr>
              <a:t>The Exhortation Psalm 95 Offers (3:12–15)</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576896"/>
            <a:ext cx="8421900" cy="5911771"/>
          </a:xfrm>
        </p:spPr>
        <p:txBody>
          <a:bodyPr>
            <a:normAutofit/>
          </a:bodyPr>
          <a:lstStyle/>
          <a:p>
            <a:pPr marL="285750" indent="-285750">
              <a:buNone/>
            </a:pPr>
            <a:r>
              <a:rPr lang="en-US" sz="2800" baseline="30000" dirty="0">
                <a:latin typeface="Candara" panose="020E0502030303020204" pitchFamily="34" charset="0"/>
                <a:ea typeface="Cambria" panose="02040503050406030204" pitchFamily="18" charset="0"/>
              </a:rPr>
              <a:t>12</a:t>
            </a:r>
            <a:r>
              <a:rPr lang="en-US" sz="2800" i="1" dirty="0">
                <a:solidFill>
                  <a:srgbClr val="000099"/>
                </a:solidFill>
                <a:latin typeface="Cambria" panose="02040503050406030204" pitchFamily="18" charset="0"/>
                <a:ea typeface="Cambria" panose="02040503050406030204" pitchFamily="18" charset="0"/>
              </a:rPr>
              <a:t> Take care, brothers, lest there be in any of you an evil, unbelieving heart, leading you to fall away from the living God. </a:t>
            </a:r>
            <a:endParaRPr lang="en-US" sz="2800" i="1" dirty="0">
              <a:solidFill>
                <a:srgbClr val="7030A0"/>
              </a:solidFill>
              <a:latin typeface="Cambria" panose="02040503050406030204" pitchFamily="18" charset="0"/>
              <a:ea typeface="Cambria" panose="02040503050406030204" pitchFamily="18" charset="0"/>
            </a:endParaRPr>
          </a:p>
          <a:p>
            <a:r>
              <a:rPr lang="en-US" sz="2800" dirty="0"/>
              <a:t>There is a </a:t>
            </a:r>
            <a:r>
              <a:rPr lang="en-US" sz="2800" b="1" i="1" dirty="0"/>
              <a:t>deeper</a:t>
            </a:r>
            <a:r>
              <a:rPr lang="en-US" sz="2800" dirty="0"/>
              <a:t> theological argument that’s coming up later, but before he gets there, the author takes this as a kind of immediate hortatory passage, a passage of exhortation – “</a:t>
            </a:r>
            <a:r>
              <a:rPr lang="en-US" sz="2800" i="1" dirty="0">
                <a:solidFill>
                  <a:srgbClr val="000099"/>
                </a:solidFill>
                <a:latin typeface="Cambria" panose="02040503050406030204" pitchFamily="18" charset="0"/>
                <a:ea typeface="Cambria" panose="02040503050406030204" pitchFamily="18" charset="0"/>
              </a:rPr>
              <a:t>Take care, brothers, lest there be in any of you an evil, unbelieving heart</a:t>
            </a:r>
            <a:r>
              <a:rPr lang="en-US" sz="2800" dirty="0"/>
              <a:t>.” </a:t>
            </a:r>
          </a:p>
          <a:p>
            <a:r>
              <a:rPr lang="en-US" sz="2800" dirty="0"/>
              <a:t>In other words, there are some passages of Scripture that give you some warning or encouragement at a </a:t>
            </a:r>
            <a:r>
              <a:rPr lang="en-US" sz="2800" b="1" i="1" dirty="0"/>
              <a:t>moral</a:t>
            </a:r>
            <a:r>
              <a:rPr lang="en-US" sz="2800" dirty="0"/>
              <a:t> level, even while they’re also saying something about the whole stream of thought in redemptive history.</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1461501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76895"/>
          </a:xfrm>
        </p:spPr>
        <p:txBody>
          <a:bodyPr/>
          <a:lstStyle/>
          <a:p>
            <a:r>
              <a:rPr lang="en-US" sz="3600" dirty="0">
                <a:solidFill>
                  <a:srgbClr val="002060"/>
                </a:solidFill>
              </a:rPr>
              <a:t>The Exhortation Psalm 95 Offers (3:12–15)</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30" y="483474"/>
            <a:ext cx="8614198" cy="6098616"/>
          </a:xfrm>
        </p:spPr>
        <p:txBody>
          <a:bodyPr>
            <a:normAutofit lnSpcReduction="10000"/>
          </a:bodyPr>
          <a:lstStyle/>
          <a:p>
            <a:pPr marL="173038" indent="-173038">
              <a:buNone/>
            </a:pPr>
            <a:r>
              <a:rPr lang="en-US" baseline="30000" dirty="0">
                <a:latin typeface="Candara" panose="020E0502030303020204" pitchFamily="34" charset="0"/>
                <a:ea typeface="Cambria" panose="02040503050406030204" pitchFamily="18" charset="0"/>
              </a:rPr>
              <a:t>12</a:t>
            </a:r>
            <a:r>
              <a:rPr lang="en-US" i="1" dirty="0">
                <a:solidFill>
                  <a:srgbClr val="000099"/>
                </a:solidFill>
                <a:latin typeface="Cambria" panose="02040503050406030204" pitchFamily="18" charset="0"/>
                <a:ea typeface="Cambria" panose="02040503050406030204" pitchFamily="18" charset="0"/>
              </a:rPr>
              <a:t> Take care, brothers, lest there be in any of you an evil, unbelieving heart, leading you to fall away from the living God. </a:t>
            </a:r>
            <a:endParaRPr lang="en-US" i="1" dirty="0">
              <a:solidFill>
                <a:srgbClr val="7030A0"/>
              </a:solidFill>
              <a:latin typeface="Cambria" panose="02040503050406030204" pitchFamily="18" charset="0"/>
              <a:ea typeface="Cambria" panose="02040503050406030204" pitchFamily="18" charset="0"/>
            </a:endParaRPr>
          </a:p>
          <a:p>
            <a:r>
              <a:rPr lang="en-US" dirty="0"/>
              <a:t>After all, doesn’t Paul say in 1 Corinthians 10:11 that </a:t>
            </a:r>
            <a:r>
              <a:rPr lang="en-US" b="1" i="1" dirty="0"/>
              <a:t>one</a:t>
            </a:r>
            <a:r>
              <a:rPr lang="en-US" dirty="0"/>
              <a:t> of the functions of the Old Testament narratives was for our warning, for our encouragement? It tells us what </a:t>
            </a:r>
            <a:r>
              <a:rPr lang="en-US" b="1" i="1" dirty="0"/>
              <a:t>not</a:t>
            </a:r>
            <a:r>
              <a:rPr lang="en-US" dirty="0"/>
              <a:t> to do and what </a:t>
            </a:r>
            <a:r>
              <a:rPr lang="en-US" b="1" i="1" dirty="0"/>
              <a:t>to</a:t>
            </a:r>
            <a:r>
              <a:rPr lang="en-US" dirty="0"/>
              <a:t> do. </a:t>
            </a:r>
          </a:p>
          <a:p>
            <a:r>
              <a:rPr lang="en-US" dirty="0"/>
              <a:t>As preachers, I believe we have to be careful when doing expositions of an Old Testament that we don’t </a:t>
            </a:r>
            <a:r>
              <a:rPr lang="en-US" b="1" i="1" dirty="0"/>
              <a:t>just</a:t>
            </a:r>
            <a:r>
              <a:rPr lang="en-US" dirty="0"/>
              <a:t> go through the text, and basically say, “This king was a good king; therefore, be good. This king was a bad king; therefore, don’t be bad,” and that’s </a:t>
            </a:r>
            <a:r>
              <a:rPr lang="en-US" b="1" i="1" dirty="0"/>
              <a:t>all</a:t>
            </a:r>
            <a:r>
              <a:rPr lang="en-US" dirty="0"/>
              <a:t> we say!</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749593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76895"/>
          </a:xfrm>
        </p:spPr>
        <p:txBody>
          <a:bodyPr/>
          <a:lstStyle/>
          <a:p>
            <a:r>
              <a:rPr lang="en-US" sz="3600" dirty="0">
                <a:solidFill>
                  <a:srgbClr val="002060"/>
                </a:solidFill>
              </a:rPr>
              <a:t>The Exhortation Psalm 95 Offers (3:12–15)</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30" y="483474"/>
            <a:ext cx="8614198" cy="6098616"/>
          </a:xfrm>
        </p:spPr>
        <p:txBody>
          <a:bodyPr>
            <a:normAutofit/>
          </a:bodyPr>
          <a:lstStyle/>
          <a:p>
            <a:pPr marL="173038" indent="-173038">
              <a:buNone/>
            </a:pPr>
            <a:r>
              <a:rPr lang="en-US" baseline="30000" dirty="0">
                <a:latin typeface="Candara" panose="020E0502030303020204" pitchFamily="34" charset="0"/>
                <a:ea typeface="Cambria" panose="02040503050406030204" pitchFamily="18" charset="0"/>
              </a:rPr>
              <a:t>12</a:t>
            </a:r>
            <a:r>
              <a:rPr lang="en-US" i="1" dirty="0">
                <a:solidFill>
                  <a:srgbClr val="000099"/>
                </a:solidFill>
                <a:latin typeface="Cambria" panose="02040503050406030204" pitchFamily="18" charset="0"/>
                <a:ea typeface="Cambria" panose="02040503050406030204" pitchFamily="18" charset="0"/>
              </a:rPr>
              <a:t> Take care, brothers, lest there be in any of you an evil, unbelieving heart, leading you to fall away from the living God. </a:t>
            </a:r>
            <a:endParaRPr lang="en-US" i="1" dirty="0">
              <a:solidFill>
                <a:srgbClr val="7030A0"/>
              </a:solidFill>
              <a:latin typeface="Cambria" panose="02040503050406030204" pitchFamily="18" charset="0"/>
              <a:ea typeface="Cambria" panose="02040503050406030204" pitchFamily="18" charset="0"/>
            </a:endParaRPr>
          </a:p>
          <a:p>
            <a:r>
              <a:rPr lang="en-US" dirty="0"/>
              <a:t>But before we become too critical of </a:t>
            </a:r>
            <a:r>
              <a:rPr lang="en-US" b="1" i="1" dirty="0"/>
              <a:t>only</a:t>
            </a:r>
            <a:r>
              <a:rPr lang="en-US" dirty="0"/>
              <a:t> making moral applications from an Old Testament text, it is important to recognize that making a moral application </a:t>
            </a:r>
            <a:r>
              <a:rPr lang="en-US" b="1" i="1" dirty="0"/>
              <a:t>is</a:t>
            </a:r>
            <a:r>
              <a:rPr lang="en-US" dirty="0"/>
              <a:t> a useful thing to do. </a:t>
            </a:r>
          </a:p>
          <a:p>
            <a:r>
              <a:rPr lang="en-US" dirty="0"/>
              <a:t>It may not be the </a:t>
            </a:r>
            <a:r>
              <a:rPr lang="en-US" b="1" i="1" dirty="0"/>
              <a:t>only</a:t>
            </a:r>
            <a:r>
              <a:rPr lang="en-US" dirty="0"/>
              <a:t> thing to say about the text, but it is a </a:t>
            </a:r>
            <a:r>
              <a:rPr lang="en-US" b="1" i="1" dirty="0"/>
              <a:t>useful</a:t>
            </a:r>
            <a:r>
              <a:rPr lang="en-US" dirty="0"/>
              <a:t> thing to say, and it’s the </a:t>
            </a:r>
            <a:r>
              <a:rPr lang="en-US" b="1" i="1" dirty="0"/>
              <a:t>first</a:t>
            </a:r>
            <a:r>
              <a:rPr lang="en-US" dirty="0"/>
              <a:t> thing the author says here: “Before we get into the deeper points of ‘</a:t>
            </a:r>
            <a:r>
              <a:rPr lang="en-US" i="1" dirty="0">
                <a:solidFill>
                  <a:srgbClr val="7030A0"/>
                </a:solidFill>
                <a:latin typeface="Cambria" panose="02040503050406030204" pitchFamily="18" charset="0"/>
                <a:ea typeface="Cambria" panose="02040503050406030204" pitchFamily="18" charset="0"/>
              </a:rPr>
              <a:t>today</a:t>
            </a:r>
            <a:r>
              <a:rPr lang="en-US" dirty="0"/>
              <a:t>’ and the ‘</a:t>
            </a:r>
            <a:r>
              <a:rPr lang="en-US" i="1" dirty="0">
                <a:solidFill>
                  <a:srgbClr val="7030A0"/>
                </a:solidFill>
                <a:latin typeface="Cambria" panose="02040503050406030204" pitchFamily="18" charset="0"/>
                <a:ea typeface="Cambria" panose="02040503050406030204" pitchFamily="18" charset="0"/>
              </a:rPr>
              <a:t>my rest</a:t>
            </a:r>
            <a:r>
              <a:rPr lang="en-US" dirty="0"/>
              <a:t>’ and what’s going on, this is a </a:t>
            </a:r>
            <a:r>
              <a:rPr lang="en-US" b="1" i="1" dirty="0"/>
              <a:t>moral</a:t>
            </a:r>
            <a:r>
              <a:rPr lang="en-US" dirty="0"/>
              <a:t> exhortation. Pay attention!”</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63215449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76895"/>
          </a:xfrm>
        </p:spPr>
        <p:txBody>
          <a:bodyPr/>
          <a:lstStyle/>
          <a:p>
            <a:r>
              <a:rPr lang="en-US" sz="3600" dirty="0">
                <a:solidFill>
                  <a:srgbClr val="002060"/>
                </a:solidFill>
              </a:rPr>
              <a:t>The Exhortation Psalm 95 Offers (3:12–15)</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6674" y="576896"/>
            <a:ext cx="8590651" cy="5580587"/>
          </a:xfrm>
        </p:spPr>
        <p:txBody>
          <a:bodyPr>
            <a:normAutofit fontScale="85000" lnSpcReduction="20000"/>
          </a:bodyPr>
          <a:lstStyle/>
          <a:p>
            <a:pPr marL="173038" indent="-173038">
              <a:buNone/>
            </a:pPr>
            <a:r>
              <a:rPr lang="en-US" baseline="30000" dirty="0">
                <a:latin typeface="Candara" panose="020E0502030303020204" pitchFamily="34" charset="0"/>
                <a:ea typeface="Cambria" panose="02040503050406030204" pitchFamily="18" charset="0"/>
              </a:rPr>
              <a:t>13</a:t>
            </a:r>
            <a:r>
              <a:rPr lang="en-US" i="1" dirty="0">
                <a:solidFill>
                  <a:srgbClr val="000099"/>
                </a:solidFill>
                <a:latin typeface="Cambria" panose="02040503050406030204" pitchFamily="18" charset="0"/>
                <a:ea typeface="Cambria" panose="02040503050406030204" pitchFamily="18" charset="0"/>
              </a:rPr>
              <a:t> But </a:t>
            </a:r>
            <a:r>
              <a:rPr lang="en-US" b="1" i="1" dirty="0">
                <a:solidFill>
                  <a:srgbClr val="000099"/>
                </a:solidFill>
                <a:latin typeface="Cambria" panose="02040503050406030204" pitchFamily="18" charset="0"/>
                <a:ea typeface="Cambria" panose="02040503050406030204" pitchFamily="18" charset="0"/>
              </a:rPr>
              <a:t>exhort one another every day</a:t>
            </a:r>
            <a:r>
              <a:rPr lang="en-US" i="1" dirty="0">
                <a:solidFill>
                  <a:srgbClr val="000099"/>
                </a:solidFill>
                <a:latin typeface="Cambria" panose="02040503050406030204" pitchFamily="18" charset="0"/>
                <a:ea typeface="Cambria" panose="02040503050406030204" pitchFamily="18" charset="0"/>
              </a:rPr>
              <a:t>, as long as it is called “</a:t>
            </a:r>
            <a:r>
              <a:rPr lang="en-US" b="1" i="1" dirty="0">
                <a:solidFill>
                  <a:srgbClr val="7030A0"/>
                </a:solidFill>
                <a:latin typeface="Cambria" panose="02040503050406030204" pitchFamily="18" charset="0"/>
                <a:ea typeface="Cambria" panose="02040503050406030204" pitchFamily="18" charset="0"/>
              </a:rPr>
              <a:t>today</a:t>
            </a:r>
            <a:r>
              <a:rPr lang="en-US" i="1" dirty="0">
                <a:solidFill>
                  <a:srgbClr val="000099"/>
                </a:solidFill>
                <a:latin typeface="Cambria" panose="02040503050406030204" pitchFamily="18" charset="0"/>
                <a:ea typeface="Cambria" panose="02040503050406030204" pitchFamily="18" charset="0"/>
              </a:rPr>
              <a:t>,” that none of you may be hardened by the deceitfulness of sin. </a:t>
            </a:r>
            <a:r>
              <a:rPr lang="en-US" baseline="30000" dirty="0">
                <a:latin typeface="Candara" panose="020E0502030303020204" pitchFamily="34" charset="0"/>
                <a:ea typeface="Cambria" panose="02040503050406030204" pitchFamily="18" charset="0"/>
              </a:rPr>
              <a:t>14</a:t>
            </a:r>
            <a:r>
              <a:rPr lang="en-US" i="1" dirty="0">
                <a:solidFill>
                  <a:srgbClr val="000099"/>
                </a:solidFill>
                <a:latin typeface="Cambria" panose="02040503050406030204" pitchFamily="18" charset="0"/>
                <a:ea typeface="Cambria" panose="02040503050406030204" pitchFamily="18" charset="0"/>
              </a:rPr>
              <a:t> For we have come to share in Christ, if indeed we hold our original confidence firm to the end. </a:t>
            </a:r>
            <a:endParaRPr lang="en-US" i="1" dirty="0">
              <a:solidFill>
                <a:srgbClr val="7030A0"/>
              </a:solidFill>
              <a:latin typeface="Cambria" panose="02040503050406030204" pitchFamily="18" charset="0"/>
              <a:ea typeface="Cambria" panose="02040503050406030204" pitchFamily="18" charset="0"/>
            </a:endParaRPr>
          </a:p>
          <a:p>
            <a:r>
              <a:rPr lang="en-US" dirty="0"/>
              <a:t>In that sense, the “</a:t>
            </a:r>
            <a:r>
              <a:rPr lang="en-US" i="1" dirty="0">
                <a:solidFill>
                  <a:srgbClr val="7030A0"/>
                </a:solidFill>
                <a:latin typeface="Cambria" panose="02040503050406030204" pitchFamily="18" charset="0"/>
                <a:ea typeface="Cambria" panose="02040503050406030204" pitchFamily="18" charset="0"/>
              </a:rPr>
              <a:t>today</a:t>
            </a:r>
            <a:r>
              <a:rPr lang="en-US" dirty="0"/>
              <a:t>” given in verse 13 can be taken at face value: Well, it’s </a:t>
            </a:r>
            <a:r>
              <a:rPr lang="en-US" b="1" i="1" dirty="0"/>
              <a:t>today</a:t>
            </a:r>
            <a:r>
              <a:rPr lang="en-US" dirty="0"/>
              <a:t>, and there’s a danger of falling aside. Don’t fall aside </a:t>
            </a:r>
            <a:r>
              <a:rPr lang="en-US" b="1" i="1" dirty="0"/>
              <a:t>today</a:t>
            </a:r>
            <a:r>
              <a:rPr lang="en-US" dirty="0"/>
              <a:t>, as long as it’s today, which goes on for quite a long time. As long as it’s </a:t>
            </a:r>
            <a:r>
              <a:rPr lang="en-US" b="1" i="1" dirty="0"/>
              <a:t>today</a:t>
            </a:r>
            <a:r>
              <a:rPr lang="en-US" dirty="0"/>
              <a:t>, don’t harden your heart so “</a:t>
            </a:r>
            <a:r>
              <a:rPr lang="en-US" i="1" dirty="0">
                <a:solidFill>
                  <a:srgbClr val="000099"/>
                </a:solidFill>
                <a:latin typeface="Cambria" panose="02040503050406030204" pitchFamily="18" charset="0"/>
                <a:ea typeface="Cambria" panose="02040503050406030204" pitchFamily="18" charset="0"/>
              </a:rPr>
              <a:t>that none of you may be hardened by the deceitfulness of sin</a:t>
            </a:r>
            <a:r>
              <a:rPr lang="en-US" dirty="0"/>
              <a:t>.”</a:t>
            </a:r>
            <a:r>
              <a:rPr lang="en-US" baseline="30000" dirty="0">
                <a:solidFill>
                  <a:prstClr val="black"/>
                </a:solidFill>
              </a:rPr>
              <a:t> 1</a:t>
            </a:r>
            <a:endParaRPr lang="en-US" dirty="0"/>
          </a:p>
          <a:p>
            <a:r>
              <a:rPr lang="en-US" dirty="0"/>
              <a:t>Falling away from God can be </a:t>
            </a:r>
            <a:r>
              <a:rPr lang="en-US" b="1" i="1" dirty="0"/>
              <a:t>prevented</a:t>
            </a:r>
            <a:r>
              <a:rPr lang="en-US" dirty="0"/>
              <a:t>, the author tells us, if believers “</a:t>
            </a:r>
            <a:r>
              <a:rPr lang="en-US" i="1" dirty="0">
                <a:solidFill>
                  <a:srgbClr val="000099"/>
                </a:solidFill>
                <a:latin typeface="Cambria" panose="02040503050406030204" pitchFamily="18" charset="0"/>
                <a:ea typeface="Cambria" panose="02040503050406030204" pitchFamily="18" charset="0"/>
              </a:rPr>
              <a:t>exhort </a:t>
            </a:r>
            <a:r>
              <a:rPr lang="en-US" b="1" i="1" dirty="0">
                <a:solidFill>
                  <a:srgbClr val="000099"/>
                </a:solidFill>
                <a:latin typeface="Cambria" panose="02040503050406030204" pitchFamily="18" charset="0"/>
                <a:ea typeface="Cambria" panose="02040503050406030204" pitchFamily="18" charset="0"/>
              </a:rPr>
              <a:t>one another </a:t>
            </a:r>
            <a:r>
              <a:rPr lang="en-US" i="1" dirty="0">
                <a:solidFill>
                  <a:srgbClr val="000099"/>
                </a:solidFill>
                <a:latin typeface="Cambria" panose="02040503050406030204" pitchFamily="18" charset="0"/>
                <a:ea typeface="Cambria" panose="02040503050406030204" pitchFamily="18" charset="0"/>
              </a:rPr>
              <a:t>every day</a:t>
            </a:r>
            <a:r>
              <a:rPr lang="en-US" dirty="0"/>
              <a:t>”.</a:t>
            </a:r>
            <a:r>
              <a:rPr lang="en-US" baseline="30000" dirty="0">
                <a:solidFill>
                  <a:prstClr val="black"/>
                </a:solidFill>
              </a:rPr>
              <a:t>2</a:t>
            </a:r>
            <a:endParaRPr lang="en-US" dirty="0"/>
          </a:p>
          <a:p>
            <a:r>
              <a:rPr lang="en-US" dirty="0"/>
              <a:t>The author will tell us later (Heb 10:25) that believers should regularly gather together to strengthen and encourage one another.</a:t>
            </a:r>
            <a:r>
              <a:rPr lang="en-US" baseline="30000" dirty="0">
                <a:solidFill>
                  <a:prstClr val="black"/>
                </a:solidFill>
              </a:rPr>
              <a:t> 2</a:t>
            </a:r>
            <a:endParaRPr lang="en-US" dirty="0"/>
          </a:p>
          <a:p>
            <a:r>
              <a:rPr lang="en-US" b="1" i="1" dirty="0"/>
              <a:t>Occasional</a:t>
            </a:r>
            <a:r>
              <a:rPr lang="en-US" dirty="0"/>
              <a:t> encouragement does not suffice – Encouragement is needed “</a:t>
            </a:r>
            <a:r>
              <a:rPr lang="en-US" i="1" dirty="0">
                <a:solidFill>
                  <a:srgbClr val="000099"/>
                </a:solidFill>
                <a:latin typeface="Cambria" panose="02040503050406030204" pitchFamily="18" charset="0"/>
                <a:ea typeface="Cambria" panose="02040503050406030204" pitchFamily="18" charset="0"/>
              </a:rPr>
              <a:t>every day</a:t>
            </a:r>
            <a:r>
              <a:rPr lang="en-US" dirty="0"/>
              <a:t>”.</a:t>
            </a:r>
            <a:r>
              <a:rPr lang="en-US" baseline="30000" dirty="0">
                <a:solidFill>
                  <a:prstClr val="black"/>
                </a:solidFill>
              </a:rPr>
              <a:t> 2</a:t>
            </a: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11773" y="6211668"/>
            <a:ext cx="9144000"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a:p>
            <a:pPr>
              <a:defRPr/>
            </a:pPr>
            <a:r>
              <a:rPr lang="en-US" baseline="30000" dirty="0">
                <a:solidFill>
                  <a:prstClr val="black"/>
                </a:solidFill>
              </a:rPr>
              <a:t>2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127</a:t>
            </a:r>
          </a:p>
        </p:txBody>
      </p:sp>
    </p:spTree>
    <p:extLst>
      <p:ext uri="{BB962C8B-B14F-4D97-AF65-F5344CB8AC3E}">
        <p14:creationId xmlns:p14="http://schemas.microsoft.com/office/powerpoint/2010/main" val="19516560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76895"/>
          </a:xfrm>
        </p:spPr>
        <p:txBody>
          <a:bodyPr/>
          <a:lstStyle/>
          <a:p>
            <a:r>
              <a:rPr lang="en-US" sz="3600" dirty="0">
                <a:solidFill>
                  <a:srgbClr val="002060"/>
                </a:solidFill>
              </a:rPr>
              <a:t>The Exhortation Psalm 95 Offers (3:12–15)</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576896"/>
            <a:ext cx="8421900" cy="5988731"/>
          </a:xfrm>
        </p:spPr>
        <p:txBody>
          <a:bodyPr>
            <a:normAutofit lnSpcReduction="10000"/>
          </a:bodyPr>
          <a:lstStyle/>
          <a:p>
            <a:pPr marL="173038" indent="-173038">
              <a:buNone/>
            </a:pPr>
            <a:r>
              <a:rPr lang="en-US" baseline="30000" dirty="0">
                <a:latin typeface="Candara" panose="020E0502030303020204" pitchFamily="34" charset="0"/>
                <a:ea typeface="Cambria" panose="02040503050406030204" pitchFamily="18" charset="0"/>
              </a:rPr>
              <a:t>13</a:t>
            </a:r>
            <a:r>
              <a:rPr lang="en-US" i="1" dirty="0">
                <a:solidFill>
                  <a:srgbClr val="000099"/>
                </a:solidFill>
                <a:latin typeface="Cambria" panose="02040503050406030204" pitchFamily="18" charset="0"/>
                <a:ea typeface="Cambria" panose="02040503050406030204" pitchFamily="18" charset="0"/>
              </a:rPr>
              <a:t> But exhort one another every day, as long as it is called “</a:t>
            </a:r>
            <a:r>
              <a:rPr lang="en-US" i="1" dirty="0">
                <a:solidFill>
                  <a:srgbClr val="7030A0"/>
                </a:solidFill>
                <a:latin typeface="Cambria" panose="02040503050406030204" pitchFamily="18" charset="0"/>
                <a:ea typeface="Cambria" panose="02040503050406030204" pitchFamily="18" charset="0"/>
              </a:rPr>
              <a:t>today</a:t>
            </a:r>
            <a:r>
              <a:rPr lang="en-US" i="1" dirty="0">
                <a:solidFill>
                  <a:srgbClr val="000099"/>
                </a:solidFill>
                <a:latin typeface="Cambria" panose="02040503050406030204" pitchFamily="18" charset="0"/>
                <a:ea typeface="Cambria" panose="02040503050406030204" pitchFamily="18" charset="0"/>
              </a:rPr>
              <a:t>,” that none of you may be hardened by the deceitfulness of sin. </a:t>
            </a:r>
            <a:r>
              <a:rPr lang="en-US" baseline="30000" dirty="0">
                <a:latin typeface="Candara" panose="020E0502030303020204" pitchFamily="34" charset="0"/>
                <a:ea typeface="Cambria" panose="02040503050406030204" pitchFamily="18" charset="0"/>
              </a:rPr>
              <a:t>14</a:t>
            </a:r>
            <a:r>
              <a:rPr lang="en-US" i="1" dirty="0">
                <a:solidFill>
                  <a:srgbClr val="000099"/>
                </a:solidFill>
                <a:latin typeface="Cambria" panose="02040503050406030204" pitchFamily="18" charset="0"/>
                <a:ea typeface="Cambria" panose="02040503050406030204" pitchFamily="18" charset="0"/>
              </a:rPr>
              <a:t> For we have come to share in Christ, </a:t>
            </a:r>
            <a:r>
              <a:rPr lang="en-US" b="1" i="1" dirty="0">
                <a:solidFill>
                  <a:srgbClr val="000099"/>
                </a:solidFill>
                <a:latin typeface="Cambria" panose="02040503050406030204" pitchFamily="18" charset="0"/>
                <a:ea typeface="Cambria" panose="02040503050406030204" pitchFamily="18" charset="0"/>
              </a:rPr>
              <a:t>if</a:t>
            </a:r>
            <a:r>
              <a:rPr lang="en-US" i="1" dirty="0">
                <a:solidFill>
                  <a:srgbClr val="000099"/>
                </a:solidFill>
                <a:latin typeface="Cambria" panose="02040503050406030204" pitchFamily="18" charset="0"/>
                <a:ea typeface="Cambria" panose="02040503050406030204" pitchFamily="18" charset="0"/>
              </a:rPr>
              <a:t> </a:t>
            </a:r>
            <a:r>
              <a:rPr lang="en-US" b="1" i="1" dirty="0">
                <a:solidFill>
                  <a:srgbClr val="000099"/>
                </a:solidFill>
                <a:latin typeface="Cambria" panose="02040503050406030204" pitchFamily="18" charset="0"/>
                <a:ea typeface="Cambria" panose="02040503050406030204" pitchFamily="18" charset="0"/>
              </a:rPr>
              <a:t>indeed we hold </a:t>
            </a:r>
            <a:r>
              <a:rPr lang="en-US" i="1" dirty="0">
                <a:solidFill>
                  <a:srgbClr val="000099"/>
                </a:solidFill>
                <a:latin typeface="Cambria" panose="02040503050406030204" pitchFamily="18" charset="0"/>
                <a:ea typeface="Cambria" panose="02040503050406030204" pitchFamily="18" charset="0"/>
              </a:rPr>
              <a:t>our original confidence firm </a:t>
            </a:r>
            <a:r>
              <a:rPr lang="en-US" b="1" i="1" dirty="0">
                <a:solidFill>
                  <a:srgbClr val="000099"/>
                </a:solidFill>
                <a:latin typeface="Cambria" panose="02040503050406030204" pitchFamily="18" charset="0"/>
                <a:ea typeface="Cambria" panose="02040503050406030204" pitchFamily="18" charset="0"/>
              </a:rPr>
              <a:t>to the end</a:t>
            </a:r>
            <a:r>
              <a:rPr lang="en-US" i="1" dirty="0">
                <a:solidFill>
                  <a:srgbClr val="000099"/>
                </a:solidFill>
                <a:latin typeface="Cambria" panose="02040503050406030204" pitchFamily="18" charset="0"/>
                <a:ea typeface="Cambria" panose="02040503050406030204" pitchFamily="18" charset="0"/>
              </a:rPr>
              <a:t>. </a:t>
            </a:r>
            <a:endParaRPr lang="en-US" i="1" dirty="0">
              <a:solidFill>
                <a:srgbClr val="7030A0"/>
              </a:solidFill>
              <a:latin typeface="Cambria" panose="02040503050406030204" pitchFamily="18" charset="0"/>
              <a:ea typeface="Cambria" panose="02040503050406030204" pitchFamily="18" charset="0"/>
            </a:endParaRPr>
          </a:p>
          <a:p>
            <a:r>
              <a:rPr lang="en-US" dirty="0"/>
              <a:t>But there is a theological point to the author’s emphasis on the importance of continuing to persevere. It is found in verse 14. </a:t>
            </a:r>
          </a:p>
          <a:p>
            <a:r>
              <a:rPr lang="en-US" dirty="0"/>
              <a:t>Basically what verse 14 does is give us a definition of what valid faith looks like: valid faith, </a:t>
            </a:r>
            <a:r>
              <a:rPr lang="en-US" b="1" i="1" dirty="0"/>
              <a:t>by definition</a:t>
            </a:r>
            <a:r>
              <a:rPr lang="en-US" dirty="0"/>
              <a:t>, perseveres – “</a:t>
            </a:r>
            <a:r>
              <a:rPr lang="en-US" i="1" dirty="0">
                <a:solidFill>
                  <a:srgbClr val="000099"/>
                </a:solidFill>
                <a:latin typeface="Cambria" panose="02040503050406030204" pitchFamily="18" charset="0"/>
                <a:ea typeface="Cambria" panose="02040503050406030204" pitchFamily="18" charset="0"/>
              </a:rPr>
              <a:t>we have come to share in Christ, </a:t>
            </a:r>
            <a:r>
              <a:rPr lang="en-US" b="1" i="1" dirty="0">
                <a:solidFill>
                  <a:srgbClr val="000099"/>
                </a:solidFill>
                <a:latin typeface="Cambria" panose="02040503050406030204" pitchFamily="18" charset="0"/>
                <a:ea typeface="Cambria" panose="02040503050406030204" pitchFamily="18" charset="0"/>
              </a:rPr>
              <a:t>if indeed</a:t>
            </a:r>
            <a:r>
              <a:rPr lang="en-US" i="1" dirty="0">
                <a:solidFill>
                  <a:srgbClr val="000099"/>
                </a:solidFill>
                <a:latin typeface="Cambria" panose="02040503050406030204" pitchFamily="18" charset="0"/>
                <a:ea typeface="Cambria" panose="02040503050406030204" pitchFamily="18" charset="0"/>
              </a:rPr>
              <a:t> </a:t>
            </a:r>
            <a:r>
              <a:rPr lang="en-US" b="1" i="1" dirty="0">
                <a:solidFill>
                  <a:srgbClr val="000099"/>
                </a:solidFill>
                <a:latin typeface="Cambria" panose="02040503050406030204" pitchFamily="18" charset="0"/>
                <a:ea typeface="Cambria" panose="02040503050406030204" pitchFamily="18" charset="0"/>
              </a:rPr>
              <a:t>we</a:t>
            </a:r>
            <a:r>
              <a:rPr lang="en-US" i="1" dirty="0">
                <a:solidFill>
                  <a:srgbClr val="000099"/>
                </a:solidFill>
                <a:latin typeface="Cambria" panose="02040503050406030204" pitchFamily="18" charset="0"/>
                <a:ea typeface="Cambria" panose="02040503050406030204" pitchFamily="18" charset="0"/>
              </a:rPr>
              <a:t> </a:t>
            </a:r>
            <a:r>
              <a:rPr lang="en-US" b="1" i="1" dirty="0">
                <a:solidFill>
                  <a:srgbClr val="000099"/>
                </a:solidFill>
                <a:latin typeface="Cambria" panose="02040503050406030204" pitchFamily="18" charset="0"/>
                <a:ea typeface="Cambria" panose="02040503050406030204" pitchFamily="18" charset="0"/>
              </a:rPr>
              <a:t>hold</a:t>
            </a:r>
            <a:r>
              <a:rPr lang="en-US" i="1" dirty="0">
                <a:solidFill>
                  <a:srgbClr val="000099"/>
                </a:solidFill>
                <a:latin typeface="Cambria" panose="02040503050406030204" pitchFamily="18" charset="0"/>
                <a:ea typeface="Cambria" panose="02040503050406030204" pitchFamily="18" charset="0"/>
              </a:rPr>
              <a:t> our original confidence firm </a:t>
            </a:r>
            <a:r>
              <a:rPr lang="en-US" b="1" i="1" dirty="0">
                <a:solidFill>
                  <a:srgbClr val="000099"/>
                </a:solidFill>
                <a:latin typeface="Cambria" panose="02040503050406030204" pitchFamily="18" charset="0"/>
                <a:ea typeface="Cambria" panose="02040503050406030204" pitchFamily="18" charset="0"/>
              </a:rPr>
              <a:t>to the end</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379888731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76895"/>
          </a:xfrm>
        </p:spPr>
        <p:txBody>
          <a:bodyPr/>
          <a:lstStyle/>
          <a:p>
            <a:r>
              <a:rPr lang="en-US" sz="3600" dirty="0">
                <a:solidFill>
                  <a:srgbClr val="002060"/>
                </a:solidFill>
              </a:rPr>
              <a:t>The Exhortation Psalm 95 Offers (3:12–15)</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576896"/>
            <a:ext cx="8421900" cy="5911771"/>
          </a:xfrm>
        </p:spPr>
        <p:txBody>
          <a:bodyPr>
            <a:normAutofit fontScale="92500" lnSpcReduction="20000"/>
          </a:bodyPr>
          <a:lstStyle/>
          <a:p>
            <a:pPr marL="173038" indent="-173038">
              <a:buNone/>
            </a:pPr>
            <a:r>
              <a:rPr lang="en-US" baseline="30000" dirty="0">
                <a:latin typeface="Candara" panose="020E0502030303020204" pitchFamily="34" charset="0"/>
                <a:ea typeface="Cambria" panose="02040503050406030204" pitchFamily="18" charset="0"/>
              </a:rPr>
              <a:t>13</a:t>
            </a:r>
            <a:r>
              <a:rPr lang="en-US" i="1" dirty="0">
                <a:solidFill>
                  <a:srgbClr val="000099"/>
                </a:solidFill>
                <a:latin typeface="Cambria" panose="02040503050406030204" pitchFamily="18" charset="0"/>
                <a:ea typeface="Cambria" panose="02040503050406030204" pitchFamily="18" charset="0"/>
              </a:rPr>
              <a:t> But exhort one another every day, as long as it is called “</a:t>
            </a:r>
            <a:r>
              <a:rPr lang="en-US" i="1" dirty="0">
                <a:solidFill>
                  <a:srgbClr val="7030A0"/>
                </a:solidFill>
                <a:latin typeface="Cambria" panose="02040503050406030204" pitchFamily="18" charset="0"/>
                <a:ea typeface="Cambria" panose="02040503050406030204" pitchFamily="18" charset="0"/>
              </a:rPr>
              <a:t>today</a:t>
            </a:r>
            <a:r>
              <a:rPr lang="en-US" i="1" dirty="0">
                <a:solidFill>
                  <a:srgbClr val="000099"/>
                </a:solidFill>
                <a:latin typeface="Cambria" panose="02040503050406030204" pitchFamily="18" charset="0"/>
                <a:ea typeface="Cambria" panose="02040503050406030204" pitchFamily="18" charset="0"/>
              </a:rPr>
              <a:t>,” that none of you may be hardened by the deceitfulness of sin. </a:t>
            </a:r>
            <a:r>
              <a:rPr lang="en-US" baseline="30000" dirty="0">
                <a:latin typeface="Candara" panose="020E0502030303020204" pitchFamily="34" charset="0"/>
                <a:ea typeface="Cambria" panose="02040503050406030204" pitchFamily="18" charset="0"/>
              </a:rPr>
              <a:t>14</a:t>
            </a:r>
            <a:r>
              <a:rPr lang="en-US" i="1" dirty="0">
                <a:solidFill>
                  <a:srgbClr val="000099"/>
                </a:solidFill>
                <a:latin typeface="Cambria" panose="02040503050406030204" pitchFamily="18" charset="0"/>
                <a:ea typeface="Cambria" panose="02040503050406030204" pitchFamily="18" charset="0"/>
              </a:rPr>
              <a:t> For we have come to share in Christ, if indeed we hold our original confidence firm to the end. </a:t>
            </a:r>
            <a:endParaRPr lang="en-US" i="1" dirty="0">
              <a:solidFill>
                <a:srgbClr val="7030A0"/>
              </a:solidFill>
              <a:latin typeface="Cambria" panose="02040503050406030204" pitchFamily="18" charset="0"/>
              <a:ea typeface="Cambria" panose="02040503050406030204" pitchFamily="18" charset="0"/>
            </a:endParaRPr>
          </a:p>
          <a:p>
            <a:r>
              <a:rPr lang="en-US" dirty="0"/>
              <a:t>This idea of Christian perseverance is a fairly common thought in the New Testament. </a:t>
            </a:r>
          </a:p>
          <a:p>
            <a:r>
              <a:rPr lang="en-US" dirty="0"/>
              <a:t>For example, some people approach Jesus and they’re called his “</a:t>
            </a:r>
            <a:r>
              <a:rPr lang="en-US" i="1" dirty="0">
                <a:solidFill>
                  <a:srgbClr val="000099"/>
                </a:solidFill>
                <a:latin typeface="Cambria" panose="02040503050406030204" pitchFamily="18" charset="0"/>
                <a:ea typeface="Cambria" panose="02040503050406030204" pitchFamily="18" charset="0"/>
              </a:rPr>
              <a:t>disciples</a:t>
            </a:r>
            <a:r>
              <a:rPr lang="en-US" dirty="0"/>
              <a:t>”, nevertheless, Jesus can turn to them later and say in John 8:31 – “</a:t>
            </a:r>
            <a:r>
              <a:rPr lang="en-US" b="1" i="1" dirty="0">
                <a:solidFill>
                  <a:srgbClr val="000099"/>
                </a:solidFill>
                <a:latin typeface="Cambria" panose="02040503050406030204" pitchFamily="18" charset="0"/>
                <a:ea typeface="Cambria" panose="02040503050406030204" pitchFamily="18" charset="0"/>
              </a:rPr>
              <a:t>If </a:t>
            </a:r>
            <a:r>
              <a:rPr lang="en-US" i="1" dirty="0">
                <a:solidFill>
                  <a:srgbClr val="000099"/>
                </a:solidFill>
                <a:latin typeface="Cambria" panose="02040503050406030204" pitchFamily="18" charset="0"/>
                <a:ea typeface="Cambria" panose="02040503050406030204" pitchFamily="18" charset="0"/>
              </a:rPr>
              <a:t>you abide in my word, you are </a:t>
            </a:r>
            <a:r>
              <a:rPr lang="en-US" b="1" i="1" dirty="0">
                <a:solidFill>
                  <a:srgbClr val="000099"/>
                </a:solidFill>
                <a:latin typeface="Cambria" panose="02040503050406030204" pitchFamily="18" charset="0"/>
                <a:ea typeface="Cambria" panose="02040503050406030204" pitchFamily="18" charset="0"/>
              </a:rPr>
              <a:t>truly</a:t>
            </a:r>
            <a:r>
              <a:rPr lang="en-US" i="1" dirty="0">
                <a:solidFill>
                  <a:srgbClr val="000099"/>
                </a:solidFill>
                <a:latin typeface="Cambria" panose="02040503050406030204" pitchFamily="18" charset="0"/>
                <a:ea typeface="Cambria" panose="02040503050406030204" pitchFamily="18" charset="0"/>
              </a:rPr>
              <a:t> my disciples.</a:t>
            </a:r>
            <a:r>
              <a:rPr lang="en-US" dirty="0"/>
              <a:t>” </a:t>
            </a:r>
          </a:p>
          <a:p>
            <a:r>
              <a:rPr lang="en-US" dirty="0"/>
              <a:t>This same idea has already, in principle, been said in a briefer form earlier in the book of Hebrews (Heb 3:6b) – “</a:t>
            </a:r>
            <a:r>
              <a:rPr lang="en-US" i="1" dirty="0">
                <a:solidFill>
                  <a:srgbClr val="000099"/>
                </a:solidFill>
                <a:latin typeface="Cambria" panose="02040503050406030204" pitchFamily="18" charset="0"/>
                <a:ea typeface="Cambria" panose="02040503050406030204" pitchFamily="18" charset="0"/>
              </a:rPr>
              <a:t>And we are his house </a:t>
            </a:r>
            <a:r>
              <a:rPr lang="en-US" b="1" i="1" dirty="0">
                <a:solidFill>
                  <a:srgbClr val="000099"/>
                </a:solidFill>
                <a:latin typeface="Cambria" panose="02040503050406030204" pitchFamily="18" charset="0"/>
                <a:ea typeface="Cambria" panose="02040503050406030204" pitchFamily="18" charset="0"/>
              </a:rPr>
              <a:t>if</a:t>
            </a:r>
            <a:r>
              <a:rPr lang="en-US" i="1" dirty="0">
                <a:solidFill>
                  <a:srgbClr val="000099"/>
                </a:solidFill>
                <a:latin typeface="Cambria" panose="02040503050406030204" pitchFamily="18" charset="0"/>
                <a:ea typeface="Cambria" panose="02040503050406030204" pitchFamily="18" charset="0"/>
              </a:rPr>
              <a:t> indeed we </a:t>
            </a:r>
            <a:r>
              <a:rPr lang="en-US" b="1" i="1" dirty="0">
                <a:solidFill>
                  <a:srgbClr val="000099"/>
                </a:solidFill>
                <a:latin typeface="Cambria" panose="02040503050406030204" pitchFamily="18" charset="0"/>
                <a:ea typeface="Cambria" panose="02040503050406030204" pitchFamily="18" charset="0"/>
              </a:rPr>
              <a:t>hold fast </a:t>
            </a:r>
            <a:r>
              <a:rPr lang="en-US" i="1" dirty="0">
                <a:solidFill>
                  <a:srgbClr val="000099"/>
                </a:solidFill>
                <a:latin typeface="Cambria" panose="02040503050406030204" pitchFamily="18" charset="0"/>
                <a:ea typeface="Cambria" panose="02040503050406030204" pitchFamily="18" charset="0"/>
              </a:rPr>
              <a:t>our confidence and our boasting in our hope</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6584456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76895"/>
          </a:xfrm>
        </p:spPr>
        <p:txBody>
          <a:bodyPr/>
          <a:lstStyle/>
          <a:p>
            <a:r>
              <a:rPr lang="en-US" sz="3600" dirty="0">
                <a:solidFill>
                  <a:srgbClr val="002060"/>
                </a:solidFill>
              </a:rPr>
              <a:t>The Exhortation Psalm 95 Offers (3:12–15)</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57126" y="525877"/>
            <a:ext cx="8480766" cy="5918092"/>
          </a:xfrm>
        </p:spPr>
        <p:txBody>
          <a:bodyPr>
            <a:normAutofit/>
          </a:bodyPr>
          <a:lstStyle/>
          <a:p>
            <a:pPr marL="173038" indent="-173038">
              <a:buNone/>
            </a:pPr>
            <a:r>
              <a:rPr lang="en-US" sz="2800" baseline="30000" dirty="0">
                <a:latin typeface="Candara" panose="020E0502030303020204" pitchFamily="34" charset="0"/>
                <a:ea typeface="Cambria" panose="02040503050406030204" pitchFamily="18" charset="0"/>
              </a:rPr>
              <a:t>13</a:t>
            </a:r>
            <a:r>
              <a:rPr lang="en-US" sz="2800" i="1" dirty="0">
                <a:solidFill>
                  <a:srgbClr val="000099"/>
                </a:solidFill>
                <a:latin typeface="Cambria" panose="02040503050406030204" pitchFamily="18" charset="0"/>
                <a:ea typeface="Cambria" panose="02040503050406030204" pitchFamily="18" charset="0"/>
              </a:rPr>
              <a:t> But exhort one another every day, as long as it is called “</a:t>
            </a:r>
            <a:r>
              <a:rPr lang="en-US" sz="2800" i="1" dirty="0">
                <a:solidFill>
                  <a:srgbClr val="7030A0"/>
                </a:solidFill>
                <a:latin typeface="Cambria" panose="02040503050406030204" pitchFamily="18" charset="0"/>
                <a:ea typeface="Cambria" panose="02040503050406030204" pitchFamily="18" charset="0"/>
              </a:rPr>
              <a:t>today</a:t>
            </a:r>
            <a:r>
              <a:rPr lang="en-US" sz="2800" i="1" dirty="0">
                <a:solidFill>
                  <a:srgbClr val="000099"/>
                </a:solidFill>
                <a:latin typeface="Cambria" panose="02040503050406030204" pitchFamily="18" charset="0"/>
                <a:ea typeface="Cambria" panose="02040503050406030204" pitchFamily="18" charset="0"/>
              </a:rPr>
              <a:t>,” that none of you may be hardened by the deceitfulness of sin. </a:t>
            </a:r>
            <a:r>
              <a:rPr lang="en-US" sz="2800" baseline="30000" dirty="0">
                <a:latin typeface="Candara" panose="020E0502030303020204" pitchFamily="34" charset="0"/>
                <a:ea typeface="Cambria" panose="02040503050406030204" pitchFamily="18" charset="0"/>
              </a:rPr>
              <a:t>14</a:t>
            </a:r>
            <a:r>
              <a:rPr lang="en-US" sz="2800" i="1" dirty="0">
                <a:solidFill>
                  <a:srgbClr val="000099"/>
                </a:solidFill>
                <a:latin typeface="Cambria" panose="02040503050406030204" pitchFamily="18" charset="0"/>
                <a:ea typeface="Cambria" panose="02040503050406030204" pitchFamily="18" charset="0"/>
              </a:rPr>
              <a:t> For we have come to share in Christ, if indeed we hold our original confidence firm to the end. </a:t>
            </a:r>
            <a:endParaRPr lang="en-US" sz="2800" i="1" dirty="0">
              <a:solidFill>
                <a:srgbClr val="7030A0"/>
              </a:solidFill>
              <a:latin typeface="Cambria" panose="02040503050406030204" pitchFamily="18" charset="0"/>
              <a:ea typeface="Cambria" panose="02040503050406030204" pitchFamily="18" charset="0"/>
            </a:endParaRPr>
          </a:p>
          <a:p>
            <a:r>
              <a:rPr lang="en-US" sz="2800" dirty="0"/>
              <a:t>The idea of Christian perseverance is also found, for example, in some of the </a:t>
            </a:r>
            <a:r>
              <a:rPr lang="en-US" sz="2800" b="1" i="1" dirty="0"/>
              <a:t>Apostle</a:t>
            </a:r>
            <a:r>
              <a:rPr lang="en-US" sz="2800" dirty="0"/>
              <a:t> </a:t>
            </a:r>
            <a:r>
              <a:rPr lang="en-US" sz="2800" b="1" i="1" dirty="0"/>
              <a:t>Paul’s</a:t>
            </a:r>
            <a:r>
              <a:rPr lang="en-US" sz="2800" dirty="0"/>
              <a:t> writings:</a:t>
            </a:r>
          </a:p>
          <a:p>
            <a:pPr lvl="1"/>
            <a:r>
              <a:rPr lang="en-US" sz="2400" dirty="0"/>
              <a:t>Rom 11:22  – </a:t>
            </a:r>
            <a:r>
              <a:rPr lang="en-US" sz="2400" i="1" dirty="0">
                <a:solidFill>
                  <a:srgbClr val="000099"/>
                </a:solidFill>
                <a:latin typeface="Cambria" panose="02040503050406030204" pitchFamily="18" charset="0"/>
                <a:ea typeface="Cambria" panose="02040503050406030204" pitchFamily="18" charset="0"/>
              </a:rPr>
              <a:t>Note then the kindness and the severity of God: severity toward those who have fallen, but God's kindness to you, </a:t>
            </a:r>
            <a:r>
              <a:rPr lang="en-US" sz="2400" b="1" i="1" dirty="0">
                <a:solidFill>
                  <a:srgbClr val="000099"/>
                </a:solidFill>
                <a:latin typeface="Cambria" panose="02040503050406030204" pitchFamily="18" charset="0"/>
                <a:ea typeface="Cambria" panose="02040503050406030204" pitchFamily="18" charset="0"/>
              </a:rPr>
              <a:t>provided you continue </a:t>
            </a:r>
            <a:r>
              <a:rPr lang="en-US" sz="2400" i="1" dirty="0">
                <a:solidFill>
                  <a:srgbClr val="000099"/>
                </a:solidFill>
                <a:latin typeface="Cambria" panose="02040503050406030204" pitchFamily="18" charset="0"/>
                <a:ea typeface="Cambria" panose="02040503050406030204" pitchFamily="18" charset="0"/>
              </a:rPr>
              <a:t>in his kindness… </a:t>
            </a:r>
          </a:p>
          <a:p>
            <a:pPr lvl="1"/>
            <a:r>
              <a:rPr lang="en-US" sz="2400" dirty="0"/>
              <a:t>Col 1:22-23 – </a:t>
            </a:r>
            <a:r>
              <a:rPr lang="en-US" sz="2400" b="0" i="1" u="none" strike="noStrike" baseline="0" dirty="0">
                <a:solidFill>
                  <a:srgbClr val="000099"/>
                </a:solidFill>
                <a:latin typeface="Cambria" panose="02040503050406030204" pitchFamily="18" charset="0"/>
                <a:ea typeface="Cambria" panose="02040503050406030204" pitchFamily="18" charset="0"/>
              </a:rPr>
              <a:t>He has now reconciled in his body of flesh by his death, in order to present you holy and blameless and above reproach before him, </a:t>
            </a:r>
            <a:r>
              <a:rPr lang="en-US" sz="2400" b="1" i="1" u="none" strike="noStrike" baseline="0" dirty="0">
                <a:solidFill>
                  <a:srgbClr val="000099"/>
                </a:solidFill>
                <a:latin typeface="Cambria" panose="02040503050406030204" pitchFamily="18" charset="0"/>
                <a:ea typeface="Cambria" panose="02040503050406030204" pitchFamily="18" charset="0"/>
              </a:rPr>
              <a:t>if indeed you continue </a:t>
            </a:r>
            <a:r>
              <a:rPr lang="en-US" sz="2400" b="0" i="1" u="none" strike="noStrike" baseline="0" dirty="0">
                <a:solidFill>
                  <a:srgbClr val="000099"/>
                </a:solidFill>
                <a:latin typeface="Cambria" panose="02040503050406030204" pitchFamily="18" charset="0"/>
                <a:ea typeface="Cambria" panose="02040503050406030204" pitchFamily="18" charset="0"/>
              </a:rPr>
              <a:t>in the faith, stable and steadfast, not shifting from the hope of the gospel that you heard…</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56631599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76895"/>
          </a:xfrm>
        </p:spPr>
        <p:txBody>
          <a:bodyPr/>
          <a:lstStyle/>
          <a:p>
            <a:r>
              <a:rPr lang="en-US" sz="3600" dirty="0">
                <a:solidFill>
                  <a:srgbClr val="002060"/>
                </a:solidFill>
              </a:rPr>
              <a:t>The Exhortation Psalm 95 Offers (3:12–15)</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57126" y="525877"/>
            <a:ext cx="8480766" cy="5918092"/>
          </a:xfrm>
        </p:spPr>
        <p:txBody>
          <a:bodyPr>
            <a:normAutofit/>
          </a:bodyPr>
          <a:lstStyle/>
          <a:p>
            <a:pPr marL="173038" indent="-173038">
              <a:buNone/>
            </a:pPr>
            <a:r>
              <a:rPr lang="en-US" sz="2800" baseline="30000" dirty="0">
                <a:latin typeface="Candara" panose="020E0502030303020204" pitchFamily="34" charset="0"/>
                <a:ea typeface="Cambria" panose="02040503050406030204" pitchFamily="18" charset="0"/>
              </a:rPr>
              <a:t>13</a:t>
            </a:r>
            <a:r>
              <a:rPr lang="en-US" sz="2800" i="1" dirty="0">
                <a:solidFill>
                  <a:srgbClr val="000099"/>
                </a:solidFill>
                <a:latin typeface="Cambria" panose="02040503050406030204" pitchFamily="18" charset="0"/>
                <a:ea typeface="Cambria" panose="02040503050406030204" pitchFamily="18" charset="0"/>
              </a:rPr>
              <a:t> But exhort one another every day, as long as it is called “</a:t>
            </a:r>
            <a:r>
              <a:rPr lang="en-US" sz="2800" i="1" dirty="0">
                <a:solidFill>
                  <a:srgbClr val="7030A0"/>
                </a:solidFill>
                <a:latin typeface="Cambria" panose="02040503050406030204" pitchFamily="18" charset="0"/>
                <a:ea typeface="Cambria" panose="02040503050406030204" pitchFamily="18" charset="0"/>
              </a:rPr>
              <a:t>today</a:t>
            </a:r>
            <a:r>
              <a:rPr lang="en-US" sz="2800" i="1" dirty="0">
                <a:solidFill>
                  <a:srgbClr val="000099"/>
                </a:solidFill>
                <a:latin typeface="Cambria" panose="02040503050406030204" pitchFamily="18" charset="0"/>
                <a:ea typeface="Cambria" panose="02040503050406030204" pitchFamily="18" charset="0"/>
              </a:rPr>
              <a:t>,” that none of you may be hardened by the deceitfulness of sin. </a:t>
            </a:r>
            <a:r>
              <a:rPr lang="en-US" sz="2800" baseline="30000" dirty="0">
                <a:latin typeface="Candara" panose="020E0502030303020204" pitchFamily="34" charset="0"/>
                <a:ea typeface="Cambria" panose="02040503050406030204" pitchFamily="18" charset="0"/>
              </a:rPr>
              <a:t>14</a:t>
            </a:r>
            <a:r>
              <a:rPr lang="en-US" sz="2800" i="1" dirty="0">
                <a:solidFill>
                  <a:srgbClr val="000099"/>
                </a:solidFill>
                <a:latin typeface="Cambria" panose="02040503050406030204" pitchFamily="18" charset="0"/>
                <a:ea typeface="Cambria" panose="02040503050406030204" pitchFamily="18" charset="0"/>
              </a:rPr>
              <a:t> For we have come to share in Christ, if indeed we hold our original confidence firm to the end. </a:t>
            </a:r>
            <a:endParaRPr lang="en-US" sz="2800" i="1" dirty="0">
              <a:solidFill>
                <a:srgbClr val="7030A0"/>
              </a:solidFill>
              <a:latin typeface="Cambria" panose="02040503050406030204" pitchFamily="18" charset="0"/>
              <a:ea typeface="Cambria" panose="02040503050406030204" pitchFamily="18" charset="0"/>
            </a:endParaRPr>
          </a:p>
          <a:p>
            <a:r>
              <a:rPr lang="en-US" sz="2800" dirty="0"/>
              <a:t>Or you may remember how we read in 1 John that certain people had abandoned the church, and John says concerning them: </a:t>
            </a:r>
          </a:p>
          <a:p>
            <a:pPr lvl="1"/>
            <a:r>
              <a:rPr lang="en-US" sz="2400" dirty="0"/>
              <a:t>1 John 2:19 – </a:t>
            </a:r>
            <a:r>
              <a:rPr lang="en-US" sz="2400" i="1" dirty="0">
                <a:solidFill>
                  <a:srgbClr val="000099"/>
                </a:solidFill>
                <a:latin typeface="Cambria" panose="02040503050406030204" pitchFamily="18" charset="0"/>
                <a:ea typeface="Cambria" panose="02040503050406030204" pitchFamily="18" charset="0"/>
              </a:rPr>
              <a:t>They went out from us, but they were not of us; for </a:t>
            </a:r>
            <a:r>
              <a:rPr lang="en-US" sz="2400" b="1" i="1" dirty="0">
                <a:solidFill>
                  <a:srgbClr val="000099"/>
                </a:solidFill>
                <a:latin typeface="Cambria" panose="02040503050406030204" pitchFamily="18" charset="0"/>
                <a:ea typeface="Cambria" panose="02040503050406030204" pitchFamily="18" charset="0"/>
              </a:rPr>
              <a:t>if they had been of us, they would have continued with us</a:t>
            </a:r>
            <a:r>
              <a:rPr lang="en-US" sz="2400" i="1" dirty="0">
                <a:solidFill>
                  <a:srgbClr val="000099"/>
                </a:solidFill>
                <a:latin typeface="Cambria" panose="02040503050406030204" pitchFamily="18" charset="0"/>
                <a:ea typeface="Cambria" panose="02040503050406030204" pitchFamily="18" charset="0"/>
              </a:rPr>
              <a:t>. But they went out, that it might become plain that they all are not of us</a:t>
            </a:r>
            <a:r>
              <a:rPr lang="en-US" sz="2400"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2937592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17881" y="1593332"/>
            <a:ext cx="8598499" cy="5264668"/>
          </a:xfrm>
        </p:spPr>
        <p:txBody>
          <a:bodyPr>
            <a:normAutofit/>
          </a:bodyPr>
          <a:lstStyle/>
          <a:p>
            <a:pPr marL="571500" indent="-571500">
              <a:buFont typeface="+mj-lt"/>
              <a:buAutoNum type="romanUcPeriod"/>
            </a:pPr>
            <a:r>
              <a:rPr lang="en-US" sz="3500" b="1" dirty="0"/>
              <a:t>We Have a Final Revelation in Jesus (1:1-4)</a:t>
            </a:r>
          </a:p>
          <a:p>
            <a:pPr marL="571500" indent="-571500">
              <a:buFont typeface="+mj-lt"/>
              <a:buAutoNum type="romanUcPeriod"/>
            </a:pPr>
            <a:r>
              <a:rPr lang="en-US" sz="3500" b="1" dirty="0"/>
              <a:t>Jesus Is Better Than the Angels (1:5-2:18)</a:t>
            </a:r>
          </a:p>
          <a:p>
            <a:pPr marL="571500" indent="-571500">
              <a:buFont typeface="+mj-lt"/>
              <a:buAutoNum type="romanUcPeriod" startAt="3"/>
            </a:pPr>
            <a:r>
              <a:rPr lang="en-US" sz="3500" b="1" dirty="0"/>
              <a:t>Jesus Is Better Than Moses (3:1-4:13)</a:t>
            </a:r>
          </a:p>
          <a:p>
            <a:pPr marL="1028700" lvl="1" indent="-571500">
              <a:buFont typeface="+mj-lt"/>
              <a:buAutoNum type="alphaUcPeriod"/>
            </a:pPr>
            <a:r>
              <a:rPr lang="en-US" sz="3000" dirty="0"/>
              <a:t>The Faithful Son is Greater than the Servant Moses (3:1-6)</a:t>
            </a:r>
          </a:p>
          <a:p>
            <a:pPr marL="1028700" lvl="1" indent="-571500">
              <a:buFont typeface="+mj-lt"/>
              <a:buAutoNum type="alphaUcPeriod"/>
            </a:pPr>
            <a:r>
              <a:rPr lang="en-US" sz="3000" dirty="0"/>
              <a:t>The Argument from Psalm 95 (3:7-4:13)</a:t>
            </a:r>
          </a:p>
          <a:p>
            <a:pPr marL="1485900" lvl="2" indent="-571500">
              <a:buFont typeface="+mj-lt"/>
              <a:buAutoNum type="arabicPeriod"/>
            </a:pPr>
            <a:r>
              <a:rPr lang="en-US" sz="2600" dirty="0"/>
              <a:t>The Text of Psalm 95 (3:7b-11)</a:t>
            </a:r>
          </a:p>
          <a:p>
            <a:pPr marL="1485900" lvl="2" indent="-571500">
              <a:buFont typeface="+mj-lt"/>
              <a:buAutoNum type="arabicPeriod"/>
            </a:pPr>
            <a:r>
              <a:rPr lang="en-US" sz="2600" dirty="0"/>
              <a:t>The Immediate Exhortation Psalm 95 Offers (3:12–15)</a:t>
            </a:r>
          </a:p>
          <a:p>
            <a:pPr marL="1485900" lvl="2" indent="-571500">
              <a:buFont typeface="+mj-lt"/>
              <a:buAutoNum type="arabicPeriod"/>
            </a:pPr>
            <a:r>
              <a:rPr lang="en-US" sz="2600" dirty="0"/>
              <a:t>The Painful Example the OT Text Provides (3:16–19)</a:t>
            </a:r>
          </a:p>
          <a:p>
            <a:pPr marL="1485900" lvl="2" indent="-571500">
              <a:buFont typeface="+mj-lt"/>
              <a:buAutoNum type="arabicPeriod"/>
            </a:pPr>
            <a:r>
              <a:rPr lang="en-US" sz="2600" dirty="0"/>
              <a:t>The Prospect the Psalm Holds Out. (4:1-13)</a:t>
            </a:r>
          </a:p>
        </p:txBody>
      </p:sp>
    </p:spTree>
    <p:extLst>
      <p:ext uri="{BB962C8B-B14F-4D97-AF65-F5344CB8AC3E}">
        <p14:creationId xmlns:p14="http://schemas.microsoft.com/office/powerpoint/2010/main" val="187205684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76895"/>
          </a:xfrm>
        </p:spPr>
        <p:txBody>
          <a:bodyPr/>
          <a:lstStyle/>
          <a:p>
            <a:r>
              <a:rPr lang="en-US" sz="3600" dirty="0">
                <a:solidFill>
                  <a:srgbClr val="002060"/>
                </a:solidFill>
              </a:rPr>
              <a:t>The Exhortation Psalm 95 Offers (3:12–15)</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576896"/>
            <a:ext cx="8421900" cy="5911771"/>
          </a:xfrm>
        </p:spPr>
        <p:txBody>
          <a:bodyPr>
            <a:normAutofit lnSpcReduction="10000"/>
          </a:bodyPr>
          <a:lstStyle/>
          <a:p>
            <a:pPr marL="173038" indent="-173038">
              <a:buNone/>
            </a:pPr>
            <a:r>
              <a:rPr lang="en-US" baseline="30000" dirty="0">
                <a:latin typeface="Candara" panose="020E0502030303020204" pitchFamily="34" charset="0"/>
                <a:ea typeface="Cambria" panose="02040503050406030204" pitchFamily="18" charset="0"/>
              </a:rPr>
              <a:t>13</a:t>
            </a:r>
            <a:r>
              <a:rPr lang="en-US" i="1" dirty="0">
                <a:solidFill>
                  <a:srgbClr val="000099"/>
                </a:solidFill>
                <a:latin typeface="Cambria" panose="02040503050406030204" pitchFamily="18" charset="0"/>
                <a:ea typeface="Cambria" panose="02040503050406030204" pitchFamily="18" charset="0"/>
              </a:rPr>
              <a:t> But exhort one another every day, as long as it is called “</a:t>
            </a:r>
            <a:r>
              <a:rPr lang="en-US" i="1" dirty="0">
                <a:solidFill>
                  <a:srgbClr val="7030A0"/>
                </a:solidFill>
                <a:latin typeface="Cambria" panose="02040503050406030204" pitchFamily="18" charset="0"/>
                <a:ea typeface="Cambria" panose="02040503050406030204" pitchFamily="18" charset="0"/>
              </a:rPr>
              <a:t>today</a:t>
            </a:r>
            <a:r>
              <a:rPr lang="en-US" i="1" dirty="0">
                <a:solidFill>
                  <a:srgbClr val="000099"/>
                </a:solidFill>
                <a:latin typeface="Cambria" panose="02040503050406030204" pitchFamily="18" charset="0"/>
                <a:ea typeface="Cambria" panose="02040503050406030204" pitchFamily="18" charset="0"/>
              </a:rPr>
              <a:t>,” that none of you may be hardened by the deceitfulness of sin. </a:t>
            </a:r>
            <a:r>
              <a:rPr lang="en-US" baseline="30000" dirty="0">
                <a:latin typeface="Candara" panose="020E0502030303020204" pitchFamily="34" charset="0"/>
                <a:ea typeface="Cambria" panose="02040503050406030204" pitchFamily="18" charset="0"/>
              </a:rPr>
              <a:t>14</a:t>
            </a:r>
            <a:r>
              <a:rPr lang="en-US" i="1" dirty="0">
                <a:solidFill>
                  <a:srgbClr val="000099"/>
                </a:solidFill>
                <a:latin typeface="Cambria" panose="02040503050406030204" pitchFamily="18" charset="0"/>
                <a:ea typeface="Cambria" panose="02040503050406030204" pitchFamily="18" charset="0"/>
              </a:rPr>
              <a:t> For we have come to share in Christ, if indeed we hold our original confidence firm to the end. </a:t>
            </a:r>
            <a:endParaRPr lang="en-US" i="1" dirty="0">
              <a:solidFill>
                <a:srgbClr val="7030A0"/>
              </a:solidFill>
              <a:latin typeface="Cambria" panose="02040503050406030204" pitchFamily="18" charset="0"/>
              <a:ea typeface="Cambria" panose="02040503050406030204" pitchFamily="18" charset="0"/>
            </a:endParaRPr>
          </a:p>
          <a:p>
            <a:r>
              <a:rPr lang="en-US" dirty="0"/>
              <a:t>We’ll struggle with some more of these kinds of passages later when we look at the first of the </a:t>
            </a:r>
            <a:r>
              <a:rPr lang="en-US" b="1" i="1" dirty="0"/>
              <a:t>apostasy</a:t>
            </a:r>
            <a:r>
              <a:rPr lang="en-US" dirty="0"/>
              <a:t> passages in Hebrews 6, for example. </a:t>
            </a:r>
          </a:p>
          <a:p>
            <a:r>
              <a:rPr lang="en-US" dirty="0"/>
              <a:t>But before you read Hebrews 6, you’re supposed to read Hebrews 3. </a:t>
            </a:r>
          </a:p>
          <a:p>
            <a:r>
              <a:rPr lang="en-US" dirty="0"/>
              <a:t>So it’s important to get Heb 3:6b and Heb 3:14 under your belt before you get to Heb 6:4-6 and have a heart attack!</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5016971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310771"/>
          </a:xfrm>
        </p:spPr>
        <p:txBody>
          <a:bodyPr/>
          <a:lstStyle/>
          <a:p>
            <a:r>
              <a:rPr lang="en-US" sz="4400" dirty="0">
                <a:solidFill>
                  <a:srgbClr val="002060"/>
                </a:solidFill>
              </a:rPr>
              <a:t>The Painful Example the OT Text Provides (3:16–19)</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471674"/>
            <a:ext cx="8398352" cy="5345119"/>
          </a:xfrm>
        </p:spPr>
        <p:txBody>
          <a:bodyPr>
            <a:normAutofit/>
          </a:bodyPr>
          <a:lstStyle/>
          <a:p>
            <a:pPr marL="173038" indent="-173038">
              <a:buNone/>
            </a:pPr>
            <a:r>
              <a:rPr lang="en-US" baseline="30000" dirty="0">
                <a:latin typeface="Candara" panose="020E0502030303020204" pitchFamily="34" charset="0"/>
                <a:ea typeface="Cambria" panose="02040503050406030204" pitchFamily="18" charset="0"/>
              </a:rPr>
              <a:t>16</a:t>
            </a:r>
            <a:r>
              <a:rPr lang="en-US" i="1" dirty="0">
                <a:solidFill>
                  <a:srgbClr val="000099"/>
                </a:solidFill>
                <a:latin typeface="Cambria" panose="02040503050406030204" pitchFamily="18" charset="0"/>
                <a:ea typeface="Cambria" panose="02040503050406030204" pitchFamily="18" charset="0"/>
              </a:rPr>
              <a:t> For who were those who heard and yet rebelled? Was it not all those who left Egypt led by Moses? </a:t>
            </a:r>
            <a:r>
              <a:rPr lang="en-US" baseline="30000" dirty="0">
                <a:latin typeface="Candara" panose="020E0502030303020204" pitchFamily="34" charset="0"/>
                <a:ea typeface="Cambria" panose="02040503050406030204" pitchFamily="18" charset="0"/>
              </a:rPr>
              <a:t>17</a:t>
            </a:r>
            <a:r>
              <a:rPr lang="en-US" i="1" dirty="0">
                <a:solidFill>
                  <a:srgbClr val="000099"/>
                </a:solidFill>
                <a:latin typeface="Cambria" panose="02040503050406030204" pitchFamily="18" charset="0"/>
                <a:ea typeface="Cambria" panose="02040503050406030204" pitchFamily="18" charset="0"/>
              </a:rPr>
              <a:t> And with whom was he provoked for forty years? Was it not with those who sinned, whose bodies fell in the wilderness? </a:t>
            </a:r>
            <a:r>
              <a:rPr lang="en-US" baseline="30000" dirty="0">
                <a:latin typeface="Candara" panose="020E0502030303020204" pitchFamily="34" charset="0"/>
                <a:ea typeface="Cambria" panose="02040503050406030204" pitchFamily="18" charset="0"/>
              </a:rPr>
              <a:t>18</a:t>
            </a:r>
            <a:r>
              <a:rPr lang="en-US" i="1" dirty="0">
                <a:solidFill>
                  <a:srgbClr val="000099"/>
                </a:solidFill>
                <a:latin typeface="Cambria" panose="02040503050406030204" pitchFamily="18" charset="0"/>
                <a:ea typeface="Cambria" panose="02040503050406030204" pitchFamily="18" charset="0"/>
              </a:rPr>
              <a:t> And to whom did he swear that they would not enter his rest, but to those who were disobedient? </a:t>
            </a:r>
            <a:r>
              <a:rPr lang="en-US" baseline="30000" dirty="0">
                <a:latin typeface="Candara" panose="020E0502030303020204" pitchFamily="34" charset="0"/>
                <a:ea typeface="Cambria" panose="02040503050406030204" pitchFamily="18" charset="0"/>
              </a:rPr>
              <a:t>19</a:t>
            </a:r>
            <a:r>
              <a:rPr lang="en-US" i="1" dirty="0">
                <a:solidFill>
                  <a:srgbClr val="000099"/>
                </a:solidFill>
                <a:latin typeface="Cambria" panose="02040503050406030204" pitchFamily="18" charset="0"/>
                <a:ea typeface="Cambria" panose="02040503050406030204" pitchFamily="18" charset="0"/>
              </a:rPr>
              <a:t> So we see that they were unable to enter because of unbelief.</a:t>
            </a:r>
            <a:endParaRPr lang="en-US" sz="2000" i="1" dirty="0">
              <a:solidFill>
                <a:srgbClr val="7030A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483775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055680"/>
          </a:xfrm>
        </p:spPr>
        <p:txBody>
          <a:bodyPr/>
          <a:lstStyle/>
          <a:p>
            <a:r>
              <a:rPr lang="en-US" sz="3600" dirty="0">
                <a:solidFill>
                  <a:srgbClr val="002060"/>
                </a:solidFill>
              </a:rPr>
              <a:t>The Painful Example the OT Text Provides (3:16–19)</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055681"/>
            <a:ext cx="8421900" cy="5432986"/>
          </a:xfrm>
        </p:spPr>
        <p:txBody>
          <a:bodyPr>
            <a:normAutofit fontScale="92500" lnSpcReduction="10000"/>
          </a:bodyPr>
          <a:lstStyle/>
          <a:p>
            <a:pPr marL="173038" indent="-173038">
              <a:buNone/>
            </a:pPr>
            <a:r>
              <a:rPr lang="en-US" sz="2800" baseline="30000" dirty="0">
                <a:latin typeface="Candara" panose="020E0502030303020204" pitchFamily="34" charset="0"/>
                <a:ea typeface="Cambria" panose="02040503050406030204" pitchFamily="18" charset="0"/>
              </a:rPr>
              <a:t>16</a:t>
            </a:r>
            <a:r>
              <a:rPr lang="en-US" sz="2800" i="1" dirty="0">
                <a:solidFill>
                  <a:srgbClr val="000099"/>
                </a:solidFill>
                <a:latin typeface="Cambria" panose="02040503050406030204" pitchFamily="18" charset="0"/>
                <a:ea typeface="Cambria" panose="02040503050406030204" pitchFamily="18" charset="0"/>
              </a:rPr>
              <a:t> For who were those who heard and yet rebelled? Was it not all those who left Egypt led by Moses? </a:t>
            </a:r>
            <a:r>
              <a:rPr lang="en-US" sz="2800" baseline="30000" dirty="0">
                <a:latin typeface="Candara" panose="020E0502030303020204" pitchFamily="34" charset="0"/>
                <a:ea typeface="Cambria" panose="02040503050406030204" pitchFamily="18" charset="0"/>
              </a:rPr>
              <a:t>17</a:t>
            </a:r>
            <a:r>
              <a:rPr lang="en-US" sz="2800" i="1" dirty="0">
                <a:solidFill>
                  <a:srgbClr val="000099"/>
                </a:solidFill>
                <a:latin typeface="Cambria" panose="02040503050406030204" pitchFamily="18" charset="0"/>
                <a:ea typeface="Cambria" panose="02040503050406030204" pitchFamily="18" charset="0"/>
              </a:rPr>
              <a:t> And with whom was he provoked for forty years? Was it not with those who sinned, whose bodies fell in the wilderness? </a:t>
            </a:r>
            <a:r>
              <a:rPr lang="en-US" sz="2800" baseline="30000" dirty="0">
                <a:latin typeface="Candara" panose="020E0502030303020204" pitchFamily="34" charset="0"/>
                <a:ea typeface="Cambria" panose="02040503050406030204" pitchFamily="18" charset="0"/>
              </a:rPr>
              <a:t>18</a:t>
            </a:r>
            <a:r>
              <a:rPr lang="en-US" sz="2800" i="1" dirty="0">
                <a:solidFill>
                  <a:srgbClr val="000099"/>
                </a:solidFill>
                <a:latin typeface="Cambria" panose="02040503050406030204" pitchFamily="18" charset="0"/>
                <a:ea typeface="Cambria" panose="02040503050406030204" pitchFamily="18" charset="0"/>
              </a:rPr>
              <a:t> And to whom did he swear that they would not enter his rest, but to those who were disobedient? </a:t>
            </a:r>
            <a:endParaRPr lang="en-US" sz="2800" i="1" dirty="0">
              <a:solidFill>
                <a:srgbClr val="7030A0"/>
              </a:solidFill>
              <a:latin typeface="Cambria" panose="02040503050406030204" pitchFamily="18" charset="0"/>
              <a:ea typeface="Cambria" panose="02040503050406030204" pitchFamily="18" charset="0"/>
            </a:endParaRPr>
          </a:p>
          <a:p>
            <a:r>
              <a:rPr lang="en-US" sz="2800" dirty="0"/>
              <a:t>The author asks a series of rhetorical questions here, and the point he is making is that the very same people who escaped slavery by the miraculous hand of God, never entered the Promised Land, the very same people! </a:t>
            </a:r>
          </a:p>
          <a:p>
            <a:r>
              <a:rPr lang="en-US" sz="2800" dirty="0"/>
              <a:t>What he is doing is setting us up for a view of conversion that is a little more complex than some of us are used to where you might actually be given the grace to </a:t>
            </a:r>
            <a:r>
              <a:rPr lang="en-US" sz="2800" b="1" i="1" dirty="0"/>
              <a:t>escape</a:t>
            </a:r>
            <a:r>
              <a:rPr lang="en-US" sz="2800" dirty="0"/>
              <a:t> something and not yet have the grace to </a:t>
            </a:r>
            <a:r>
              <a:rPr lang="en-US" sz="2800" b="1" i="1" dirty="0"/>
              <a:t>enter</a:t>
            </a:r>
            <a:r>
              <a:rPr lang="en-US" sz="2800" dirty="0"/>
              <a:t> something, because that’s what happened already in the Old Testament.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9463333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055680"/>
          </a:xfrm>
        </p:spPr>
        <p:txBody>
          <a:bodyPr/>
          <a:lstStyle/>
          <a:p>
            <a:r>
              <a:rPr lang="en-US" sz="3600" dirty="0">
                <a:solidFill>
                  <a:srgbClr val="002060"/>
                </a:solidFill>
              </a:rPr>
              <a:t>The Painful Example the OT Text Provides (3:16–19)</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055680"/>
            <a:ext cx="8421900" cy="5533493"/>
          </a:xfrm>
        </p:spPr>
        <p:txBody>
          <a:bodyPr>
            <a:normAutofit fontScale="85000" lnSpcReduction="20000"/>
          </a:bodyPr>
          <a:lstStyle/>
          <a:p>
            <a:pPr marL="173038" indent="-173038">
              <a:buNone/>
            </a:pPr>
            <a:r>
              <a:rPr lang="en-US" baseline="30000" dirty="0">
                <a:latin typeface="Candara" panose="020E0502030303020204" pitchFamily="34" charset="0"/>
                <a:ea typeface="Cambria" panose="02040503050406030204" pitchFamily="18" charset="0"/>
              </a:rPr>
              <a:t>19</a:t>
            </a:r>
            <a:r>
              <a:rPr lang="en-US" i="1" dirty="0">
                <a:solidFill>
                  <a:srgbClr val="000099"/>
                </a:solidFill>
                <a:latin typeface="Cambria" panose="02040503050406030204" pitchFamily="18" charset="0"/>
                <a:ea typeface="Cambria" panose="02040503050406030204" pitchFamily="18" charset="0"/>
              </a:rPr>
              <a:t> So we see that they were unable to enter because of unbelief.</a:t>
            </a:r>
            <a:endParaRPr lang="en-US" i="1" dirty="0">
              <a:solidFill>
                <a:srgbClr val="7030A0"/>
              </a:solidFill>
              <a:latin typeface="Cambria" panose="02040503050406030204" pitchFamily="18" charset="0"/>
              <a:ea typeface="Cambria" panose="02040503050406030204" pitchFamily="18" charset="0"/>
            </a:endParaRPr>
          </a:p>
          <a:p>
            <a:r>
              <a:rPr lang="en-US" dirty="0"/>
              <a:t>By the miraculous, spectacular power of God, these people came out under Moses’ leadership. They constituted the covenant people of God, and they were freed from slavery. </a:t>
            </a:r>
          </a:p>
          <a:p>
            <a:r>
              <a:rPr lang="en-US" dirty="0"/>
              <a:t>At Sinai they </a:t>
            </a:r>
            <a:r>
              <a:rPr lang="en-US" b="1" i="1" dirty="0"/>
              <a:t>vowed</a:t>
            </a:r>
            <a:r>
              <a:rPr lang="en-US" dirty="0"/>
              <a:t> they would </a:t>
            </a:r>
            <a:r>
              <a:rPr lang="en-US" b="1" i="1" dirty="0"/>
              <a:t>keep</a:t>
            </a:r>
            <a:r>
              <a:rPr lang="en-US" dirty="0"/>
              <a:t> the covenant (Exodus 19:8), admittedly there were some slippages here and there like the Golden Calf episode (Ex 32:1ff), but eventually they did </a:t>
            </a:r>
            <a:r>
              <a:rPr lang="en-US" b="1" i="1" dirty="0"/>
              <a:t>vow</a:t>
            </a:r>
            <a:r>
              <a:rPr lang="en-US" dirty="0"/>
              <a:t> they would </a:t>
            </a:r>
            <a:r>
              <a:rPr lang="en-US" b="1" i="1" dirty="0"/>
              <a:t>keep</a:t>
            </a:r>
            <a:r>
              <a:rPr lang="en-US" dirty="0"/>
              <a:t> the covenant (Ex 24:9), did they not? </a:t>
            </a:r>
          </a:p>
          <a:p>
            <a:r>
              <a:rPr lang="en-US" dirty="0"/>
              <a:t>But then when they come up to the Promised Land, because of “</a:t>
            </a:r>
            <a:r>
              <a:rPr lang="en-US" i="1" dirty="0">
                <a:solidFill>
                  <a:srgbClr val="000099"/>
                </a:solidFill>
                <a:latin typeface="Cambria" panose="02040503050406030204" pitchFamily="18" charset="0"/>
                <a:ea typeface="Cambria" panose="02040503050406030204" pitchFamily="18" charset="0"/>
              </a:rPr>
              <a:t>unbelief</a:t>
            </a:r>
            <a:r>
              <a:rPr lang="en-US" dirty="0"/>
              <a:t>” they don’t go in.</a:t>
            </a:r>
          </a:p>
          <a:p>
            <a:r>
              <a:rPr lang="en-US" dirty="0"/>
              <a:t>The obvious warning here is that if the readers of this letter, after having received an even better message, turn away in unbelief, they will not enter into God’s eternal rest.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3383064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42320268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799"/>
            <a:ext cx="8991600" cy="5754245"/>
          </a:xfrm>
        </p:spPr>
        <p:txBody>
          <a:bodyPr>
            <a:normAutofit fontScale="77500" lnSpcReduction="20000"/>
          </a:bodyPr>
          <a:lstStyle/>
          <a:p>
            <a:r>
              <a:rPr lang="en-US" dirty="0"/>
              <a:t>The conditional texts that we have looked at (Heb 3:6b and 3:14) make one thing clear: Human perspective on the status of another person before God is limited. The author of Hebrews, Paul, you, and I—every human being—have limitations on what we can know about the spiritual condition of another person, and to some degree, we are dependent on an outward manifestation of spiritual realities (cf. Matt. 7:15–23; James 2:14–26). </a:t>
            </a:r>
          </a:p>
          <a:p>
            <a:r>
              <a:rPr lang="en-US" dirty="0"/>
              <a:t>The author of Hebrews cannot give unqualified assurance to those drifting away from God that they indeed have a part in God’s house or are sharers in Christ. He addresses them collectively as believers, but realizes that some in the group may manifest a different reality as time goes on (cf. 1 John 2:19). Perseverance does not </a:t>
            </a:r>
            <a:r>
              <a:rPr lang="en-US" b="1" i="1" dirty="0"/>
              <a:t>cause</a:t>
            </a:r>
            <a:r>
              <a:rPr lang="en-US" dirty="0"/>
              <a:t> salvation but demonstrates the reality that true salvation indeed </a:t>
            </a:r>
            <a:r>
              <a:rPr lang="en-US" b="1" i="1" dirty="0"/>
              <a:t>has happened</a:t>
            </a:r>
            <a:r>
              <a:rPr lang="en-US" dirty="0"/>
              <a:t>. If the end comes and a person is not in relationship with Christ, it means that the person had never truly become Christ’s companion.</a:t>
            </a:r>
          </a:p>
          <a:p>
            <a:r>
              <a:rPr lang="en-US" dirty="0"/>
              <a:t>Do you find this sobering? Does it cause you to sometimes worry about your own state before God? Have you ever known a person who, at one point seemed to make a strong profession of faith, only to later walk away from the faith? </a:t>
            </a:r>
            <a:br>
              <a:rPr lang="en-US" dirty="0"/>
            </a:br>
            <a:endParaRPr lang="en-US" dirty="0"/>
          </a:p>
          <a:p>
            <a:endParaRPr lang="en-US" dirty="0"/>
          </a:p>
          <a:p>
            <a:pPr lvl="0"/>
            <a:endParaRPr lang="en-US" dirty="0"/>
          </a:p>
        </p:txBody>
      </p:sp>
      <p:sp>
        <p:nvSpPr>
          <p:cNvPr id="5" name="TextBox 4">
            <a:extLst>
              <a:ext uri="{FF2B5EF4-FFF2-40B4-BE49-F238E27FC236}">
                <a16:creationId xmlns:a16="http://schemas.microsoft.com/office/drawing/2014/main" id="{FF864301-D375-4260-96EE-885341396298}"/>
              </a:ext>
            </a:extLst>
          </p:cNvPr>
          <p:cNvSpPr txBox="1"/>
          <p:nvPr/>
        </p:nvSpPr>
        <p:spPr>
          <a:xfrm>
            <a:off x="0" y="6488667"/>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a:ea typeface="+mn-ea"/>
                <a:cs typeface="+mn-cs"/>
              </a:rPr>
              <a:t>Guthrie, George H. – </a:t>
            </a:r>
            <a:r>
              <a:rPr kumimoji="0" lang="en-US" sz="1800" b="0" i="1" u="none" strike="noStrike" kern="0" cap="none" spc="0" normalizeH="0" baseline="0" noProof="0" dirty="0">
                <a:ln>
                  <a:noFill/>
                </a:ln>
                <a:solidFill>
                  <a:prstClr val="black"/>
                </a:solidFill>
                <a:effectLst/>
                <a:uLnTx/>
                <a:uFillTx/>
                <a:latin typeface="Calibri"/>
                <a:ea typeface="+mn-ea"/>
                <a:cs typeface="+mn-cs"/>
              </a:rPr>
              <a:t>The NIV Application Commentary - Hebrews</a:t>
            </a:r>
            <a:r>
              <a:rPr kumimoji="0" lang="en-US" sz="1800" b="0" i="0" u="none" strike="noStrike" kern="0" cap="none" spc="0" normalizeH="0" baseline="0" noProof="0" dirty="0">
                <a:ln>
                  <a:noFill/>
                </a:ln>
                <a:solidFill>
                  <a:prstClr val="black"/>
                </a:solidFill>
                <a:effectLst/>
                <a:uLnTx/>
                <a:uFillTx/>
                <a:latin typeface="Calibri"/>
                <a:ea typeface="+mn-ea"/>
                <a:cs typeface="+mn-cs"/>
              </a:rPr>
              <a:t>; p. 136</a:t>
            </a:r>
          </a:p>
        </p:txBody>
      </p:sp>
    </p:spTree>
    <p:extLst>
      <p:ext uri="{BB962C8B-B14F-4D97-AF65-F5344CB8AC3E}">
        <p14:creationId xmlns:p14="http://schemas.microsoft.com/office/powerpoint/2010/main" val="16395929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799"/>
            <a:ext cx="8991600" cy="5802868"/>
          </a:xfrm>
        </p:spPr>
        <p:txBody>
          <a:bodyPr>
            <a:normAutofit fontScale="92500"/>
          </a:bodyPr>
          <a:lstStyle/>
          <a:p>
            <a:r>
              <a:rPr lang="en-US" dirty="0"/>
              <a:t>In 3:13 the author prompts us to “</a:t>
            </a:r>
            <a:r>
              <a:rPr lang="en-US" i="1" dirty="0">
                <a:solidFill>
                  <a:srgbClr val="000099"/>
                </a:solidFill>
                <a:latin typeface="Cambria" panose="02040503050406030204" pitchFamily="18" charset="0"/>
                <a:ea typeface="Cambria" panose="02040503050406030204" pitchFamily="18" charset="0"/>
              </a:rPr>
              <a:t>encourage one another daily</a:t>
            </a:r>
            <a:r>
              <a:rPr lang="en-US" dirty="0"/>
              <a:t>.” (NIV)</a:t>
            </a:r>
          </a:p>
          <a:p>
            <a:r>
              <a:rPr lang="en-US" dirty="0"/>
              <a:t>In other words, the give and take of positive encouragement from others in the body of Christ provides a </a:t>
            </a:r>
            <a:r>
              <a:rPr lang="en-US" b="1" i="1" dirty="0"/>
              <a:t>safeguard</a:t>
            </a:r>
            <a:r>
              <a:rPr lang="en-US" dirty="0"/>
              <a:t> against heart-hardening sin and spiritual bankruptcy.</a:t>
            </a:r>
          </a:p>
          <a:p>
            <a:pPr lvl="1"/>
            <a:r>
              <a:rPr lang="en-US" i="1" dirty="0">
                <a:latin typeface="Cambria" panose="02040503050406030204" pitchFamily="18" charset="0"/>
                <a:ea typeface="Cambria" panose="02040503050406030204" pitchFamily="18" charset="0"/>
              </a:rPr>
              <a:t>On March 10, 1904, the great escape artist Houdini was challenged to a contest by The Illustrated Mirror of London. The paper dared the showman to escape from a complex form of handcuffs with six locks on each cuff and nine tumblers on each lock. The performer took the challenge with thousands gathered at the London Hippodrome to see if he could escape these new bonds. Having been handcuffed securely, Houdini ducked down into a box to struggle out of sight of the crowd. After about twenty minutes the entertainer popped up out of the box; the gathering roared their approval but suddenly quieted as they realized the cuffs were still in place.</a:t>
            </a:r>
            <a:r>
              <a:rPr lang="en-US" dirty="0"/>
              <a:t> </a:t>
            </a:r>
          </a:p>
        </p:txBody>
      </p:sp>
      <p:sp>
        <p:nvSpPr>
          <p:cNvPr id="5" name="TextBox 4">
            <a:extLst>
              <a:ext uri="{FF2B5EF4-FFF2-40B4-BE49-F238E27FC236}">
                <a16:creationId xmlns:a16="http://schemas.microsoft.com/office/drawing/2014/main" id="{FF864301-D375-4260-96EE-885341396298}"/>
              </a:ext>
            </a:extLst>
          </p:cNvPr>
          <p:cNvSpPr txBox="1"/>
          <p:nvPr/>
        </p:nvSpPr>
        <p:spPr>
          <a:xfrm>
            <a:off x="0" y="6488667"/>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a:ea typeface="+mn-ea"/>
                <a:cs typeface="+mn-cs"/>
              </a:rPr>
              <a:t>Guthrie, George H. – </a:t>
            </a:r>
            <a:r>
              <a:rPr kumimoji="0" lang="en-US" sz="1800" b="0" i="1" u="none" strike="noStrike" kern="0" cap="none" spc="0" normalizeH="0" baseline="0" noProof="0" dirty="0">
                <a:ln>
                  <a:noFill/>
                </a:ln>
                <a:solidFill>
                  <a:prstClr val="black"/>
                </a:solidFill>
                <a:effectLst/>
                <a:uLnTx/>
                <a:uFillTx/>
                <a:latin typeface="Calibri"/>
                <a:ea typeface="+mn-ea"/>
                <a:cs typeface="+mn-cs"/>
              </a:rPr>
              <a:t>The NIV Application Commentary - Hebrews</a:t>
            </a:r>
            <a:r>
              <a:rPr kumimoji="0" lang="en-US" sz="1800" b="0" i="0" u="none" strike="noStrike" kern="0" cap="none" spc="0" normalizeH="0" baseline="0" noProof="0" dirty="0">
                <a:ln>
                  <a:noFill/>
                </a:ln>
                <a:solidFill>
                  <a:prstClr val="black"/>
                </a:solidFill>
                <a:effectLst/>
                <a:uLnTx/>
                <a:uFillTx/>
                <a:latin typeface="Calibri"/>
                <a:ea typeface="+mn-ea"/>
                <a:cs typeface="+mn-cs"/>
              </a:rPr>
              <a:t>; p. 146</a:t>
            </a:r>
          </a:p>
        </p:txBody>
      </p:sp>
    </p:spTree>
    <p:extLst>
      <p:ext uri="{BB962C8B-B14F-4D97-AF65-F5344CB8AC3E}">
        <p14:creationId xmlns:p14="http://schemas.microsoft.com/office/powerpoint/2010/main" val="18840285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799"/>
            <a:ext cx="8991600" cy="5754245"/>
          </a:xfrm>
        </p:spPr>
        <p:txBody>
          <a:bodyPr>
            <a:normAutofit/>
          </a:bodyPr>
          <a:lstStyle/>
          <a:p>
            <a:pPr lvl="1"/>
            <a:r>
              <a:rPr lang="en-US" i="1" dirty="0">
                <a:latin typeface="Cambria" panose="02040503050406030204" pitchFamily="18" charset="0"/>
                <a:ea typeface="Cambria" panose="02040503050406030204" pitchFamily="18" charset="0"/>
              </a:rPr>
              <a:t>Houdini smiled, asked for more light, and went back into the box. Fifteen minutes passed, and once again the escape artist appeared. Again the crowd cheered enthusiastically. Houdini smiled, saying that he just needed to flex his knees. Down he went. After about twenty minutes he came up again, taking a pocketknife from his vest and holding it in his teeth. Houdini slashed his coat to ribbons, freeing himself of the hot and heavy garment, and then jumped back into the box. The crowd cheered him on. This time he only stayed in the box for ten minutes and then emerged a free man holding the cuffs in his hands. The crowd gave an extended ovation for the master of escape. Later a reporter asked Houdini why he kept popping up out of the box when he was not yet free. He replied that he needed to hear the encouragement of the crowd.</a:t>
            </a:r>
          </a:p>
          <a:p>
            <a:endParaRPr lang="en-US" dirty="0"/>
          </a:p>
          <a:p>
            <a:pPr lvl="0"/>
            <a:endParaRPr lang="en-US" dirty="0"/>
          </a:p>
        </p:txBody>
      </p:sp>
      <p:sp>
        <p:nvSpPr>
          <p:cNvPr id="5" name="TextBox 4">
            <a:extLst>
              <a:ext uri="{FF2B5EF4-FFF2-40B4-BE49-F238E27FC236}">
                <a16:creationId xmlns:a16="http://schemas.microsoft.com/office/drawing/2014/main" id="{FF864301-D375-4260-96EE-885341396298}"/>
              </a:ext>
            </a:extLst>
          </p:cNvPr>
          <p:cNvSpPr txBox="1"/>
          <p:nvPr/>
        </p:nvSpPr>
        <p:spPr>
          <a:xfrm>
            <a:off x="0" y="6488667"/>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a:ea typeface="+mn-ea"/>
                <a:cs typeface="+mn-cs"/>
              </a:rPr>
              <a:t>Guthrie, George H. – </a:t>
            </a:r>
            <a:r>
              <a:rPr kumimoji="0" lang="en-US" sz="1800" b="0" i="1" u="none" strike="noStrike" kern="0" cap="none" spc="0" normalizeH="0" baseline="0" noProof="0" dirty="0">
                <a:ln>
                  <a:noFill/>
                </a:ln>
                <a:solidFill>
                  <a:prstClr val="black"/>
                </a:solidFill>
                <a:effectLst/>
                <a:uLnTx/>
                <a:uFillTx/>
                <a:latin typeface="Calibri"/>
                <a:ea typeface="+mn-ea"/>
                <a:cs typeface="+mn-cs"/>
              </a:rPr>
              <a:t>The NIV Application Commentary - Hebrews</a:t>
            </a:r>
            <a:r>
              <a:rPr kumimoji="0" lang="en-US" sz="1800" b="0" i="0" u="none" strike="noStrike" kern="0" cap="none" spc="0" normalizeH="0" baseline="0" noProof="0" dirty="0">
                <a:ln>
                  <a:noFill/>
                </a:ln>
                <a:solidFill>
                  <a:prstClr val="black"/>
                </a:solidFill>
                <a:effectLst/>
                <a:uLnTx/>
                <a:uFillTx/>
                <a:latin typeface="Calibri"/>
                <a:ea typeface="+mn-ea"/>
                <a:cs typeface="+mn-cs"/>
              </a:rPr>
              <a:t>; p. 146</a:t>
            </a:r>
          </a:p>
        </p:txBody>
      </p:sp>
    </p:spTree>
    <p:extLst>
      <p:ext uri="{BB962C8B-B14F-4D97-AF65-F5344CB8AC3E}">
        <p14:creationId xmlns:p14="http://schemas.microsoft.com/office/powerpoint/2010/main" val="24590242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799"/>
            <a:ext cx="8991600" cy="5754245"/>
          </a:xfrm>
        </p:spPr>
        <p:txBody>
          <a:bodyPr>
            <a:normAutofit fontScale="92500" lnSpcReduction="10000"/>
          </a:bodyPr>
          <a:lstStyle/>
          <a:p>
            <a:r>
              <a:rPr lang="en-US" dirty="0"/>
              <a:t>Those of us who live in Christian community struggle, often alone, against discouragement as a result of sin, conflict with culture, physical fatigue, relationship problems, etc. </a:t>
            </a:r>
          </a:p>
          <a:p>
            <a:r>
              <a:rPr lang="en-US" dirty="0"/>
              <a:t>When we come out of our solitude into the light of Christian fellowship, we need to experience applause and </a:t>
            </a:r>
            <a:r>
              <a:rPr lang="en-US" b="1" i="1" dirty="0"/>
              <a:t>encouragement</a:t>
            </a:r>
            <a:r>
              <a:rPr lang="en-US" dirty="0"/>
              <a:t> from others in the body of Christ. This gives us the courage to go back to our struggles with new energy and hope. From a human point of view such affirmation can make all the difference in holding “firmly till the end” the confidence that began our Christian commitment.</a:t>
            </a:r>
          </a:p>
          <a:p>
            <a:r>
              <a:rPr lang="en-US" dirty="0"/>
              <a:t>Can you give a tangible example of a time that the Christian community gave you much needed encouragement? Or perhaps a time when you were able to </a:t>
            </a:r>
            <a:r>
              <a:rPr lang="en-US" b="1" i="1" dirty="0"/>
              <a:t>give</a:t>
            </a:r>
            <a:r>
              <a:rPr lang="en-US" dirty="0"/>
              <a:t> a fellow believer encouragement?</a:t>
            </a:r>
          </a:p>
          <a:p>
            <a:endParaRPr lang="en-US" dirty="0"/>
          </a:p>
          <a:p>
            <a:pPr lvl="0"/>
            <a:endParaRPr lang="en-US" dirty="0"/>
          </a:p>
        </p:txBody>
      </p:sp>
      <p:sp>
        <p:nvSpPr>
          <p:cNvPr id="5" name="TextBox 4">
            <a:extLst>
              <a:ext uri="{FF2B5EF4-FFF2-40B4-BE49-F238E27FC236}">
                <a16:creationId xmlns:a16="http://schemas.microsoft.com/office/drawing/2014/main" id="{FF864301-D375-4260-96EE-885341396298}"/>
              </a:ext>
            </a:extLst>
          </p:cNvPr>
          <p:cNvSpPr txBox="1"/>
          <p:nvPr/>
        </p:nvSpPr>
        <p:spPr>
          <a:xfrm>
            <a:off x="0" y="6488667"/>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a:ea typeface="+mn-ea"/>
                <a:cs typeface="+mn-cs"/>
              </a:rPr>
              <a:t>Guthrie, George H. – </a:t>
            </a:r>
            <a:r>
              <a:rPr kumimoji="0" lang="en-US" sz="1800" b="0" i="1" u="none" strike="noStrike" kern="0" cap="none" spc="0" normalizeH="0" baseline="0" noProof="0" dirty="0">
                <a:ln>
                  <a:noFill/>
                </a:ln>
                <a:solidFill>
                  <a:prstClr val="black"/>
                </a:solidFill>
                <a:effectLst/>
                <a:uLnTx/>
                <a:uFillTx/>
                <a:latin typeface="Calibri"/>
                <a:ea typeface="+mn-ea"/>
                <a:cs typeface="+mn-cs"/>
              </a:rPr>
              <a:t>The NIV Application Commentary - Hebrews</a:t>
            </a:r>
            <a:r>
              <a:rPr kumimoji="0" lang="en-US" sz="1800" b="0" i="0" u="none" strike="noStrike" kern="0" cap="none" spc="0" normalizeH="0" baseline="0" noProof="0" dirty="0">
                <a:ln>
                  <a:noFill/>
                </a:ln>
                <a:solidFill>
                  <a:prstClr val="black"/>
                </a:solidFill>
                <a:effectLst/>
                <a:uLnTx/>
                <a:uFillTx/>
                <a:latin typeface="Calibri"/>
                <a:ea typeface="+mn-ea"/>
                <a:cs typeface="+mn-cs"/>
              </a:rPr>
              <a:t>; p. 146</a:t>
            </a:r>
          </a:p>
        </p:txBody>
      </p:sp>
    </p:spTree>
    <p:extLst>
      <p:ext uri="{BB962C8B-B14F-4D97-AF65-F5344CB8AC3E}">
        <p14:creationId xmlns:p14="http://schemas.microsoft.com/office/powerpoint/2010/main" val="15939006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639688"/>
          </a:xfrm>
        </p:spPr>
        <p:txBody>
          <a:bodyPr/>
          <a:lstStyle/>
          <a:p>
            <a:r>
              <a:rPr lang="en-US" sz="4000" dirty="0">
                <a:solidFill>
                  <a:srgbClr val="002060"/>
                </a:solidFill>
              </a:rPr>
              <a:t>The Argument from Psalm 95 (3:7-4:13)</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688311"/>
            <a:ext cx="8563179" cy="5800357"/>
          </a:xfrm>
        </p:spPr>
        <p:txBody>
          <a:bodyPr>
            <a:normAutofit fontScale="92500" lnSpcReduction="20000"/>
          </a:bodyPr>
          <a:lstStyle/>
          <a:p>
            <a:r>
              <a:rPr lang="en-US" dirty="0"/>
              <a:t>In this section the author moves quite naturally from the </a:t>
            </a:r>
            <a:r>
              <a:rPr lang="en-US" b="1" i="1" dirty="0"/>
              <a:t>positive</a:t>
            </a:r>
            <a:r>
              <a:rPr lang="en-US" dirty="0"/>
              <a:t> examples of </a:t>
            </a:r>
            <a:r>
              <a:rPr lang="en-US" b="1" i="1" dirty="0"/>
              <a:t>Moses and Jesus</a:t>
            </a:r>
            <a:r>
              <a:rPr lang="en-US" dirty="0"/>
              <a:t> to the </a:t>
            </a:r>
            <a:r>
              <a:rPr lang="en-US" b="1" i="1" dirty="0"/>
              <a:t>negative</a:t>
            </a:r>
            <a:r>
              <a:rPr lang="en-US" dirty="0"/>
              <a:t> example of those </a:t>
            </a:r>
            <a:r>
              <a:rPr lang="en-US" b="1" i="1" dirty="0"/>
              <a:t>unfaithful Israelites</a:t>
            </a:r>
            <a:r>
              <a:rPr lang="en-US" dirty="0"/>
              <a:t> who, because of their disobedience, failed and died in the desert, never to enter the Promised Land. </a:t>
            </a:r>
          </a:p>
          <a:p>
            <a:r>
              <a:rPr lang="en-US" dirty="0"/>
              <a:t>To change the direction of the discussion, the author uses Psalm 95:7b–11. </a:t>
            </a:r>
          </a:p>
          <a:p>
            <a:r>
              <a:rPr lang="en-US" dirty="0"/>
              <a:t>The quotation of this Psalm is introduced with the phrase “</a:t>
            </a:r>
            <a:r>
              <a:rPr lang="en-US" i="1" dirty="0">
                <a:solidFill>
                  <a:srgbClr val="000099"/>
                </a:solidFill>
                <a:latin typeface="Cambria" panose="02040503050406030204" pitchFamily="18" charset="0"/>
                <a:ea typeface="Cambria" panose="02040503050406030204" pitchFamily="18" charset="0"/>
              </a:rPr>
              <a:t>as the Holy Spirit says</a:t>
            </a:r>
            <a:r>
              <a:rPr lang="en-US" dirty="0"/>
              <a:t>” showing that the author believes that the admonition given in this Psalm is the divinely inspired Word of God. </a:t>
            </a:r>
          </a:p>
          <a:p>
            <a:r>
              <a:rPr lang="en-US" dirty="0"/>
              <a:t>The Psalm itself begins with an exhortation: “</a:t>
            </a:r>
            <a:r>
              <a:rPr lang="en-US" i="1" dirty="0">
                <a:solidFill>
                  <a:srgbClr val="7030A0"/>
                </a:solidFill>
                <a:latin typeface="Cambria" panose="02040503050406030204" pitchFamily="18" charset="0"/>
                <a:ea typeface="Cambria" panose="02040503050406030204" pitchFamily="18" charset="0"/>
              </a:rPr>
              <a:t>Today, if you hear his voice, </a:t>
            </a:r>
            <a:r>
              <a:rPr lang="en-US" baseline="30000" dirty="0">
                <a:latin typeface="Candara" panose="020E0502030303020204" pitchFamily="34" charset="0"/>
                <a:ea typeface="Cambria" panose="02040503050406030204" pitchFamily="18" charset="0"/>
              </a:rPr>
              <a:t>8</a:t>
            </a:r>
            <a:r>
              <a:rPr lang="en-US" i="1" dirty="0">
                <a:solidFill>
                  <a:srgbClr val="7030A0"/>
                </a:solidFill>
                <a:latin typeface="Cambria" panose="02040503050406030204" pitchFamily="18" charset="0"/>
                <a:ea typeface="Cambria" panose="02040503050406030204" pitchFamily="18" charset="0"/>
              </a:rPr>
              <a:t> do not harden your hearts</a:t>
            </a:r>
            <a:r>
              <a:rPr lang="en-US" dirty="0"/>
              <a:t>…” </a:t>
            </a:r>
          </a:p>
          <a:p>
            <a:r>
              <a:rPr lang="en-US" dirty="0"/>
              <a:t>The author understands Psalm 95 to be an important warning for those who are in danger of drifting from the faith.</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129</a:t>
            </a:r>
          </a:p>
        </p:txBody>
      </p:sp>
    </p:spTree>
    <p:extLst>
      <p:ext uri="{BB962C8B-B14F-4D97-AF65-F5344CB8AC3E}">
        <p14:creationId xmlns:p14="http://schemas.microsoft.com/office/powerpoint/2010/main" val="13025159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310771"/>
          </a:xfrm>
        </p:spPr>
        <p:txBody>
          <a:bodyPr/>
          <a:lstStyle/>
          <a:p>
            <a:r>
              <a:rPr lang="en-US" sz="5400" dirty="0">
                <a:solidFill>
                  <a:srgbClr val="002060"/>
                </a:solidFill>
              </a:rPr>
              <a:t>The Text of Psalm 95 (3:7-11)</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310770"/>
            <a:ext cx="8398352" cy="5506023"/>
          </a:xfrm>
        </p:spPr>
        <p:txBody>
          <a:bodyPr>
            <a:normAutofit/>
          </a:bodyPr>
          <a:lstStyle/>
          <a:p>
            <a:pPr marL="173038" indent="-173038">
              <a:buNone/>
            </a:pPr>
            <a:r>
              <a:rPr lang="en-US" baseline="30000" dirty="0">
                <a:latin typeface="Candara" panose="020E0502030303020204" pitchFamily="34" charset="0"/>
                <a:ea typeface="Cambria" panose="02040503050406030204" pitchFamily="18" charset="0"/>
              </a:rPr>
              <a:t>7</a:t>
            </a:r>
            <a:r>
              <a:rPr lang="en-US" i="1" dirty="0">
                <a:solidFill>
                  <a:srgbClr val="000099"/>
                </a:solidFill>
                <a:latin typeface="Cambria" panose="02040503050406030204" pitchFamily="18" charset="0"/>
                <a:ea typeface="Cambria" panose="02040503050406030204" pitchFamily="18" charset="0"/>
              </a:rPr>
              <a:t> Therefore, as the Holy Spirit says, </a:t>
            </a:r>
          </a:p>
          <a:p>
            <a:pPr marL="630238" lvl="1" indent="-173038">
              <a:buNone/>
            </a:pPr>
            <a:r>
              <a:rPr lang="en-US" i="1" dirty="0">
                <a:solidFill>
                  <a:srgbClr val="7030A0"/>
                </a:solidFill>
                <a:latin typeface="Cambria" panose="02040503050406030204" pitchFamily="18" charset="0"/>
                <a:ea typeface="Cambria" panose="02040503050406030204" pitchFamily="18" charset="0"/>
              </a:rPr>
              <a:t>“Today, if you hear his voice, </a:t>
            </a:r>
            <a:r>
              <a:rPr lang="en-US" baseline="30000" dirty="0">
                <a:latin typeface="Candara" panose="020E0502030303020204" pitchFamily="34" charset="0"/>
                <a:ea typeface="Cambria" panose="02040503050406030204" pitchFamily="18" charset="0"/>
              </a:rPr>
              <a:t>8</a:t>
            </a:r>
            <a:r>
              <a:rPr lang="en-US" i="1" dirty="0">
                <a:solidFill>
                  <a:srgbClr val="7030A0"/>
                </a:solidFill>
                <a:latin typeface="Cambria" panose="02040503050406030204" pitchFamily="18" charset="0"/>
                <a:ea typeface="Cambria" panose="02040503050406030204" pitchFamily="18" charset="0"/>
              </a:rPr>
              <a:t> do not harden your hearts as in the rebellion, on the day of testing in the wilderness, </a:t>
            </a:r>
            <a:r>
              <a:rPr lang="en-US" baseline="30000" dirty="0">
                <a:latin typeface="Candara" panose="020E0502030303020204" pitchFamily="34" charset="0"/>
                <a:ea typeface="Cambria" panose="02040503050406030204" pitchFamily="18" charset="0"/>
              </a:rPr>
              <a:t>9</a:t>
            </a:r>
            <a:r>
              <a:rPr lang="en-US" i="1" dirty="0">
                <a:solidFill>
                  <a:srgbClr val="7030A0"/>
                </a:solidFill>
                <a:latin typeface="Cambria" panose="02040503050406030204" pitchFamily="18" charset="0"/>
                <a:ea typeface="Cambria" panose="02040503050406030204" pitchFamily="18" charset="0"/>
              </a:rPr>
              <a:t> where your fathers put me to the test and saw my works for forty years. </a:t>
            </a:r>
            <a:r>
              <a:rPr lang="en-US" baseline="30000" dirty="0">
                <a:latin typeface="Candara" panose="020E0502030303020204" pitchFamily="34" charset="0"/>
                <a:ea typeface="Cambria" panose="02040503050406030204" pitchFamily="18" charset="0"/>
              </a:rPr>
              <a:t>10</a:t>
            </a:r>
            <a:r>
              <a:rPr lang="en-US" i="1" dirty="0">
                <a:solidFill>
                  <a:srgbClr val="7030A0"/>
                </a:solidFill>
                <a:latin typeface="Cambria" panose="02040503050406030204" pitchFamily="18" charset="0"/>
                <a:ea typeface="Cambria" panose="02040503050406030204" pitchFamily="18" charset="0"/>
              </a:rPr>
              <a:t> Therefore I was provoked with that generation, and said, ‘They always go astray in their heart; they have not known my ways.’ </a:t>
            </a:r>
            <a:r>
              <a:rPr lang="en-US" baseline="30000" dirty="0">
                <a:latin typeface="Candara" panose="020E0502030303020204" pitchFamily="34" charset="0"/>
                <a:ea typeface="Cambria" panose="02040503050406030204" pitchFamily="18" charset="0"/>
              </a:rPr>
              <a:t>11</a:t>
            </a:r>
            <a:r>
              <a:rPr lang="en-US" i="1" dirty="0">
                <a:solidFill>
                  <a:srgbClr val="7030A0"/>
                </a:solidFill>
                <a:latin typeface="Cambria" panose="02040503050406030204" pitchFamily="18" charset="0"/>
                <a:ea typeface="Cambria" panose="02040503050406030204" pitchFamily="18" charset="0"/>
              </a:rPr>
              <a:t> As I swore in my wrath, ‘They shall not enter my rest.’” [Psalm 95:7b-11]</a:t>
            </a:r>
            <a:endParaRPr lang="en-US" sz="2400" i="1" dirty="0">
              <a:solidFill>
                <a:srgbClr val="7030A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0586100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671082"/>
          </a:xfrm>
        </p:spPr>
        <p:txBody>
          <a:bodyPr/>
          <a:lstStyle/>
          <a:p>
            <a:r>
              <a:rPr lang="en-US" sz="5400" dirty="0">
                <a:solidFill>
                  <a:srgbClr val="002060"/>
                </a:solidFill>
              </a:rPr>
              <a:t>The Text of Psalm 95 (3:7-11)</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698556"/>
            <a:ext cx="8421900" cy="5790111"/>
          </a:xfrm>
        </p:spPr>
        <p:txBody>
          <a:bodyPr>
            <a:normAutofit fontScale="92500" lnSpcReduction="10000"/>
          </a:bodyPr>
          <a:lstStyle/>
          <a:p>
            <a:pPr marL="173038" indent="-173038">
              <a:buNone/>
            </a:pPr>
            <a:r>
              <a:rPr lang="en-US" baseline="30000" dirty="0">
                <a:latin typeface="Candara" panose="020E0502030303020204" pitchFamily="34" charset="0"/>
                <a:ea typeface="Cambria" panose="02040503050406030204" pitchFamily="18" charset="0"/>
              </a:rPr>
              <a:t>7</a:t>
            </a:r>
            <a:r>
              <a:rPr lang="en-US" i="1" dirty="0">
                <a:solidFill>
                  <a:srgbClr val="000099"/>
                </a:solidFill>
                <a:latin typeface="Cambria" panose="02040503050406030204" pitchFamily="18" charset="0"/>
                <a:ea typeface="Cambria" panose="02040503050406030204" pitchFamily="18" charset="0"/>
              </a:rPr>
              <a:t> Therefore, as the Holy Spirit says, </a:t>
            </a:r>
          </a:p>
          <a:p>
            <a:pPr marL="630238" lvl="1" indent="-173038">
              <a:buNone/>
            </a:pPr>
            <a:r>
              <a:rPr lang="en-US" i="1" dirty="0">
                <a:solidFill>
                  <a:srgbClr val="7030A0"/>
                </a:solidFill>
                <a:latin typeface="Cambria" panose="02040503050406030204" pitchFamily="18" charset="0"/>
                <a:ea typeface="Cambria" panose="02040503050406030204" pitchFamily="18" charset="0"/>
              </a:rPr>
              <a:t>“Today, if you hear his voice , </a:t>
            </a:r>
            <a:r>
              <a:rPr lang="en-US" baseline="30000" dirty="0">
                <a:latin typeface="Candara" panose="020E0502030303020204" pitchFamily="34" charset="0"/>
                <a:ea typeface="Cambria" panose="02040503050406030204" pitchFamily="18" charset="0"/>
              </a:rPr>
              <a:t>8</a:t>
            </a:r>
            <a:r>
              <a:rPr lang="en-US" i="1" dirty="0">
                <a:solidFill>
                  <a:srgbClr val="7030A0"/>
                </a:solidFill>
                <a:latin typeface="Cambria" panose="02040503050406030204" pitchFamily="18" charset="0"/>
                <a:ea typeface="Cambria" panose="02040503050406030204" pitchFamily="18" charset="0"/>
              </a:rPr>
              <a:t> do not harden your hearts as in the rebellion</a:t>
            </a:r>
          </a:p>
          <a:p>
            <a:r>
              <a:rPr lang="en-US" dirty="0"/>
              <a:t>I believe the word </a:t>
            </a:r>
            <a:r>
              <a:rPr lang="en-US" i="1" dirty="0"/>
              <a:t>“</a:t>
            </a:r>
            <a:r>
              <a:rPr lang="en-US" i="1" dirty="0">
                <a:solidFill>
                  <a:srgbClr val="000099"/>
                </a:solidFill>
                <a:latin typeface="Cambria" panose="02040503050406030204" pitchFamily="18" charset="0"/>
                <a:ea typeface="Cambria" panose="02040503050406030204" pitchFamily="18" charset="0"/>
              </a:rPr>
              <a:t>therefore</a:t>
            </a:r>
            <a:r>
              <a:rPr lang="en-US" i="1" dirty="0"/>
              <a:t>” </a:t>
            </a:r>
            <a:r>
              <a:rPr lang="en-US" dirty="0"/>
              <a:t>is making a connection at </a:t>
            </a:r>
            <a:r>
              <a:rPr lang="en-US" b="1" i="1" dirty="0"/>
              <a:t>two</a:t>
            </a:r>
            <a:r>
              <a:rPr lang="en-US" dirty="0"/>
              <a:t> levels: </a:t>
            </a:r>
          </a:p>
          <a:p>
            <a:r>
              <a:rPr lang="en-US" dirty="0"/>
              <a:t>It’s making a connection with verse 6b (the previous verse).</a:t>
            </a:r>
          </a:p>
          <a:p>
            <a:pPr lvl="1"/>
            <a:r>
              <a:rPr lang="en-US" sz="3200" baseline="30000" dirty="0">
                <a:latin typeface="Candara" panose="020E0502030303020204" pitchFamily="34" charset="0"/>
                <a:ea typeface="Cambria" panose="02040503050406030204" pitchFamily="18" charset="0"/>
              </a:rPr>
              <a:t>6b </a:t>
            </a:r>
            <a:r>
              <a:rPr lang="en-US" sz="2900" i="1" dirty="0">
                <a:solidFill>
                  <a:srgbClr val="000099"/>
                </a:solidFill>
                <a:latin typeface="Cambria" panose="02040503050406030204" pitchFamily="18" charset="0"/>
                <a:ea typeface="Cambria" panose="02040503050406030204" pitchFamily="18" charset="0"/>
              </a:rPr>
              <a:t>“</a:t>
            </a:r>
            <a:r>
              <a:rPr lang="en-US" i="1" dirty="0">
                <a:solidFill>
                  <a:srgbClr val="000099"/>
                </a:solidFill>
                <a:latin typeface="Cambria" panose="02040503050406030204" pitchFamily="18" charset="0"/>
                <a:ea typeface="Cambria" panose="02040503050406030204" pitchFamily="18" charset="0"/>
              </a:rPr>
              <a:t>And we are his house if indeed we hold fast our confidence and our boasting in our hope</a:t>
            </a:r>
            <a:r>
              <a:rPr lang="en-US" dirty="0"/>
              <a:t>. </a:t>
            </a:r>
            <a:r>
              <a:rPr lang="en-US" baseline="30000" dirty="0">
                <a:latin typeface="Candara" panose="020E0502030303020204" pitchFamily="34" charset="0"/>
                <a:ea typeface="Cambria" panose="02040503050406030204" pitchFamily="18" charset="0"/>
              </a:rPr>
              <a:t>7</a:t>
            </a:r>
            <a:r>
              <a:rPr lang="en-US" i="1" dirty="0">
                <a:solidFill>
                  <a:srgbClr val="000099"/>
                </a:solidFill>
                <a:latin typeface="Cambria" panose="02040503050406030204" pitchFamily="18" charset="0"/>
                <a:ea typeface="Cambria" panose="02040503050406030204" pitchFamily="18" charset="0"/>
              </a:rPr>
              <a:t> Therefore, as the Holy Spirit says</a:t>
            </a:r>
            <a:r>
              <a:rPr lang="en-US" dirty="0"/>
              <a:t>, </a:t>
            </a:r>
            <a:r>
              <a:rPr lang="en-US" sz="2900" i="1" dirty="0">
                <a:solidFill>
                  <a:srgbClr val="7030A0"/>
                </a:solidFill>
                <a:latin typeface="Cambria" panose="02040503050406030204" pitchFamily="18" charset="0"/>
                <a:ea typeface="Cambria" panose="02040503050406030204" pitchFamily="18" charset="0"/>
              </a:rPr>
              <a:t>‘</a:t>
            </a:r>
            <a:r>
              <a:rPr lang="en-US" i="1" dirty="0">
                <a:solidFill>
                  <a:srgbClr val="7030A0"/>
                </a:solidFill>
                <a:latin typeface="Cambria" panose="02040503050406030204" pitchFamily="18" charset="0"/>
                <a:ea typeface="Cambria" panose="02040503050406030204" pitchFamily="18" charset="0"/>
              </a:rPr>
              <a:t>Today, if you hear his voice , </a:t>
            </a:r>
            <a:r>
              <a:rPr lang="en-US" baseline="30000" dirty="0">
                <a:latin typeface="Candara" panose="020E0502030303020204" pitchFamily="34" charset="0"/>
                <a:ea typeface="Cambria" panose="02040503050406030204" pitchFamily="18" charset="0"/>
              </a:rPr>
              <a:t>8</a:t>
            </a:r>
            <a:r>
              <a:rPr lang="en-US" i="1" dirty="0">
                <a:solidFill>
                  <a:srgbClr val="7030A0"/>
                </a:solidFill>
                <a:latin typeface="Cambria" panose="02040503050406030204" pitchFamily="18" charset="0"/>
                <a:ea typeface="Cambria" panose="02040503050406030204" pitchFamily="18" charset="0"/>
              </a:rPr>
              <a:t> do not harden your hearts as in the rebellion</a:t>
            </a:r>
            <a:r>
              <a:rPr lang="en-US" dirty="0"/>
              <a:t>.</a:t>
            </a:r>
            <a:r>
              <a:rPr lang="en-US" sz="2900" i="1" dirty="0">
                <a:solidFill>
                  <a:srgbClr val="7030A0"/>
                </a:solidFill>
                <a:latin typeface="Cambria" panose="02040503050406030204" pitchFamily="18" charset="0"/>
                <a:ea typeface="Cambria" panose="02040503050406030204" pitchFamily="18" charset="0"/>
              </a:rPr>
              <a:t>’</a:t>
            </a:r>
            <a:r>
              <a:rPr lang="en-US" sz="2900" i="1" dirty="0">
                <a:solidFill>
                  <a:srgbClr val="000099"/>
                </a:solidFill>
                <a:latin typeface="Cambria" panose="02040503050406030204" pitchFamily="18" charset="0"/>
                <a:ea typeface="Cambria" panose="02040503050406030204" pitchFamily="18" charset="0"/>
              </a:rPr>
              <a:t>”</a:t>
            </a:r>
            <a:r>
              <a:rPr lang="en-US" dirty="0"/>
              <a:t> </a:t>
            </a:r>
          </a:p>
          <a:p>
            <a:pPr lvl="1"/>
            <a:r>
              <a:rPr lang="en-US" dirty="0"/>
              <a:t>In one sense, there is merely a very simple straightforward ethical connection. Scripture tells us to </a:t>
            </a:r>
            <a:r>
              <a:rPr lang="en-US" b="1" i="1" dirty="0"/>
              <a:t>persevere</a:t>
            </a:r>
            <a:r>
              <a:rPr lang="en-US" dirty="0"/>
              <a:t>… not to give up, not to quit, not to harden our hearts.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lvl="0"/>
            <a:r>
              <a:rPr lang="en-US" dirty="0"/>
              <a:t>DA Carson – </a:t>
            </a:r>
            <a:r>
              <a:rPr lang="en-US" i="1" dirty="0"/>
              <a:t>Jesus is Better – Six Studies in Hebrews </a:t>
            </a:r>
            <a:r>
              <a:rPr lang="en-US" dirty="0"/>
              <a:t>(2002)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88068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 calcmode="lin" valueType="num">
                                      <p:cBhvr>
                                        <p:cTn id="1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p:cTn id="21"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671082"/>
          </a:xfrm>
        </p:spPr>
        <p:txBody>
          <a:bodyPr/>
          <a:lstStyle/>
          <a:p>
            <a:r>
              <a:rPr lang="en-US" sz="5400" dirty="0">
                <a:solidFill>
                  <a:srgbClr val="002060"/>
                </a:solidFill>
              </a:rPr>
              <a:t>The Text of Psalm 95 (3:7-11)</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698556"/>
            <a:ext cx="8421900" cy="5790111"/>
          </a:xfrm>
        </p:spPr>
        <p:txBody>
          <a:bodyPr>
            <a:normAutofit lnSpcReduction="10000"/>
          </a:bodyPr>
          <a:lstStyle/>
          <a:p>
            <a:pPr marL="173038" indent="-173038">
              <a:buNone/>
            </a:pPr>
            <a:r>
              <a:rPr lang="en-US" baseline="30000" dirty="0">
                <a:latin typeface="Candara" panose="020E0502030303020204" pitchFamily="34" charset="0"/>
                <a:ea typeface="Cambria" panose="02040503050406030204" pitchFamily="18" charset="0"/>
              </a:rPr>
              <a:t>7</a:t>
            </a:r>
            <a:r>
              <a:rPr lang="en-US" i="1" dirty="0">
                <a:solidFill>
                  <a:srgbClr val="000099"/>
                </a:solidFill>
                <a:latin typeface="Cambria" panose="02040503050406030204" pitchFamily="18" charset="0"/>
                <a:ea typeface="Cambria" panose="02040503050406030204" pitchFamily="18" charset="0"/>
              </a:rPr>
              <a:t> Therefore, as the Holy Spirit says, </a:t>
            </a:r>
          </a:p>
          <a:p>
            <a:pPr marL="630238" lvl="1" indent="-173038">
              <a:buNone/>
            </a:pPr>
            <a:r>
              <a:rPr lang="en-US" i="1" dirty="0">
                <a:solidFill>
                  <a:srgbClr val="7030A0"/>
                </a:solidFill>
                <a:latin typeface="Cambria" panose="02040503050406030204" pitchFamily="18" charset="0"/>
                <a:ea typeface="Cambria" panose="02040503050406030204" pitchFamily="18" charset="0"/>
              </a:rPr>
              <a:t>“Today, if you hear his voice , </a:t>
            </a:r>
            <a:r>
              <a:rPr lang="en-US" baseline="30000" dirty="0">
                <a:latin typeface="Candara" panose="020E0502030303020204" pitchFamily="34" charset="0"/>
                <a:ea typeface="Cambria" panose="02040503050406030204" pitchFamily="18" charset="0"/>
              </a:rPr>
              <a:t>8</a:t>
            </a:r>
            <a:r>
              <a:rPr lang="en-US" i="1" dirty="0">
                <a:solidFill>
                  <a:srgbClr val="7030A0"/>
                </a:solidFill>
                <a:latin typeface="Cambria" panose="02040503050406030204" pitchFamily="18" charset="0"/>
                <a:ea typeface="Cambria" panose="02040503050406030204" pitchFamily="18" charset="0"/>
              </a:rPr>
              <a:t> do not harden your hearts as in the rebellion</a:t>
            </a:r>
          </a:p>
          <a:p>
            <a:r>
              <a:rPr lang="en-US" dirty="0"/>
              <a:t>But at the same time, the word </a:t>
            </a:r>
            <a:r>
              <a:rPr lang="en-US" i="1" dirty="0"/>
              <a:t>“</a:t>
            </a:r>
            <a:r>
              <a:rPr lang="en-US" i="1" dirty="0">
                <a:solidFill>
                  <a:srgbClr val="000099"/>
                </a:solidFill>
                <a:latin typeface="Cambria" panose="02040503050406030204" pitchFamily="18" charset="0"/>
                <a:ea typeface="Cambria" panose="02040503050406030204" pitchFamily="18" charset="0"/>
              </a:rPr>
              <a:t>therefore</a:t>
            </a:r>
            <a:r>
              <a:rPr lang="en-US" i="1" dirty="0"/>
              <a:t>”</a:t>
            </a:r>
            <a:r>
              <a:rPr lang="en-US" dirty="0"/>
              <a:t> is connecting to the </a:t>
            </a:r>
            <a:r>
              <a:rPr lang="en-US" b="1" i="1" dirty="0"/>
              <a:t>bigger argument</a:t>
            </a:r>
            <a:r>
              <a:rPr lang="en-US" dirty="0"/>
              <a:t> made in the entire preceding paragraph that </a:t>
            </a:r>
            <a:r>
              <a:rPr lang="en-US" b="1" i="1" dirty="0"/>
              <a:t>Jesus is better</a:t>
            </a:r>
            <a:r>
              <a:rPr lang="en-US" dirty="0"/>
              <a:t>. </a:t>
            </a:r>
          </a:p>
          <a:p>
            <a:r>
              <a:rPr lang="en-US" dirty="0"/>
              <a:t>In this connection, the author is saying something like:</a:t>
            </a:r>
          </a:p>
          <a:p>
            <a:pPr lvl="1"/>
            <a:r>
              <a:rPr lang="en-US" dirty="0"/>
              <a:t>“</a:t>
            </a:r>
            <a:r>
              <a:rPr lang="en-US" i="1" dirty="0">
                <a:solidFill>
                  <a:srgbClr val="000099"/>
                </a:solidFill>
                <a:latin typeface="Cambria" panose="02040503050406030204" pitchFamily="18" charset="0"/>
                <a:ea typeface="Cambria" panose="02040503050406030204" pitchFamily="18" charset="0"/>
              </a:rPr>
              <a:t>Therefore</a:t>
            </a:r>
            <a:r>
              <a:rPr lang="en-US" dirty="0"/>
              <a:t> let me show you now from the theological reasoning found in the Old Testament text itself (Psalm 95), that Jesus really is better.” </a:t>
            </a:r>
          </a:p>
          <a:p>
            <a:r>
              <a:rPr lang="en-US" dirty="0"/>
              <a:t>This argument runs all the way down to Heb 4:13, as we will eventually see.</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lvl="0"/>
            <a:r>
              <a:rPr lang="en-US" dirty="0"/>
              <a:t>DA Carson – </a:t>
            </a:r>
            <a:r>
              <a:rPr lang="en-US" i="1" dirty="0"/>
              <a:t>Jesus is Better – Six Studies in Hebrews </a:t>
            </a:r>
            <a:r>
              <a:rPr lang="en-US" dirty="0"/>
              <a:t>(2002)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82359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 calcmode="lin" valueType="num">
                                      <p:cBhvr>
                                        <p:cTn id="1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p:cTn id="21"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655384"/>
          </a:xfrm>
        </p:spPr>
        <p:txBody>
          <a:bodyPr/>
          <a:lstStyle/>
          <a:p>
            <a:r>
              <a:rPr lang="en-US" sz="5400" dirty="0">
                <a:solidFill>
                  <a:srgbClr val="002060"/>
                </a:solidFill>
              </a:rPr>
              <a:t>The Text of Psalm 95 (3:7-11)</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78489" y="698556"/>
            <a:ext cx="8963476" cy="5790111"/>
          </a:xfrm>
        </p:spPr>
        <p:txBody>
          <a:bodyPr>
            <a:normAutofit fontScale="92500" lnSpcReduction="10000"/>
          </a:bodyPr>
          <a:lstStyle/>
          <a:p>
            <a:pPr marL="173038" indent="-173038">
              <a:buNone/>
            </a:pPr>
            <a:r>
              <a:rPr lang="en-US" baseline="30000" dirty="0">
                <a:latin typeface="Candara" panose="020E0502030303020204" pitchFamily="34" charset="0"/>
                <a:ea typeface="Cambria" panose="02040503050406030204" pitchFamily="18" charset="0"/>
              </a:rPr>
              <a:t>7</a:t>
            </a:r>
            <a:r>
              <a:rPr lang="en-US" i="1" dirty="0">
                <a:solidFill>
                  <a:srgbClr val="000099"/>
                </a:solidFill>
                <a:latin typeface="Cambria" panose="02040503050406030204" pitchFamily="18" charset="0"/>
                <a:ea typeface="Cambria" panose="02040503050406030204" pitchFamily="18" charset="0"/>
              </a:rPr>
              <a:t> Therefore, as the Holy Spirit says, </a:t>
            </a:r>
          </a:p>
          <a:p>
            <a:pPr marL="630238" lvl="1" indent="-173038">
              <a:buNone/>
            </a:pPr>
            <a:r>
              <a:rPr lang="en-US" i="1" dirty="0">
                <a:solidFill>
                  <a:srgbClr val="7030A0"/>
                </a:solidFill>
                <a:latin typeface="Cambria" panose="02040503050406030204" pitchFamily="18" charset="0"/>
                <a:ea typeface="Cambria" panose="02040503050406030204" pitchFamily="18" charset="0"/>
              </a:rPr>
              <a:t>“Today, if you hear his voice , </a:t>
            </a:r>
            <a:r>
              <a:rPr lang="en-US" baseline="30000" dirty="0">
                <a:latin typeface="Candara" panose="020E0502030303020204" pitchFamily="34" charset="0"/>
                <a:ea typeface="Cambria" panose="02040503050406030204" pitchFamily="18" charset="0"/>
              </a:rPr>
              <a:t>8</a:t>
            </a:r>
            <a:r>
              <a:rPr lang="en-US" i="1" dirty="0">
                <a:solidFill>
                  <a:srgbClr val="7030A0"/>
                </a:solidFill>
                <a:latin typeface="Cambria" panose="02040503050406030204" pitchFamily="18" charset="0"/>
                <a:ea typeface="Cambria" panose="02040503050406030204" pitchFamily="18" charset="0"/>
              </a:rPr>
              <a:t> do not harden your hearts as in </a:t>
            </a:r>
            <a:r>
              <a:rPr lang="en-US" b="1" i="1" dirty="0">
                <a:solidFill>
                  <a:srgbClr val="7030A0"/>
                </a:solidFill>
                <a:latin typeface="Cambria" panose="02040503050406030204" pitchFamily="18" charset="0"/>
                <a:ea typeface="Cambria" panose="02040503050406030204" pitchFamily="18" charset="0"/>
              </a:rPr>
              <a:t>the rebellion</a:t>
            </a:r>
          </a:p>
          <a:p>
            <a:r>
              <a:rPr lang="en-US" dirty="0"/>
              <a:t>The time of “</a:t>
            </a:r>
            <a:r>
              <a:rPr lang="en-US" i="1" dirty="0">
                <a:solidFill>
                  <a:srgbClr val="7030A0"/>
                </a:solidFill>
                <a:latin typeface="Cambria" panose="02040503050406030204" pitchFamily="18" charset="0"/>
                <a:ea typeface="Cambria" panose="02040503050406030204" pitchFamily="18" charset="0"/>
              </a:rPr>
              <a:t>the rebellion</a:t>
            </a:r>
            <a:r>
              <a:rPr lang="en-US" dirty="0"/>
              <a:t>”, of course, is referring to the events at Kadesh-Barnea, recorded in Numbers 13-14 (also Deut 9:23).</a:t>
            </a:r>
          </a:p>
          <a:p>
            <a:r>
              <a:rPr lang="en-US" dirty="0"/>
              <a:t>When the people approached the Promised Land from the south for the first time and they sent in 12 spies and 10 of the 12 came back with a </a:t>
            </a:r>
            <a:r>
              <a:rPr lang="en-US" b="1" i="1" dirty="0"/>
              <a:t>negative</a:t>
            </a:r>
            <a:r>
              <a:rPr lang="en-US" dirty="0"/>
              <a:t> report. </a:t>
            </a:r>
          </a:p>
          <a:p>
            <a:r>
              <a:rPr lang="en-US" dirty="0"/>
              <a:t>God had promised that he would open up the land for them. This was the God, after all, who had opened up the sea. It was the God who had provided the plagues. </a:t>
            </a:r>
          </a:p>
          <a:p>
            <a:r>
              <a:rPr lang="en-US" dirty="0"/>
              <a:t>So this God, now, according to 10 of the spies, was not going to be able to handle a few giants? Seriously?</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lvl="0"/>
            <a:r>
              <a:rPr lang="en-US" dirty="0"/>
              <a:t>DA Carson – </a:t>
            </a:r>
            <a:r>
              <a:rPr lang="en-US" i="1" dirty="0"/>
              <a:t>Jesus is Better – Six Studies in Hebrews </a:t>
            </a:r>
            <a:r>
              <a:rPr lang="en-US" dirty="0"/>
              <a:t>(2002)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5298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 calcmode="lin" valueType="num">
                                      <p:cBhvr>
                                        <p:cTn id="1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p:cTn id="21"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698555"/>
          </a:xfrm>
        </p:spPr>
        <p:txBody>
          <a:bodyPr/>
          <a:lstStyle/>
          <a:p>
            <a:r>
              <a:rPr lang="en-US" sz="5400" dirty="0">
                <a:solidFill>
                  <a:srgbClr val="002060"/>
                </a:solidFill>
              </a:rPr>
              <a:t>The Text of Psalm 95 (3:7-11)</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698556"/>
            <a:ext cx="8421900" cy="5790111"/>
          </a:xfrm>
        </p:spPr>
        <p:txBody>
          <a:bodyPr>
            <a:normAutofit/>
          </a:bodyPr>
          <a:lstStyle/>
          <a:p>
            <a:pPr marL="173038" indent="-173038">
              <a:buNone/>
            </a:pPr>
            <a:r>
              <a:rPr lang="en-US" baseline="30000" dirty="0">
                <a:latin typeface="Candara" panose="020E0502030303020204" pitchFamily="34" charset="0"/>
                <a:ea typeface="Cambria" panose="02040503050406030204" pitchFamily="18" charset="0"/>
              </a:rPr>
              <a:t>7</a:t>
            </a:r>
            <a:r>
              <a:rPr lang="en-US" i="1" dirty="0">
                <a:solidFill>
                  <a:srgbClr val="000099"/>
                </a:solidFill>
                <a:latin typeface="Cambria" panose="02040503050406030204" pitchFamily="18" charset="0"/>
                <a:ea typeface="Cambria" panose="02040503050406030204" pitchFamily="18" charset="0"/>
              </a:rPr>
              <a:t> Therefore, as the Holy Spirit says, </a:t>
            </a:r>
          </a:p>
          <a:p>
            <a:pPr marL="630238" lvl="1" indent="-173038">
              <a:buNone/>
            </a:pPr>
            <a:r>
              <a:rPr lang="en-US" i="1" dirty="0">
                <a:solidFill>
                  <a:srgbClr val="7030A0"/>
                </a:solidFill>
                <a:latin typeface="Cambria" panose="02040503050406030204" pitchFamily="18" charset="0"/>
                <a:ea typeface="Cambria" panose="02040503050406030204" pitchFamily="18" charset="0"/>
              </a:rPr>
              <a:t>“Today, if you hear his voice , </a:t>
            </a:r>
            <a:r>
              <a:rPr lang="en-US" baseline="30000" dirty="0">
                <a:latin typeface="Candara" panose="020E0502030303020204" pitchFamily="34" charset="0"/>
                <a:ea typeface="Cambria" panose="02040503050406030204" pitchFamily="18" charset="0"/>
              </a:rPr>
              <a:t>8</a:t>
            </a:r>
            <a:r>
              <a:rPr lang="en-US" i="1" dirty="0">
                <a:solidFill>
                  <a:srgbClr val="7030A0"/>
                </a:solidFill>
                <a:latin typeface="Cambria" panose="02040503050406030204" pitchFamily="18" charset="0"/>
                <a:ea typeface="Cambria" panose="02040503050406030204" pitchFamily="18" charset="0"/>
              </a:rPr>
              <a:t> do not harden your hearts as in </a:t>
            </a:r>
            <a:r>
              <a:rPr lang="en-US" b="1" i="1" dirty="0">
                <a:solidFill>
                  <a:srgbClr val="7030A0"/>
                </a:solidFill>
                <a:latin typeface="Cambria" panose="02040503050406030204" pitchFamily="18" charset="0"/>
                <a:ea typeface="Cambria" panose="02040503050406030204" pitchFamily="18" charset="0"/>
              </a:rPr>
              <a:t>the rebellion</a:t>
            </a:r>
          </a:p>
          <a:p>
            <a:r>
              <a:rPr lang="en-US" dirty="0"/>
              <a:t>But nevertheless, the people were so frightened and by the nasty report that, instead of trusting God, they trusted the judgment of the majority of the spies, and as a result, fell under God’s judgment. </a:t>
            </a:r>
          </a:p>
          <a:p>
            <a:r>
              <a:rPr lang="en-US" dirty="0"/>
              <a:t>As Heb 3:19 will later tell us, the real problem here us </a:t>
            </a:r>
            <a:r>
              <a:rPr lang="en-US" b="1" i="1" dirty="0"/>
              <a:t>unbelief</a:t>
            </a:r>
            <a:r>
              <a:rPr lang="en-US" dirty="0"/>
              <a:t> – they didn’t believe what God had said.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lvl="0"/>
            <a:r>
              <a:rPr lang="en-US" dirty="0"/>
              <a:t>DA Carson – </a:t>
            </a:r>
            <a:r>
              <a:rPr lang="en-US" i="1" dirty="0"/>
              <a:t>Jesus is Better – Six Studies in Hebrews </a:t>
            </a:r>
            <a:r>
              <a:rPr lang="en-US" dirty="0"/>
              <a:t>(2002)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36142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698555"/>
          </a:xfrm>
        </p:spPr>
        <p:txBody>
          <a:bodyPr/>
          <a:lstStyle/>
          <a:p>
            <a:r>
              <a:rPr lang="en-US" sz="5400" dirty="0">
                <a:solidFill>
                  <a:srgbClr val="002060"/>
                </a:solidFill>
              </a:rPr>
              <a:t>The Text of Psalm 95 (3:7-11)</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698556"/>
            <a:ext cx="8421900" cy="5790111"/>
          </a:xfrm>
        </p:spPr>
        <p:txBody>
          <a:bodyPr>
            <a:normAutofit fontScale="92500"/>
          </a:bodyPr>
          <a:lstStyle/>
          <a:p>
            <a:pPr marL="173038" indent="-173038">
              <a:buNone/>
            </a:pPr>
            <a:r>
              <a:rPr lang="en-US" baseline="30000" dirty="0">
                <a:latin typeface="Candara" panose="020E0502030303020204" pitchFamily="34" charset="0"/>
                <a:ea typeface="Cambria" panose="02040503050406030204" pitchFamily="18" charset="0"/>
              </a:rPr>
              <a:t>7</a:t>
            </a:r>
            <a:r>
              <a:rPr lang="en-US" i="1" dirty="0">
                <a:solidFill>
                  <a:srgbClr val="000099"/>
                </a:solidFill>
                <a:latin typeface="Cambria" panose="02040503050406030204" pitchFamily="18" charset="0"/>
                <a:ea typeface="Cambria" panose="02040503050406030204" pitchFamily="18" charset="0"/>
              </a:rPr>
              <a:t> Therefore, as the Holy Spirit says, </a:t>
            </a:r>
          </a:p>
          <a:p>
            <a:pPr marL="630238" lvl="1" indent="-173038">
              <a:buNone/>
            </a:pPr>
            <a:r>
              <a:rPr lang="en-US" i="1" dirty="0">
                <a:solidFill>
                  <a:srgbClr val="000099"/>
                </a:solidFill>
                <a:latin typeface="Cambria" panose="02040503050406030204" pitchFamily="18" charset="0"/>
                <a:ea typeface="Cambria" panose="02040503050406030204" pitchFamily="18" charset="0"/>
              </a:rPr>
              <a:t>“</a:t>
            </a:r>
            <a:r>
              <a:rPr lang="en-US" b="1" i="1" dirty="0">
                <a:solidFill>
                  <a:srgbClr val="7030A0"/>
                </a:solidFill>
                <a:latin typeface="Cambria" panose="02040503050406030204" pitchFamily="18" charset="0"/>
                <a:ea typeface="Cambria" panose="02040503050406030204" pitchFamily="18" charset="0"/>
              </a:rPr>
              <a:t>Today</a:t>
            </a:r>
            <a:r>
              <a:rPr lang="en-US" i="1" dirty="0">
                <a:solidFill>
                  <a:srgbClr val="7030A0"/>
                </a:solidFill>
                <a:latin typeface="Cambria" panose="02040503050406030204" pitchFamily="18" charset="0"/>
                <a:ea typeface="Cambria" panose="02040503050406030204" pitchFamily="18" charset="0"/>
              </a:rPr>
              <a:t>, if you hear his voice , </a:t>
            </a:r>
            <a:r>
              <a:rPr lang="en-US" baseline="30000" dirty="0">
                <a:latin typeface="Candara" panose="020E0502030303020204" pitchFamily="34" charset="0"/>
                <a:ea typeface="Cambria" panose="02040503050406030204" pitchFamily="18" charset="0"/>
              </a:rPr>
              <a:t>8</a:t>
            </a:r>
            <a:r>
              <a:rPr lang="en-US" i="1" dirty="0">
                <a:solidFill>
                  <a:srgbClr val="7030A0"/>
                </a:solidFill>
                <a:latin typeface="Cambria" panose="02040503050406030204" pitchFamily="18" charset="0"/>
                <a:ea typeface="Cambria" panose="02040503050406030204" pitchFamily="18" charset="0"/>
              </a:rPr>
              <a:t> do not harden your hearts as in the rebellion… </a:t>
            </a:r>
            <a:r>
              <a:rPr lang="en-US" baseline="30000" dirty="0">
                <a:latin typeface="Candara" panose="020E0502030303020204" pitchFamily="34" charset="0"/>
                <a:ea typeface="Cambria" panose="02040503050406030204" pitchFamily="18" charset="0"/>
              </a:rPr>
              <a:t>11</a:t>
            </a:r>
            <a:r>
              <a:rPr lang="en-US" i="1" dirty="0">
                <a:solidFill>
                  <a:srgbClr val="7030A0"/>
                </a:solidFill>
                <a:latin typeface="Cambria" panose="02040503050406030204" pitchFamily="18" charset="0"/>
                <a:ea typeface="Cambria" panose="02040503050406030204" pitchFamily="18" charset="0"/>
              </a:rPr>
              <a:t> As I swore in my wrath, ‘They shall not enter </a:t>
            </a:r>
            <a:r>
              <a:rPr lang="en-US" b="1" i="1" dirty="0">
                <a:solidFill>
                  <a:srgbClr val="7030A0"/>
                </a:solidFill>
                <a:latin typeface="Cambria" panose="02040503050406030204" pitchFamily="18" charset="0"/>
                <a:ea typeface="Cambria" panose="02040503050406030204" pitchFamily="18" charset="0"/>
              </a:rPr>
              <a:t>my rest</a:t>
            </a:r>
            <a:r>
              <a:rPr lang="en-US" i="1" dirty="0">
                <a:solidFill>
                  <a:srgbClr val="7030A0"/>
                </a:solidFill>
                <a:latin typeface="Cambria" panose="02040503050406030204" pitchFamily="18" charset="0"/>
                <a:ea typeface="Cambria" panose="02040503050406030204" pitchFamily="18" charset="0"/>
              </a:rPr>
              <a:t>.’</a:t>
            </a:r>
            <a:r>
              <a:rPr lang="en-US" i="1" dirty="0">
                <a:solidFill>
                  <a:srgbClr val="000099"/>
                </a:solidFill>
                <a:latin typeface="Cambria" panose="02040503050406030204" pitchFamily="18" charset="0"/>
                <a:ea typeface="Cambria" panose="02040503050406030204" pitchFamily="18" charset="0"/>
              </a:rPr>
              <a:t>”</a:t>
            </a:r>
          </a:p>
          <a:p>
            <a:r>
              <a:rPr lang="en-US" dirty="0"/>
              <a:t>There are </a:t>
            </a:r>
            <a:r>
              <a:rPr lang="en-US" b="1" i="1" dirty="0"/>
              <a:t>two</a:t>
            </a:r>
            <a:r>
              <a:rPr lang="en-US" dirty="0"/>
              <a:t> key ideas in this text: </a:t>
            </a:r>
          </a:p>
          <a:p>
            <a:pPr lvl="1"/>
            <a:r>
              <a:rPr lang="en-US" dirty="0"/>
              <a:t>“</a:t>
            </a:r>
            <a:r>
              <a:rPr lang="en-US" i="1" dirty="0">
                <a:solidFill>
                  <a:srgbClr val="7030A0"/>
                </a:solidFill>
                <a:latin typeface="Cambria" panose="02040503050406030204" pitchFamily="18" charset="0"/>
                <a:ea typeface="Cambria" panose="02040503050406030204" pitchFamily="18" charset="0"/>
              </a:rPr>
              <a:t>Today</a:t>
            </a:r>
            <a:r>
              <a:rPr lang="en-US" dirty="0"/>
              <a:t>” in verse 7: “</a:t>
            </a:r>
            <a:r>
              <a:rPr lang="en-US" b="1" i="1" dirty="0">
                <a:solidFill>
                  <a:srgbClr val="7030A0"/>
                </a:solidFill>
                <a:latin typeface="Cambria" panose="02040503050406030204" pitchFamily="18" charset="0"/>
                <a:ea typeface="Cambria" panose="02040503050406030204" pitchFamily="18" charset="0"/>
              </a:rPr>
              <a:t>Today</a:t>
            </a:r>
            <a:r>
              <a:rPr lang="en-US" i="1" dirty="0">
                <a:solidFill>
                  <a:srgbClr val="7030A0"/>
                </a:solidFill>
                <a:latin typeface="Cambria" panose="02040503050406030204" pitchFamily="18" charset="0"/>
                <a:ea typeface="Cambria" panose="02040503050406030204" pitchFamily="18" charset="0"/>
              </a:rPr>
              <a:t>, if you hear his voice</a:t>
            </a:r>
            <a:r>
              <a:rPr lang="en-US" dirty="0"/>
              <a:t>…” </a:t>
            </a:r>
          </a:p>
          <a:p>
            <a:pPr lvl="1"/>
            <a:r>
              <a:rPr lang="en-US" dirty="0"/>
              <a:t> The promise of entering “</a:t>
            </a:r>
            <a:r>
              <a:rPr lang="en-US" b="1" i="1" dirty="0">
                <a:solidFill>
                  <a:srgbClr val="7030A0"/>
                </a:solidFill>
                <a:latin typeface="Cambria" panose="02040503050406030204" pitchFamily="18" charset="0"/>
                <a:ea typeface="Cambria" panose="02040503050406030204" pitchFamily="18" charset="0"/>
              </a:rPr>
              <a:t>my</a:t>
            </a:r>
            <a:r>
              <a:rPr lang="en-US" i="1" dirty="0">
                <a:solidFill>
                  <a:srgbClr val="7030A0"/>
                </a:solidFill>
                <a:latin typeface="Cambria" panose="02040503050406030204" pitchFamily="18" charset="0"/>
                <a:ea typeface="Cambria" panose="02040503050406030204" pitchFamily="18" charset="0"/>
              </a:rPr>
              <a:t> rest</a:t>
            </a:r>
            <a:r>
              <a:rPr lang="en-US" dirty="0"/>
              <a:t>.” (Verse 11) </a:t>
            </a:r>
          </a:p>
          <a:p>
            <a:r>
              <a:rPr lang="en-US" dirty="0"/>
              <a:t>Those are the crucial words that the author is going to exegete for us in the following passages. </a:t>
            </a:r>
          </a:p>
          <a:p>
            <a:r>
              <a:rPr lang="en-US" dirty="0"/>
              <a:t>So the author has read the text, and he’s asked, “Granted that this is the Word of God, what is the significance of “</a:t>
            </a:r>
            <a:r>
              <a:rPr lang="en-US" i="1" dirty="0">
                <a:solidFill>
                  <a:srgbClr val="7030A0"/>
                </a:solidFill>
                <a:latin typeface="Cambria" panose="02040503050406030204" pitchFamily="18" charset="0"/>
                <a:ea typeface="Cambria" panose="02040503050406030204" pitchFamily="18" charset="0"/>
              </a:rPr>
              <a:t>today</a:t>
            </a:r>
            <a:r>
              <a:rPr lang="en-US" dirty="0"/>
              <a:t>”? What is the significance of “</a:t>
            </a:r>
            <a:r>
              <a:rPr lang="en-US" i="1" dirty="0">
                <a:solidFill>
                  <a:srgbClr val="7030A0"/>
                </a:solidFill>
                <a:latin typeface="Cambria" panose="02040503050406030204" pitchFamily="18" charset="0"/>
                <a:ea typeface="Cambria" panose="02040503050406030204" pitchFamily="18" charset="0"/>
              </a:rPr>
              <a:t>They shall not enter my rest</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lvl="0"/>
            <a:r>
              <a:rPr lang="en-US" dirty="0"/>
              <a:t>DA Carson – </a:t>
            </a:r>
            <a:r>
              <a:rPr lang="en-US" i="1" dirty="0"/>
              <a:t>Jesus is Better – Six Studies in Hebrews </a:t>
            </a:r>
            <a:r>
              <a:rPr lang="en-US" dirty="0"/>
              <a:t>(2002)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17147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 calcmode="lin" valueType="num">
                                      <p:cBhvr>
                                        <p:cTn id="28"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p:cTn id="35"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43511</TotalTime>
  <Words>4309</Words>
  <Application>Microsoft Office PowerPoint</Application>
  <PresentationFormat>On-screen Show (4:3)</PresentationFormat>
  <Paragraphs>159</Paragraphs>
  <Slides>28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28</vt:i4>
      </vt:variant>
    </vt:vector>
  </HeadingPairs>
  <TitlesOfParts>
    <vt:vector size="34" baseType="lpstr">
      <vt:lpstr>Arial</vt:lpstr>
      <vt:lpstr>Calibri</vt:lpstr>
      <vt:lpstr>Cambria</vt:lpstr>
      <vt:lpstr>Candara</vt:lpstr>
      <vt:lpstr>1_Office Theme</vt:lpstr>
      <vt:lpstr>2_Office Theme</vt:lpstr>
      <vt:lpstr>PowerPoint Presentation</vt:lpstr>
      <vt:lpstr>Outline of Hebrews “Jesus is Better”</vt:lpstr>
      <vt:lpstr>The Argument from Psalm 95 (3:7-4:13)</vt:lpstr>
      <vt:lpstr>The Text of Psalm 95 (3:7-11)</vt:lpstr>
      <vt:lpstr>The Text of Psalm 95 (3:7-11)</vt:lpstr>
      <vt:lpstr>The Text of Psalm 95 (3:7-11)</vt:lpstr>
      <vt:lpstr>The Text of Psalm 95 (3:7-11)</vt:lpstr>
      <vt:lpstr>The Text of Psalm 95 (3:7-11)</vt:lpstr>
      <vt:lpstr>The Text of Psalm 95 (3:7-11)</vt:lpstr>
      <vt:lpstr>The Text of Psalm 95 (3:7-11)</vt:lpstr>
      <vt:lpstr>The Immediate Exhortation Psalm 95 Offers (3:12–15)</vt:lpstr>
      <vt:lpstr>The Exhortation Psalm 95 Offers (3:12–15)</vt:lpstr>
      <vt:lpstr>The Exhortation Psalm 95 Offers (3:12–15)</vt:lpstr>
      <vt:lpstr>The Exhortation Psalm 95 Offers (3:12–15)</vt:lpstr>
      <vt:lpstr>The Exhortation Psalm 95 Offers (3:12–15)</vt:lpstr>
      <vt:lpstr>The Exhortation Psalm 95 Offers (3:12–15)</vt:lpstr>
      <vt:lpstr>The Exhortation Psalm 95 Offers (3:12–15)</vt:lpstr>
      <vt:lpstr>The Exhortation Psalm 95 Offers (3:12–15)</vt:lpstr>
      <vt:lpstr>The Exhortation Psalm 95 Offers (3:12–15)</vt:lpstr>
      <vt:lpstr>The Exhortation Psalm 95 Offers (3:12–15)</vt:lpstr>
      <vt:lpstr>The Painful Example the OT Text Provides (3:16–19)</vt:lpstr>
      <vt:lpstr>The Painful Example the OT Text Provides (3:16–19)</vt:lpstr>
      <vt:lpstr>The Painful Example the OT Text Provides (3:16–19)</vt:lpstr>
      <vt:lpstr>Class Discussion Time</vt:lpstr>
      <vt:lpstr>*Class Discussion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583</cp:revision>
  <cp:lastPrinted>2022-05-15T14:00:24Z</cp:lastPrinted>
  <dcterms:created xsi:type="dcterms:W3CDTF">2022-03-11T13:15:23Z</dcterms:created>
  <dcterms:modified xsi:type="dcterms:W3CDTF">2022-05-15T14:09:31Z</dcterms:modified>
</cp:coreProperties>
</file>