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061" r:id="rId3"/>
    <p:sldId id="6062" r:id="rId4"/>
    <p:sldId id="6063" r:id="rId5"/>
    <p:sldId id="6064" r:id="rId6"/>
    <p:sldId id="6085" r:id="rId7"/>
    <p:sldId id="6108" r:id="rId8"/>
    <p:sldId id="6079" r:id="rId9"/>
    <p:sldId id="6086" r:id="rId10"/>
    <p:sldId id="6087" r:id="rId11"/>
    <p:sldId id="6088" r:id="rId12"/>
    <p:sldId id="6089" r:id="rId13"/>
    <p:sldId id="6109" r:id="rId14"/>
    <p:sldId id="6110" r:id="rId15"/>
    <p:sldId id="6111" r:id="rId16"/>
    <p:sldId id="6091" r:id="rId17"/>
    <p:sldId id="6112" r:id="rId18"/>
    <p:sldId id="6092" r:id="rId19"/>
    <p:sldId id="6093" r:id="rId20"/>
    <p:sldId id="6095" r:id="rId21"/>
    <p:sldId id="6019" r:id="rId22"/>
    <p:sldId id="6096" r:id="rId23"/>
    <p:sldId id="6098" r:id="rId24"/>
    <p:sldId id="6099" r:id="rId25"/>
    <p:sldId id="6097" r:id="rId26"/>
    <p:sldId id="6100" r:id="rId27"/>
    <p:sldId id="6101" r:id="rId28"/>
    <p:sldId id="6102" r:id="rId29"/>
    <p:sldId id="6104" r:id="rId30"/>
    <p:sldId id="6105" r:id="rId31"/>
    <p:sldId id="6106" r:id="rId32"/>
    <p:sldId id="6113" r:id="rId33"/>
    <p:sldId id="6114" r:id="rId3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760903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13809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Psalm of David. The LORD says to my Lord: “Sit at my right hand, until I make your enemies your footstool.”</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18620"/>
            <a:ext cx="8704460" cy="5170047"/>
          </a:xfrm>
        </p:spPr>
        <p:txBody>
          <a:bodyPr>
            <a:normAutofit fontScale="92500" lnSpcReduction="10000"/>
          </a:bodyPr>
          <a:lstStyle/>
          <a:p>
            <a:r>
              <a:rPr lang="en-US" dirty="0"/>
              <a:t>But an </a:t>
            </a:r>
            <a:r>
              <a:rPr lang="en-US" b="1" i="1" dirty="0"/>
              <a:t>oracular</a:t>
            </a:r>
            <a:r>
              <a:rPr lang="en-US" dirty="0"/>
              <a:t> messianic psalm is a psalm that is given as an </a:t>
            </a:r>
            <a:r>
              <a:rPr lang="en-US" b="1" i="1" dirty="0"/>
              <a:t>oracle</a:t>
            </a:r>
            <a:r>
              <a:rPr lang="en-US" dirty="0"/>
              <a:t> (i.e., by direct revelation) to an Old Testament writer.</a:t>
            </a:r>
          </a:p>
          <a:p>
            <a:r>
              <a:rPr lang="en-US" b="1" i="1" dirty="0"/>
              <a:t>And</a:t>
            </a:r>
            <a:r>
              <a:rPr lang="en-US" dirty="0"/>
              <a:t> the person </a:t>
            </a:r>
            <a:r>
              <a:rPr lang="en-US" b="1" i="1" dirty="0"/>
              <a:t>referenced</a:t>
            </a:r>
            <a:r>
              <a:rPr lang="en-US" dirty="0"/>
              <a:t> in that psalm, is </a:t>
            </a:r>
            <a:r>
              <a:rPr lang="en-US" b="1" i="1" dirty="0"/>
              <a:t>not</a:t>
            </a:r>
            <a:r>
              <a:rPr lang="en-US" dirty="0"/>
              <a:t> David or a Davidic king who </a:t>
            </a:r>
            <a:r>
              <a:rPr lang="en-US" b="1" i="1" dirty="0"/>
              <a:t>prefigures</a:t>
            </a:r>
            <a:r>
              <a:rPr lang="en-US" dirty="0"/>
              <a:t> the messiah; the person referenced in an </a:t>
            </a:r>
            <a:r>
              <a:rPr lang="en-US" b="1" i="1" dirty="0"/>
              <a:t>oracular</a:t>
            </a:r>
            <a:r>
              <a:rPr lang="en-US" dirty="0"/>
              <a:t> psalm </a:t>
            </a:r>
            <a:r>
              <a:rPr lang="en-US" b="1" i="1" dirty="0"/>
              <a:t>is</a:t>
            </a:r>
            <a:r>
              <a:rPr lang="en-US" dirty="0"/>
              <a:t> the messiah.</a:t>
            </a:r>
          </a:p>
          <a:p>
            <a:r>
              <a:rPr lang="en-US" dirty="0"/>
              <a:t>Whether or not David </a:t>
            </a:r>
            <a:r>
              <a:rPr lang="en-US" b="1" i="1" dirty="0"/>
              <a:t>understands</a:t>
            </a:r>
            <a:r>
              <a:rPr lang="en-US" dirty="0"/>
              <a:t> the oracle he has been given is </a:t>
            </a:r>
            <a:r>
              <a:rPr lang="en-US" b="1" i="1" dirty="0"/>
              <a:t>irrelevant</a:t>
            </a:r>
            <a:r>
              <a:rPr lang="en-US" i="1" dirty="0"/>
              <a:t> –</a:t>
            </a:r>
            <a:r>
              <a:rPr lang="en-US" dirty="0"/>
              <a:t> just like the time when </a:t>
            </a:r>
            <a:r>
              <a:rPr lang="en-US" b="1" i="1" dirty="0"/>
              <a:t>Daniel</a:t>
            </a:r>
            <a:r>
              <a:rPr lang="en-US" dirty="0"/>
              <a:t> was given a direct oracular revelation and wanted to understand more, and God said, “No, seal it up, Daniel. It’s not for you. It’s for a later generation.” (Dan 12:8-9)</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7741811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04390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Psalm of David. The LORD says to my Lord: “Sit at my right hand, until I make your enemies your footstool.”</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67603"/>
            <a:ext cx="8704460" cy="5298024"/>
          </a:xfrm>
        </p:spPr>
        <p:txBody>
          <a:bodyPr>
            <a:normAutofit fontScale="92500" lnSpcReduction="10000"/>
          </a:bodyPr>
          <a:lstStyle/>
          <a:p>
            <a:r>
              <a:rPr lang="en-US" dirty="0"/>
              <a:t>In </a:t>
            </a:r>
            <a:r>
              <a:rPr lang="en-US" b="1" i="1" dirty="0"/>
              <a:t>most</a:t>
            </a:r>
            <a:r>
              <a:rPr lang="en-US" dirty="0"/>
              <a:t> Davidic Psalms, David is speaking from his own heart – he is expressing his own doubts and his own fears and his own hopes and his own confidence. </a:t>
            </a:r>
          </a:p>
          <a:p>
            <a:r>
              <a:rPr lang="en-US" dirty="0"/>
              <a:t>In that sense, the psalms are often psalms of </a:t>
            </a:r>
            <a:r>
              <a:rPr lang="en-US" b="1" i="1" dirty="0"/>
              <a:t>experience</a:t>
            </a:r>
            <a:r>
              <a:rPr lang="en-US" dirty="0"/>
              <a:t>, and in most </a:t>
            </a:r>
            <a:r>
              <a:rPr lang="en-US" b="1" i="1" dirty="0"/>
              <a:t>messianic</a:t>
            </a:r>
            <a:r>
              <a:rPr lang="en-US" dirty="0"/>
              <a:t> psalms they speak of David’s </a:t>
            </a:r>
            <a:r>
              <a:rPr lang="en-US" b="1" i="1" dirty="0"/>
              <a:t>personal</a:t>
            </a:r>
            <a:r>
              <a:rPr lang="en-US" dirty="0"/>
              <a:t> experience, but </a:t>
            </a:r>
            <a:r>
              <a:rPr lang="en-US" b="1" i="1" dirty="0"/>
              <a:t>at the same time</a:t>
            </a:r>
            <a:r>
              <a:rPr lang="en-US" dirty="0"/>
              <a:t>, they </a:t>
            </a:r>
            <a:r>
              <a:rPr lang="en-US" b="1" i="1" dirty="0"/>
              <a:t>point forward </a:t>
            </a:r>
            <a:r>
              <a:rPr lang="en-US" dirty="0"/>
              <a:t>to someone </a:t>
            </a:r>
            <a:r>
              <a:rPr lang="en-US" b="1" i="1" dirty="0"/>
              <a:t>beyond</a:t>
            </a:r>
            <a:r>
              <a:rPr lang="en-US" dirty="0"/>
              <a:t> David.</a:t>
            </a:r>
          </a:p>
          <a:p>
            <a:r>
              <a:rPr lang="en-US" dirty="0"/>
              <a:t>But in an </a:t>
            </a:r>
            <a:r>
              <a:rPr lang="en-US" b="1" i="1" dirty="0"/>
              <a:t>oracular</a:t>
            </a:r>
            <a:r>
              <a:rPr lang="en-US" dirty="0"/>
              <a:t> messianic psalm, the person being referred to is the messiah </a:t>
            </a:r>
            <a:r>
              <a:rPr lang="en-US" b="1" i="1" dirty="0"/>
              <a:t>himself</a:t>
            </a:r>
            <a:r>
              <a:rPr lang="en-US" dirty="0"/>
              <a:t>.</a:t>
            </a:r>
          </a:p>
          <a:p>
            <a:r>
              <a:rPr lang="en-US" dirty="0"/>
              <a:t>There are </a:t>
            </a:r>
            <a:r>
              <a:rPr lang="en-US" b="1" i="1" dirty="0"/>
              <a:t>several</a:t>
            </a:r>
            <a:r>
              <a:rPr lang="en-US" dirty="0"/>
              <a:t> psalms that are considered to be </a:t>
            </a:r>
            <a:r>
              <a:rPr lang="en-US" b="1" i="1" dirty="0"/>
              <a:t>oracular</a:t>
            </a:r>
            <a:r>
              <a:rPr lang="en-US" dirty="0"/>
              <a:t> – of those, Psalm 110 is the most important.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0010157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16164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Psalm of David. The LORD says to my Lord: “Sit at my right hand, until I make your enemies your footstool.”</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91149"/>
            <a:ext cx="8704460" cy="5274478"/>
          </a:xfrm>
        </p:spPr>
        <p:txBody>
          <a:bodyPr>
            <a:normAutofit fontScale="92500"/>
          </a:bodyPr>
          <a:lstStyle/>
          <a:p>
            <a:r>
              <a:rPr lang="en-US" dirty="0"/>
              <a:t>David, then, looking ahead, anticipating by God’s own revealed Word, says, “</a:t>
            </a:r>
            <a:r>
              <a:rPr lang="en-US" i="1" dirty="0">
                <a:solidFill>
                  <a:srgbClr val="000099"/>
                </a:solidFill>
                <a:latin typeface="Cambria" panose="02040503050406030204" pitchFamily="18" charset="0"/>
                <a:ea typeface="Cambria" panose="02040503050406030204" pitchFamily="18" charset="0"/>
              </a:rPr>
              <a:t>The LORD </a:t>
            </a:r>
            <a:r>
              <a:rPr lang="en-US" dirty="0">
                <a:latin typeface="Calibri" panose="020F0502020204030204" pitchFamily="34" charset="0"/>
                <a:ea typeface="Cambria" panose="02040503050406030204" pitchFamily="18" charset="0"/>
                <a:cs typeface="Calibri" panose="020F0502020204030204" pitchFamily="34" charset="0"/>
              </a:rPr>
              <a:t>[Yahweh] </a:t>
            </a:r>
            <a:r>
              <a:rPr lang="en-US" i="1" dirty="0">
                <a:solidFill>
                  <a:srgbClr val="000099"/>
                </a:solidFill>
                <a:latin typeface="Cambria" panose="02040503050406030204" pitchFamily="18" charset="0"/>
                <a:ea typeface="Cambria" panose="02040503050406030204" pitchFamily="18" charset="0"/>
              </a:rPr>
              <a:t>says to my Lord ‘</a:t>
            </a:r>
            <a:r>
              <a:rPr lang="en-US" b="1" i="1" dirty="0">
                <a:solidFill>
                  <a:srgbClr val="000099"/>
                </a:solidFill>
                <a:latin typeface="Cambria" panose="02040503050406030204" pitchFamily="18" charset="0"/>
                <a:ea typeface="Cambria" panose="02040503050406030204" pitchFamily="18" charset="0"/>
              </a:rPr>
              <a:t>Sit</a:t>
            </a:r>
            <a:r>
              <a:rPr lang="en-US" i="1" dirty="0">
                <a:solidFill>
                  <a:srgbClr val="000099"/>
                </a:solidFill>
                <a:latin typeface="Cambria" panose="02040503050406030204" pitchFamily="18" charset="0"/>
                <a:ea typeface="Cambria" panose="02040503050406030204" pitchFamily="18" charset="0"/>
              </a:rPr>
              <a:t> at my right hand</a:t>
            </a:r>
            <a:r>
              <a:rPr lang="en-US" dirty="0"/>
              <a:t>…’”</a:t>
            </a:r>
          </a:p>
          <a:p>
            <a:r>
              <a:rPr lang="en-US" dirty="0"/>
              <a:t> In this context, “</a:t>
            </a:r>
            <a:r>
              <a:rPr lang="en-US" i="1" dirty="0">
                <a:solidFill>
                  <a:srgbClr val="000099"/>
                </a:solidFill>
                <a:latin typeface="Cambria" panose="02040503050406030204" pitchFamily="18" charset="0"/>
                <a:ea typeface="Cambria" panose="02040503050406030204" pitchFamily="18" charset="0"/>
              </a:rPr>
              <a:t>sit</a:t>
            </a:r>
            <a:r>
              <a:rPr lang="en-US" dirty="0"/>
              <a:t>” is a rather </a:t>
            </a:r>
            <a:r>
              <a:rPr lang="en-US" b="1" i="1" dirty="0"/>
              <a:t>loaded</a:t>
            </a:r>
            <a:r>
              <a:rPr lang="en-US" dirty="0"/>
              <a:t> term:</a:t>
            </a:r>
          </a:p>
          <a:p>
            <a:pPr lvl="1"/>
            <a:r>
              <a:rPr lang="en-US" dirty="0"/>
              <a:t>It shows someone who is </a:t>
            </a:r>
            <a:r>
              <a:rPr lang="en-US" b="1" i="1" dirty="0"/>
              <a:t>calm</a:t>
            </a:r>
            <a:r>
              <a:rPr lang="en-US" dirty="0"/>
              <a:t> and </a:t>
            </a:r>
            <a:r>
              <a:rPr lang="en-US" b="1" i="1" dirty="0"/>
              <a:t>unafraid</a:t>
            </a:r>
            <a:r>
              <a:rPr lang="en-US" dirty="0"/>
              <a:t> (cf. Mic 4:4).</a:t>
            </a:r>
          </a:p>
          <a:p>
            <a:pPr lvl="1"/>
            <a:r>
              <a:rPr lang="en-US" dirty="0"/>
              <a:t>It can also suggest the idea of </a:t>
            </a:r>
            <a:r>
              <a:rPr lang="en-US" b="1" i="1" dirty="0"/>
              <a:t>majesty and authority</a:t>
            </a:r>
            <a:r>
              <a:rPr lang="en-US" dirty="0"/>
              <a:t>. The king </a:t>
            </a:r>
            <a:r>
              <a:rPr lang="en-US" b="1" i="1" dirty="0"/>
              <a:t>sits</a:t>
            </a:r>
            <a:r>
              <a:rPr lang="en-US" dirty="0"/>
              <a:t> on his throne, and does not stand even in the presence of his nobles.</a:t>
            </a:r>
          </a:p>
          <a:p>
            <a:r>
              <a:rPr lang="en-US" dirty="0"/>
              <a:t>There is also the idea that Christ’s work is </a:t>
            </a:r>
            <a:r>
              <a:rPr lang="en-US" b="1" i="1" dirty="0"/>
              <a:t>complete</a:t>
            </a:r>
            <a:r>
              <a:rPr lang="en-US" dirty="0"/>
              <a:t>:</a:t>
            </a:r>
          </a:p>
          <a:p>
            <a:pPr lvl="1"/>
            <a:r>
              <a:rPr lang="en-US" sz="2900" i="1" dirty="0">
                <a:solidFill>
                  <a:srgbClr val="000099"/>
                </a:solidFill>
                <a:latin typeface="Cambria" panose="02040503050406030204" pitchFamily="18" charset="0"/>
                <a:ea typeface="Cambria" panose="02040503050406030204" pitchFamily="18" charset="0"/>
              </a:rPr>
              <a:t>But when this priest had offered </a:t>
            </a:r>
            <a:r>
              <a:rPr lang="en-US" sz="2900" b="1" i="1" dirty="0">
                <a:solidFill>
                  <a:srgbClr val="000099"/>
                </a:solidFill>
                <a:latin typeface="Cambria" panose="02040503050406030204" pitchFamily="18" charset="0"/>
                <a:ea typeface="Cambria" panose="02040503050406030204" pitchFamily="18" charset="0"/>
              </a:rPr>
              <a:t>for all time one sacrifice</a:t>
            </a:r>
            <a:r>
              <a:rPr lang="en-US" sz="2900" i="1" dirty="0">
                <a:solidFill>
                  <a:srgbClr val="000099"/>
                </a:solidFill>
                <a:latin typeface="Cambria" panose="02040503050406030204" pitchFamily="18" charset="0"/>
                <a:ea typeface="Cambria" panose="02040503050406030204" pitchFamily="18" charset="0"/>
              </a:rPr>
              <a:t> for sins, he </a:t>
            </a:r>
            <a:r>
              <a:rPr lang="en-US" sz="2900" b="1" i="1" dirty="0">
                <a:solidFill>
                  <a:srgbClr val="000099"/>
                </a:solidFill>
                <a:latin typeface="Cambria" panose="02040503050406030204" pitchFamily="18" charset="0"/>
                <a:ea typeface="Cambria" panose="02040503050406030204" pitchFamily="18" charset="0"/>
              </a:rPr>
              <a:t>sat down </a:t>
            </a:r>
            <a:r>
              <a:rPr lang="en-US" sz="2900" i="1" dirty="0">
                <a:solidFill>
                  <a:srgbClr val="000099"/>
                </a:solidFill>
                <a:latin typeface="Cambria" panose="02040503050406030204" pitchFamily="18" charset="0"/>
                <a:ea typeface="Cambria" panose="02040503050406030204" pitchFamily="18" charset="0"/>
              </a:rPr>
              <a:t>at the right hand of God.</a:t>
            </a:r>
            <a:r>
              <a:rPr lang="en-US" dirty="0"/>
              <a:t> (Heb 10:12)</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 S Plumer;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Psalms; p.973</a:t>
            </a:r>
          </a:p>
        </p:txBody>
      </p:sp>
    </p:spTree>
    <p:extLst>
      <p:ext uri="{BB962C8B-B14F-4D97-AF65-F5344CB8AC3E}">
        <p14:creationId xmlns:p14="http://schemas.microsoft.com/office/powerpoint/2010/main" val="19001485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05960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Psalm of David. The LORD says to my Lord: “Sit at my right hand, until I make your enemies your footstool.”</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59753"/>
            <a:ext cx="8704460" cy="5305873"/>
          </a:xfrm>
        </p:spPr>
        <p:txBody>
          <a:bodyPr>
            <a:normAutofit fontScale="92500" lnSpcReduction="20000"/>
          </a:bodyPr>
          <a:lstStyle/>
          <a:p>
            <a:r>
              <a:rPr lang="en-US" dirty="0"/>
              <a:t>“</a:t>
            </a:r>
            <a:r>
              <a:rPr lang="en-US" i="1" dirty="0">
                <a:solidFill>
                  <a:srgbClr val="000099"/>
                </a:solidFill>
                <a:latin typeface="Cambria" panose="02040503050406030204" pitchFamily="18" charset="0"/>
                <a:ea typeface="Cambria" panose="02040503050406030204" pitchFamily="18" charset="0"/>
              </a:rPr>
              <a:t>Sit at my </a:t>
            </a:r>
            <a:r>
              <a:rPr lang="en-US" b="1" i="1" dirty="0">
                <a:solidFill>
                  <a:srgbClr val="000099"/>
                </a:solidFill>
                <a:latin typeface="Cambria" panose="02040503050406030204" pitchFamily="18" charset="0"/>
                <a:ea typeface="Cambria" panose="02040503050406030204" pitchFamily="18" charset="0"/>
              </a:rPr>
              <a:t>right hand</a:t>
            </a:r>
            <a:r>
              <a:rPr lang="en-US" i="1" dirty="0">
                <a:solidFill>
                  <a:srgbClr val="000099"/>
                </a:solidFill>
                <a:latin typeface="Cambria" panose="02040503050406030204" pitchFamily="18" charset="0"/>
                <a:ea typeface="Cambria" panose="02040503050406030204" pitchFamily="18" charset="0"/>
              </a:rPr>
              <a:t>…</a:t>
            </a:r>
            <a:r>
              <a:rPr lang="en-US" dirty="0"/>
              <a:t>” – To be seated at the </a:t>
            </a:r>
            <a:r>
              <a:rPr lang="en-US" b="1" i="1" dirty="0"/>
              <a:t>right hand</a:t>
            </a:r>
            <a:r>
              <a:rPr lang="en-US" dirty="0"/>
              <a:t> is to sit in the place of </a:t>
            </a:r>
            <a:r>
              <a:rPr lang="en-US" b="1" i="1" dirty="0"/>
              <a:t>honor</a:t>
            </a:r>
            <a:r>
              <a:rPr lang="en-US" dirty="0"/>
              <a:t> (cf. 1 Kings 2:19; Eph 1:20; Heb 2:9). </a:t>
            </a:r>
          </a:p>
          <a:p>
            <a:r>
              <a:rPr lang="en-US" dirty="0"/>
              <a:t>“</a:t>
            </a:r>
            <a:r>
              <a:rPr lang="en-US" i="1" dirty="0">
                <a:solidFill>
                  <a:srgbClr val="000099"/>
                </a:solidFill>
                <a:latin typeface="Cambria" panose="02040503050406030204" pitchFamily="18" charset="0"/>
                <a:ea typeface="Cambria" panose="02040503050406030204" pitchFamily="18" charset="0"/>
              </a:rPr>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until I make your enemies your footstool.</a:t>
            </a:r>
            <a:r>
              <a:rPr lang="en-US" dirty="0"/>
              <a:t>”</a:t>
            </a:r>
          </a:p>
          <a:p>
            <a:r>
              <a:rPr lang="en-US" dirty="0"/>
              <a:t>Ancient kings often had themselves portrayed as placing their feet on vanquished enemies (Josh 10:24)</a:t>
            </a:r>
          </a:p>
          <a:p>
            <a:r>
              <a:rPr lang="en-US" dirty="0"/>
              <a:t>The idea here is that God will subjugate all of Christ’s enemies to Him.</a:t>
            </a:r>
          </a:p>
          <a:p>
            <a:r>
              <a:rPr lang="en-US" dirty="0"/>
              <a:t>Of course, there is a period of time between when Christ is </a:t>
            </a:r>
            <a:r>
              <a:rPr lang="en-US" b="1" i="1" dirty="0"/>
              <a:t>enthroned</a:t>
            </a:r>
            <a:r>
              <a:rPr lang="en-US" dirty="0"/>
              <a:t> and when </a:t>
            </a:r>
            <a:r>
              <a:rPr lang="en-US" b="1" i="1" dirty="0"/>
              <a:t>all</a:t>
            </a:r>
            <a:r>
              <a:rPr lang="en-US" dirty="0"/>
              <a:t> of His enemies are subjected to Him – much like what happened to King David himself (cf. 1Kings 5:3)</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 S Plumer; </a:t>
            </a:r>
            <a:r>
              <a:rPr kumimoji="0" lang="en-US" sz="180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Psalms; p.973</a:t>
            </a:r>
          </a:p>
        </p:txBody>
      </p:sp>
    </p:spTree>
    <p:extLst>
      <p:ext uri="{BB962C8B-B14F-4D97-AF65-F5344CB8AC3E}">
        <p14:creationId xmlns:p14="http://schemas.microsoft.com/office/powerpoint/2010/main" val="26447150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07530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LORD sends forth from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Zion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your mighty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scepter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Rule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the midst of your enemies!</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93037"/>
            <a:ext cx="8704460" cy="5611983"/>
          </a:xfrm>
        </p:spPr>
        <p:txBody>
          <a:bodyPr>
            <a:normAutofit fontScale="92500" lnSpcReduction="20000"/>
          </a:bodyPr>
          <a:lstStyle/>
          <a:p>
            <a:r>
              <a:rPr lang="en-US" dirty="0"/>
              <a:t>The idea here is that Christ is a </a:t>
            </a:r>
            <a:r>
              <a:rPr lang="en-US" b="1" i="1" dirty="0"/>
              <a:t>king</a:t>
            </a:r>
            <a:r>
              <a:rPr lang="en-US" dirty="0"/>
              <a:t> and the LORD will expand Christ’s reign in ever widening circles until no foe remains to oppose His rule.</a:t>
            </a:r>
          </a:p>
          <a:p>
            <a:r>
              <a:rPr lang="en-US" dirty="0"/>
              <a:t>“</a:t>
            </a:r>
            <a:r>
              <a:rPr kumimoji="0" lang="en-US"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Zion</a:t>
            </a:r>
            <a:r>
              <a:rPr lang="en-US" dirty="0"/>
              <a:t>” (also known as “the city of David”) referred to the city of </a:t>
            </a:r>
            <a:r>
              <a:rPr lang="en-US" b="1" i="1" dirty="0"/>
              <a:t>Jerusalem</a:t>
            </a:r>
            <a:r>
              <a:rPr lang="en-US" dirty="0"/>
              <a:t> which David took from the Jebusites and there he built a citadel and a palace (cf. 2 Samuel 5:6-11).</a:t>
            </a:r>
          </a:p>
          <a:p>
            <a:r>
              <a:rPr lang="en-US" dirty="0"/>
              <a:t>In David’s day Zion was the capital from which God’s Davidic King ruled and went forth in conquest as we see being described in this Psalm.</a:t>
            </a:r>
          </a:p>
          <a:p>
            <a:r>
              <a:rPr lang="en-US" dirty="0"/>
              <a:t>In the New Testament, </a:t>
            </a:r>
            <a:r>
              <a:rPr lang="en-US" b="1" i="1" dirty="0"/>
              <a:t>Mount Zion</a:t>
            </a:r>
            <a:r>
              <a:rPr lang="en-US" dirty="0"/>
              <a:t> becomes a type of the “heavenly Jerusalem” (Heb 12:22) from which Jesus, the </a:t>
            </a:r>
            <a:r>
              <a:rPr lang="en-US" b="1" i="1" dirty="0"/>
              <a:t>ultimate</a:t>
            </a:r>
            <a:r>
              <a:rPr lang="en-US" dirty="0"/>
              <a:t> Davidic king, goes forth conquering the nations with </a:t>
            </a:r>
            <a:r>
              <a:rPr lang="en-US" b="1" i="1" dirty="0"/>
              <a:t>His Gospel </a:t>
            </a:r>
            <a:r>
              <a:rPr lang="en-US" dirty="0"/>
              <a:t>(cf. Gal 4:25-26, Rev 21:2,10)</a:t>
            </a:r>
          </a:p>
        </p:txBody>
      </p:sp>
    </p:spTree>
    <p:extLst>
      <p:ext uri="{BB962C8B-B14F-4D97-AF65-F5344CB8AC3E}">
        <p14:creationId xmlns:p14="http://schemas.microsoft.com/office/powerpoint/2010/main" val="14310451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24798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Your people will offer themselves freely on the day of your power, in holy garments; from the womb of the morning, the dew of your youth will be yours.</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89260"/>
            <a:ext cx="8704460" cy="5176366"/>
          </a:xfrm>
        </p:spPr>
        <p:txBody>
          <a:bodyPr>
            <a:normAutofit fontScale="85000" lnSpcReduction="20000"/>
          </a:bodyPr>
          <a:lstStyle/>
          <a:p>
            <a:r>
              <a:rPr lang="en-US" dirty="0"/>
              <a:t>“</a:t>
            </a:r>
            <a:r>
              <a:rPr lang="en-US" i="1" dirty="0">
                <a:solidFill>
                  <a:srgbClr val="000099"/>
                </a:solidFill>
                <a:latin typeface="Cambria" panose="02040503050406030204" pitchFamily="18" charset="0"/>
                <a:ea typeface="Cambria" panose="02040503050406030204" pitchFamily="18" charset="0"/>
              </a:rPr>
              <a:t>Your people will offer themselves freely </a:t>
            </a:r>
            <a:r>
              <a:rPr lang="en-US" dirty="0"/>
              <a:t>”</a:t>
            </a:r>
          </a:p>
          <a:p>
            <a:r>
              <a:rPr lang="en-US" dirty="0"/>
              <a:t> This Lord is not without people. </a:t>
            </a:r>
          </a:p>
          <a:p>
            <a:r>
              <a:rPr lang="en-US" dirty="0"/>
              <a:t>These people are not, however, pressed into service against their will. They offer their service “</a:t>
            </a:r>
            <a:r>
              <a:rPr lang="en-US" i="1" dirty="0">
                <a:solidFill>
                  <a:srgbClr val="000099"/>
                </a:solidFill>
                <a:latin typeface="Cambria" panose="02040503050406030204" pitchFamily="18" charset="0"/>
                <a:ea typeface="Cambria" panose="02040503050406030204" pitchFamily="18" charset="0"/>
              </a:rPr>
              <a:t>freely</a:t>
            </a:r>
            <a:r>
              <a:rPr lang="en-US" dirty="0"/>
              <a:t>” and voluntarily.</a:t>
            </a:r>
          </a:p>
          <a:p>
            <a:r>
              <a:rPr lang="en-US" dirty="0"/>
              <a:t>“</a:t>
            </a:r>
            <a:r>
              <a:rPr lang="en-US" i="1" dirty="0">
                <a:solidFill>
                  <a:srgbClr val="000099"/>
                </a:solidFill>
                <a:latin typeface="Cambria" panose="02040503050406030204" pitchFamily="18" charset="0"/>
                <a:ea typeface="Cambria" panose="02040503050406030204" pitchFamily="18" charset="0"/>
              </a:rPr>
              <a:t>on the day of your power</a:t>
            </a:r>
            <a:r>
              <a:rPr lang="en-US" dirty="0"/>
              <a:t>” -  refers to the day when He </a:t>
            </a:r>
            <a:r>
              <a:rPr lang="en-US" b="1" i="1" dirty="0"/>
              <a:t>displays His power</a:t>
            </a:r>
            <a:r>
              <a:rPr lang="en-US" dirty="0"/>
              <a:t>. The phrase could also be translated “in the day of your campaign”. </a:t>
            </a:r>
          </a:p>
          <a:p>
            <a:r>
              <a:rPr lang="en-US" dirty="0"/>
              <a:t>“</a:t>
            </a:r>
            <a:r>
              <a:rPr lang="en-US" i="1" dirty="0">
                <a:solidFill>
                  <a:srgbClr val="000099"/>
                </a:solidFill>
                <a:latin typeface="Cambria" panose="02040503050406030204" pitchFamily="18" charset="0"/>
                <a:ea typeface="Cambria" panose="02040503050406030204" pitchFamily="18" charset="0"/>
              </a:rPr>
              <a:t>in holy garments</a:t>
            </a:r>
            <a:r>
              <a:rPr lang="en-US" dirty="0"/>
              <a:t>” - implies that such warfare as described here involved certain </a:t>
            </a:r>
            <a:r>
              <a:rPr lang="en-US" b="1" i="1" dirty="0"/>
              <a:t>moral</a:t>
            </a:r>
            <a:r>
              <a:rPr lang="en-US" dirty="0"/>
              <a:t> qualifications that must mark those who participate.</a:t>
            </a:r>
          </a:p>
          <a:p>
            <a:r>
              <a:rPr lang="en-US" dirty="0"/>
              <a:t>“</a:t>
            </a:r>
            <a:r>
              <a:rPr lang="en-US" i="1" dirty="0">
                <a:solidFill>
                  <a:srgbClr val="000099"/>
                </a:solidFill>
                <a:latin typeface="Cambria" panose="02040503050406030204" pitchFamily="18" charset="0"/>
                <a:ea typeface="Cambria" panose="02040503050406030204" pitchFamily="18" charset="0"/>
              </a:rPr>
              <a:t>from the womb of the morning the dew of your youth will be yours</a:t>
            </a:r>
            <a:r>
              <a:rPr lang="en-US" dirty="0"/>
              <a:t>” – a highly poetic phrase that says that just as the dew is prolifically born afresh with dawning of each new day, so those who volunteer for the Lord’s service are numerous and fresh.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 C. Leupold;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Exposition of the Psalms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p.776</a:t>
            </a:r>
          </a:p>
        </p:txBody>
      </p:sp>
    </p:spTree>
    <p:extLst>
      <p:ext uri="{BB962C8B-B14F-4D97-AF65-F5344CB8AC3E}">
        <p14:creationId xmlns:p14="http://schemas.microsoft.com/office/powerpoint/2010/main" val="8064190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0831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LORD has sworn and will not change his mind, “You are a priest forever after the order of Melchizedek.” </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0393"/>
            <a:ext cx="8704460" cy="5235233"/>
          </a:xfrm>
        </p:spPr>
        <p:txBody>
          <a:bodyPr>
            <a:normAutofit lnSpcReduction="10000"/>
          </a:bodyPr>
          <a:lstStyle/>
          <a:p>
            <a:r>
              <a:rPr lang="en-US" dirty="0"/>
              <a:t>Then, verse 4: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LORD has sworn and will not change his mind, “You are a priest forever after the order of Melchizedek</a:t>
            </a:r>
            <a:r>
              <a:rPr lang="en-US" dirty="0"/>
              <a:t>” </a:t>
            </a:r>
          </a:p>
          <a:p>
            <a:r>
              <a:rPr lang="en-US" dirty="0"/>
              <a:t>That is as spectacularly out of nowhere as Melchizedek was in Genesis 14. </a:t>
            </a:r>
          </a:p>
          <a:p>
            <a:r>
              <a:rPr lang="en-US" dirty="0"/>
              <a:t>Which is </a:t>
            </a:r>
            <a:r>
              <a:rPr lang="en-US" b="1" i="1" dirty="0"/>
              <a:t>further</a:t>
            </a:r>
            <a:r>
              <a:rPr lang="en-US" dirty="0"/>
              <a:t> reason for thinking that it’s an oracular psalm. </a:t>
            </a:r>
          </a:p>
          <a:p>
            <a:r>
              <a:rPr lang="en-US" dirty="0"/>
              <a:t>Most of the psalms have some kind of coherent flow to them. So much so that when you come across this verse out in left field,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LORD has sworn… You are a priest forever…</a:t>
            </a:r>
            <a:r>
              <a:rPr lang="en-US" dirty="0"/>
              <a:t>” you wonder what on earth is going 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40939655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06745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LORD has sworn and will not change his mind, “You are a priest forever after the order of Melchizedek.” </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36206"/>
            <a:ext cx="8704460" cy="5329420"/>
          </a:xfrm>
        </p:spPr>
        <p:txBody>
          <a:bodyPr>
            <a:normAutofit fontScale="85000" lnSpcReduction="10000"/>
          </a:bodyPr>
          <a:lstStyle/>
          <a:p>
            <a:r>
              <a:rPr lang="en-US" dirty="0"/>
              <a:t>That’s what the writer to the Hebrews is also asking. “What is going on?” </a:t>
            </a:r>
          </a:p>
          <a:p>
            <a:r>
              <a:rPr lang="en-US" dirty="0"/>
              <a:t>As we’ve noted before, there are </a:t>
            </a:r>
            <a:r>
              <a:rPr lang="en-US" b="1" i="1" dirty="0"/>
              <a:t>only two</a:t>
            </a:r>
            <a:r>
              <a:rPr lang="en-US" dirty="0"/>
              <a:t> places in all of the Old Testament where Melchizedek is mentioned.</a:t>
            </a:r>
          </a:p>
          <a:p>
            <a:r>
              <a:rPr lang="en-US" dirty="0"/>
              <a:t>If you believe God wrote it, it’s </a:t>
            </a:r>
            <a:r>
              <a:rPr lang="en-US" b="1" i="1" dirty="0"/>
              <a:t>significant</a:t>
            </a:r>
            <a:r>
              <a:rPr lang="en-US" dirty="0"/>
              <a:t> and it’s </a:t>
            </a:r>
            <a:r>
              <a:rPr lang="en-US" b="1" i="1" dirty="0"/>
              <a:t>important</a:t>
            </a:r>
            <a:r>
              <a:rPr lang="en-US" dirty="0"/>
              <a:t>. </a:t>
            </a:r>
          </a:p>
          <a:p>
            <a:r>
              <a:rPr lang="en-US" dirty="0"/>
              <a:t>Melchizedek is </a:t>
            </a:r>
            <a:r>
              <a:rPr lang="en-US" b="1" i="1" dirty="0"/>
              <a:t>clearly</a:t>
            </a:r>
            <a:r>
              <a:rPr lang="en-US" dirty="0"/>
              <a:t> important in Genesis 14. What makes him even </a:t>
            </a:r>
            <a:r>
              <a:rPr lang="en-US" b="1" i="1" dirty="0"/>
              <a:t>more</a:t>
            </a:r>
            <a:r>
              <a:rPr lang="en-US" dirty="0"/>
              <a:t> important is he just </a:t>
            </a:r>
            <a:r>
              <a:rPr lang="en-US" b="1" i="1" dirty="0"/>
              <a:t>pops up</a:t>
            </a:r>
            <a:r>
              <a:rPr lang="en-US" dirty="0"/>
              <a:t>! </a:t>
            </a:r>
          </a:p>
          <a:p>
            <a:r>
              <a:rPr lang="en-US" dirty="0"/>
              <a:t>Now he </a:t>
            </a:r>
            <a:r>
              <a:rPr lang="en-US" b="1" i="1" dirty="0"/>
              <a:t>pops up again</a:t>
            </a:r>
            <a:r>
              <a:rPr lang="en-US" dirty="0"/>
              <a:t> in an </a:t>
            </a:r>
            <a:r>
              <a:rPr lang="en-US" b="1" i="1" dirty="0"/>
              <a:t>oracular messianic psalm</a:t>
            </a:r>
            <a:r>
              <a:rPr lang="en-US" dirty="0"/>
              <a:t> so that the one who is promised as the </a:t>
            </a:r>
            <a:r>
              <a:rPr lang="en-US" b="1" i="1" dirty="0"/>
              <a:t>ultimate King</a:t>
            </a:r>
            <a:r>
              <a:rPr lang="en-US" dirty="0"/>
              <a:t>, the one whom even mighty King David addresses 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my Lord</a:t>
            </a:r>
            <a:r>
              <a:rPr lang="en-US" dirty="0"/>
              <a:t>,” is now addressed by </a:t>
            </a:r>
            <a:r>
              <a:rPr lang="en-US" b="1" i="1" dirty="0"/>
              <a:t>Yahweh himself</a:t>
            </a:r>
            <a:r>
              <a:rPr lang="en-US" dirty="0"/>
              <a:t> by a </a:t>
            </a:r>
            <a:r>
              <a:rPr lang="en-US" b="1" i="1" dirty="0"/>
              <a:t>divine oath </a:t>
            </a:r>
            <a:r>
              <a:rPr lang="en-US" dirty="0"/>
              <a:t>when he says,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are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priest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forever</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after the order of Melchizedek</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6249076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14202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LORD has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sworn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will not change his mind, “You are a priest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forever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after the order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Melchizedek</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42167"/>
            <a:ext cx="8704460" cy="5223459"/>
          </a:xfrm>
        </p:spPr>
        <p:txBody>
          <a:bodyPr>
            <a:normAutofit fontScale="92500" lnSpcReduction="20000"/>
          </a:bodyPr>
          <a:lstStyle/>
          <a:p>
            <a:r>
              <a:rPr lang="en-US" dirty="0"/>
              <a:t>Melchizedek is </a:t>
            </a:r>
            <a:r>
              <a:rPr lang="en-US" b="1" i="1" dirty="0"/>
              <a:t>not</a:t>
            </a:r>
            <a:r>
              <a:rPr lang="en-US" dirty="0"/>
              <a:t> like the priests of Levi, under the Mosaic covenant, where the priests eventually die and have to continually be replaced.</a:t>
            </a:r>
          </a:p>
          <a:p>
            <a:r>
              <a:rPr lang="en-US" b="1" i="1" dirty="0"/>
              <a:t>This</a:t>
            </a:r>
            <a:r>
              <a:rPr lang="en-US" dirty="0"/>
              <a:t> is the priestly order of a man whose origin and ending are not mentioned, who receives tribute </a:t>
            </a:r>
            <a:r>
              <a:rPr lang="en-US" b="1" i="1" dirty="0"/>
              <a:t>even from Abraham</a:t>
            </a:r>
            <a:r>
              <a:rPr lang="en-US" dirty="0"/>
              <a:t> – a man who is already a </a:t>
            </a:r>
            <a:r>
              <a:rPr lang="en-US" b="1" i="1" dirty="0"/>
              <a:t>priest of God Most High</a:t>
            </a:r>
            <a:r>
              <a:rPr lang="en-US" b="1" dirty="0"/>
              <a:t> </a:t>
            </a:r>
            <a:r>
              <a:rPr lang="en-US" dirty="0"/>
              <a:t>early on in the book of Genesis. </a:t>
            </a:r>
          </a:p>
          <a:p>
            <a:r>
              <a:rPr lang="en-US" dirty="0"/>
              <a:t>You’re a priest in </a:t>
            </a:r>
            <a:r>
              <a:rPr lang="en-US" b="1" i="1" dirty="0"/>
              <a:t>that</a:t>
            </a:r>
            <a:r>
              <a:rPr lang="en-US" dirty="0"/>
              <a:t> order, </a:t>
            </a:r>
            <a:r>
              <a:rPr lang="en-US" b="1" i="1" dirty="0"/>
              <a:t>forever</a:t>
            </a:r>
            <a:r>
              <a:rPr lang="en-US" dirty="0"/>
              <a:t>, and the Lord has </a:t>
            </a:r>
            <a:r>
              <a:rPr lang="en-US" b="1" i="1" dirty="0"/>
              <a:t>sworn</a:t>
            </a:r>
            <a:r>
              <a:rPr lang="en-US" dirty="0"/>
              <a:t> it!</a:t>
            </a:r>
          </a:p>
          <a:p>
            <a:r>
              <a:rPr lang="en-US" dirty="0"/>
              <a:t>So the author of Hebrews is not really doing anything highly creative here. </a:t>
            </a:r>
          </a:p>
          <a:p>
            <a:r>
              <a:rPr lang="en-US" dirty="0"/>
              <a:t>All he’s doing is seeing that if you take this text seriously at face value, that must mean that the Levitical priesthood can’t be the last word. It can’t be. </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4016712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036060"/>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LORD has sworn and will not change his mind, “You are a priest forever after the order of Melchizedek.” </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098850"/>
            <a:ext cx="8704460" cy="5466776"/>
          </a:xfrm>
        </p:spPr>
        <p:txBody>
          <a:bodyPr>
            <a:normAutofit fontScale="92500" lnSpcReduction="20000"/>
          </a:bodyPr>
          <a:lstStyle/>
          <a:p>
            <a:r>
              <a:rPr lang="en-US" dirty="0"/>
              <a:t>The messianic figure spoken of here unites in </a:t>
            </a:r>
            <a:r>
              <a:rPr lang="en-US" b="1" i="1" dirty="0"/>
              <a:t>one</a:t>
            </a:r>
            <a:r>
              <a:rPr lang="en-US" dirty="0"/>
              <a:t> office </a:t>
            </a:r>
            <a:r>
              <a:rPr lang="en-US" b="1" i="1" dirty="0"/>
              <a:t>king</a:t>
            </a:r>
            <a:r>
              <a:rPr lang="en-US" dirty="0"/>
              <a:t> and </a:t>
            </a:r>
            <a:r>
              <a:rPr lang="en-US" b="1" i="1" dirty="0"/>
              <a:t>priest</a:t>
            </a:r>
            <a:r>
              <a:rPr lang="en-US" dirty="0"/>
              <a:t>, and, according to Heb 1:1-2, he is a </a:t>
            </a:r>
            <a:r>
              <a:rPr lang="en-US" b="1" i="1" dirty="0"/>
              <a:t>prophet</a:t>
            </a:r>
            <a:r>
              <a:rPr lang="en-US" dirty="0"/>
              <a:t> as well: </a:t>
            </a:r>
          </a:p>
          <a:p>
            <a:pPr lvl="1"/>
            <a:r>
              <a:rPr lang="en-US" b="0" i="1" u="none" strike="noStrike" baseline="0" dirty="0">
                <a:solidFill>
                  <a:srgbClr val="000099"/>
                </a:solidFill>
                <a:latin typeface="Cambria" panose="02040503050406030204" pitchFamily="18" charset="0"/>
                <a:ea typeface="Cambria" panose="02040503050406030204" pitchFamily="18" charset="0"/>
              </a:rPr>
              <a:t>Long ago, at many times and in many ways, God spoke to our fathers by the </a:t>
            </a:r>
            <a:r>
              <a:rPr lang="en-US" b="1" i="1" u="none" strike="noStrike" baseline="0" dirty="0">
                <a:solidFill>
                  <a:srgbClr val="000099"/>
                </a:solidFill>
                <a:latin typeface="Cambria" panose="02040503050406030204" pitchFamily="18" charset="0"/>
                <a:ea typeface="Cambria" panose="02040503050406030204" pitchFamily="18" charset="0"/>
              </a:rPr>
              <a:t>prophets</a:t>
            </a:r>
            <a:r>
              <a:rPr lang="en-US" b="0" i="1" u="none" strike="noStrike" baseline="0" dirty="0">
                <a:solidFill>
                  <a:srgbClr val="000099"/>
                </a:solidFill>
                <a:latin typeface="Cambria" panose="02040503050406030204" pitchFamily="18" charset="0"/>
                <a:ea typeface="Cambria" panose="02040503050406030204" pitchFamily="18" charset="0"/>
              </a:rPr>
              <a:t>,</a:t>
            </a:r>
            <a:r>
              <a:rPr lang="en-US" b="0" i="1" u="none" strike="noStrike" baseline="30000" dirty="0">
                <a:latin typeface="Cambria" panose="02040503050406030204" pitchFamily="18" charset="0"/>
                <a:ea typeface="Cambria" panose="02040503050406030204" pitchFamily="18" charset="0"/>
              </a:rPr>
              <a:t> </a:t>
            </a:r>
            <a:r>
              <a:rPr lang="en-US" b="0" i="1" u="none" strike="noStrike" baseline="0" dirty="0">
                <a:solidFill>
                  <a:srgbClr val="000099"/>
                </a:solidFill>
                <a:latin typeface="Cambria" panose="02040503050406030204" pitchFamily="18" charset="0"/>
                <a:ea typeface="Cambria" panose="02040503050406030204" pitchFamily="18" charset="0"/>
              </a:rPr>
              <a:t>but in these last days he has spoken to us by </a:t>
            </a:r>
            <a:r>
              <a:rPr lang="en-US" b="1" i="1" u="none" strike="noStrike" baseline="0" dirty="0">
                <a:solidFill>
                  <a:srgbClr val="000099"/>
                </a:solidFill>
                <a:latin typeface="Cambria" panose="02040503050406030204" pitchFamily="18" charset="0"/>
                <a:ea typeface="Cambria" panose="02040503050406030204" pitchFamily="18" charset="0"/>
              </a:rPr>
              <a:t>his Son </a:t>
            </a:r>
            <a:r>
              <a:rPr lang="en-US" i="1" u="none" strike="noStrike" baseline="0" dirty="0">
                <a:solidFill>
                  <a:srgbClr val="000099"/>
                </a:solidFill>
                <a:latin typeface="Cambria" panose="02040503050406030204" pitchFamily="18" charset="0"/>
                <a:ea typeface="Cambria" panose="02040503050406030204" pitchFamily="18" charset="0"/>
              </a:rPr>
              <a:t>[the </a:t>
            </a:r>
            <a:r>
              <a:rPr lang="en-US" b="1" i="1" u="none" strike="noStrike" baseline="0" dirty="0">
                <a:solidFill>
                  <a:srgbClr val="000099"/>
                </a:solidFill>
                <a:latin typeface="Cambria" panose="02040503050406030204" pitchFamily="18" charset="0"/>
                <a:ea typeface="Cambria" panose="02040503050406030204" pitchFamily="18" charset="0"/>
              </a:rPr>
              <a:t>ultimate</a:t>
            </a:r>
            <a:r>
              <a:rPr lang="en-US" i="1" u="none" strike="noStrike" baseline="0" dirty="0">
                <a:solidFill>
                  <a:srgbClr val="000099"/>
                </a:solidFill>
                <a:latin typeface="Cambria" panose="02040503050406030204" pitchFamily="18" charset="0"/>
                <a:ea typeface="Cambria" panose="02040503050406030204" pitchFamily="18" charset="0"/>
              </a:rPr>
              <a:t> prophet]</a:t>
            </a:r>
            <a:r>
              <a:rPr lang="en-US" dirty="0"/>
              <a:t>.</a:t>
            </a:r>
          </a:p>
          <a:p>
            <a:r>
              <a:rPr lang="en-US" dirty="0"/>
              <a:t>So, in the mind of the author of Hebrews, Jesus is now clearly </a:t>
            </a:r>
            <a:r>
              <a:rPr lang="en-US" b="1" i="1" dirty="0"/>
              <a:t>prophet, priest, and king</a:t>
            </a:r>
            <a:r>
              <a:rPr lang="en-US" dirty="0"/>
              <a:t>, but if he’s saying that, then he’s </a:t>
            </a:r>
            <a:r>
              <a:rPr lang="en-US" b="1" i="1" dirty="0"/>
              <a:t>overturning</a:t>
            </a:r>
            <a:r>
              <a:rPr lang="en-US" dirty="0"/>
              <a:t> the Mosaic covenant in </a:t>
            </a:r>
            <a:r>
              <a:rPr lang="en-US" b="1" i="1" dirty="0"/>
              <a:t>all</a:t>
            </a:r>
            <a:r>
              <a:rPr lang="en-US" dirty="0"/>
              <a:t> of its priestly structures where those offices were kept </a:t>
            </a:r>
            <a:r>
              <a:rPr lang="en-US" b="1" i="1" dirty="0"/>
              <a:t>very distinct</a:t>
            </a:r>
            <a:r>
              <a:rPr lang="en-US" dirty="0"/>
              <a:t>!</a:t>
            </a:r>
          </a:p>
          <a:p>
            <a:r>
              <a:rPr lang="en-US" dirty="0"/>
              <a:t>So with this quick look at Psalm 110:1-4 as background, let’s </a:t>
            </a:r>
            <a:r>
              <a:rPr lang="en-US" b="1" i="1" dirty="0"/>
              <a:t>now</a:t>
            </a:r>
            <a:r>
              <a:rPr lang="en-US" dirty="0"/>
              <a:t> take a look at what the </a:t>
            </a:r>
            <a:r>
              <a:rPr lang="en-US" b="1" i="1" dirty="0"/>
              <a:t>author of Hebrews </a:t>
            </a:r>
            <a:r>
              <a:rPr lang="en-US" dirty="0"/>
              <a:t>has to say about this Psalm in Heb 7:17-22.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3595943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1378679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342168"/>
          </a:xfrm>
        </p:spPr>
        <p:txBody>
          <a:bodyPr/>
          <a:lstStyle/>
          <a:p>
            <a:r>
              <a:rPr lang="en-US" sz="4000" dirty="0">
                <a:solidFill>
                  <a:srgbClr val="002060"/>
                </a:solidFill>
              </a:rPr>
              <a:t>The Stunning Announcement of Psalm 110 and It’s Implications (7:17–22)</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63826"/>
            <a:ext cx="8398352" cy="5352968"/>
          </a:xfrm>
        </p:spPr>
        <p:txBody>
          <a:bodyPr>
            <a:normAutofit fontScale="92500" lnSpcReduction="10000"/>
          </a:bodyPr>
          <a:lstStyle/>
          <a:p>
            <a:pPr marL="0" indent="0">
              <a:buNone/>
            </a:pPr>
            <a:r>
              <a:rPr lang="en-US"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For it is witnessed of him, “You are a priest forever, after the order of Melchizedek.” </a:t>
            </a:r>
            <a:r>
              <a:rPr lang="en-US"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For on the one hand, a former commandment is set aside because of its weakness and uselessness </a:t>
            </a:r>
            <a:r>
              <a:rPr lang="en-US"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(for the law made nothing perfect); but on the other hand, a better hope is introduced, through which we draw near to God. </a:t>
            </a:r>
            <a:r>
              <a:rPr lang="en-US" baseline="30000" dirty="0">
                <a:latin typeface="Candara" panose="020E0502030303020204" pitchFamily="34" charset="0"/>
                <a:ea typeface="Cambria" panose="02040503050406030204" pitchFamily="18" charset="0"/>
              </a:rPr>
              <a:t>20</a:t>
            </a:r>
            <a:r>
              <a:rPr lang="en-US" i="1" dirty="0">
                <a:solidFill>
                  <a:srgbClr val="000099"/>
                </a:solidFill>
                <a:latin typeface="Cambria" panose="02040503050406030204" pitchFamily="18" charset="0"/>
                <a:ea typeface="Cambria" panose="02040503050406030204" pitchFamily="18" charset="0"/>
              </a:rPr>
              <a:t> And it was not without an oath. For those who formerly became priests were made such without an oath, </a:t>
            </a:r>
            <a:r>
              <a:rPr lang="en-US" baseline="30000" dirty="0">
                <a:latin typeface="Candara" panose="020E0502030303020204" pitchFamily="34" charset="0"/>
                <a:ea typeface="Cambria" panose="02040503050406030204" pitchFamily="18" charset="0"/>
              </a:rPr>
              <a:t>21</a:t>
            </a:r>
            <a:r>
              <a:rPr lang="en-US" i="1" dirty="0">
                <a:solidFill>
                  <a:srgbClr val="000099"/>
                </a:solidFill>
                <a:latin typeface="Cambria" panose="02040503050406030204" pitchFamily="18" charset="0"/>
                <a:ea typeface="Cambria" panose="02040503050406030204" pitchFamily="18" charset="0"/>
              </a:rPr>
              <a:t> but this one was made a priest with an oath by the one who said to him: “The Lord has sworn and will not change his mind, ‘You are a priest forever.’” </a:t>
            </a:r>
            <a:r>
              <a:rPr lang="en-US" baseline="30000" dirty="0">
                <a:latin typeface="Candara" panose="020E0502030303020204" pitchFamily="34" charset="0"/>
                <a:ea typeface="Cambria" panose="02040503050406030204" pitchFamily="18" charset="0"/>
              </a:rPr>
              <a:t>22</a:t>
            </a:r>
            <a:r>
              <a:rPr lang="en-US" i="1" dirty="0">
                <a:solidFill>
                  <a:srgbClr val="000099"/>
                </a:solidFill>
                <a:latin typeface="Cambria" panose="02040503050406030204" pitchFamily="18" charset="0"/>
                <a:ea typeface="Cambria" panose="02040503050406030204" pitchFamily="18" charset="0"/>
              </a:rPr>
              <a:t> This makes Jesus the guarantor of a better covenant.</a:t>
            </a:r>
          </a:p>
        </p:txBody>
      </p:sp>
    </p:spTree>
    <p:extLst>
      <p:ext uri="{BB962C8B-B14F-4D97-AF65-F5344CB8AC3E}">
        <p14:creationId xmlns:p14="http://schemas.microsoft.com/office/powerpoint/2010/main" val="3897442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64827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witnessed of him, “You are a priest forever, after the order of Melchizedek.”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on the one hand, a former commandment is set aside because of its weakness and uselessness</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j-cs"/>
              </a:rPr>
              <a:t> 19a</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j-cs"/>
              </a:rPr>
              <a:t> (for the law made nothing perfect); </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24876"/>
            <a:ext cx="8704460" cy="4740750"/>
          </a:xfrm>
        </p:spPr>
        <p:txBody>
          <a:bodyPr>
            <a:normAutofit fontScale="92500" lnSpcReduction="20000"/>
          </a:bodyPr>
          <a:lstStyle/>
          <a:p>
            <a:r>
              <a:rPr lang="en-US" dirty="0"/>
              <a:t>He begins by citing verse 4 of Psalm 110: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are a priest forever, after the order of Melchizedek.</a:t>
            </a:r>
            <a:r>
              <a:rPr lang="en-US" dirty="0"/>
              <a:t>”</a:t>
            </a:r>
          </a:p>
          <a:p>
            <a:r>
              <a:rPr lang="en-US" dirty="0"/>
              <a:t>Then in verse 18 he says: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on the one hand,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former commandment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set aside </a:t>
            </a:r>
            <a:r>
              <a:rPr lang="en-US" dirty="0"/>
              <a:t>…” That is, the commandment establishing the Levitical priesthood. “…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because of its weakness and uselessness </a:t>
            </a:r>
            <a:r>
              <a:rPr lang="en-US" dirty="0"/>
              <a:t>…” </a:t>
            </a:r>
          </a:p>
          <a:p>
            <a:r>
              <a:rPr lang="en-US" dirty="0"/>
              <a:t>Now this doesn’t mean that the commandments of the Mosaic law had </a:t>
            </a:r>
            <a:r>
              <a:rPr lang="en-US" b="1" i="1" dirty="0"/>
              <a:t>no power at all </a:t>
            </a:r>
            <a:r>
              <a:rPr lang="en-US" dirty="0"/>
              <a:t>or that they </a:t>
            </a:r>
            <a:r>
              <a:rPr lang="en-US" b="1" i="1" dirty="0"/>
              <a:t>weren’t any good</a:t>
            </a:r>
            <a:r>
              <a:rPr lang="en-US" dirty="0"/>
              <a:t>, but in terms of </a:t>
            </a:r>
            <a:r>
              <a:rPr lang="en-US" b="1" i="1" dirty="0"/>
              <a:t>ultimately</a:t>
            </a:r>
            <a:r>
              <a:rPr lang="en-US" dirty="0"/>
              <a:t> bringing salvation to the people, it just wasn’t </a:t>
            </a:r>
            <a:r>
              <a:rPr lang="en-US" b="1" i="1" dirty="0"/>
              <a:t>designed</a:t>
            </a:r>
            <a:r>
              <a:rPr lang="en-US" dirty="0"/>
              <a:t> for that. </a:t>
            </a:r>
          </a:p>
          <a:p>
            <a:r>
              <a:rPr lang="en-US" dirty="0"/>
              <a:t>It </a:t>
            </a:r>
            <a:r>
              <a:rPr lang="en-US" b="1" i="1" dirty="0"/>
              <a:t>couldn’t</a:t>
            </a:r>
            <a:r>
              <a:rPr lang="en-US" dirty="0"/>
              <a:t> do that, the author of Hebrews tells us  –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j-cs"/>
              </a:rPr>
              <a:t>for the law made nothing perfect.</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7234510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98111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on the other hand, a better hope is introduced, through which we draw near to God.</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10623"/>
            <a:ext cx="8704460" cy="5455004"/>
          </a:xfrm>
        </p:spPr>
        <p:txBody>
          <a:bodyPr>
            <a:normAutofit fontScale="92500" lnSpcReduction="20000"/>
          </a:bodyPr>
          <a:lstStyle/>
          <a:p>
            <a:r>
              <a:rPr lang="en-US" dirty="0"/>
              <a:t>“</a:t>
            </a:r>
            <a:r>
              <a:rPr lang="en-US" i="1" dirty="0">
                <a:solidFill>
                  <a:srgbClr val="000099"/>
                </a:solidFill>
                <a:latin typeface="Cambria" panose="02040503050406030204" pitchFamily="18" charset="0"/>
                <a:ea typeface="Cambria" panose="02040503050406030204" pitchFamily="18" charset="0"/>
              </a:rPr>
              <a:t>…but on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other hand a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hope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introduced, through which we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draw near to God</a:t>
            </a:r>
            <a:r>
              <a:rPr lang="en-US" dirty="0"/>
              <a:t>.”</a:t>
            </a:r>
          </a:p>
          <a:p>
            <a:r>
              <a:rPr lang="en-US" dirty="0"/>
              <a:t>This is </a:t>
            </a:r>
            <a:r>
              <a:rPr lang="en-US" b="1" i="1" dirty="0"/>
              <a:t>not</a:t>
            </a:r>
            <a:r>
              <a:rPr lang="en-US" dirty="0"/>
              <a:t> saying that people who lived and died under the old covenant could have, therefore, ignored the sacrificial system of the old covenant and gotten away with it. It doesn’t mean that. </a:t>
            </a:r>
          </a:p>
          <a:p>
            <a:r>
              <a:rPr lang="en-US" dirty="0"/>
              <a:t>It clearly was the case that if they genuinely had faith in God and lived according to the revelatory Word that had been given up to that point, then they were to offer those sacrifices.</a:t>
            </a:r>
          </a:p>
          <a:p>
            <a:r>
              <a:rPr lang="en-US" dirty="0"/>
              <a:t>Those were the conditions upon which forgiveness was meted out, clearly, but the question is, “Do you view those sacrifices as an end in and of  themselves, </a:t>
            </a:r>
            <a:r>
              <a:rPr lang="en-US" b="1" i="1" dirty="0"/>
              <a:t>or</a:t>
            </a:r>
            <a:r>
              <a:rPr lang="en-US" dirty="0"/>
              <a:t> do you view them as </a:t>
            </a:r>
            <a:r>
              <a:rPr lang="en-US" b="1" i="1" dirty="0"/>
              <a:t>a step </a:t>
            </a:r>
            <a:r>
              <a:rPr lang="en-US" dirty="0"/>
              <a:t>in the stream of redemptive history?”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5097643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82413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on the other hand, a better hope is introduced, through which we draw near to God.</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914400"/>
            <a:ext cx="8704460" cy="5651227"/>
          </a:xfrm>
        </p:spPr>
        <p:txBody>
          <a:bodyPr>
            <a:normAutofit fontScale="85000" lnSpcReduction="10000"/>
          </a:bodyPr>
          <a:lstStyle/>
          <a:p>
            <a:r>
              <a:rPr lang="en-US" dirty="0"/>
              <a:t>If you view the Old Testament sacrifices as a </a:t>
            </a:r>
            <a:r>
              <a:rPr lang="en-US" b="1" i="1" dirty="0"/>
              <a:t>step</a:t>
            </a:r>
            <a:r>
              <a:rPr lang="en-US" dirty="0"/>
              <a:t> within the stream of redemptive history, then you quickly realize that they didn’t have saving power in and of themselves.</a:t>
            </a:r>
          </a:p>
          <a:p>
            <a:r>
              <a:rPr lang="en-US" dirty="0"/>
              <a:t>That’s the argument the author of Hebrews is going to make in chapter 9. </a:t>
            </a:r>
          </a:p>
          <a:p>
            <a:r>
              <a:rPr lang="en-US" dirty="0"/>
              <a:t>It’s the argument that says, in effect, “Can you really believe that the blood of bulls and goats finally deals with sin? Give me a break!” That’s a paraphrase, but you get the idea.</a:t>
            </a:r>
          </a:p>
          <a:p>
            <a:r>
              <a:rPr lang="en-US" dirty="0"/>
              <a:t>So although these things were </a:t>
            </a:r>
            <a:r>
              <a:rPr lang="en-US" b="1" i="1" dirty="0"/>
              <a:t>important</a:t>
            </a:r>
            <a:r>
              <a:rPr lang="en-US" dirty="0"/>
              <a:t> at the time they were given because God stipulated it, nevertheless, you must see that in the stream of redemptive history, those regulations cannot </a:t>
            </a:r>
            <a:r>
              <a:rPr lang="en-US" b="1" i="1" dirty="0"/>
              <a:t>possibly</a:t>
            </a:r>
            <a:r>
              <a:rPr lang="en-US" dirty="0"/>
              <a:t> be considered </a:t>
            </a:r>
            <a:r>
              <a:rPr lang="en-US" b="1" i="1" dirty="0"/>
              <a:t>ultimate</a:t>
            </a:r>
            <a:r>
              <a:rPr lang="en-US" dirty="0"/>
              <a:t>.</a:t>
            </a:r>
          </a:p>
          <a:p>
            <a:r>
              <a:rPr lang="en-US" dirty="0"/>
              <a:t>In fact, the old covenant Scriptures </a:t>
            </a:r>
            <a:r>
              <a:rPr lang="en-US" b="1" i="1" dirty="0"/>
              <a:t>themselves</a:t>
            </a:r>
            <a:r>
              <a:rPr lang="en-US" dirty="0"/>
              <a:t> </a:t>
            </a:r>
            <a:r>
              <a:rPr lang="en-US" b="1" i="1" dirty="0"/>
              <a:t>announce</a:t>
            </a:r>
            <a:r>
              <a:rPr lang="en-US" dirty="0"/>
              <a:t> their obsolescence.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9532470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9347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it was not without an oath. For those who formerly became priests were made such without an oath,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this one was made a priest with an oath by the one who said to him: “The Lord has sworn and will not change his mind, ‘You are a priest forever.’”</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1166" y="1974006"/>
            <a:ext cx="8700535" cy="4548452"/>
          </a:xfrm>
        </p:spPr>
        <p:txBody>
          <a:bodyPr>
            <a:normAutofit fontScale="85000" lnSpcReduction="20000"/>
          </a:bodyPr>
          <a:lstStyle/>
          <a:p>
            <a:r>
              <a:rPr lang="en-US" dirty="0"/>
              <a:t>And more wonderfully yet, the institution of the new priesthood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was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an oath</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those who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formerly</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became priests </a:t>
            </a:r>
            <a:r>
              <a:rPr lang="en-US" dirty="0"/>
              <a:t>[i.e., the Levites]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were made such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an oath</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dirty="0"/>
              <a:t>” </a:t>
            </a:r>
          </a:p>
          <a:p>
            <a:r>
              <a:rPr lang="en-US" dirty="0"/>
              <a:t>There’s no oath connected with the establishment of the high priest in the Old Testament. “…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but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this one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[Jesus]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was made a priest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an oath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the one who said to him: “The Lord has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sworn</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will not change his mind</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 are a priest forever.’”</a:t>
            </a:r>
            <a:endParaRPr lang="en-US" dirty="0"/>
          </a:p>
          <a:p>
            <a:r>
              <a:rPr lang="en-US" dirty="0"/>
              <a:t>Now back in Heb 6:8 you may remember, we were told that God, </a:t>
            </a:r>
            <a:r>
              <a:rPr lang="en-US" i="1" dirty="0">
                <a:solidFill>
                  <a:srgbClr val="000099"/>
                </a:solidFill>
                <a:latin typeface="Cambria" panose="02040503050406030204" pitchFamily="18" charset="0"/>
                <a:ea typeface="Cambria" panose="02040503050406030204" pitchFamily="18" charset="0"/>
              </a:rPr>
              <a:t>by two unchangeable things, in which it is impossible for God to lie</a:t>
            </a:r>
            <a:r>
              <a:rPr lang="en-US" dirty="0"/>
              <a:t>, gave a </a:t>
            </a:r>
            <a:r>
              <a:rPr lang="en-US" b="1" i="1" dirty="0"/>
              <a:t>promise</a:t>
            </a:r>
            <a:r>
              <a:rPr lang="en-US" dirty="0"/>
              <a:t> and an </a:t>
            </a:r>
            <a:r>
              <a:rPr lang="en-US" b="1" i="1" dirty="0"/>
              <a:t>oath</a:t>
            </a:r>
            <a:r>
              <a:rPr lang="en-US" dirty="0"/>
              <a:t>.</a:t>
            </a:r>
          </a:p>
          <a:p>
            <a:r>
              <a:rPr lang="en-US" dirty="0"/>
              <a:t>It’s worth thinking through this business of oaths for a moment.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8420637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9347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it was not without an oath. For those who formerly became priests were made such without an oath,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this one was made a priest with an oath by the one who said to him: “The Lord has sworn and will not change his mind, ‘You are a priest forever.’”</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89702"/>
            <a:ext cx="8704460" cy="4575923"/>
          </a:xfrm>
        </p:spPr>
        <p:txBody>
          <a:bodyPr>
            <a:normAutofit fontScale="92500" lnSpcReduction="20000"/>
          </a:bodyPr>
          <a:lstStyle/>
          <a:p>
            <a:r>
              <a:rPr lang="en-US" dirty="0"/>
              <a:t>Because after all, the Lord Jesus himself had some rather shocking things to say about oaths, didn’t he?</a:t>
            </a:r>
          </a:p>
          <a:p>
            <a:r>
              <a:rPr lang="en-US" dirty="0"/>
              <a:t>He says in the Sermon on the Mount in Mat 5:34-37: </a:t>
            </a:r>
          </a:p>
          <a:p>
            <a:pPr lvl="1"/>
            <a:r>
              <a:rPr lang="en-US" i="1" dirty="0">
                <a:solidFill>
                  <a:srgbClr val="000099"/>
                </a:solidFill>
                <a:latin typeface="Cambria" panose="02040503050406030204" pitchFamily="18" charset="0"/>
                <a:ea typeface="Cambria" panose="02040503050406030204" pitchFamily="18" charset="0"/>
              </a:rPr>
              <a:t>Do not take an oath </a:t>
            </a:r>
            <a:r>
              <a:rPr lang="en-US" b="1" i="1" dirty="0">
                <a:solidFill>
                  <a:srgbClr val="000099"/>
                </a:solidFill>
                <a:latin typeface="Cambria" panose="02040503050406030204" pitchFamily="18" charset="0"/>
                <a:ea typeface="Cambria" panose="02040503050406030204" pitchFamily="18" charset="0"/>
              </a:rPr>
              <a:t>at all</a:t>
            </a:r>
            <a:r>
              <a:rPr lang="en-US" i="1" dirty="0">
                <a:solidFill>
                  <a:srgbClr val="000099"/>
                </a:solidFill>
                <a:latin typeface="Cambria" panose="02040503050406030204" pitchFamily="18" charset="0"/>
                <a:ea typeface="Cambria" panose="02040503050406030204" pitchFamily="18" charset="0"/>
              </a:rPr>
              <a:t>, either by heaven, for it is the throne of God, or by the earth, for it is his footstool… Let what you say be simply 'Yes' or 'No'; anything more than this comes from </a:t>
            </a:r>
            <a:r>
              <a:rPr lang="en-US" b="1" i="1" dirty="0">
                <a:solidFill>
                  <a:srgbClr val="000099"/>
                </a:solidFill>
                <a:latin typeface="Cambria" panose="02040503050406030204" pitchFamily="18" charset="0"/>
                <a:ea typeface="Cambria" panose="02040503050406030204" pitchFamily="18" charset="0"/>
              </a:rPr>
              <a:t>evil</a:t>
            </a:r>
            <a:r>
              <a:rPr lang="en-US" i="1" dirty="0">
                <a:solidFill>
                  <a:srgbClr val="000099"/>
                </a:solidFill>
                <a:latin typeface="Cambria" panose="02040503050406030204" pitchFamily="18" charset="0"/>
                <a:ea typeface="Cambria" panose="02040503050406030204" pitchFamily="18" charset="0"/>
              </a:rPr>
              <a:t>.</a:t>
            </a:r>
            <a:endParaRPr lang="en-US" dirty="0"/>
          </a:p>
          <a:p>
            <a:r>
              <a:rPr lang="en-US" dirty="0"/>
              <a:t>Well, if whatever you say more than ‘yes’ or ‘no’ is sin, then what’s </a:t>
            </a:r>
            <a:r>
              <a:rPr lang="en-US" b="1" i="1" dirty="0"/>
              <a:t>God</a:t>
            </a:r>
            <a:r>
              <a:rPr lang="en-US" dirty="0"/>
              <a:t> doing taking an oath!? What’s the </a:t>
            </a:r>
            <a:r>
              <a:rPr lang="en-US" b="1" i="1" dirty="0"/>
              <a:t>point</a:t>
            </a:r>
            <a:r>
              <a:rPr lang="en-US" dirty="0"/>
              <a:t>? </a:t>
            </a:r>
          </a:p>
          <a:p>
            <a:r>
              <a:rPr lang="en-US" dirty="0"/>
              <a:t>The point stems, and it’s very important to understand this, from Deuteronomy 6.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934615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9347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it was not without an oath. For those who formerly became priests were made such without an oath,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this one was made a priest with an oath by the one who said to him: “The Lord has sworn and will not change his mind, ‘You are a priest forever.’”</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89702"/>
            <a:ext cx="8704460" cy="4575923"/>
          </a:xfrm>
        </p:spPr>
        <p:txBody>
          <a:bodyPr>
            <a:normAutofit fontScale="85000" lnSpcReduction="10000"/>
          </a:bodyPr>
          <a:lstStyle/>
          <a:p>
            <a:r>
              <a:rPr lang="en-US" dirty="0"/>
              <a:t>In Deuteronomy 6:13, the people of God are actually </a:t>
            </a:r>
            <a:r>
              <a:rPr lang="en-US" b="1" i="1" dirty="0"/>
              <a:t>commanded</a:t>
            </a:r>
            <a:r>
              <a:rPr lang="en-US" dirty="0"/>
              <a:t> to swear by the Lord. </a:t>
            </a:r>
          </a:p>
          <a:p>
            <a:r>
              <a:rPr lang="en-US" dirty="0"/>
              <a:t>The reason they’re commanded to swear by the Lord, to take their oaths in the name of the Lord, is because people always take their oaths by the highest thing they know.</a:t>
            </a:r>
          </a:p>
          <a:p>
            <a:r>
              <a:rPr lang="en-US" dirty="0"/>
              <a:t>So in an age and time when God’s people were tempted with polytheism, it would be rather disturbing if God’s people were suddenly taking their oaths in the name of the Baals or taking their oaths in the name of Asherah. </a:t>
            </a:r>
          </a:p>
          <a:p>
            <a:r>
              <a:rPr lang="en-US" dirty="0"/>
              <a:t>So God commands them: “</a:t>
            </a:r>
            <a:r>
              <a:rPr lang="en-US" i="1" dirty="0">
                <a:solidFill>
                  <a:srgbClr val="000099"/>
                </a:solidFill>
                <a:latin typeface="Cambria" panose="02040503050406030204" pitchFamily="18" charset="0"/>
                <a:ea typeface="Cambria" panose="02040503050406030204" pitchFamily="18" charset="0"/>
              </a:rPr>
              <a:t>It is the LORD your God you shall fear… and </a:t>
            </a:r>
            <a:r>
              <a:rPr lang="en-US" b="1" i="1" dirty="0">
                <a:solidFill>
                  <a:srgbClr val="000099"/>
                </a:solidFill>
                <a:latin typeface="Cambria" panose="02040503050406030204" pitchFamily="18" charset="0"/>
                <a:ea typeface="Cambria" panose="02040503050406030204" pitchFamily="18" charset="0"/>
              </a:rPr>
              <a:t>by his name you shall swear</a:t>
            </a:r>
            <a:r>
              <a:rPr lang="en-US" i="1" dirty="0">
                <a:solidFill>
                  <a:srgbClr val="000099"/>
                </a:solidFill>
                <a:latin typeface="Cambria" panose="02040503050406030204" pitchFamily="18" charset="0"/>
                <a:ea typeface="Cambria" panose="02040503050406030204" pitchFamily="18" charset="0"/>
              </a:rPr>
              <a:t>.</a:t>
            </a:r>
            <a:r>
              <a:rPr lang="en-US" dirty="0"/>
              <a:t>” (Deut 6:13)</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3825709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9347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it was not without an oath. For those who formerly became priests were made such without an oath,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this one was made a priest with an oath by the one who said to him: “The Lord has sworn and will not change his mind, ‘You are a priest forever.’”</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89702"/>
            <a:ext cx="8704460" cy="4575923"/>
          </a:xfrm>
        </p:spPr>
        <p:txBody>
          <a:bodyPr>
            <a:normAutofit fontScale="92500" lnSpcReduction="20000"/>
          </a:bodyPr>
          <a:lstStyle/>
          <a:p>
            <a:r>
              <a:rPr lang="en-US" dirty="0"/>
              <a:t>This then becomes a mark of covenantal faithfulness because it’s saying, in effect, that their highest good is Yahweh himself. </a:t>
            </a:r>
          </a:p>
          <a:p>
            <a:r>
              <a:rPr lang="en-US" dirty="0"/>
              <a:t>So they take their oaths in the name of the Lord.</a:t>
            </a:r>
          </a:p>
          <a:p>
            <a:r>
              <a:rPr lang="en-US" dirty="0"/>
              <a:t>The trouble is that by the time you got down to Jesus’ day, there was a whole lot of theological debate going on about how oaths were to be taken. </a:t>
            </a:r>
          </a:p>
          <a:p>
            <a:r>
              <a:rPr lang="en-US" dirty="0"/>
              <a:t>“So, yes, we all know when you take an oath in the name of the </a:t>
            </a:r>
            <a:r>
              <a:rPr lang="en-US" b="1" i="1" dirty="0"/>
              <a:t>Lord</a:t>
            </a:r>
            <a:r>
              <a:rPr lang="en-US" dirty="0"/>
              <a:t>, that binds you. That’s holy.” </a:t>
            </a:r>
          </a:p>
          <a:p>
            <a:r>
              <a:rPr lang="en-US" dirty="0"/>
              <a:t>But what about the name of the </a:t>
            </a:r>
            <a:r>
              <a:rPr lang="en-US" b="1" i="1" dirty="0"/>
              <a:t>temple</a:t>
            </a:r>
            <a:r>
              <a:rPr lang="en-US" dirty="0"/>
              <a:t>? The consensus in </a:t>
            </a:r>
            <a:r>
              <a:rPr lang="en-US" b="1" i="1" dirty="0"/>
              <a:t>that</a:t>
            </a:r>
            <a:r>
              <a:rPr lang="en-US" dirty="0"/>
              <a:t> case was, “No, not unless you swear by the </a:t>
            </a:r>
            <a:r>
              <a:rPr lang="en-US" b="1" i="1" dirty="0"/>
              <a:t>gold</a:t>
            </a:r>
            <a:r>
              <a:rPr lang="en-US" dirty="0"/>
              <a:t> in the temple.” (cf. Mat 23:16)</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8739310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9347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it was not without an oath. For those who formerly became priests were made such without an oath,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this one was made a priest with an oath by the one who said to him: “The Lord has sworn and will not change his mind, ‘You are a priest forever.’”</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89702"/>
            <a:ext cx="8704460" cy="4575923"/>
          </a:xfrm>
        </p:spPr>
        <p:txBody>
          <a:bodyPr>
            <a:normAutofit fontScale="85000" lnSpcReduction="10000"/>
          </a:bodyPr>
          <a:lstStyle/>
          <a:p>
            <a:r>
              <a:rPr lang="en-US" dirty="0"/>
              <a:t>And if you take your oath by the </a:t>
            </a:r>
            <a:r>
              <a:rPr lang="en-US" b="1" i="1" dirty="0"/>
              <a:t>altar</a:t>
            </a:r>
            <a:r>
              <a:rPr lang="en-US" dirty="0"/>
              <a:t>, it’s </a:t>
            </a:r>
            <a:r>
              <a:rPr lang="en-US" b="1" i="1" dirty="0"/>
              <a:t>not</a:t>
            </a:r>
            <a:r>
              <a:rPr lang="en-US" dirty="0"/>
              <a:t> binding. But if you take your oath by the </a:t>
            </a:r>
            <a:r>
              <a:rPr lang="en-US" b="1" i="1" dirty="0"/>
              <a:t>sacrifice</a:t>
            </a:r>
            <a:r>
              <a:rPr lang="en-US" dirty="0"/>
              <a:t> on the altar, </a:t>
            </a:r>
            <a:r>
              <a:rPr lang="en-US" b="1" i="1" dirty="0"/>
              <a:t>that’s</a:t>
            </a:r>
            <a:r>
              <a:rPr lang="en-US" dirty="0"/>
              <a:t> binding. </a:t>
            </a:r>
          </a:p>
          <a:p>
            <a:r>
              <a:rPr lang="en-US" dirty="0"/>
              <a:t>It’s a bit like the kid who says, “Oh, I promise. Cross my heart and hope to die,” and then, “Ha! Ha! Doesn’t count. Crossed my fingers.”</a:t>
            </a:r>
          </a:p>
          <a:p>
            <a:r>
              <a:rPr lang="en-US" dirty="0"/>
              <a:t>So, the whole business of oaths ended up becoming a pious excuse for evasive lying.</a:t>
            </a:r>
          </a:p>
          <a:p>
            <a:r>
              <a:rPr lang="en-US" dirty="0"/>
              <a:t>At that point Jesus comes along and says, “Let your ‘no’ be ‘no.’ Whatever more than that is sin.”</a:t>
            </a:r>
          </a:p>
          <a:p>
            <a:r>
              <a:rPr lang="en-US" dirty="0"/>
              <a:t>If we’re not taking oaths then oath-taking can’t be a mechanism by which we’re absolve ourselves from deceit.</a:t>
            </a:r>
          </a:p>
          <a:p>
            <a:endParaRPr lang="en-US" dirty="0"/>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429794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2"/>
            <a:ext cx="9144000" cy="193476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it was not without an oath. For those who formerly became priests were made such without an oath,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this one was made a priest with an oath by the one who said to him: “The Lord has sworn and will not change his mind, ‘You are a priest forever.’”</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89702"/>
            <a:ext cx="8704460" cy="4575923"/>
          </a:xfrm>
        </p:spPr>
        <p:txBody>
          <a:bodyPr>
            <a:normAutofit fontScale="85000" lnSpcReduction="20000"/>
          </a:bodyPr>
          <a:lstStyle/>
          <a:p>
            <a:r>
              <a:rPr lang="en-US" dirty="0"/>
              <a:t>Ideally, in a world where there really is integrity, oath-taking is a way of giving </a:t>
            </a:r>
            <a:r>
              <a:rPr lang="en-US" b="1" i="1" dirty="0"/>
              <a:t>confidence</a:t>
            </a:r>
            <a:r>
              <a:rPr lang="en-US" dirty="0"/>
              <a:t> to the hearer. </a:t>
            </a:r>
          </a:p>
          <a:p>
            <a:r>
              <a:rPr lang="en-US" dirty="0"/>
              <a:t>That’s why God puts </a:t>
            </a:r>
            <a:r>
              <a:rPr lang="en-US" b="1" i="1" dirty="0"/>
              <a:t>himself</a:t>
            </a:r>
            <a:r>
              <a:rPr lang="en-US" dirty="0"/>
              <a:t> under an oath, not because he would lie otherwise – “Dear old God is going to slip one over on us really quickly unless he puts his hand on a Bible and swears.” That’s not the idea at all!</a:t>
            </a:r>
          </a:p>
          <a:p>
            <a:r>
              <a:rPr lang="en-US" dirty="0"/>
              <a:t>Rather, God gives us a promise and we’re such doubting fools that he puts himself under an oath so that our faith will be </a:t>
            </a:r>
            <a:r>
              <a:rPr lang="en-US" b="1" i="1" dirty="0"/>
              <a:t>enhanced</a:t>
            </a:r>
            <a:r>
              <a:rPr lang="en-US" dirty="0"/>
              <a:t>, both by the promise, and by the oath that he puts himself under, we might have </a:t>
            </a:r>
            <a:r>
              <a:rPr lang="en-US" b="1" i="1" dirty="0"/>
              <a:t>confidence</a:t>
            </a:r>
            <a:r>
              <a:rPr lang="en-US" dirty="0"/>
              <a:t>.</a:t>
            </a:r>
          </a:p>
          <a:p>
            <a:r>
              <a:rPr lang="en-US" dirty="0"/>
              <a:t>And that’s the frame of reference that the author brings to the text when he comments that when this high priest is announced, God </a:t>
            </a:r>
            <a:r>
              <a:rPr lang="en-US" b="1" i="1" dirty="0"/>
              <a:t>swears</a:t>
            </a:r>
            <a:r>
              <a:rPr lang="en-US" dirty="0"/>
              <a:t>, “</a:t>
            </a:r>
            <a:r>
              <a:rPr lang="en-US" i="1" dirty="0">
                <a:solidFill>
                  <a:srgbClr val="000099"/>
                </a:solidFill>
                <a:latin typeface="Cambria" panose="02040503050406030204" pitchFamily="18" charset="0"/>
                <a:ea typeface="Cambria" panose="02040503050406030204" pitchFamily="18" charset="0"/>
              </a:rPr>
              <a:t>You are a priest forever, after the order of Melchizedek</a:t>
            </a:r>
            <a:r>
              <a:rPr lang="en-US" dirty="0"/>
              <a:t>.” </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6157378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t>Jesus Is a Priest After the Order of Melchizedek (7:1-28)</a:t>
            </a:r>
          </a:p>
          <a:p>
            <a:pPr marL="1028700" lvl="1" indent="-571500">
              <a:buFont typeface="+mj-lt"/>
              <a:buAutoNum type="alphaUcPeriod"/>
            </a:pPr>
            <a:r>
              <a:rPr lang="en-US" dirty="0">
                <a:solidFill>
                  <a:schemeClr val="tx1">
                    <a:lumMod val="50000"/>
                    <a:lumOff val="50000"/>
                  </a:schemeClr>
                </a:solidFill>
              </a:rPr>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1947779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51018" y="-1"/>
            <a:ext cx="9144000" cy="64753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makes Jesus the guarantor of a better covenant.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17734" y="843760"/>
            <a:ext cx="8908532" cy="5761110"/>
          </a:xfrm>
        </p:spPr>
        <p:txBody>
          <a:bodyPr>
            <a:normAutofit fontScale="85000" lnSpcReduction="20000"/>
          </a:bodyPr>
          <a:lstStyle/>
          <a:p>
            <a:r>
              <a:rPr lang="en-US" dirty="0"/>
              <a:t>So in verse 22 he concludes: “</a:t>
            </a:r>
            <a:r>
              <a:rPr lang="en-US" b="1" i="1" dirty="0">
                <a:solidFill>
                  <a:srgbClr val="000099"/>
                </a:solidFill>
                <a:latin typeface="Cambria" panose="02040503050406030204" pitchFamily="18" charset="0"/>
                <a:ea typeface="Cambria" panose="02040503050406030204" pitchFamily="18" charset="0"/>
              </a:rPr>
              <a:t>This</a:t>
            </a:r>
            <a:r>
              <a:rPr lang="en-US" i="1" dirty="0">
                <a:solidFill>
                  <a:srgbClr val="000099"/>
                </a:solidFill>
                <a:latin typeface="Cambria" panose="02040503050406030204" pitchFamily="18" charset="0"/>
                <a:ea typeface="Cambria" panose="02040503050406030204" pitchFamily="18" charset="0"/>
              </a:rPr>
              <a:t> </a:t>
            </a:r>
            <a:r>
              <a:rPr lang="en-US" dirty="0"/>
              <a:t>[divine oath] </a:t>
            </a:r>
            <a:r>
              <a:rPr lang="en-US" i="1" dirty="0">
                <a:solidFill>
                  <a:srgbClr val="000099"/>
                </a:solidFill>
                <a:latin typeface="Cambria" panose="02040503050406030204" pitchFamily="18" charset="0"/>
                <a:ea typeface="Cambria" panose="02040503050406030204" pitchFamily="18" charset="0"/>
              </a:rPr>
              <a:t>makes Jesus the guarantor of a </a:t>
            </a:r>
            <a:r>
              <a:rPr lang="en-US" b="1" i="1" dirty="0">
                <a:solidFill>
                  <a:srgbClr val="000099"/>
                </a:solidFill>
                <a:latin typeface="Cambria" panose="02040503050406030204" pitchFamily="18" charset="0"/>
                <a:ea typeface="Cambria" panose="02040503050406030204" pitchFamily="18" charset="0"/>
              </a:rPr>
              <a:t>better </a:t>
            </a:r>
            <a:r>
              <a:rPr lang="en-US" i="1" dirty="0">
                <a:solidFill>
                  <a:srgbClr val="000099"/>
                </a:solidFill>
                <a:latin typeface="Cambria" panose="02040503050406030204" pitchFamily="18" charset="0"/>
                <a:ea typeface="Cambria" panose="02040503050406030204" pitchFamily="18" charset="0"/>
              </a:rPr>
              <a:t>covenant</a:t>
            </a:r>
            <a:r>
              <a:rPr lang="en-US" dirty="0"/>
              <a:t>.”</a:t>
            </a:r>
          </a:p>
          <a:p>
            <a:r>
              <a:rPr lang="en-US" dirty="0"/>
              <a:t>We see from this that the whole sweep of redemptive history is </a:t>
            </a:r>
            <a:r>
              <a:rPr lang="en-US" b="1" i="1" dirty="0"/>
              <a:t>altered</a:t>
            </a:r>
            <a:r>
              <a:rPr lang="en-US" dirty="0"/>
              <a:t> by this </a:t>
            </a:r>
            <a:r>
              <a:rPr lang="en-US" b="1" i="1" dirty="0"/>
              <a:t>divine oath</a:t>
            </a:r>
            <a:r>
              <a:rPr lang="en-US" dirty="0"/>
              <a:t> in an </a:t>
            </a:r>
            <a:r>
              <a:rPr lang="en-US" b="1" i="1" dirty="0"/>
              <a:t>oracular messianic psalm</a:t>
            </a:r>
            <a:r>
              <a:rPr lang="en-US" dirty="0"/>
              <a:t>. </a:t>
            </a:r>
          </a:p>
          <a:p>
            <a:r>
              <a:rPr lang="en-US" dirty="0"/>
              <a:t>Because Jesus belongs to a </a:t>
            </a:r>
            <a:r>
              <a:rPr lang="en-US" b="1" i="1" dirty="0"/>
              <a:t>new</a:t>
            </a:r>
            <a:r>
              <a:rPr lang="en-US" dirty="0"/>
              <a:t> priesthood, the </a:t>
            </a:r>
            <a:r>
              <a:rPr lang="en-US" b="1" i="1" dirty="0"/>
              <a:t>old</a:t>
            </a:r>
            <a:r>
              <a:rPr lang="en-US" dirty="0"/>
              <a:t> law covenant has to go. </a:t>
            </a:r>
          </a:p>
          <a:p>
            <a:r>
              <a:rPr lang="en-US" dirty="0"/>
              <a:t>This idea is discussed at greater length in the </a:t>
            </a:r>
            <a:r>
              <a:rPr lang="en-US" b="1" i="1" dirty="0"/>
              <a:t>next</a:t>
            </a:r>
            <a:r>
              <a:rPr lang="en-US" dirty="0"/>
              <a:t> chapter of Hebrews, where the author discusses the </a:t>
            </a:r>
            <a:r>
              <a:rPr lang="en-US" b="1" i="1" dirty="0"/>
              <a:t>new</a:t>
            </a:r>
            <a:r>
              <a:rPr lang="en-US" dirty="0"/>
              <a:t> covenant.</a:t>
            </a:r>
          </a:p>
          <a:p>
            <a:r>
              <a:rPr lang="en-US" dirty="0"/>
              <a:t>In fact, this new and “</a:t>
            </a:r>
            <a:r>
              <a:rPr lang="en-US" i="1" dirty="0">
                <a:solidFill>
                  <a:srgbClr val="000099"/>
                </a:solidFill>
                <a:latin typeface="Cambria" panose="02040503050406030204" pitchFamily="18" charset="0"/>
                <a:ea typeface="Cambria" panose="02040503050406030204" pitchFamily="18" charset="0"/>
              </a:rPr>
              <a:t>better covenant</a:t>
            </a:r>
            <a:r>
              <a:rPr lang="en-US" dirty="0"/>
              <a:t>” had </a:t>
            </a:r>
            <a:r>
              <a:rPr lang="en-US" b="1" i="1" dirty="0"/>
              <a:t>already</a:t>
            </a:r>
            <a:r>
              <a:rPr lang="en-US" dirty="0"/>
              <a:t> been announced some six centuries </a:t>
            </a:r>
            <a:r>
              <a:rPr lang="en-US" b="1" i="1" dirty="0"/>
              <a:t>before</a:t>
            </a:r>
            <a:r>
              <a:rPr lang="en-US" dirty="0"/>
              <a:t> Jesus, during the time of Jeremiah.</a:t>
            </a:r>
          </a:p>
          <a:p>
            <a:r>
              <a:rPr lang="en-US" dirty="0"/>
              <a:t>So you see how the author is building a cumulative argument to show that if you read the Old Testament Scriptures faithfully, the Mosaic structure </a:t>
            </a:r>
            <a:r>
              <a:rPr lang="en-US" b="1" i="1" dirty="0"/>
              <a:t>within</a:t>
            </a:r>
            <a:r>
              <a:rPr lang="en-US" dirty="0"/>
              <a:t> the old covenant Scriptures </a:t>
            </a:r>
            <a:r>
              <a:rPr lang="en-US" b="1" i="1" dirty="0"/>
              <a:t>themselves</a:t>
            </a:r>
            <a:r>
              <a:rPr lang="en-US" dirty="0"/>
              <a:t> is announced to be </a:t>
            </a:r>
            <a:r>
              <a:rPr lang="en-US" b="1" i="1" dirty="0"/>
              <a:t>obsolete</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8465974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73600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a:bodyPr>
          <a:lstStyle/>
          <a:p>
            <a:r>
              <a:rPr lang="en-US" dirty="0"/>
              <a:t>The picture painted by Psalm 110 is that Jesus, </a:t>
            </a:r>
            <a:r>
              <a:rPr lang="en-US" b="1" i="1" dirty="0"/>
              <a:t>right now</a:t>
            </a:r>
            <a:r>
              <a:rPr lang="en-US" dirty="0"/>
              <a:t>, is ruling from his heavenly throne and is in the midst of spiritual military campaign of whereby he is conquering the world (with his gospel) by means of an army of made up of willing participants who are clothed “</a:t>
            </a:r>
            <a:r>
              <a:rPr lang="en-US" i="1" dirty="0">
                <a:solidFill>
                  <a:srgbClr val="000099"/>
                </a:solidFill>
                <a:latin typeface="Cambria" panose="02040503050406030204" pitchFamily="18" charset="0"/>
                <a:ea typeface="Cambria" panose="02040503050406030204" pitchFamily="18" charset="0"/>
              </a:rPr>
              <a:t>in holy garments</a:t>
            </a:r>
            <a:r>
              <a:rPr lang="en-US" dirty="0"/>
              <a:t>” (i.e., whose live lives are marked by a holy character). Do you see yourself as a part of that army? And if so, what impact should this have on the way you live your Christian life?</a:t>
            </a:r>
          </a:p>
          <a:p>
            <a:r>
              <a:rPr lang="en-US" dirty="0"/>
              <a:t>Do you understand how the author of Hebrews concludes that with the announcement of a new and better priesthood, the old law covenant becomes </a:t>
            </a:r>
            <a:r>
              <a:rPr lang="en-US" b="1" i="1" dirty="0"/>
              <a:t>obsolete</a:t>
            </a:r>
            <a:r>
              <a:rPr lang="en-US" dirty="0"/>
              <a:t> and </a:t>
            </a:r>
            <a:r>
              <a:rPr lang="en-US" b="1" i="1" dirty="0"/>
              <a:t>necessitates</a:t>
            </a:r>
            <a:r>
              <a:rPr lang="en-US" dirty="0"/>
              <a:t> the establishment of a </a:t>
            </a:r>
            <a:r>
              <a:rPr lang="en-US" b="1" i="1" dirty="0"/>
              <a:t>new and better covenant</a:t>
            </a:r>
            <a:r>
              <a:rPr lang="en-US" dirty="0"/>
              <a:t>? Do you see how he makes those connections?</a:t>
            </a:r>
          </a:p>
          <a:p>
            <a:endParaRPr lang="en-US" dirty="0"/>
          </a:p>
        </p:txBody>
      </p:sp>
    </p:spTree>
    <p:extLst>
      <p:ext uri="{BB962C8B-B14F-4D97-AF65-F5344CB8AC3E}">
        <p14:creationId xmlns:p14="http://schemas.microsoft.com/office/powerpoint/2010/main" val="22223484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482709" y="812366"/>
            <a:ext cx="8182506" cy="5776808"/>
          </a:xfrm>
        </p:spPr>
        <p:txBody>
          <a:bodyPr>
            <a:normAutofit lnSpcReduction="10000"/>
          </a:bodyPr>
          <a:lstStyle/>
          <a:p>
            <a:pPr marL="742950" indent="-742950">
              <a:buFont typeface="+mj-lt"/>
              <a:buAutoNum type="alphaUcPeriod" startAt="4"/>
            </a:pPr>
            <a:r>
              <a:rPr lang="en-US" sz="4000" b="1" dirty="0"/>
              <a:t>Jesus Is a Priest After the Order of Melchizedek (7:1-28)</a:t>
            </a:r>
          </a:p>
          <a:p>
            <a:pPr marL="1028700" lvl="1" indent="-571500">
              <a:buFont typeface="+mj-lt"/>
              <a:buAutoNum type="arabicPeriod"/>
            </a:pPr>
            <a:r>
              <a:rPr lang="en-US" sz="3600" dirty="0">
                <a:solidFill>
                  <a:schemeClr val="tx1">
                    <a:lumMod val="50000"/>
                    <a:lumOff val="50000"/>
                  </a:schemeClr>
                </a:solidFill>
              </a:rPr>
              <a:t>Melchizedek Is Superior to Levi </a:t>
            </a:r>
            <a:r>
              <a:rPr lang="en-US" sz="3600" b="1" dirty="0">
                <a:solidFill>
                  <a:schemeClr val="tx1">
                    <a:lumMod val="50000"/>
                    <a:lumOff val="50000"/>
                  </a:schemeClr>
                </a:solidFill>
              </a:rPr>
              <a:t>(7:1-10)</a:t>
            </a:r>
          </a:p>
          <a:p>
            <a:pPr marL="1028700" lvl="1" indent="-571500">
              <a:buFont typeface="+mj-lt"/>
              <a:buAutoNum type="arabicPeriod"/>
            </a:pPr>
            <a:r>
              <a:rPr lang="en-US" sz="3600" dirty="0">
                <a:solidFill>
                  <a:schemeClr val="tx1">
                    <a:lumMod val="50000"/>
                    <a:lumOff val="50000"/>
                  </a:schemeClr>
                </a:solidFill>
              </a:rPr>
              <a:t>The Obsolescence of the Levitical Priesthood and Mosaic Law </a:t>
            </a:r>
            <a:r>
              <a:rPr lang="en-US" sz="3600" b="1" dirty="0">
                <a:solidFill>
                  <a:schemeClr val="tx1">
                    <a:lumMod val="50000"/>
                    <a:lumOff val="50000"/>
                  </a:schemeClr>
                </a:solidFill>
              </a:rPr>
              <a:t>(7:11-16)</a:t>
            </a:r>
          </a:p>
          <a:p>
            <a:pPr marL="1028700" lvl="1" indent="-571500">
              <a:buFont typeface="+mj-lt"/>
              <a:buAutoNum type="arabicPeriod"/>
            </a:pPr>
            <a:r>
              <a:rPr lang="en-US" sz="3600" dirty="0"/>
              <a:t>The Stunning Announcement of Psalm 110 and It’s Implications </a:t>
            </a:r>
            <a:r>
              <a:rPr lang="en-US" sz="3600" b="1" dirty="0"/>
              <a:t>(7:17–22)</a:t>
            </a:r>
          </a:p>
          <a:p>
            <a:pPr marL="1028700" lvl="1" indent="-571500">
              <a:buFont typeface="+mj-lt"/>
              <a:buAutoNum type="arabicPeriod"/>
            </a:pPr>
            <a:r>
              <a:rPr lang="en-US" sz="3600" dirty="0">
                <a:solidFill>
                  <a:schemeClr val="tx1">
                    <a:lumMod val="50000"/>
                    <a:lumOff val="50000"/>
                  </a:schemeClr>
                </a:solidFill>
              </a:rPr>
              <a:t>Reflecting on the Implications </a:t>
            </a:r>
            <a:r>
              <a:rPr lang="en-US" sz="3600" b="1" dirty="0">
                <a:solidFill>
                  <a:schemeClr val="tx1">
                    <a:lumMod val="50000"/>
                    <a:lumOff val="50000"/>
                  </a:schemeClr>
                </a:solidFill>
              </a:rPr>
              <a:t>(7:23-28)</a:t>
            </a:r>
          </a:p>
        </p:txBody>
      </p:sp>
    </p:spTree>
    <p:extLst>
      <p:ext uri="{BB962C8B-B14F-4D97-AF65-F5344CB8AC3E}">
        <p14:creationId xmlns:p14="http://schemas.microsoft.com/office/powerpoint/2010/main" val="2522453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110624"/>
          </a:xfrm>
        </p:spPr>
        <p:txBody>
          <a:bodyPr/>
          <a:lstStyle/>
          <a:p>
            <a:r>
              <a:rPr lang="en-US" sz="4000" dirty="0">
                <a:solidFill>
                  <a:srgbClr val="002060"/>
                </a:solidFill>
              </a:rPr>
              <a:t>The Stunning Announcement of Psalm 110 and It’s Implications (7:17–22)</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96149" y="1208735"/>
            <a:ext cx="8951701" cy="5649265"/>
          </a:xfrm>
        </p:spPr>
        <p:txBody>
          <a:bodyPr>
            <a:normAutofit fontScale="92500" lnSpcReduction="20000"/>
          </a:bodyPr>
          <a:lstStyle/>
          <a:p>
            <a:r>
              <a:rPr lang="en-US" dirty="0"/>
              <a:t>So far, the author of Hebrews has alluded to Psalm 110 a total of </a:t>
            </a:r>
            <a:r>
              <a:rPr lang="en-US" b="1" i="1" dirty="0"/>
              <a:t>seven</a:t>
            </a:r>
            <a:r>
              <a:rPr lang="en-US" dirty="0"/>
              <a:t> times in this letter (Heb 1:3, 13; 5:6, 10; 6:20; 7:11, 15)!</a:t>
            </a:r>
          </a:p>
          <a:p>
            <a:r>
              <a:rPr lang="en-US" dirty="0"/>
              <a:t>I’ve mentioned before that Psalm 110 is the Old Testament chapter </a:t>
            </a:r>
            <a:r>
              <a:rPr lang="en-US" b="1" i="1" dirty="0"/>
              <a:t>most frequently quoted </a:t>
            </a:r>
            <a:r>
              <a:rPr lang="en-US" dirty="0"/>
              <a:t>in all the New Testament. </a:t>
            </a:r>
          </a:p>
          <a:p>
            <a:r>
              <a:rPr lang="en-US" dirty="0"/>
              <a:t>It’s quoted by the Lord Jesus himself, for example, in a remarkable argument in Matthew 22:41-46:</a:t>
            </a:r>
          </a:p>
          <a:p>
            <a:pPr lvl="1"/>
            <a:r>
              <a:rPr lang="en-US" i="1" dirty="0">
                <a:solidFill>
                  <a:srgbClr val="000099"/>
                </a:solidFill>
                <a:latin typeface="Cambria" panose="02040503050406030204" pitchFamily="18" charset="0"/>
                <a:ea typeface="Cambria" panose="02040503050406030204" pitchFamily="18" charset="0"/>
              </a:rPr>
              <a:t>Now while the Pharisees were gathered together, Jesus asked them a question, saying, “What do you think about the Christ? Whose son is he?” They said to him, “The son of David.” He said to them, “How is it then that David, in the Spirit, calls him </a:t>
            </a:r>
            <a:r>
              <a:rPr lang="en-US" b="1" i="1" dirty="0">
                <a:solidFill>
                  <a:srgbClr val="000099"/>
                </a:solidFill>
                <a:latin typeface="Cambria" panose="02040503050406030204" pitchFamily="18" charset="0"/>
                <a:ea typeface="Cambria" panose="02040503050406030204" pitchFamily="18" charset="0"/>
              </a:rPr>
              <a:t>Lord</a:t>
            </a:r>
            <a:r>
              <a:rPr lang="en-US" i="1" dirty="0">
                <a:solidFill>
                  <a:srgbClr val="000099"/>
                </a:solidFill>
                <a:latin typeface="Cambria" panose="02040503050406030204" pitchFamily="18" charset="0"/>
                <a:ea typeface="Cambria" panose="02040503050406030204" pitchFamily="18" charset="0"/>
              </a:rPr>
              <a:t>, saying, ‘</a:t>
            </a:r>
            <a:r>
              <a:rPr lang="en-US" i="1" dirty="0">
                <a:solidFill>
                  <a:srgbClr val="7030A0"/>
                </a:solidFill>
                <a:latin typeface="Cambria" panose="02040503050406030204" pitchFamily="18" charset="0"/>
                <a:ea typeface="Cambria" panose="02040503050406030204" pitchFamily="18" charset="0"/>
              </a:rPr>
              <a:t>The </a:t>
            </a:r>
            <a:r>
              <a:rPr lang="en-US" b="1" i="1" dirty="0">
                <a:solidFill>
                  <a:srgbClr val="7030A0"/>
                </a:solidFill>
                <a:latin typeface="Cambria" panose="02040503050406030204" pitchFamily="18" charset="0"/>
                <a:ea typeface="Cambria" panose="02040503050406030204" pitchFamily="18" charset="0"/>
              </a:rPr>
              <a:t>Lord</a:t>
            </a:r>
            <a:r>
              <a:rPr lang="en-US" i="1" dirty="0">
                <a:solidFill>
                  <a:srgbClr val="7030A0"/>
                </a:solidFill>
                <a:latin typeface="Cambria" panose="02040503050406030204" pitchFamily="18" charset="0"/>
                <a:ea typeface="Cambria" panose="02040503050406030204" pitchFamily="18" charset="0"/>
              </a:rPr>
              <a:t> said to </a:t>
            </a:r>
            <a:r>
              <a:rPr lang="en-US" b="1" i="1" dirty="0">
                <a:solidFill>
                  <a:srgbClr val="7030A0"/>
                </a:solidFill>
                <a:latin typeface="Cambria" panose="02040503050406030204" pitchFamily="18" charset="0"/>
                <a:ea typeface="Cambria" panose="02040503050406030204" pitchFamily="18" charset="0"/>
              </a:rPr>
              <a:t>my Lord</a:t>
            </a:r>
            <a:r>
              <a:rPr lang="en-US" i="1" dirty="0">
                <a:solidFill>
                  <a:srgbClr val="7030A0"/>
                </a:solidFill>
                <a:latin typeface="Cambria" panose="02040503050406030204" pitchFamily="18" charset="0"/>
                <a:ea typeface="Cambria" panose="02040503050406030204" pitchFamily="18" charset="0"/>
              </a:rPr>
              <a:t>, Sit at my right hand, until I put your enemies under your feet [Ps 110:1]</a:t>
            </a:r>
            <a:r>
              <a:rPr lang="en-US" i="1" dirty="0">
                <a:solidFill>
                  <a:srgbClr val="000099"/>
                </a:solidFill>
                <a:latin typeface="Cambria" panose="02040503050406030204" pitchFamily="18" charset="0"/>
                <a:ea typeface="Cambria" panose="02040503050406030204" pitchFamily="18" charset="0"/>
              </a:rPr>
              <a:t>’? If then David calls him </a:t>
            </a:r>
            <a:r>
              <a:rPr lang="en-US" b="1" i="1" dirty="0">
                <a:solidFill>
                  <a:srgbClr val="000099"/>
                </a:solidFill>
                <a:latin typeface="Cambria" panose="02040503050406030204" pitchFamily="18" charset="0"/>
                <a:ea typeface="Cambria" panose="02040503050406030204" pitchFamily="18" charset="0"/>
              </a:rPr>
              <a:t>Lord</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how</a:t>
            </a:r>
            <a:r>
              <a:rPr lang="en-US" i="1" dirty="0">
                <a:solidFill>
                  <a:srgbClr val="000099"/>
                </a:solidFill>
                <a:latin typeface="Cambria" panose="02040503050406030204" pitchFamily="18" charset="0"/>
                <a:ea typeface="Cambria" panose="02040503050406030204" pitchFamily="18" charset="0"/>
              </a:rPr>
              <a:t> is he </a:t>
            </a:r>
            <a:r>
              <a:rPr lang="en-US" b="1" i="1" dirty="0">
                <a:solidFill>
                  <a:srgbClr val="000099"/>
                </a:solidFill>
                <a:latin typeface="Cambria" panose="02040503050406030204" pitchFamily="18" charset="0"/>
                <a:ea typeface="Cambria" panose="02040503050406030204" pitchFamily="18" charset="0"/>
              </a:rPr>
              <a:t>his</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son</a:t>
            </a:r>
            <a:r>
              <a:rPr lang="en-US" i="1" dirty="0">
                <a:solidFill>
                  <a:srgbClr val="000099"/>
                </a:solidFill>
                <a:latin typeface="Cambria" panose="02040503050406030204" pitchFamily="18" charset="0"/>
                <a:ea typeface="Cambria" panose="02040503050406030204" pitchFamily="18" charset="0"/>
              </a:rPr>
              <a:t>?” And no one was able to answer him a word, nor from that day did anyone </a:t>
            </a:r>
            <a:r>
              <a:rPr lang="en-US" b="1" i="1" dirty="0">
                <a:solidFill>
                  <a:srgbClr val="000099"/>
                </a:solidFill>
                <a:latin typeface="Cambria" panose="02040503050406030204" pitchFamily="18" charset="0"/>
                <a:ea typeface="Cambria" panose="02040503050406030204" pitchFamily="18" charset="0"/>
              </a:rPr>
              <a:t>dare</a:t>
            </a:r>
            <a:r>
              <a:rPr lang="en-US" i="1" dirty="0">
                <a:solidFill>
                  <a:srgbClr val="000099"/>
                </a:solidFill>
                <a:latin typeface="Cambria" panose="02040503050406030204" pitchFamily="18" charset="0"/>
                <a:ea typeface="Cambria" panose="02040503050406030204" pitchFamily="18" charset="0"/>
              </a:rPr>
              <a:t> to ask him any more questions.</a:t>
            </a:r>
          </a:p>
        </p:txBody>
      </p:sp>
    </p:spTree>
    <p:extLst>
      <p:ext uri="{BB962C8B-B14F-4D97-AF65-F5344CB8AC3E}">
        <p14:creationId xmlns:p14="http://schemas.microsoft.com/office/powerpoint/2010/main" val="476600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408883"/>
          </a:xfrm>
        </p:spPr>
        <p:txBody>
          <a:bodyPr/>
          <a:lstStyle/>
          <a:p>
            <a:r>
              <a:rPr lang="en-US" sz="4000" dirty="0">
                <a:solidFill>
                  <a:srgbClr val="002060"/>
                </a:solidFill>
              </a:rPr>
              <a:t>The Stunning Announcement of Psalm 110 and It’s Implications (7:17–22)</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1452051"/>
            <a:ext cx="8767251" cy="5405949"/>
          </a:xfrm>
        </p:spPr>
        <p:txBody>
          <a:bodyPr>
            <a:normAutofit/>
          </a:bodyPr>
          <a:lstStyle/>
          <a:p>
            <a:r>
              <a:rPr lang="en-US" dirty="0"/>
              <a:t>In the section of Hebrews that we’re examining today, the author takes </a:t>
            </a:r>
            <a:r>
              <a:rPr lang="en-US" b="1" i="1" dirty="0"/>
              <a:t>yet another</a:t>
            </a:r>
            <a:r>
              <a:rPr lang="en-US" dirty="0"/>
              <a:t> look at Psalm 110:1–4 and draws some </a:t>
            </a:r>
            <a:r>
              <a:rPr lang="en-US" b="1" i="1" dirty="0"/>
              <a:t>stunning</a:t>
            </a:r>
            <a:r>
              <a:rPr lang="en-US" dirty="0"/>
              <a:t> conclusions. </a:t>
            </a:r>
          </a:p>
          <a:p>
            <a:r>
              <a:rPr lang="en-US" dirty="0"/>
              <a:t>But before we look at what the </a:t>
            </a:r>
            <a:r>
              <a:rPr lang="en-US" b="1" i="1" dirty="0"/>
              <a:t>author</a:t>
            </a:r>
            <a:r>
              <a:rPr lang="en-US" dirty="0"/>
              <a:t> of Hebrews has to say about Psalm 110, I would like for </a:t>
            </a:r>
            <a:r>
              <a:rPr lang="en-US" b="1" i="1" dirty="0"/>
              <a:t>us</a:t>
            </a:r>
            <a:r>
              <a:rPr lang="en-US" dirty="0"/>
              <a:t> to take a look at the text</a:t>
            </a:r>
            <a:r>
              <a:rPr lang="en-US" b="1" i="1" dirty="0"/>
              <a:t> </a:t>
            </a:r>
            <a:r>
              <a:rPr lang="en-US" dirty="0"/>
              <a:t>of Psalm 110:1-4. </a:t>
            </a:r>
          </a:p>
        </p:txBody>
      </p:sp>
    </p:spTree>
    <p:extLst>
      <p:ext uri="{BB962C8B-B14F-4D97-AF65-F5344CB8AC3E}">
        <p14:creationId xmlns:p14="http://schemas.microsoft.com/office/powerpoint/2010/main" val="42010377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059606"/>
          </a:xfrm>
        </p:spPr>
        <p:txBody>
          <a:bodyPr/>
          <a:lstStyle/>
          <a:p>
            <a:r>
              <a:rPr lang="en-US" sz="6600" dirty="0">
                <a:solidFill>
                  <a:srgbClr val="002060"/>
                </a:solidFill>
              </a:rPr>
              <a:t>Psalm 110</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212660"/>
            <a:ext cx="8398352" cy="5604134"/>
          </a:xfrm>
        </p:spPr>
        <p:txBody>
          <a:bodyPr>
            <a:normAutofit/>
          </a:bodyPr>
          <a:lstStyle/>
          <a:p>
            <a:pPr marL="0" indent="0">
              <a:buNone/>
            </a:pPr>
            <a:r>
              <a:rPr lang="en-US" baseline="30000" dirty="0">
                <a:latin typeface="Candara" panose="020E0502030303020204" pitchFamily="34" charset="0"/>
                <a:ea typeface="Cambria" panose="02040503050406030204" pitchFamily="18" charset="0"/>
              </a:rPr>
              <a:t>1</a:t>
            </a:r>
            <a:r>
              <a:rPr lang="en-US" i="1" dirty="0">
                <a:solidFill>
                  <a:srgbClr val="000099"/>
                </a:solidFill>
                <a:latin typeface="Cambria" panose="02040503050406030204" pitchFamily="18" charset="0"/>
                <a:ea typeface="Cambria" panose="02040503050406030204" pitchFamily="18" charset="0"/>
              </a:rPr>
              <a:t> A Psalm of David. The LORD says to my Lord: “Sit at my right hand, until I make your enemies your footstool.” </a:t>
            </a: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The LORD sends forth from Zion your mighty scepter. Rule in the midst of your enemies! </a:t>
            </a: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Your people will offer themselves freely on the day of your power, in holy garments; from the womb of the morning, the dew of your youth will be yours. </a:t>
            </a: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The LORD has sworn and will not change his mind, “You are a priest forever after the order of Melchizedek.”</a:t>
            </a:r>
          </a:p>
        </p:txBody>
      </p:sp>
    </p:spTree>
    <p:extLst>
      <p:ext uri="{BB962C8B-B14F-4D97-AF65-F5344CB8AC3E}">
        <p14:creationId xmlns:p14="http://schemas.microsoft.com/office/powerpoint/2010/main" val="282788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2"/>
            <a:ext cx="9195018" cy="116164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Psalm of David. The LORD says to my Lord: “Sit at my right hand, until I make your enemies your footstool.”</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244055"/>
            <a:ext cx="8704460" cy="5133199"/>
          </a:xfrm>
        </p:spPr>
        <p:txBody>
          <a:bodyPr>
            <a:normAutofit fontScale="92500" lnSpcReduction="20000"/>
          </a:bodyPr>
          <a:lstStyle/>
          <a:p>
            <a:r>
              <a:rPr lang="en-US" dirty="0"/>
              <a:t>If this psalm had been written by someone </a:t>
            </a:r>
            <a:r>
              <a:rPr lang="en-US" b="1" i="1" dirty="0"/>
              <a:t>other than David</a:t>
            </a:r>
            <a:r>
              <a:rPr lang="en-US" dirty="0"/>
              <a:t>, if it had been written by a courtier, for example, (which is what many liberal scholars think today </a:t>
            </a:r>
            <a:r>
              <a:rPr lang="en-US" b="1" i="1" dirty="0"/>
              <a:t>despite</a:t>
            </a:r>
            <a:r>
              <a:rPr lang="en-US" dirty="0"/>
              <a:t> what the Psalm actually says) then the </a:t>
            </a:r>
            <a:r>
              <a:rPr lang="en-US" b="1" i="1" dirty="0"/>
              <a:t>whole meaning</a:t>
            </a:r>
            <a:r>
              <a:rPr lang="en-US" dirty="0"/>
              <a:t> of the first verse </a:t>
            </a:r>
            <a:r>
              <a:rPr lang="en-US" b="1" i="1" dirty="0"/>
              <a:t>changes</a:t>
            </a:r>
            <a:r>
              <a:rPr lang="en-US" dirty="0"/>
              <a:t>. </a:t>
            </a:r>
          </a:p>
          <a:p>
            <a:r>
              <a:rPr lang="en-US" dirty="0"/>
              <a:t>If this had been written by a courtier then when he says: “</a:t>
            </a:r>
            <a:r>
              <a:rPr lang="en-US" i="1" dirty="0">
                <a:solidFill>
                  <a:srgbClr val="000099"/>
                </a:solidFill>
                <a:latin typeface="Cambria" panose="02040503050406030204" pitchFamily="18" charset="0"/>
                <a:ea typeface="Cambria" panose="02040503050406030204" pitchFamily="18" charset="0"/>
              </a:rPr>
              <a:t>The LORD </a:t>
            </a:r>
            <a:r>
              <a:rPr lang="en-US" dirty="0">
                <a:latin typeface="Calibri" panose="020F0502020204030204" pitchFamily="34" charset="0"/>
                <a:ea typeface="Cambria" panose="02040503050406030204" pitchFamily="18" charset="0"/>
                <a:cs typeface="Calibri" panose="020F0502020204030204" pitchFamily="34" charset="0"/>
              </a:rPr>
              <a:t>[all caps = Yahweh] </a:t>
            </a:r>
            <a:r>
              <a:rPr lang="en-US" i="1" dirty="0">
                <a:solidFill>
                  <a:srgbClr val="000099"/>
                </a:solidFill>
                <a:latin typeface="Cambria" panose="02040503050406030204" pitchFamily="18" charset="0"/>
                <a:ea typeface="Cambria" panose="02040503050406030204" pitchFamily="18" charset="0"/>
              </a:rPr>
              <a:t>says to my Lord</a:t>
            </a:r>
            <a:r>
              <a:rPr lang="en-US" dirty="0"/>
              <a:t>…” he would be addressing the </a:t>
            </a:r>
            <a:r>
              <a:rPr lang="en-US" b="1" i="1" dirty="0"/>
              <a:t>king</a:t>
            </a:r>
            <a:r>
              <a:rPr lang="en-US" dirty="0"/>
              <a:t>.</a:t>
            </a:r>
          </a:p>
          <a:p>
            <a:r>
              <a:rPr lang="en-US" dirty="0"/>
              <a:t>In which case it would sound like any other enthronement psalm. That’s how you would read it. </a:t>
            </a:r>
          </a:p>
          <a:p>
            <a:r>
              <a:rPr lang="en-US" dirty="0"/>
              <a:t>But in fact, the Psalm says it </a:t>
            </a:r>
            <a:r>
              <a:rPr lang="en-US" b="1" i="1" dirty="0"/>
              <a:t>was</a:t>
            </a:r>
            <a:r>
              <a:rPr lang="en-US" dirty="0"/>
              <a:t> written by David. </a:t>
            </a:r>
          </a:p>
          <a:p>
            <a:r>
              <a:rPr lang="en-US" dirty="0"/>
              <a:t>So if David, as king, now says, “</a:t>
            </a:r>
            <a:r>
              <a:rPr lang="en-US" i="1" dirty="0">
                <a:solidFill>
                  <a:srgbClr val="000099"/>
                </a:solidFill>
                <a:latin typeface="Cambria" panose="02040503050406030204" pitchFamily="18" charset="0"/>
                <a:ea typeface="Cambria" panose="02040503050406030204" pitchFamily="18" charset="0"/>
              </a:rPr>
              <a:t>The LORD </a:t>
            </a:r>
            <a:r>
              <a:rPr lang="en-US" dirty="0">
                <a:latin typeface="Calibri" panose="020F0502020204030204" pitchFamily="34" charset="0"/>
                <a:ea typeface="Cambria" panose="02040503050406030204" pitchFamily="18" charset="0"/>
                <a:cs typeface="Calibri" panose="020F0502020204030204" pitchFamily="34" charset="0"/>
              </a:rPr>
              <a:t>[Yahweh] </a:t>
            </a:r>
            <a:r>
              <a:rPr lang="en-US" i="1" dirty="0">
                <a:solidFill>
                  <a:srgbClr val="000099"/>
                </a:solidFill>
                <a:latin typeface="Cambria" panose="02040503050406030204" pitchFamily="18" charset="0"/>
                <a:ea typeface="Cambria" panose="02040503050406030204" pitchFamily="18" charset="0"/>
              </a:rPr>
              <a:t>says to my Lord </a:t>
            </a:r>
            <a:r>
              <a:rPr lang="en-US" dirty="0"/>
              <a:t>…” the question is, “Who is </a:t>
            </a:r>
            <a:r>
              <a:rPr lang="en-US" b="1" i="1" dirty="0"/>
              <a:t>my Lord</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9034201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27471" y="-2"/>
            <a:ext cx="9167547" cy="1125893"/>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Psalm of David. The LORD says to my Lord: “Sit at my right hand, until I make your enemies your footstool.”</a:t>
            </a:r>
            <a:endParaRPr kumimoji="0" lang="en-US" sz="20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37504" y="1263677"/>
            <a:ext cx="8155035" cy="5224991"/>
          </a:xfrm>
        </p:spPr>
        <p:txBody>
          <a:bodyPr>
            <a:normAutofit lnSpcReduction="10000"/>
          </a:bodyPr>
          <a:lstStyle/>
          <a:p>
            <a:r>
              <a:rPr lang="en-US" dirty="0"/>
              <a:t>This has got to be the LORD (Yahweh) addressing David’s Lord, i.e., Jesus.</a:t>
            </a:r>
          </a:p>
          <a:p>
            <a:r>
              <a:rPr lang="en-US" dirty="0"/>
              <a:t>For this reason, many people, both Christians and Jews, understand this to be an </a:t>
            </a:r>
            <a:r>
              <a:rPr lang="en-US" b="1" i="1" dirty="0"/>
              <a:t>oracular messianic psalm</a:t>
            </a:r>
            <a:r>
              <a:rPr lang="en-US" dirty="0"/>
              <a:t>. </a:t>
            </a:r>
          </a:p>
          <a:p>
            <a:r>
              <a:rPr lang="en-US" dirty="0"/>
              <a:t>We’ve talked before about </a:t>
            </a:r>
            <a:r>
              <a:rPr lang="en-US" b="1" i="1" dirty="0"/>
              <a:t>messianic</a:t>
            </a:r>
            <a:r>
              <a:rPr lang="en-US" dirty="0"/>
              <a:t> psalms. A messianic psalm is a psalm that contained a type or figure that prophetically pointed to the promised Messiah (i.e., Jesus). </a:t>
            </a:r>
          </a:p>
          <a:p>
            <a:r>
              <a:rPr lang="en-US" dirty="0"/>
              <a:t>We saw an example of a messianic psalm when the author of Hebrews cited </a:t>
            </a:r>
            <a:r>
              <a:rPr lang="en-US" b="1" i="1" dirty="0"/>
              <a:t>Psalm 2</a:t>
            </a:r>
            <a:r>
              <a:rPr lang="en-US" dirty="0"/>
              <a:t> in Heb 1:5.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5932579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101131</TotalTime>
  <Words>4954</Words>
  <Application>Microsoft Office PowerPoint</Application>
  <PresentationFormat>On-screen Show (4:3)</PresentationFormat>
  <Paragraphs>185</Paragraphs>
  <Slides>32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Stunning Announcement of Psalm 110 and It’s Implications (7:17–22)</vt:lpstr>
      <vt:lpstr>The Stunning Announcement of Psalm 110 and It’s Implications (7:17–22)</vt:lpstr>
      <vt:lpstr>Psalm 110</vt:lpstr>
      <vt:lpstr>1 A Psalm of David. The LORD says to my Lord: “Sit at my right hand, until I make your enemies your footstool.”</vt:lpstr>
      <vt:lpstr>1 A Psalm of David. The LORD says to my Lord: “Sit at my right hand, until I make your enemies your footstool.”</vt:lpstr>
      <vt:lpstr>1 A Psalm of David. The LORD says to my Lord: “Sit at my right hand, until I make your enemies your footstool.”</vt:lpstr>
      <vt:lpstr>1 A Psalm of David. The LORD says to my Lord: “Sit at my right hand, until I make your enemies your footstool.”</vt:lpstr>
      <vt:lpstr>1 A Psalm of David. The LORD says to my Lord: “Sit at my right hand, until I make your enemies your footstool.”</vt:lpstr>
      <vt:lpstr>1 A Psalm of David. The LORD says to my Lord: “Sit at my right hand, until I make your enemies your footstool.”</vt:lpstr>
      <vt:lpstr>2 The LORD sends forth from Zion your mighty scepter. Rule in the midst of your enemies!</vt:lpstr>
      <vt:lpstr>3 Your people will offer themselves freely on the day of your power, in holy garments; from the womb of the morning, the dew of your youth will be yours.</vt:lpstr>
      <vt:lpstr>4 The LORD has sworn and will not change his mind, “You are a priest forever after the order of Melchizedek.” </vt:lpstr>
      <vt:lpstr>4 The LORD has sworn and will not change his mind, “You are a priest forever after the order of Melchizedek.” </vt:lpstr>
      <vt:lpstr>4 The LORD has sworn and will not change his mind, “You are a priest forever after the order of Melchizedek.” </vt:lpstr>
      <vt:lpstr>4 The LORD has sworn and will not change his mind, “You are a priest forever after the order of Melchizedek.” </vt:lpstr>
      <vt:lpstr>The Stunning Announcement of Psalm 110 and It’s Implications (7:17–22)</vt:lpstr>
      <vt:lpstr>17 For it is witnessed of him, “You are a priest forever, after the order of Melchizedek.” 18 For on the one hand, a former commandment is set aside because of its weakness and uselessness 19a (for the law made nothing perfect); </vt:lpstr>
      <vt:lpstr>19b but on the other hand, a better hope is introduced, through which we draw near to God.</vt:lpstr>
      <vt:lpstr>19b but on the other hand, a better hope is introduced, through which we draw near to God.</vt:lpstr>
      <vt:lpstr>20 And it was not without an oath. For those who formerly became priests were made such without an oath, 21 but this one was made a priest with an oath by the one who said to him: “The Lord has sworn and will not change his mind, ‘You are a priest forever.’”</vt:lpstr>
      <vt:lpstr>20 And it was not without an oath. For those who formerly became priests were made such without an oath, 21 but this one was made a priest with an oath by the one who said to him: “The Lord has sworn and will not change his mind, ‘You are a priest forever.’”</vt:lpstr>
      <vt:lpstr>20 And it was not without an oath. For those who formerly became priests were made such without an oath, 21 but this one was made a priest with an oath by the one who said to him: “The Lord has sworn and will not change his mind, ‘You are a priest forever.’”</vt:lpstr>
      <vt:lpstr>20 And it was not without an oath. For those who formerly became priests were made such without an oath, 21 but this one was made a priest with an oath by the one who said to him: “The Lord has sworn and will not change his mind, ‘You are a priest forever.’”</vt:lpstr>
      <vt:lpstr>20 And it was not without an oath. For those who formerly became priests were made such without an oath, 21 but this one was made a priest with an oath by the one who said to him: “The Lord has sworn and will not change his mind, ‘You are a priest forever.’”</vt:lpstr>
      <vt:lpstr>20 And it was not without an oath. For those who formerly became priests were made such without an oath, 21 but this one was made a priest with an oath by the one who said to him: “The Lord has sworn and will not change his mind, ‘You are a priest forever.’”</vt:lpstr>
      <vt:lpstr>22 This makes Jesus the guarantor of a better covenant.</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1132</cp:revision>
  <cp:lastPrinted>2022-07-17T14:16:55Z</cp:lastPrinted>
  <dcterms:created xsi:type="dcterms:W3CDTF">2022-03-11T13:15:23Z</dcterms:created>
  <dcterms:modified xsi:type="dcterms:W3CDTF">2022-07-17T14:18:51Z</dcterms:modified>
</cp:coreProperties>
</file>