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115" r:id="rId2"/>
    <p:sldId id="6116" r:id="rId3"/>
    <p:sldId id="6117" r:id="rId4"/>
    <p:sldId id="6118" r:id="rId5"/>
    <p:sldId id="6119" r:id="rId6"/>
    <p:sldId id="6120" r:id="rId7"/>
    <p:sldId id="6130" r:id="rId8"/>
    <p:sldId id="6121" r:id="rId9"/>
    <p:sldId id="6122" r:id="rId10"/>
    <p:sldId id="6123" r:id="rId11"/>
    <p:sldId id="6132" r:id="rId12"/>
    <p:sldId id="6124" r:id="rId13"/>
    <p:sldId id="6127" r:id="rId1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47828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2538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has no need, like those high priests, to offer sacrifices daily, first for his own sins and then for those of the people, since he did this once for all when he offered up himself.</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12807"/>
            <a:ext cx="8704460" cy="5152819"/>
          </a:xfrm>
        </p:spPr>
        <p:txBody>
          <a:bodyPr>
            <a:normAutofit fontScale="85000" lnSpcReduction="20000"/>
          </a:bodyPr>
          <a:lstStyle/>
          <a:p>
            <a:r>
              <a:rPr lang="en-US" dirty="0"/>
              <a:t>Because Jesus was </a:t>
            </a:r>
            <a:r>
              <a:rPr lang="en-US" b="1" i="1" dirty="0"/>
              <a:t>without sin</a:t>
            </a:r>
            <a:r>
              <a:rPr lang="en-US" dirty="0"/>
              <a:t>, “</a:t>
            </a:r>
            <a:r>
              <a:rPr lang="en-US" i="1" dirty="0">
                <a:solidFill>
                  <a:srgbClr val="000099"/>
                </a:solidFill>
                <a:latin typeface="Cambria" panose="02040503050406030204" pitchFamily="18" charset="0"/>
                <a:ea typeface="Cambria" panose="02040503050406030204" pitchFamily="18" charset="0"/>
              </a:rPr>
              <a:t>he has </a:t>
            </a:r>
            <a:r>
              <a:rPr lang="en-US" b="1" i="1" dirty="0">
                <a:solidFill>
                  <a:srgbClr val="000099"/>
                </a:solidFill>
                <a:latin typeface="Cambria" panose="02040503050406030204" pitchFamily="18" charset="0"/>
                <a:ea typeface="Cambria" panose="02040503050406030204" pitchFamily="18" charset="0"/>
              </a:rPr>
              <a:t>no need</a:t>
            </a:r>
            <a:r>
              <a:rPr lang="en-US" dirty="0"/>
              <a:t>” to offer a sacrifice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his own sins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then for those of the people</a:t>
            </a:r>
            <a:r>
              <a:rPr lang="en-US" dirty="0"/>
              <a:t>”.</a:t>
            </a:r>
          </a:p>
          <a:p>
            <a:r>
              <a:rPr lang="en-US" dirty="0"/>
              <a:t>Jesus atoned for sin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he offered up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himself</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dirty="0"/>
              <a:t>”</a:t>
            </a:r>
          </a:p>
          <a:p>
            <a:r>
              <a:rPr lang="en-US" dirty="0"/>
              <a:t>Jesus sinlessness stands in </a:t>
            </a:r>
            <a:r>
              <a:rPr lang="en-US" b="1" i="1" dirty="0"/>
              <a:t>sharp contrast</a:t>
            </a:r>
            <a:r>
              <a:rPr lang="en-US" dirty="0"/>
              <a:t> to all other human beings. </a:t>
            </a:r>
            <a:r>
              <a:rPr lang="en-US" b="1" i="1" dirty="0"/>
              <a:t>Their</a:t>
            </a:r>
            <a:r>
              <a:rPr lang="en-US" dirty="0"/>
              <a:t> sin requires “</a:t>
            </a:r>
            <a:r>
              <a:rPr lang="en-US" i="1" dirty="0">
                <a:solidFill>
                  <a:srgbClr val="000099"/>
                </a:solidFill>
                <a:latin typeface="Cambria" panose="02040503050406030204" pitchFamily="18" charset="0"/>
                <a:ea typeface="Cambria" panose="02040503050406030204" pitchFamily="18" charset="0"/>
              </a:rPr>
              <a:t>daily</a:t>
            </a:r>
            <a:r>
              <a:rPr lang="en-US" dirty="0"/>
              <a:t>” sacrifices.</a:t>
            </a:r>
          </a:p>
          <a:p>
            <a:r>
              <a:rPr lang="en-US" dirty="0"/>
              <a:t>Once again, the fallibility of the Levitical priests becomes evident. The author has already emphasized their </a:t>
            </a:r>
            <a:r>
              <a:rPr lang="en-US" b="1" i="1" dirty="0"/>
              <a:t>mortality</a:t>
            </a:r>
            <a:r>
              <a:rPr lang="en-US" dirty="0"/>
              <a:t>: they all die (7:23). But </a:t>
            </a:r>
            <a:r>
              <a:rPr lang="en-US" b="1" i="1" dirty="0"/>
              <a:t>here</a:t>
            </a:r>
            <a:r>
              <a:rPr lang="en-US" dirty="0"/>
              <a:t> he reminds us of their </a:t>
            </a:r>
            <a:r>
              <a:rPr lang="en-US" b="1" i="1" dirty="0"/>
              <a:t>sins</a:t>
            </a:r>
            <a:r>
              <a:rPr lang="en-US" dirty="0"/>
              <a:t>.</a:t>
            </a:r>
          </a:p>
          <a:p>
            <a:r>
              <a:rPr lang="en-US" dirty="0"/>
              <a:t>Despite the reputation and holiness of the Levitical high priests, they were required to offer sacrifices for their own sin (Lev 9:7; 16:6). Then they were to offer sacrifices for the sins of the people (Lev 16:15)</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237</a:t>
            </a:r>
          </a:p>
        </p:txBody>
      </p:sp>
    </p:spTree>
    <p:extLst>
      <p:ext uri="{BB962C8B-B14F-4D97-AF65-F5344CB8AC3E}">
        <p14:creationId xmlns:p14="http://schemas.microsoft.com/office/powerpoint/2010/main" val="33412377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2538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has no need, like those high priests, to offer sacrifices daily, first for his own sins and then for those of the people, since he did this once for all when he offered up himself.</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12807"/>
            <a:ext cx="8704460" cy="5152819"/>
          </a:xfrm>
        </p:spPr>
        <p:txBody>
          <a:bodyPr>
            <a:normAutofit fontScale="85000" lnSpcReduction="10000"/>
          </a:bodyPr>
          <a:lstStyle/>
          <a:p>
            <a:r>
              <a:rPr lang="en-US" dirty="0"/>
              <a:t>Jesus as a high priest is </a:t>
            </a:r>
            <a:r>
              <a:rPr lang="en-US" b="1" i="1" dirty="0"/>
              <a:t>different</a:t>
            </a:r>
            <a:r>
              <a:rPr lang="en-US" dirty="0"/>
              <a:t>. </a:t>
            </a:r>
          </a:p>
          <a:p>
            <a:r>
              <a:rPr lang="en-US" dirty="0"/>
              <a:t>As the sinless one he didn’t </a:t>
            </a:r>
            <a:r>
              <a:rPr lang="en-US" b="1" i="1" dirty="0"/>
              <a:t>need</a:t>
            </a:r>
            <a:r>
              <a:rPr lang="en-US" dirty="0"/>
              <a:t> to offer a sacrifice for his </a:t>
            </a:r>
            <a:r>
              <a:rPr lang="en-US" b="1" i="1" dirty="0"/>
              <a:t>own</a:t>
            </a:r>
            <a:r>
              <a:rPr lang="en-US" dirty="0"/>
              <a:t> sins.</a:t>
            </a:r>
          </a:p>
          <a:p>
            <a:r>
              <a:rPr lang="en-US" dirty="0"/>
              <a:t>Furthermore, a new sacrifice wasn’t required </a:t>
            </a:r>
            <a:r>
              <a:rPr lang="en-US" b="1" i="1" dirty="0"/>
              <a:t>every day</a:t>
            </a:r>
            <a:r>
              <a:rPr lang="en-US" dirty="0"/>
              <a:t>.</a:t>
            </a:r>
          </a:p>
          <a:p>
            <a:r>
              <a:rPr lang="en-US" dirty="0"/>
              <a:t>Instead, Jesus offered himself as a sacrifice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lang="en-US" dirty="0"/>
              <a:t>”</a:t>
            </a:r>
          </a:p>
          <a:p>
            <a:r>
              <a:rPr lang="en-US" dirty="0"/>
              <a:t>His sacrifice </a:t>
            </a:r>
            <a:r>
              <a:rPr lang="en-US" b="1" i="1" dirty="0"/>
              <a:t>definitively and finally</a:t>
            </a:r>
            <a:r>
              <a:rPr lang="en-US" dirty="0"/>
              <a:t> dealt with sin, and therefore </a:t>
            </a:r>
            <a:r>
              <a:rPr lang="en-US" b="1" i="1" dirty="0"/>
              <a:t>no further sacrifices were needed</a:t>
            </a:r>
            <a:r>
              <a:rPr lang="en-US" dirty="0"/>
              <a:t>, showing that sin had been </a:t>
            </a:r>
            <a:r>
              <a:rPr lang="en-US" b="1" i="1" dirty="0"/>
              <a:t>truly cleansed </a:t>
            </a:r>
            <a:r>
              <a:rPr lang="en-US" dirty="0"/>
              <a:t>through the sacrifice of Christ.</a:t>
            </a:r>
          </a:p>
          <a:p>
            <a:r>
              <a:rPr lang="en-US" dirty="0"/>
              <a:t>The priests did not offer themselves but </a:t>
            </a:r>
            <a:r>
              <a:rPr lang="en-US" b="1" i="1" dirty="0"/>
              <a:t>animals</a:t>
            </a:r>
            <a:r>
              <a:rPr lang="en-US" dirty="0"/>
              <a:t>. Jesus secured forgiveness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he offered up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himself.</a:t>
            </a:r>
            <a:r>
              <a:rPr lang="en-US" dirty="0"/>
              <a:t>”</a:t>
            </a:r>
          </a:p>
          <a:p>
            <a:r>
              <a:rPr lang="en-US" dirty="0"/>
              <a:t>And so, </a:t>
            </a:r>
            <a:r>
              <a:rPr lang="en-US" b="1" i="1" dirty="0"/>
              <a:t>unlike</a:t>
            </a:r>
            <a:r>
              <a:rPr lang="en-US" dirty="0"/>
              <a:t> the priests, Jesus was both the </a:t>
            </a:r>
            <a:r>
              <a:rPr lang="en-US" b="1" i="1" dirty="0"/>
              <a:t>priest</a:t>
            </a:r>
            <a:r>
              <a:rPr lang="en-US" dirty="0"/>
              <a:t> </a:t>
            </a:r>
            <a:r>
              <a:rPr lang="en-US" b="1" i="1" dirty="0"/>
              <a:t>and</a:t>
            </a:r>
            <a:r>
              <a:rPr lang="en-US" dirty="0"/>
              <a:t> </a:t>
            </a:r>
            <a:r>
              <a:rPr lang="en-US" b="1" i="1" dirty="0"/>
              <a:t>the</a:t>
            </a:r>
            <a:r>
              <a:rPr lang="en-US" dirty="0"/>
              <a:t> </a:t>
            </a:r>
            <a:r>
              <a:rPr lang="en-US" b="1" i="1" dirty="0"/>
              <a:t>victim</a:t>
            </a:r>
            <a:r>
              <a:rPr lang="en-US" dirty="0"/>
              <a:t> offered in sacrifice.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237</a:t>
            </a:r>
          </a:p>
        </p:txBody>
      </p:sp>
    </p:spTree>
    <p:extLst>
      <p:ext uri="{BB962C8B-B14F-4D97-AF65-F5344CB8AC3E}">
        <p14:creationId xmlns:p14="http://schemas.microsoft.com/office/powerpoint/2010/main" val="5797569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2538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law appoints men in their weakness as high priests, but the word of the oath, which came later than the law, appoints a Son who has been made perfect forever.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7487"/>
            <a:ext cx="8704460" cy="5188140"/>
          </a:xfrm>
        </p:spPr>
        <p:txBody>
          <a:bodyPr>
            <a:normAutofit lnSpcReduction="10000"/>
          </a:bodyPr>
          <a:lstStyle/>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law</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dirty="0"/>
              <a:t>” That is, the Mosaic law, the law covenant.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…appoints men in their weakness as high priests…</a:t>
            </a:r>
            <a:r>
              <a:rPr lang="en-US" dirty="0"/>
              <a:t>” </a:t>
            </a:r>
          </a:p>
          <a:p>
            <a:r>
              <a:rPr lang="en-US" dirty="0"/>
              <a:t>They sin, and then they die. They sin, and then they die. They sin, and then they die. </a:t>
            </a:r>
          </a:p>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…but the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word of the oath</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dirty="0"/>
              <a:t>” The oath of Psalm 110.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…which came later than the law…</a:t>
            </a:r>
            <a:r>
              <a:rPr lang="en-US" dirty="0"/>
              <a:t>” </a:t>
            </a:r>
          </a:p>
          <a:p>
            <a:r>
              <a:rPr lang="en-US" dirty="0"/>
              <a:t>Notice that salvation-historical understanding. It came </a:t>
            </a:r>
            <a:r>
              <a:rPr lang="en-US" b="1" i="1" dirty="0"/>
              <a:t>after</a:t>
            </a:r>
            <a:r>
              <a:rPr lang="en-US" dirty="0"/>
              <a:t> the law. That’s why it takes </a:t>
            </a:r>
            <a:r>
              <a:rPr lang="en-US" b="1" i="1" dirty="0"/>
              <a:t>precedence</a:t>
            </a:r>
            <a:r>
              <a:rPr lang="en-US" dirty="0"/>
              <a:t> over the law and  renders it </a:t>
            </a:r>
            <a:r>
              <a:rPr lang="en-US" b="1" i="1" dirty="0"/>
              <a:t>obsolete</a:t>
            </a:r>
            <a:r>
              <a:rPr lang="en-US" dirty="0"/>
              <a:t>: It came </a:t>
            </a:r>
            <a:r>
              <a:rPr lang="en-US" b="1" i="1" dirty="0"/>
              <a:t>after</a:t>
            </a:r>
            <a:r>
              <a:rPr lang="en-US" dirty="0"/>
              <a:t> the law.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0114641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2538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law appoints men in their weakness as high priests, but the word of the oath, which came later than the law, appoints a Son who has been made perfect forever.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85335"/>
            <a:ext cx="8704460" cy="5180291"/>
          </a:xfrm>
        </p:spPr>
        <p:txBody>
          <a:bodyPr>
            <a:normAutofit/>
          </a:bodyPr>
          <a:lstStyle/>
          <a:p>
            <a:r>
              <a:rPr lang="en-US" dirty="0"/>
              <a:t>“</a:t>
            </a:r>
            <a:r>
              <a:rPr lang="en-US" i="1" dirty="0">
                <a:solidFill>
                  <a:srgbClr val="000099"/>
                </a:solidFill>
                <a:latin typeface="Cambria" panose="02040503050406030204" pitchFamily="18" charset="0"/>
                <a:ea typeface="Cambria" panose="02040503050406030204" pitchFamily="18" charset="0"/>
              </a:rPr>
              <a:t>the word of the oath…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appoints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Son</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dirty="0"/>
              <a:t>” The son </a:t>
            </a:r>
            <a:r>
              <a:rPr lang="en-US" b="1" i="1" dirty="0"/>
              <a:t>par excellence</a:t>
            </a:r>
            <a:r>
              <a:rPr lang="en-US" dirty="0"/>
              <a:t>. So David was a son, but </a:t>
            </a:r>
            <a:r>
              <a:rPr lang="en-US" b="1" i="1" dirty="0"/>
              <a:t>this</a:t>
            </a:r>
            <a:r>
              <a:rPr lang="en-US" dirty="0"/>
              <a:t> is the son par excellence. </a:t>
            </a:r>
          </a:p>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has been made perfect…</a:t>
            </a:r>
            <a:r>
              <a:rPr lang="en-US" dirty="0"/>
              <a:t>” That is, perfect in his priestly function.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…forever</a:t>
            </a:r>
            <a:r>
              <a:rPr lang="en-US" dirty="0"/>
              <a:t>.” </a:t>
            </a:r>
          </a:p>
          <a:p>
            <a:r>
              <a:rPr lang="en-US" dirty="0"/>
              <a:t>That is why you and I, knowing something of the sinfulness of sin in our own lives, the way it comes back and sneaks up on us again and again and again, can go to bed and sleep at night.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4334275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2758484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1671618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lnSpcReduction="10000"/>
          </a:bodyPr>
          <a:lstStyle/>
          <a:p>
            <a:pPr marL="742950" indent="-742950">
              <a:buFont typeface="+mj-lt"/>
              <a:buAutoNum type="alphaUcPeriod" startAt="4"/>
            </a:pPr>
            <a:r>
              <a:rPr lang="en-US" sz="4000" b="1" dirty="0"/>
              <a:t>Jesus Is a Priest After the Order of Melchizedek (7:1-28)</a:t>
            </a:r>
          </a:p>
          <a:p>
            <a:pPr marL="1028700" lvl="1" indent="-571500">
              <a:buFont typeface="+mj-lt"/>
              <a:buAutoNum type="arabicPeriod"/>
            </a:pPr>
            <a:r>
              <a:rPr lang="en-US" sz="3600" dirty="0">
                <a:solidFill>
                  <a:schemeClr val="tx1">
                    <a:lumMod val="50000"/>
                    <a:lumOff val="50000"/>
                  </a:schemeClr>
                </a:solidFill>
              </a:rPr>
              <a:t>Melchizedek Is Superior to Levi </a:t>
            </a:r>
            <a:r>
              <a:rPr lang="en-US" sz="3600" b="1" dirty="0">
                <a:solidFill>
                  <a:schemeClr val="tx1">
                    <a:lumMod val="50000"/>
                    <a:lumOff val="50000"/>
                  </a:schemeClr>
                </a:solidFill>
              </a:rPr>
              <a:t>(7:1-10)</a:t>
            </a:r>
          </a:p>
          <a:p>
            <a:pPr marL="1028700" lvl="1" indent="-571500">
              <a:buFont typeface="+mj-lt"/>
              <a:buAutoNum type="arabicPeriod"/>
            </a:pPr>
            <a:r>
              <a:rPr lang="en-US" sz="3600" dirty="0">
                <a:solidFill>
                  <a:schemeClr val="tx1">
                    <a:lumMod val="50000"/>
                    <a:lumOff val="50000"/>
                  </a:schemeClr>
                </a:solidFill>
              </a:rPr>
              <a:t>The Obsolescence of the Levitical Priesthood and Mosaic Law </a:t>
            </a:r>
            <a:r>
              <a:rPr lang="en-US" sz="3600" b="1" dirty="0">
                <a:solidFill>
                  <a:schemeClr val="tx1">
                    <a:lumMod val="50000"/>
                    <a:lumOff val="50000"/>
                  </a:schemeClr>
                </a:solidFill>
              </a:rPr>
              <a:t>(7:11-16)</a:t>
            </a:r>
          </a:p>
          <a:p>
            <a:pPr marL="1028700" lvl="1" indent="-571500">
              <a:buFont typeface="+mj-lt"/>
              <a:buAutoNum type="arabicPeriod"/>
            </a:pPr>
            <a:r>
              <a:rPr lang="en-US" sz="3600" dirty="0">
                <a:solidFill>
                  <a:schemeClr val="tx1">
                    <a:lumMod val="50000"/>
                    <a:lumOff val="50000"/>
                  </a:schemeClr>
                </a:solidFill>
              </a:rPr>
              <a:t>The Stunning Announcement of Psalm 110 and It’s Implications </a:t>
            </a:r>
            <a:r>
              <a:rPr lang="en-US" sz="3600" b="1" dirty="0">
                <a:solidFill>
                  <a:schemeClr val="tx1">
                    <a:lumMod val="50000"/>
                    <a:lumOff val="50000"/>
                  </a:schemeClr>
                </a:solidFill>
              </a:rPr>
              <a:t>(7:17–22)</a:t>
            </a:r>
          </a:p>
          <a:p>
            <a:pPr marL="1028700" lvl="1" indent="-571500">
              <a:buFont typeface="+mj-lt"/>
              <a:buAutoNum type="arabicPeriod"/>
            </a:pPr>
            <a:r>
              <a:rPr lang="en-US" sz="3600" dirty="0"/>
              <a:t>Reflecting on the Implications of the Previous Sections </a:t>
            </a:r>
            <a:r>
              <a:rPr lang="en-US" sz="3600" b="1" dirty="0"/>
              <a:t>(7:23-28)</a:t>
            </a:r>
          </a:p>
        </p:txBody>
      </p:sp>
    </p:spTree>
    <p:extLst>
      <p:ext uri="{BB962C8B-B14F-4D97-AF65-F5344CB8AC3E}">
        <p14:creationId xmlns:p14="http://schemas.microsoft.com/office/powerpoint/2010/main" val="982077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788817"/>
          </a:xfrm>
        </p:spPr>
        <p:txBody>
          <a:bodyPr/>
          <a:lstStyle/>
          <a:p>
            <a:r>
              <a:rPr lang="en-US" sz="4000" dirty="0">
                <a:solidFill>
                  <a:srgbClr val="002060"/>
                </a:solidFill>
              </a:rPr>
              <a:t>Reflecting on the Implications (7:23-28)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871231"/>
            <a:ext cx="8398352" cy="5945563"/>
          </a:xfrm>
        </p:spPr>
        <p:txBody>
          <a:bodyPr>
            <a:normAutofit fontScale="92500" lnSpcReduction="20000"/>
          </a:bodyPr>
          <a:lstStyle/>
          <a:p>
            <a:pPr marL="0" indent="0">
              <a:buNone/>
            </a:pPr>
            <a:r>
              <a:rPr lang="en-US" baseline="30000" dirty="0">
                <a:latin typeface="Candara" panose="020E0502030303020204" pitchFamily="34" charset="0"/>
                <a:ea typeface="Cambria" panose="02040503050406030204" pitchFamily="18" charset="0"/>
              </a:rPr>
              <a:t>23</a:t>
            </a:r>
            <a:r>
              <a:rPr lang="en-US" i="1" dirty="0">
                <a:solidFill>
                  <a:srgbClr val="000099"/>
                </a:solidFill>
                <a:latin typeface="Cambria" panose="02040503050406030204" pitchFamily="18" charset="0"/>
                <a:ea typeface="Cambria" panose="02040503050406030204" pitchFamily="18" charset="0"/>
              </a:rPr>
              <a:t> The former priests were many in number, because they were prevented by death from continuing in office, </a:t>
            </a:r>
            <a:r>
              <a:rPr lang="en-US" baseline="30000" dirty="0">
                <a:latin typeface="Candara" panose="020E0502030303020204" pitchFamily="34"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but he holds his priesthood permanently, because he continues forever. </a:t>
            </a:r>
            <a:r>
              <a:rPr lang="en-US" baseline="30000" dirty="0">
                <a:latin typeface="Candara" panose="020E0502030303020204" pitchFamily="34" charset="0"/>
                <a:ea typeface="Cambria" panose="02040503050406030204" pitchFamily="18" charset="0"/>
              </a:rPr>
              <a:t>25</a:t>
            </a:r>
            <a:r>
              <a:rPr lang="en-US" i="1" dirty="0">
                <a:solidFill>
                  <a:srgbClr val="000099"/>
                </a:solidFill>
                <a:latin typeface="Cambria" panose="02040503050406030204" pitchFamily="18" charset="0"/>
                <a:ea typeface="Cambria" panose="02040503050406030204" pitchFamily="18" charset="0"/>
              </a:rPr>
              <a:t> Consequently, he is able to save to the uttermost those who draw near to God through him, since he always lives to make intercession for them. </a:t>
            </a:r>
            <a:r>
              <a:rPr lang="en-US" baseline="30000" dirty="0">
                <a:latin typeface="Candara" panose="020E0502030303020204" pitchFamily="34" charset="0"/>
                <a:ea typeface="Cambria" panose="02040503050406030204" pitchFamily="18" charset="0"/>
              </a:rPr>
              <a:t>26</a:t>
            </a:r>
            <a:r>
              <a:rPr lang="en-US" i="1" dirty="0">
                <a:solidFill>
                  <a:srgbClr val="000099"/>
                </a:solidFill>
                <a:latin typeface="Cambria" panose="02040503050406030204" pitchFamily="18" charset="0"/>
                <a:ea typeface="Cambria" panose="02040503050406030204" pitchFamily="18" charset="0"/>
              </a:rPr>
              <a:t> For it was indeed fitting that we should have such a high priest, holy, innocent, unstained, separated from sinners, and exalted above the heavens. </a:t>
            </a:r>
            <a:r>
              <a:rPr lang="en-US" baseline="30000" dirty="0">
                <a:latin typeface="Candara" panose="020E0502030303020204" pitchFamily="34" charset="0"/>
                <a:ea typeface="Cambria" panose="02040503050406030204" pitchFamily="18" charset="0"/>
              </a:rPr>
              <a:t>27</a:t>
            </a:r>
            <a:r>
              <a:rPr lang="en-US" i="1" dirty="0">
                <a:solidFill>
                  <a:srgbClr val="000099"/>
                </a:solidFill>
                <a:latin typeface="Cambria" panose="02040503050406030204" pitchFamily="18" charset="0"/>
                <a:ea typeface="Cambria" panose="02040503050406030204" pitchFamily="18" charset="0"/>
              </a:rPr>
              <a:t> He has no need, like those high priests, to offer sacrifices daily, first for his own sins and then for those of the people, since he did this once for all when he offered up himself. </a:t>
            </a:r>
            <a:r>
              <a:rPr lang="en-US" baseline="30000" dirty="0">
                <a:latin typeface="Candara" panose="020E0502030303020204" pitchFamily="34" charset="0"/>
                <a:ea typeface="Cambria" panose="02040503050406030204" pitchFamily="18" charset="0"/>
              </a:rPr>
              <a:t>28</a:t>
            </a:r>
            <a:r>
              <a:rPr lang="en-US" i="1" dirty="0">
                <a:solidFill>
                  <a:srgbClr val="000099"/>
                </a:solidFill>
                <a:latin typeface="Cambria" panose="02040503050406030204" pitchFamily="18" charset="0"/>
                <a:ea typeface="Cambria" panose="02040503050406030204" pitchFamily="18" charset="0"/>
              </a:rPr>
              <a:t> For the law appoints men in their weakness as high priests, but the word of the oath, which came later than the law, appoints a Son who has been made perfect forever.</a:t>
            </a:r>
          </a:p>
        </p:txBody>
      </p:sp>
    </p:spTree>
    <p:extLst>
      <p:ext uri="{BB962C8B-B14F-4D97-AF65-F5344CB8AC3E}">
        <p14:creationId xmlns:p14="http://schemas.microsoft.com/office/powerpoint/2010/main" val="3316590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0164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former priests were many in number, because they were prevented by death from continuing in office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3037"/>
            <a:ext cx="8704460" cy="5372589"/>
          </a:xfrm>
        </p:spPr>
        <p:txBody>
          <a:bodyPr>
            <a:normAutofit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The former priests </a:t>
            </a:r>
            <a:r>
              <a:rPr lang="en-US" dirty="0"/>
              <a:t>[the Levitical priests] </a:t>
            </a:r>
            <a:r>
              <a:rPr lang="en-US" i="1" dirty="0">
                <a:solidFill>
                  <a:srgbClr val="000099"/>
                </a:solidFill>
                <a:latin typeface="Cambria" panose="02040503050406030204" pitchFamily="18" charset="0"/>
                <a:ea typeface="Cambria" panose="02040503050406030204" pitchFamily="18" charset="0"/>
              </a:rPr>
              <a:t>were many in number</a:t>
            </a:r>
            <a:r>
              <a:rPr lang="en-US" dirty="0"/>
              <a:t> </a:t>
            </a:r>
            <a:r>
              <a:rPr lang="en-US" i="1" dirty="0">
                <a:solidFill>
                  <a:srgbClr val="000099"/>
                </a:solidFill>
                <a:latin typeface="Cambria" panose="02040503050406030204" pitchFamily="18" charset="0"/>
                <a:ea typeface="Cambria" panose="02040503050406030204" pitchFamily="18" charset="0"/>
              </a:rPr>
              <a:t>because they were prevented by death from continuing in office…</a:t>
            </a:r>
            <a:r>
              <a:rPr lang="en-US" dirty="0"/>
              <a:t>” </a:t>
            </a:r>
          </a:p>
          <a:p>
            <a:r>
              <a:rPr lang="en-US" dirty="0"/>
              <a:t>The author has already alluded to this idea earlier in the letter – the Levitical priesthood is an </a:t>
            </a:r>
            <a:r>
              <a:rPr lang="en-US" b="1" i="1" dirty="0"/>
              <a:t>inferior</a:t>
            </a:r>
            <a:r>
              <a:rPr lang="en-US" dirty="0"/>
              <a:t> priesthood because (first of all) the Levitical priests (like all human beings) are “</a:t>
            </a:r>
            <a:r>
              <a:rPr lang="en-US" i="1" dirty="0">
                <a:solidFill>
                  <a:srgbClr val="000099"/>
                </a:solidFill>
                <a:latin typeface="Cambria" panose="02040503050406030204" pitchFamily="18" charset="0"/>
                <a:ea typeface="Cambria" panose="02040503050406030204" pitchFamily="18" charset="0"/>
              </a:rPr>
              <a:t>mortal</a:t>
            </a:r>
            <a:r>
              <a:rPr lang="en-US" dirty="0"/>
              <a:t>”. (Heb 7:8) </a:t>
            </a:r>
          </a:p>
          <a:p>
            <a:r>
              <a:rPr lang="en-US" dirty="0"/>
              <a:t>There were </a:t>
            </a:r>
            <a:r>
              <a:rPr lang="en-US" b="1" i="1" dirty="0"/>
              <a:t>scores</a:t>
            </a:r>
            <a:r>
              <a:rPr lang="en-US" dirty="0"/>
              <a:t> of priests throughout Old Testament history, but </a:t>
            </a:r>
            <a:r>
              <a:rPr lang="en-US" b="1" i="1" dirty="0"/>
              <a:t>no</a:t>
            </a:r>
            <a:r>
              <a:rPr lang="en-US" dirty="0"/>
              <a:t> Levitical priest lasted more than a generation – each and every one </a:t>
            </a:r>
            <a:r>
              <a:rPr lang="en-US" b="1" i="1" dirty="0"/>
              <a:t>eventually died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232 </a:t>
            </a:r>
          </a:p>
        </p:txBody>
      </p:sp>
    </p:spTree>
    <p:extLst>
      <p:ext uri="{BB962C8B-B14F-4D97-AF65-F5344CB8AC3E}">
        <p14:creationId xmlns:p14="http://schemas.microsoft.com/office/powerpoint/2010/main" val="1382086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10670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he holds his priesthood permanently, because he continues forever.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3037"/>
            <a:ext cx="8704460" cy="5372589"/>
          </a:xfrm>
        </p:spPr>
        <p:txBody>
          <a:bodyPr>
            <a:normAutofit/>
          </a:bodyPr>
          <a:lstStyle/>
          <a:p>
            <a:r>
              <a:rPr lang="en-US" dirty="0"/>
              <a:t>“</a:t>
            </a:r>
            <a:r>
              <a:rPr lang="en-US" i="1" dirty="0">
                <a:solidFill>
                  <a:srgbClr val="000099"/>
                </a:solidFill>
                <a:latin typeface="Cambria" panose="02040503050406030204" pitchFamily="18" charset="0"/>
                <a:ea typeface="Cambria" panose="02040503050406030204" pitchFamily="18" charset="0"/>
              </a:rPr>
              <a:t>…but he </a:t>
            </a:r>
            <a:r>
              <a:rPr lang="en-US" dirty="0"/>
              <a:t>[Jesus] </a:t>
            </a:r>
            <a:r>
              <a:rPr lang="en-US" i="1" dirty="0">
                <a:solidFill>
                  <a:srgbClr val="000099"/>
                </a:solidFill>
                <a:latin typeface="Cambria" panose="02040503050406030204" pitchFamily="18" charset="0"/>
                <a:ea typeface="Cambria" panose="02040503050406030204" pitchFamily="18" charset="0"/>
              </a:rPr>
              <a:t>holds </a:t>
            </a:r>
            <a:r>
              <a:rPr lang="en-US" b="1" i="1" dirty="0">
                <a:solidFill>
                  <a:srgbClr val="000099"/>
                </a:solidFill>
                <a:latin typeface="Cambria" panose="02040503050406030204" pitchFamily="18" charset="0"/>
                <a:ea typeface="Cambria" panose="02040503050406030204" pitchFamily="18" charset="0"/>
              </a:rPr>
              <a:t>his</a:t>
            </a:r>
            <a:r>
              <a:rPr lang="en-US" i="1" dirty="0">
                <a:solidFill>
                  <a:srgbClr val="000099"/>
                </a:solidFill>
                <a:latin typeface="Cambria" panose="02040503050406030204" pitchFamily="18" charset="0"/>
                <a:ea typeface="Cambria" panose="02040503050406030204" pitchFamily="18" charset="0"/>
              </a:rPr>
              <a:t> priesthood </a:t>
            </a:r>
            <a:r>
              <a:rPr lang="en-US" b="1" i="1" dirty="0">
                <a:solidFill>
                  <a:srgbClr val="000099"/>
                </a:solidFill>
                <a:latin typeface="Cambria" panose="02040503050406030204" pitchFamily="18" charset="0"/>
                <a:ea typeface="Cambria" panose="02040503050406030204" pitchFamily="18" charset="0"/>
              </a:rPr>
              <a:t>permanently</a:t>
            </a:r>
            <a:r>
              <a:rPr lang="en-US" i="1" dirty="0">
                <a:solidFill>
                  <a:srgbClr val="000099"/>
                </a:solidFill>
                <a:latin typeface="Cambria" panose="02040503050406030204" pitchFamily="18" charset="0"/>
                <a:ea typeface="Cambria" panose="02040503050406030204" pitchFamily="18" charset="0"/>
              </a:rPr>
              <a:t>, because </a:t>
            </a:r>
            <a:r>
              <a:rPr lang="en-US" b="1" i="1" dirty="0">
                <a:solidFill>
                  <a:srgbClr val="000099"/>
                </a:solidFill>
                <a:latin typeface="Cambria" panose="02040503050406030204" pitchFamily="18" charset="0"/>
                <a:ea typeface="Cambria" panose="02040503050406030204" pitchFamily="18" charset="0"/>
              </a:rPr>
              <a:t>he</a:t>
            </a:r>
            <a:r>
              <a:rPr lang="en-US" i="1" dirty="0">
                <a:solidFill>
                  <a:srgbClr val="000099"/>
                </a:solidFill>
                <a:latin typeface="Cambria" panose="02040503050406030204" pitchFamily="18" charset="0"/>
                <a:ea typeface="Cambria" panose="02040503050406030204" pitchFamily="18" charset="0"/>
              </a:rPr>
              <a:t> continues </a:t>
            </a:r>
            <a:r>
              <a:rPr lang="en-US" b="1" i="1" dirty="0">
                <a:solidFill>
                  <a:srgbClr val="000099"/>
                </a:solidFill>
                <a:latin typeface="Cambria" panose="02040503050406030204" pitchFamily="18" charset="0"/>
                <a:ea typeface="Cambria" panose="02040503050406030204" pitchFamily="18" charset="0"/>
              </a:rPr>
              <a:t>forever</a:t>
            </a:r>
            <a:r>
              <a:rPr lang="en-US" i="1" dirty="0">
                <a:solidFill>
                  <a:srgbClr val="000099"/>
                </a:solidFill>
                <a:latin typeface="Cambria" panose="02040503050406030204" pitchFamily="18" charset="0"/>
                <a:ea typeface="Cambria" panose="02040503050406030204" pitchFamily="18" charset="0"/>
              </a:rPr>
              <a:t>.</a:t>
            </a:r>
            <a:r>
              <a:rPr lang="en-US" dirty="0"/>
              <a:t>” </a:t>
            </a:r>
          </a:p>
          <a:p>
            <a:r>
              <a:rPr lang="en-US" dirty="0"/>
              <a:t>As we have already seen:</a:t>
            </a:r>
          </a:p>
          <a:p>
            <a:pPr lvl="1"/>
            <a:r>
              <a:rPr lang="en-US" dirty="0"/>
              <a:t>This was modeled, first of all, by Melchizedek in Gen 14, where there is no mention of his death. </a:t>
            </a:r>
          </a:p>
          <a:p>
            <a:pPr lvl="1"/>
            <a:r>
              <a:rPr lang="en-US" dirty="0"/>
              <a:t>It was </a:t>
            </a:r>
            <a:r>
              <a:rPr lang="en-US" b="1" i="1" dirty="0"/>
              <a:t>also</a:t>
            </a:r>
            <a:r>
              <a:rPr lang="en-US" dirty="0"/>
              <a:t> declared to be true by the LORD (Yahweh) in an oracular messianic psalm a thousand years </a:t>
            </a:r>
            <a:r>
              <a:rPr lang="en-US" b="1" i="1" dirty="0"/>
              <a:t>before</a:t>
            </a:r>
            <a:r>
              <a:rPr lang="en-US" dirty="0"/>
              <a:t> Christ, when he says: “</a:t>
            </a:r>
            <a:r>
              <a:rPr lang="en-US" i="1" dirty="0">
                <a:solidFill>
                  <a:srgbClr val="000099"/>
                </a:solidFill>
                <a:latin typeface="Cambria" panose="02040503050406030204" pitchFamily="18" charset="0"/>
                <a:ea typeface="Cambria" panose="02040503050406030204" pitchFamily="18" charset="0"/>
              </a:rPr>
              <a:t>You are a priest </a:t>
            </a:r>
            <a:r>
              <a:rPr lang="en-US" b="1" i="1" dirty="0">
                <a:solidFill>
                  <a:srgbClr val="000099"/>
                </a:solidFill>
                <a:latin typeface="Cambria" panose="02040503050406030204" pitchFamily="18" charset="0"/>
                <a:ea typeface="Cambria" panose="02040503050406030204" pitchFamily="18" charset="0"/>
              </a:rPr>
              <a:t>forever</a:t>
            </a:r>
            <a:r>
              <a:rPr lang="en-US" i="1" dirty="0">
                <a:solidFill>
                  <a:srgbClr val="000099"/>
                </a:solidFill>
                <a:latin typeface="Cambria" panose="02040503050406030204" pitchFamily="18" charset="0"/>
                <a:ea typeface="Cambria" panose="02040503050406030204" pitchFamily="18" charset="0"/>
              </a:rPr>
              <a:t>, according to the order of Melchizedek.</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126191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36964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he is able to save to the uttermost those who draw near to God through him, since he always lives to make intercession for them.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46239"/>
            <a:ext cx="8704460" cy="5019387"/>
          </a:xfrm>
        </p:spPr>
        <p:txBody>
          <a:bodyPr>
            <a:normAutofit fontScale="92500" lnSpcReduction="20000"/>
          </a:bodyPr>
          <a:lstStyle/>
          <a:p>
            <a:r>
              <a:rPr lang="en-US" dirty="0"/>
              <a:t>In verse 25 we see a </a:t>
            </a:r>
            <a:r>
              <a:rPr lang="en-US" b="1" i="1" dirty="0"/>
              <a:t>pastoral</a:t>
            </a:r>
            <a:r>
              <a:rPr lang="en-US" dirty="0"/>
              <a:t> implication of what the author has just noted: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Consequently, [Jesus] is able to save to the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uttermost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those who draw near to God through him… </a:t>
            </a:r>
            <a:r>
              <a:rPr lang="en-US" dirty="0"/>
              <a:t>”</a:t>
            </a:r>
          </a:p>
          <a:p>
            <a:r>
              <a:rPr lang="en-US" dirty="0"/>
              <a:t>Not only has Jesus offered the one perfect sacrifice that doesn’t have to be repeated (this comes up again in chapters 9 and 10 as we’ll see), but he is an </a:t>
            </a:r>
            <a:r>
              <a:rPr lang="en-US" b="1" i="1" dirty="0"/>
              <a:t>enduring</a:t>
            </a:r>
            <a:r>
              <a:rPr lang="en-US" dirty="0"/>
              <a:t> priest and so he is able to save </a:t>
            </a:r>
            <a:r>
              <a:rPr lang="en-US" b="1" i="1" dirty="0"/>
              <a:t>completely</a:t>
            </a:r>
            <a:r>
              <a:rPr lang="en-US" dirty="0"/>
              <a:t>. </a:t>
            </a:r>
          </a:p>
          <a:p>
            <a:r>
              <a:rPr lang="en-US" dirty="0"/>
              <a:t>He doesn’t continue for a while in his priestly duties and then eventually die so that he has to pass on his duties to the next generation of priests. </a:t>
            </a:r>
          </a:p>
          <a:p>
            <a:r>
              <a:rPr lang="en-US" dirty="0"/>
              <a:t>No, Jesus is a high priest who is </a:t>
            </a:r>
            <a:r>
              <a:rPr lang="en-US" b="1" i="1" dirty="0"/>
              <a:t>fully able </a:t>
            </a:r>
            <a:r>
              <a:rPr lang="en-US" dirty="0"/>
              <a:t>to </a:t>
            </a:r>
            <a:r>
              <a:rPr lang="en-US" b="1" i="1" dirty="0"/>
              <a:t>meet our need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4516140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2538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was indeed fitting that we should have such a high priest, holy, innocent, unstained, separated from sinners, and exalted above the heavens.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12807"/>
            <a:ext cx="8704460" cy="5152819"/>
          </a:xfrm>
        </p:spPr>
        <p:txBody>
          <a:bodyPr>
            <a:normAutofit fontScale="85000" lnSpcReduction="20000"/>
          </a:bodyPr>
          <a:lstStyle/>
          <a:p>
            <a:r>
              <a:rPr lang="en-US" dirty="0"/>
              <a:t>The superiority of Jesus’ priesthood is evident from his </a:t>
            </a:r>
            <a:r>
              <a:rPr lang="en-US" b="1" i="1" dirty="0"/>
              <a:t>qualifications</a:t>
            </a:r>
            <a:r>
              <a:rPr lang="en-US" dirty="0"/>
              <a:t>.</a:t>
            </a:r>
          </a:p>
          <a:p>
            <a:r>
              <a:rPr lang="en-US" dirty="0"/>
              <a:t>He is a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fitting</a:t>
            </a:r>
            <a:r>
              <a:rPr lang="en-US" dirty="0"/>
              <a:t>” high priest – one that matches what humans need since he is a sinless.</a:t>
            </a:r>
          </a:p>
          <a:p>
            <a:r>
              <a:rPr lang="en-US" dirty="0"/>
              <a:t>The author uses a number of terms to describe Jesus’ virtues.</a:t>
            </a:r>
          </a:p>
          <a:p>
            <a:r>
              <a:rPr lang="en-US" dirty="0"/>
              <a:t>He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holy</a:t>
            </a:r>
            <a:r>
              <a:rPr lang="en-US" dirty="0"/>
              <a:t>” – always living righteously in a way that pleases God.</a:t>
            </a:r>
          </a:p>
          <a:p>
            <a:r>
              <a:rPr lang="en-US" dirty="0"/>
              <a:t>He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innocent</a:t>
            </a:r>
            <a:r>
              <a:rPr lang="en-US" dirty="0"/>
              <a:t>” and devoted to what is good.</a:t>
            </a:r>
          </a:p>
          <a:p>
            <a:r>
              <a:rPr lang="en-US" dirty="0"/>
              <a:t>He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unstained</a:t>
            </a:r>
            <a:r>
              <a:rPr lang="en-US" dirty="0"/>
              <a:t>” by sin. The same word is used for the sexual purity demanded in marriage (Heb 13:4).</a:t>
            </a:r>
          </a:p>
          <a:p>
            <a:r>
              <a:rPr lang="en-US" dirty="0"/>
              <a:t>Jesus was also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separated from sinners</a:t>
            </a:r>
            <a:r>
              <a:rPr lang="en-US" dirty="0"/>
              <a:t>” in that he was without sin, and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exalted above the heavens</a:t>
            </a:r>
            <a:r>
              <a:rPr lang="en-US" dirty="0"/>
              <a:t>” as we saw described last week when we looked at Psalm 110.</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237</a:t>
            </a:r>
          </a:p>
        </p:txBody>
      </p:sp>
    </p:spTree>
    <p:extLst>
      <p:ext uri="{BB962C8B-B14F-4D97-AF65-F5344CB8AC3E}">
        <p14:creationId xmlns:p14="http://schemas.microsoft.com/office/powerpoint/2010/main" val="41415425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107680</TotalTime>
  <Words>1735</Words>
  <Application>Microsoft Office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Bwhebb</vt:lpstr>
      <vt:lpstr>Calibri</vt:lpstr>
      <vt:lpstr>Cambria</vt:lpstr>
      <vt:lpstr>Candara</vt:lpstr>
      <vt:lpstr>1_Office Theme</vt:lpstr>
      <vt:lpstr>PowerPoint Presentation</vt:lpstr>
      <vt:lpstr>Outline of Hebrews “Jesus is Better”</vt:lpstr>
      <vt:lpstr>Outline of Hebrews</vt:lpstr>
      <vt:lpstr>Outline of Hebrews</vt:lpstr>
      <vt:lpstr>Reflecting on the Implications (7:23-28)</vt:lpstr>
      <vt:lpstr>23 The former priests were many in number, because they were prevented by death from continuing in office</vt:lpstr>
      <vt:lpstr>24 but he holds his priesthood permanently, because he continues forever. </vt:lpstr>
      <vt:lpstr>25 Consequently, he is able to save to the uttermost those who draw near to God through him, since he always lives to make intercession for them. </vt:lpstr>
      <vt:lpstr>26 For it was indeed fitting that we should have such a high priest, holy, innocent, unstained, separated from sinners, and exalted above the heavens.</vt:lpstr>
      <vt:lpstr>27 He has no need, like those high priests, to offer sacrifices daily, first for his own sins and then for those of the people, since he did this once for all when he offered up himself.</vt:lpstr>
      <vt:lpstr>27 He has no need, like those high priests, to offer sacrifices daily, first for his own sins and then for those of the people, since he did this once for all when he offered up himself.</vt:lpstr>
      <vt:lpstr>28 For the law appoints men in their weakness as high priests, but the word of the oath, which came later than the law, appoints a Son who has been made perfect forever.</vt:lpstr>
      <vt:lpstr>28 For the law appoints men in their weakness as high priests, but the word of the oath, which came later than the law, appoints a Son who has been made perfect forever.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1159</cp:revision>
  <cp:lastPrinted>2022-07-24T13:59:09Z</cp:lastPrinted>
  <dcterms:created xsi:type="dcterms:W3CDTF">2022-03-11T13:15:23Z</dcterms:created>
  <dcterms:modified xsi:type="dcterms:W3CDTF">2022-07-24T14:05:20Z</dcterms:modified>
</cp:coreProperties>
</file>