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553" r:id="rId3"/>
    <p:sldId id="6554" r:id="rId4"/>
    <p:sldId id="6555" r:id="rId5"/>
    <p:sldId id="6556" r:id="rId6"/>
    <p:sldId id="6557" r:id="rId7"/>
    <p:sldId id="6558" r:id="rId8"/>
    <p:sldId id="6559" r:id="rId9"/>
    <p:sldId id="6560" r:id="rId10"/>
    <p:sldId id="6561" r:id="rId11"/>
    <p:sldId id="6565" r:id="rId12"/>
    <p:sldId id="6566" r:id="rId13"/>
    <p:sldId id="6567" r:id="rId14"/>
    <p:sldId id="6569" r:id="rId15"/>
    <p:sldId id="6570" r:id="rId16"/>
    <p:sldId id="6571" r:id="rId17"/>
    <p:sldId id="6577" r:id="rId18"/>
    <p:sldId id="6572" r:id="rId19"/>
    <p:sldId id="6574" r:id="rId20"/>
    <p:sldId id="6575" r:id="rId21"/>
    <p:sldId id="6580" r:id="rId22"/>
    <p:sldId id="6581" r:id="rId23"/>
    <p:sldId id="6578" r:id="rId24"/>
    <p:sldId id="6579" r:id="rId25"/>
    <p:sldId id="6582" r:id="rId26"/>
    <p:sldId id="6583" r:id="rId2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105750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342904"/>
          </a:xfrm>
          <a:solidFill>
            <a:schemeClr val="bg1"/>
          </a:solidFill>
          <a:ln w="25400">
            <a:solidFill>
              <a:srgbClr val="000099"/>
            </a:solidFill>
          </a:ln>
        </p:spPr>
        <p:txBody>
          <a:bodyPr/>
          <a:lstStyle/>
          <a:p>
            <a:pPr marL="0" marR="0" lvl="0" indent="0" algn="just"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…sometimes being publicly exposed to reproach and affliction, and sometimes being partners with those so treated.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had compassion on those in prison, and you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joyfully accepted the plundering of your property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you knew that you yourselves had a better possession and an abiding one.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499883"/>
            <a:ext cx="8704460" cy="3988784"/>
          </a:xfrm>
        </p:spPr>
        <p:txBody>
          <a:bodyPr>
            <a:normAutofit/>
          </a:bodyPr>
          <a:lstStyle/>
          <a:p>
            <a:r>
              <a:rPr lang="en-US" dirty="0"/>
              <a:t>In having this joy at the plundering of their property they fulfilled Jesus’ command to rejoice when persecuted (Mat 5:12).</a:t>
            </a:r>
          </a:p>
          <a:p>
            <a:r>
              <a:rPr lang="en-US" dirty="0"/>
              <a:t>Their delight in God and Jesus Christ could hardly be more evident.</a:t>
            </a:r>
          </a:p>
          <a:p>
            <a:r>
              <a:rPr lang="en-US" dirty="0"/>
              <a:t>But, there was a </a:t>
            </a:r>
            <a:r>
              <a:rPr lang="en-US" b="1" i="1" dirty="0"/>
              <a:t>reason</a:t>
            </a:r>
            <a:r>
              <a:rPr lang="en-US" dirty="0"/>
              <a:t> for their delight.</a:t>
            </a:r>
          </a:p>
          <a:p>
            <a:r>
              <a:rPr lang="en-US" dirty="0"/>
              <a:t>These believers rejoiced because they knew a </a:t>
            </a:r>
            <a:r>
              <a:rPr lang="en-US" b="1" i="1" dirty="0"/>
              <a:t>greater</a:t>
            </a:r>
            <a:r>
              <a:rPr lang="en-US" dirty="0"/>
              <a:t> joy awaited them.</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331 </a:t>
            </a:r>
          </a:p>
        </p:txBody>
      </p:sp>
    </p:spTree>
    <p:extLst>
      <p:ext uri="{BB962C8B-B14F-4D97-AF65-F5344CB8AC3E}">
        <p14:creationId xmlns:p14="http://schemas.microsoft.com/office/powerpoint/2010/main" val="39593594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342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 sometimes being publicly exposed to reproach and affliction, and sometimes being partners with those so treated.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had compassion on those in prison, and you joyfully accepted the plundering of your property, since you knew that you yourselves had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possession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an abiding one.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499883"/>
            <a:ext cx="8704460" cy="3988784"/>
          </a:xfrm>
        </p:spPr>
        <p:txBody>
          <a:bodyPr>
            <a:normAutofit fontScale="92500" lnSpcReduction="20000"/>
          </a:bodyPr>
          <a:lstStyle/>
          <a:p>
            <a:r>
              <a:rPr lang="en-US" dirty="0"/>
              <a:t>They knew there was something </a:t>
            </a:r>
            <a:r>
              <a:rPr lang="en-US" b="1" i="1" dirty="0"/>
              <a:t>better</a:t>
            </a:r>
            <a:r>
              <a:rPr lang="en-US" dirty="0"/>
              <a:t> than the possessions </a:t>
            </a:r>
            <a:r>
              <a:rPr lang="en-US" b="1" i="1" dirty="0"/>
              <a:t>on earth </a:t>
            </a:r>
            <a:r>
              <a:rPr lang="en-US" dirty="0"/>
              <a:t>that they were losing.</a:t>
            </a:r>
          </a:p>
          <a:p>
            <a:r>
              <a:rPr lang="en-US" dirty="0"/>
              <a:t>They looked forward to receiving their </a:t>
            </a:r>
            <a:r>
              <a:rPr lang="en-US" b="1" i="1" dirty="0"/>
              <a:t>heavenly</a:t>
            </a:r>
            <a:r>
              <a:rPr lang="en-US" dirty="0"/>
              <a:t> inheritance, for they knew that the new creation that is coming at the end of the ages – the heavenly city (11:10, 13-16; 12:22; 13:14), is a far “</a:t>
            </a:r>
            <a:r>
              <a:rPr lang="en-US" i="1" dirty="0">
                <a:solidFill>
                  <a:srgbClr val="000099"/>
                </a:solidFill>
                <a:latin typeface="Cambria" panose="02040503050406030204" pitchFamily="18" charset="0"/>
                <a:ea typeface="Cambria" panose="02040503050406030204" pitchFamily="18" charset="0"/>
              </a:rPr>
              <a:t>better</a:t>
            </a:r>
            <a:r>
              <a:rPr lang="en-US" dirty="0"/>
              <a:t>” city.</a:t>
            </a:r>
          </a:p>
          <a:p>
            <a:r>
              <a:rPr lang="en-US" dirty="0"/>
              <a:t>The word “</a:t>
            </a:r>
            <a:r>
              <a:rPr lang="en-US" i="1" dirty="0">
                <a:solidFill>
                  <a:srgbClr val="000099"/>
                </a:solidFill>
                <a:latin typeface="Cambria" panose="02040503050406030204" pitchFamily="18" charset="0"/>
                <a:ea typeface="Cambria" panose="02040503050406030204" pitchFamily="18" charset="0"/>
              </a:rPr>
              <a:t>better</a:t>
            </a:r>
            <a:r>
              <a:rPr lang="en-US" dirty="0"/>
              <a:t>” which has played such a major role in Hebrews, surfaces again.</a:t>
            </a:r>
          </a:p>
          <a:p>
            <a:r>
              <a:rPr lang="en-US" dirty="0"/>
              <a:t>Here we see our </a:t>
            </a:r>
            <a:r>
              <a:rPr lang="en-US" b="1" i="1" dirty="0"/>
              <a:t>heavenly</a:t>
            </a:r>
            <a:r>
              <a:rPr lang="en-US" dirty="0"/>
              <a:t> “</a:t>
            </a:r>
            <a:r>
              <a:rPr lang="en-US" i="1" dirty="0">
                <a:solidFill>
                  <a:srgbClr val="000099"/>
                </a:solidFill>
                <a:latin typeface="Cambria" panose="02040503050406030204" pitchFamily="18" charset="0"/>
                <a:ea typeface="Cambria" panose="02040503050406030204" pitchFamily="18" charset="0"/>
              </a:rPr>
              <a:t>possession</a:t>
            </a:r>
            <a:r>
              <a:rPr lang="en-US" dirty="0"/>
              <a:t>” is “</a:t>
            </a:r>
            <a:r>
              <a:rPr lang="en-US" i="1" dirty="0">
                <a:solidFill>
                  <a:srgbClr val="000099"/>
                </a:solidFill>
                <a:latin typeface="Cambria" panose="02040503050406030204" pitchFamily="18" charset="0"/>
                <a:ea typeface="Cambria" panose="02040503050406030204" pitchFamily="18" charset="0"/>
              </a:rPr>
              <a:t>better</a:t>
            </a:r>
            <a:r>
              <a:rPr lang="en-US" dirty="0"/>
              <a:t>” than our </a:t>
            </a:r>
            <a:r>
              <a:rPr lang="en-US" b="1" i="1" dirty="0"/>
              <a:t>earthly</a:t>
            </a:r>
            <a:r>
              <a:rPr lang="en-US" dirty="0"/>
              <a:t> one.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331 </a:t>
            </a:r>
          </a:p>
        </p:txBody>
      </p:sp>
    </p:spTree>
    <p:extLst>
      <p:ext uri="{BB962C8B-B14F-4D97-AF65-F5344CB8AC3E}">
        <p14:creationId xmlns:p14="http://schemas.microsoft.com/office/powerpoint/2010/main" val="23700517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342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 sometimes being publicly exposed to reproach and affliction, and sometimes being partners with those so treated.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had compassion on those in prison, and you joyfully accepted the plundering of your property, since you knew that you yourselves had a better possession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 abiding one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499883"/>
            <a:ext cx="8704460" cy="3988784"/>
          </a:xfrm>
        </p:spPr>
        <p:txBody>
          <a:bodyPr>
            <a:normAutofit fontScale="92500" lnSpcReduction="20000"/>
          </a:bodyPr>
          <a:lstStyle/>
          <a:p>
            <a:r>
              <a:rPr lang="en-US" dirty="0"/>
              <a:t>Furthermore, they knew the joy that awaited them was “</a:t>
            </a:r>
            <a:r>
              <a:rPr lang="en-US" i="1" dirty="0">
                <a:solidFill>
                  <a:srgbClr val="000099"/>
                </a:solidFill>
                <a:latin typeface="Cambria" panose="02040503050406030204" pitchFamily="18" charset="0"/>
                <a:ea typeface="Cambria" panose="02040503050406030204" pitchFamily="18" charset="0"/>
              </a:rPr>
              <a:t>an </a:t>
            </a:r>
            <a:r>
              <a:rPr lang="en-US" b="1" i="1" dirty="0">
                <a:solidFill>
                  <a:srgbClr val="000099"/>
                </a:solidFill>
                <a:latin typeface="Cambria" panose="02040503050406030204" pitchFamily="18" charset="0"/>
                <a:ea typeface="Cambria" panose="02040503050406030204" pitchFamily="18" charset="0"/>
              </a:rPr>
              <a:t>abiding</a:t>
            </a:r>
            <a:r>
              <a:rPr lang="en-US" i="1" dirty="0">
                <a:solidFill>
                  <a:srgbClr val="000099"/>
                </a:solidFill>
                <a:latin typeface="Cambria" panose="02040503050406030204" pitchFamily="18" charset="0"/>
                <a:ea typeface="Cambria" panose="02040503050406030204" pitchFamily="18" charset="0"/>
              </a:rPr>
              <a:t> one</a:t>
            </a:r>
            <a:r>
              <a:rPr lang="en-US" dirty="0"/>
              <a:t>” – it was </a:t>
            </a:r>
            <a:r>
              <a:rPr lang="en-US" b="1" i="1" dirty="0"/>
              <a:t>permanent</a:t>
            </a:r>
            <a:r>
              <a:rPr lang="en-US" dirty="0"/>
              <a:t>.</a:t>
            </a:r>
          </a:p>
          <a:p>
            <a:r>
              <a:rPr lang="en-US" dirty="0"/>
              <a:t>The same word will be used again in Heb 13:14 where the author declares, “</a:t>
            </a:r>
            <a:r>
              <a:rPr lang="en-US" i="1" dirty="0">
                <a:solidFill>
                  <a:srgbClr val="000099"/>
                </a:solidFill>
                <a:latin typeface="Cambria" panose="02040503050406030204" pitchFamily="18" charset="0"/>
                <a:ea typeface="Cambria" panose="02040503050406030204" pitchFamily="18" charset="0"/>
              </a:rPr>
              <a:t>For here we have no </a:t>
            </a:r>
            <a:r>
              <a:rPr lang="en-US" b="1" i="1" dirty="0">
                <a:solidFill>
                  <a:srgbClr val="000099"/>
                </a:solidFill>
                <a:latin typeface="Cambria" panose="02040503050406030204" pitchFamily="18" charset="0"/>
                <a:ea typeface="Cambria" panose="02040503050406030204" pitchFamily="18" charset="0"/>
              </a:rPr>
              <a:t>lasting</a:t>
            </a:r>
            <a:r>
              <a:rPr lang="en-US" i="1" dirty="0">
                <a:solidFill>
                  <a:srgbClr val="000099"/>
                </a:solidFill>
                <a:latin typeface="Cambria" panose="02040503050406030204" pitchFamily="18" charset="0"/>
                <a:ea typeface="Cambria" panose="02040503050406030204" pitchFamily="18" charset="0"/>
              </a:rPr>
              <a:t> city, but we seek the city that is to come</a:t>
            </a:r>
            <a:r>
              <a:rPr lang="en-US" dirty="0"/>
              <a:t>.”</a:t>
            </a:r>
          </a:p>
          <a:p>
            <a:r>
              <a:rPr lang="en-US" dirty="0"/>
              <a:t>The author wants his readers to remember their </a:t>
            </a:r>
            <a:r>
              <a:rPr lang="en-US" b="1" i="1" dirty="0"/>
              <a:t>initial</a:t>
            </a:r>
            <a:r>
              <a:rPr lang="en-US" dirty="0"/>
              <a:t> spiritual fervor and joy and to embrace it again in their </a:t>
            </a:r>
            <a:r>
              <a:rPr lang="en-US" b="1" i="1" dirty="0"/>
              <a:t>present</a:t>
            </a:r>
            <a:r>
              <a:rPr lang="en-US" dirty="0"/>
              <a:t> circumstance.</a:t>
            </a:r>
          </a:p>
          <a:p>
            <a:r>
              <a:rPr lang="en-US" dirty="0"/>
              <a:t>They have put too much hope in the city of </a:t>
            </a:r>
            <a:r>
              <a:rPr lang="en-US" b="1" i="1" dirty="0"/>
              <a:t>man</a:t>
            </a:r>
            <a:r>
              <a:rPr lang="en-US" dirty="0"/>
              <a:t>, and have </a:t>
            </a:r>
            <a:r>
              <a:rPr lang="en-US" b="1" i="1" dirty="0"/>
              <a:t>forgotten</a:t>
            </a:r>
            <a:r>
              <a:rPr lang="en-US" dirty="0"/>
              <a:t> about the city of </a:t>
            </a:r>
            <a:r>
              <a:rPr lang="en-US" b="1" i="1" dirty="0"/>
              <a:t>God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331 </a:t>
            </a:r>
          </a:p>
        </p:txBody>
      </p:sp>
    </p:spTree>
    <p:extLst>
      <p:ext uri="{BB962C8B-B14F-4D97-AF65-F5344CB8AC3E}">
        <p14:creationId xmlns:p14="http://schemas.microsoft.com/office/powerpoint/2010/main" val="27451604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3605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do not throw away your confidence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which has a great reward.</a:t>
            </a: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77339"/>
            <a:ext cx="8704460" cy="5311328"/>
          </a:xfrm>
        </p:spPr>
        <p:txBody>
          <a:bodyPr>
            <a:normAutofit lnSpcReduction="10000"/>
          </a:bodyPr>
          <a:lstStyle/>
          <a:p>
            <a:r>
              <a:rPr lang="en-US" dirty="0"/>
              <a:t>Following this reminder of their former boldness in the face of severe persecution, the author exhorts his hearers to </a:t>
            </a:r>
            <a:r>
              <a:rPr lang="en-US" b="1" i="1" dirty="0"/>
              <a:t>stay</a:t>
            </a:r>
            <a:r>
              <a:rPr lang="en-US" dirty="0"/>
              <a:t> that course: “</a:t>
            </a:r>
            <a:r>
              <a:rPr lang="en-US" i="1" dirty="0">
                <a:solidFill>
                  <a:srgbClr val="000099"/>
                </a:solidFill>
                <a:latin typeface="Cambria" panose="02040503050406030204" pitchFamily="18" charset="0"/>
                <a:ea typeface="Cambria" panose="02040503050406030204" pitchFamily="18" charset="0"/>
              </a:rPr>
              <a:t>do not throw away your confidence</a:t>
            </a:r>
            <a:r>
              <a:rPr lang="en-US" dirty="0"/>
              <a:t>.” </a:t>
            </a:r>
          </a:p>
          <a:p>
            <a:r>
              <a:rPr lang="en-US" dirty="0"/>
              <a:t>The word “</a:t>
            </a:r>
            <a:r>
              <a:rPr lang="en-US" i="1" dirty="0">
                <a:solidFill>
                  <a:srgbClr val="000099"/>
                </a:solidFill>
                <a:latin typeface="Cambria" panose="02040503050406030204" pitchFamily="18" charset="0"/>
                <a:ea typeface="Cambria" panose="02040503050406030204" pitchFamily="18" charset="0"/>
              </a:rPr>
              <a:t>confidence</a:t>
            </a:r>
            <a:r>
              <a:rPr lang="en-US" dirty="0"/>
              <a:t>” can mean “openness or boldness”; often, as here, it has overtones of something done in </a:t>
            </a:r>
            <a:r>
              <a:rPr lang="en-US" b="1" i="1" dirty="0"/>
              <a:t>public</a:t>
            </a:r>
            <a:r>
              <a:rPr lang="en-US" dirty="0"/>
              <a:t>. </a:t>
            </a:r>
          </a:p>
          <a:p>
            <a:r>
              <a:rPr lang="en-US" dirty="0"/>
              <a:t>The author, therefore, is encouraging the believers not to retreat from a pattern of public identification with the body of Christ (cf. Heb 10:25), reminding them that such identification will be rewarded richly.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13409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769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have need of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endurance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that when you have done the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 of God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you may receive what is promised.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85483"/>
            <a:ext cx="8704460" cy="4903184"/>
          </a:xfrm>
        </p:spPr>
        <p:txBody>
          <a:bodyPr>
            <a:normAutofit/>
          </a:bodyPr>
          <a:lstStyle/>
          <a:p>
            <a:r>
              <a:rPr lang="en-US" dirty="0"/>
              <a:t>Our final reward will </a:t>
            </a:r>
            <a:r>
              <a:rPr lang="en-US" b="1" i="1" dirty="0"/>
              <a:t>not</a:t>
            </a:r>
            <a:r>
              <a:rPr lang="en-US" dirty="0"/>
              <a:t> be obtained without “</a:t>
            </a:r>
            <a:r>
              <a:rPr lang="en-US" i="1" dirty="0">
                <a:solidFill>
                  <a:srgbClr val="000099"/>
                </a:solidFill>
                <a:latin typeface="Cambria" panose="02040503050406030204" pitchFamily="18" charset="0"/>
                <a:ea typeface="Cambria" panose="02040503050406030204" pitchFamily="18" charset="0"/>
              </a:rPr>
              <a:t>endurance</a:t>
            </a:r>
            <a:r>
              <a:rPr lang="en-US" dirty="0"/>
              <a:t>”. </a:t>
            </a:r>
          </a:p>
          <a:p>
            <a:r>
              <a:rPr lang="en-US" dirty="0"/>
              <a:t>We </a:t>
            </a:r>
            <a:r>
              <a:rPr lang="en-US" b="1" i="1" dirty="0"/>
              <a:t>must</a:t>
            </a:r>
            <a:r>
              <a:rPr lang="en-US" dirty="0"/>
              <a:t> persevere to the end to be saved.</a:t>
            </a:r>
          </a:p>
          <a:p>
            <a:r>
              <a:rPr lang="en-US" dirty="0"/>
              <a:t>Endurance manifests itself in faithfully doing the “</a:t>
            </a:r>
            <a:r>
              <a:rPr lang="en-US" i="1" dirty="0">
                <a:solidFill>
                  <a:srgbClr val="000099"/>
                </a:solidFill>
                <a:latin typeface="Cambria" panose="02040503050406030204" pitchFamily="18" charset="0"/>
                <a:ea typeface="Cambria" panose="02040503050406030204" pitchFamily="18" charset="0"/>
              </a:rPr>
              <a:t>will of God</a:t>
            </a:r>
            <a:r>
              <a:rPr lang="en-US" dirty="0"/>
              <a:t>.”</a:t>
            </a:r>
          </a:p>
          <a:p>
            <a:r>
              <a:rPr lang="en-US" dirty="0"/>
              <a:t>God’s will is something we must do over the entirety of our lives.</a:t>
            </a:r>
          </a:p>
          <a:p>
            <a:r>
              <a:rPr lang="en-US" dirty="0"/>
              <a:t>It isn’t just restricted to those times when we’re “in the mood” to do what God commands.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333 </a:t>
            </a:r>
          </a:p>
        </p:txBody>
      </p:sp>
    </p:spTree>
    <p:extLst>
      <p:ext uri="{BB962C8B-B14F-4D97-AF65-F5344CB8AC3E}">
        <p14:creationId xmlns:p14="http://schemas.microsoft.com/office/powerpoint/2010/main" val="17711105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44769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9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have need of endurance, so that when you have done the will of God you may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receive what is promised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85483"/>
            <a:ext cx="8704460" cy="4903184"/>
          </a:xfrm>
        </p:spPr>
        <p:txBody>
          <a:bodyPr>
            <a:normAutofit fontScale="85000" lnSpcReduction="20000"/>
          </a:bodyPr>
          <a:lstStyle/>
          <a:p>
            <a:r>
              <a:rPr lang="en-US" dirty="0"/>
              <a:t>If we continue to endure we will receive “</a:t>
            </a:r>
            <a:r>
              <a:rPr lang="en-US" i="1" dirty="0">
                <a:solidFill>
                  <a:srgbClr val="000099"/>
                </a:solidFill>
                <a:latin typeface="Cambria" panose="02040503050406030204" pitchFamily="18" charset="0"/>
                <a:ea typeface="Cambria" panose="02040503050406030204" pitchFamily="18" charset="0"/>
              </a:rPr>
              <a:t>what is promised.</a:t>
            </a:r>
            <a:r>
              <a:rPr lang="en-US" dirty="0"/>
              <a:t>”</a:t>
            </a:r>
          </a:p>
          <a:p>
            <a:r>
              <a:rPr lang="en-US" dirty="0"/>
              <a:t>The “promise” here is eschatological (something that comes at the end of the ages), as is often the case in Hebrews.</a:t>
            </a:r>
          </a:p>
          <a:p>
            <a:r>
              <a:rPr lang="en-US" dirty="0"/>
              <a:t>We must not harden our hearts and miss out on God’s promised rest (cf. Heb 4:1)</a:t>
            </a:r>
          </a:p>
          <a:p>
            <a:r>
              <a:rPr lang="en-US" dirty="0"/>
              <a:t>The promise for believers is an “</a:t>
            </a:r>
            <a:r>
              <a:rPr lang="en-US" i="1" dirty="0">
                <a:solidFill>
                  <a:srgbClr val="000099"/>
                </a:solidFill>
                <a:latin typeface="Cambria" panose="02040503050406030204" pitchFamily="18" charset="0"/>
                <a:ea typeface="Cambria" panose="02040503050406030204" pitchFamily="18" charset="0"/>
              </a:rPr>
              <a:t>eternal inheritance</a:t>
            </a:r>
            <a:r>
              <a:rPr lang="en-US" dirty="0"/>
              <a:t>” (Heb 9:15).</a:t>
            </a:r>
          </a:p>
          <a:p>
            <a:r>
              <a:rPr lang="en-US" dirty="0"/>
              <a:t>The promises given to the Patriarchs were ultimately eschatological as well. </a:t>
            </a:r>
          </a:p>
          <a:p>
            <a:r>
              <a:rPr lang="en-US" dirty="0"/>
              <a:t>They did not receive them during their lifetime (Heb 11:9, 13, 17), so it is clear the “promise” here is </a:t>
            </a:r>
            <a:r>
              <a:rPr lang="en-US" b="1" i="1" dirty="0"/>
              <a:t>ultimately</a:t>
            </a:r>
            <a:r>
              <a:rPr lang="en-US" dirty="0"/>
              <a:t> the </a:t>
            </a:r>
            <a:r>
              <a:rPr lang="en-US" b="1" i="1" dirty="0"/>
              <a:t>heavenly</a:t>
            </a:r>
            <a:r>
              <a:rPr lang="en-US" dirty="0"/>
              <a:t> country or city (Heb 11:10, 13-16; 12:22; 13:14)</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334 </a:t>
            </a:r>
          </a:p>
        </p:txBody>
      </p:sp>
    </p:spTree>
    <p:extLst>
      <p:ext uri="{BB962C8B-B14F-4D97-AF65-F5344CB8AC3E}">
        <p14:creationId xmlns:p14="http://schemas.microsoft.com/office/powerpoint/2010/main" val="30577158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“Yet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 little while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 coming one will come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 not delay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my righteous one shall live by faith, and if he shrinks back, my soul has no pleasure in him.”</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3973"/>
            <a:ext cx="8704460" cy="4824694"/>
          </a:xfrm>
        </p:spPr>
        <p:txBody>
          <a:bodyPr>
            <a:normAutofit fontScale="85000" lnSpcReduction="10000"/>
          </a:bodyPr>
          <a:lstStyle/>
          <a:p>
            <a:r>
              <a:rPr lang="en-US" dirty="0"/>
              <a:t>Here the author gives a citation from the OT.</a:t>
            </a:r>
          </a:p>
          <a:p>
            <a:r>
              <a:rPr lang="en-US" b="1" i="1" dirty="0"/>
              <a:t>Most</a:t>
            </a:r>
            <a:r>
              <a:rPr lang="en-US" dirty="0"/>
              <a:t> of this OT quotation is from Habakkuk 2:3-4, but “</a:t>
            </a:r>
            <a:r>
              <a:rPr lang="en-US" i="1" dirty="0">
                <a:solidFill>
                  <a:srgbClr val="000099"/>
                </a:solidFill>
                <a:latin typeface="Cambria" panose="02040503050406030204" pitchFamily="18" charset="0"/>
                <a:ea typeface="Cambria" panose="02040503050406030204" pitchFamily="18" charset="0"/>
              </a:rPr>
              <a:t>a little while</a:t>
            </a:r>
            <a:r>
              <a:rPr lang="en-US" dirty="0"/>
              <a:t>” comes from Isaiah 26:20-21, intensifying the promise that the Coming One “</a:t>
            </a:r>
            <a:r>
              <a:rPr lang="en-US" i="1" dirty="0">
                <a:solidFill>
                  <a:srgbClr val="000099"/>
                </a:solidFill>
                <a:latin typeface="Cambria" panose="02040503050406030204" pitchFamily="18" charset="0"/>
                <a:ea typeface="Cambria" panose="02040503050406030204" pitchFamily="18" charset="0"/>
              </a:rPr>
              <a:t>will not delay</a:t>
            </a:r>
            <a:r>
              <a:rPr lang="en-US" dirty="0"/>
              <a:t>” his arrival. </a:t>
            </a:r>
          </a:p>
          <a:p>
            <a:r>
              <a:rPr lang="en-US" dirty="0"/>
              <a:t>Both prophetic texts advise sufferers to patiently wait for the coming of their God to </a:t>
            </a:r>
            <a:r>
              <a:rPr lang="en-US" b="1" i="1" dirty="0"/>
              <a:t>deliver</a:t>
            </a:r>
            <a:r>
              <a:rPr lang="en-US" dirty="0"/>
              <a:t> them and </a:t>
            </a:r>
            <a:r>
              <a:rPr lang="en-US" b="1" i="1" dirty="0"/>
              <a:t>judge</a:t>
            </a:r>
            <a:r>
              <a:rPr lang="en-US" dirty="0"/>
              <a:t> their enemies. </a:t>
            </a:r>
          </a:p>
          <a:p>
            <a:r>
              <a:rPr lang="en-US" dirty="0"/>
              <a:t>The context of the words drawn from Habakkuk expresses the tension between </a:t>
            </a:r>
            <a:r>
              <a:rPr lang="en-US" b="1" i="1" dirty="0"/>
              <a:t>eager expectancy</a:t>
            </a:r>
            <a:r>
              <a:rPr lang="en-US" dirty="0"/>
              <a:t> and </a:t>
            </a:r>
            <a:r>
              <a:rPr lang="en-US" b="1" i="1" dirty="0"/>
              <a:t>patient endurance</a:t>
            </a:r>
            <a:r>
              <a:rPr lang="en-US" dirty="0"/>
              <a:t> demanded by the mysterious timing of God’s promise keeping: “</a:t>
            </a:r>
            <a:r>
              <a:rPr lang="en-US" sz="3300" i="1" dirty="0">
                <a:solidFill>
                  <a:srgbClr val="000099"/>
                </a:solidFill>
                <a:latin typeface="Cambria" panose="02040503050406030204" pitchFamily="18" charset="0"/>
                <a:ea typeface="Cambria" panose="02040503050406030204" pitchFamily="18" charset="0"/>
              </a:rPr>
              <a:t>The vision awaits its appointed time; it hastens to the end. . . . If it seems slow, wait for it; it will surely come; it will not delay</a:t>
            </a:r>
            <a:r>
              <a:rPr lang="en-US" dirty="0"/>
              <a:t>” (</a:t>
            </a:r>
            <a:r>
              <a:rPr lang="en-US" dirty="0" err="1"/>
              <a:t>Hab</a:t>
            </a:r>
            <a:r>
              <a:rPr lang="en-US" dirty="0"/>
              <a:t> 2:3).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262-263)</a:t>
            </a:r>
          </a:p>
        </p:txBody>
      </p:sp>
    </p:spTree>
    <p:extLst>
      <p:ext uri="{BB962C8B-B14F-4D97-AF65-F5344CB8AC3E}">
        <p14:creationId xmlns:p14="http://schemas.microsoft.com/office/powerpoint/2010/main" val="856721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44812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“Yet a little while, and the coming one will come and will not delay;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my righteous one shall live by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if 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shrinks back</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my soul has no pleasure in him.”</a:t>
            </a:r>
            <a:endParaRPr kumimoji="0" lang="en-US" sz="24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663973"/>
            <a:ext cx="8704460" cy="4824694"/>
          </a:xfrm>
        </p:spPr>
        <p:txBody>
          <a:bodyPr>
            <a:normAutofit/>
          </a:bodyPr>
          <a:lstStyle/>
          <a:p>
            <a:r>
              <a:rPr lang="en-US" dirty="0"/>
              <a:t>The Hebrew of Habakkuk 2:4 is difficult. The Septuagint translation seems to capture its sense by contrasting the individual who displeases God because he “</a:t>
            </a:r>
            <a:r>
              <a:rPr lang="en-US" i="1" dirty="0">
                <a:solidFill>
                  <a:srgbClr val="000099"/>
                </a:solidFill>
                <a:latin typeface="Cambria" panose="02040503050406030204" pitchFamily="18" charset="0"/>
                <a:ea typeface="Cambria" panose="02040503050406030204" pitchFamily="18" charset="0"/>
              </a:rPr>
              <a:t>shrinks back</a:t>
            </a:r>
            <a:r>
              <a:rPr lang="en-US" dirty="0"/>
              <a:t>” with “</a:t>
            </a:r>
            <a:r>
              <a:rPr lang="en-US" i="1" dirty="0">
                <a:solidFill>
                  <a:srgbClr val="000099"/>
                </a:solidFill>
                <a:latin typeface="Cambria" panose="02040503050406030204" pitchFamily="18" charset="0"/>
                <a:ea typeface="Cambria" panose="02040503050406030204" pitchFamily="18" charset="0"/>
              </a:rPr>
              <a:t>my righteous one </a:t>
            </a:r>
            <a:r>
              <a:rPr lang="en-US" dirty="0"/>
              <a:t>” who “</a:t>
            </a:r>
            <a:r>
              <a:rPr lang="en-US" i="1" dirty="0">
                <a:solidFill>
                  <a:srgbClr val="000099"/>
                </a:solidFill>
                <a:latin typeface="Cambria" panose="02040503050406030204" pitchFamily="18" charset="0"/>
                <a:ea typeface="Cambria" panose="02040503050406030204" pitchFamily="18" charset="0"/>
              </a:rPr>
              <a:t>shall live by faith</a:t>
            </a:r>
            <a:r>
              <a:rPr lang="en-US" dirty="0"/>
              <a:t>.” </a:t>
            </a:r>
          </a:p>
          <a:p>
            <a:r>
              <a:rPr lang="en-US" dirty="0"/>
              <a:t>Our author reverses the descriptions as they appear in the OT text, introducing the faithful righteous one before the apostate who “</a:t>
            </a:r>
            <a:r>
              <a:rPr lang="en-US" i="1" dirty="0">
                <a:solidFill>
                  <a:srgbClr val="000099"/>
                </a:solidFill>
                <a:latin typeface="Cambria" panose="02040503050406030204" pitchFamily="18" charset="0"/>
                <a:ea typeface="Cambria" panose="02040503050406030204" pitchFamily="18" charset="0"/>
              </a:rPr>
              <a:t>shrinks back</a:t>
            </a:r>
            <a:r>
              <a:rPr lang="en-US" dirty="0"/>
              <a:t>” in cowardice and thereby displeasing God.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262-263)</a:t>
            </a:r>
          </a:p>
        </p:txBody>
      </p:sp>
    </p:spTree>
    <p:extLst>
      <p:ext uri="{BB962C8B-B14F-4D97-AF65-F5344CB8AC3E}">
        <p14:creationId xmlns:p14="http://schemas.microsoft.com/office/powerpoint/2010/main" val="22879119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12631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we are not of those who shrink back and are destroyed, but of those who have faith and preserve their souls.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89112"/>
            <a:ext cx="8704460" cy="5299555"/>
          </a:xfrm>
        </p:spPr>
        <p:txBody>
          <a:bodyPr>
            <a:normAutofit/>
          </a:bodyPr>
          <a:lstStyle/>
          <a:p>
            <a:r>
              <a:rPr lang="en-US" dirty="0"/>
              <a:t>The author of Hebrews applies these conflated Old Testament texts to his hearers’ situation. </a:t>
            </a:r>
          </a:p>
          <a:p>
            <a:r>
              <a:rPr lang="en-US" dirty="0"/>
              <a:t>The concept of “waiting” for an impending time of reward and punishment fits the tension of the reader’s present circumstances. </a:t>
            </a:r>
          </a:p>
          <a:p>
            <a:r>
              <a:rPr lang="en-US" dirty="0"/>
              <a:t>The readers struggle (as do we) to remain faithful in a time prior to the Lord’s coming.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70610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12631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are not of those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shrink back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are destroyed, but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those who have faith and preserve their souls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89112"/>
            <a:ext cx="8704460" cy="5299555"/>
          </a:xfrm>
        </p:spPr>
        <p:txBody>
          <a:bodyPr>
            <a:normAutofit/>
          </a:bodyPr>
          <a:lstStyle/>
          <a:p>
            <a:r>
              <a:rPr lang="en-US" dirty="0"/>
              <a:t>The decision before them is clear: They can choose the route of faith and be rewarded by the Lord at his coming, or they can “</a:t>
            </a:r>
            <a:r>
              <a:rPr lang="en-US" i="1" dirty="0">
                <a:solidFill>
                  <a:srgbClr val="000099"/>
                </a:solidFill>
                <a:latin typeface="Cambria" panose="02040503050406030204" pitchFamily="18" charset="0"/>
                <a:ea typeface="Cambria" panose="02040503050406030204" pitchFamily="18" charset="0"/>
              </a:rPr>
              <a:t>shrink back</a:t>
            </a:r>
            <a:r>
              <a:rPr lang="en-US" dirty="0"/>
              <a:t>” and face the Lord’s displeasure and destruction. </a:t>
            </a:r>
          </a:p>
          <a:p>
            <a:r>
              <a:rPr lang="en-US" dirty="0"/>
              <a:t>The author ends this section with a confident assertion that he and his community (“</a:t>
            </a:r>
            <a:r>
              <a:rPr lang="en-US" i="1" dirty="0">
                <a:solidFill>
                  <a:srgbClr val="000099"/>
                </a:solidFill>
                <a:latin typeface="Cambria" panose="02040503050406030204" pitchFamily="18" charset="0"/>
                <a:ea typeface="Cambria" panose="02040503050406030204" pitchFamily="18" charset="0"/>
              </a:rPr>
              <a:t>we</a:t>
            </a:r>
            <a:r>
              <a:rPr lang="en-US" dirty="0"/>
              <a:t>”) belong to those who have chosen the former path, for they walk the way of faith as “</a:t>
            </a:r>
            <a:r>
              <a:rPr lang="en-US" i="1" dirty="0">
                <a:solidFill>
                  <a:srgbClr val="000099"/>
                </a:solidFill>
                <a:latin typeface="Cambria" panose="02040503050406030204" pitchFamily="18" charset="0"/>
                <a:ea typeface="Cambria" panose="02040503050406030204" pitchFamily="18" charset="0"/>
              </a:rPr>
              <a:t>those who have faith and preserve their souls</a:t>
            </a:r>
            <a:r>
              <a:rPr lang="en-US" dirty="0"/>
              <a:t>,” more literally, “</a:t>
            </a:r>
            <a:r>
              <a:rPr lang="en-US" i="1" dirty="0">
                <a:latin typeface="Cambria" panose="02040503050406030204" pitchFamily="18" charset="0"/>
                <a:ea typeface="Cambria" panose="02040503050406030204" pitchFamily="18" charset="0"/>
              </a:rPr>
              <a:t>those who have faith resulting in the preservation [or salvation] of their soul</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14362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13265892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75008"/>
          </a:xfrm>
        </p:spPr>
        <p:txBody>
          <a:bodyPr/>
          <a:lstStyle/>
          <a:p>
            <a:r>
              <a:rPr lang="en-US" sz="4400" dirty="0">
                <a:solidFill>
                  <a:srgbClr val="002060"/>
                </a:solidFill>
              </a:rPr>
              <a:t>Summary of Hebrews 10:32-39</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675008"/>
            <a:ext cx="8680913" cy="5813660"/>
          </a:xfrm>
        </p:spPr>
        <p:txBody>
          <a:bodyPr>
            <a:normAutofit lnSpcReduction="10000"/>
          </a:bodyPr>
          <a:lstStyle/>
          <a:p>
            <a:r>
              <a:rPr lang="en-US" dirty="0"/>
              <a:t>The author reminds his readers that falling away from the living God doesn’t fit with the amazing changes that marked their lives in the past (10:32)</a:t>
            </a:r>
          </a:p>
          <a:p>
            <a:pPr lvl="1"/>
            <a:r>
              <a:rPr lang="en-US" dirty="0"/>
              <a:t>The faced reproach themselves and identified with those being mistreated (10:33)</a:t>
            </a:r>
          </a:p>
          <a:p>
            <a:pPr lvl="1"/>
            <a:r>
              <a:rPr lang="en-US" dirty="0"/>
              <a:t>They showed compassion to prisoners and even responded in joy to the plunder of their possessions since they were looking to their final reward (10:34)</a:t>
            </a:r>
          </a:p>
          <a:p>
            <a:r>
              <a:rPr lang="en-US" dirty="0"/>
              <a:t>After enduring so much in the past, they must not abandon their boldness now and lose their eternal reward (10:35)</a:t>
            </a:r>
          </a:p>
          <a:p>
            <a:r>
              <a:rPr lang="en-US" dirty="0"/>
              <a:t>For they must endure to the end to receive the promise of final inheritance (10:36)</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330</a:t>
            </a:r>
          </a:p>
        </p:txBody>
      </p:sp>
    </p:spTree>
    <p:extLst>
      <p:ext uri="{BB962C8B-B14F-4D97-AF65-F5344CB8AC3E}">
        <p14:creationId xmlns:p14="http://schemas.microsoft.com/office/powerpoint/2010/main" val="161070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75008"/>
          </a:xfrm>
        </p:spPr>
        <p:txBody>
          <a:bodyPr/>
          <a:lstStyle/>
          <a:p>
            <a:r>
              <a:rPr lang="en-US" sz="4400" dirty="0">
                <a:solidFill>
                  <a:srgbClr val="002060"/>
                </a:solidFill>
              </a:rPr>
              <a:t>Summary of Hebrews 10:32-39</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35468" y="675008"/>
            <a:ext cx="8680913" cy="5813660"/>
          </a:xfrm>
        </p:spPr>
        <p:txBody>
          <a:bodyPr>
            <a:normAutofit/>
          </a:bodyPr>
          <a:lstStyle/>
          <a:p>
            <a:r>
              <a:rPr lang="en-US" dirty="0"/>
              <a:t>The readers are assured the day of promise will arrive – Jesus </a:t>
            </a:r>
            <a:r>
              <a:rPr lang="en-US" b="1" i="1" dirty="0"/>
              <a:t>will</a:t>
            </a:r>
            <a:r>
              <a:rPr lang="en-US" dirty="0"/>
              <a:t> come again (10:37)</a:t>
            </a:r>
          </a:p>
          <a:p>
            <a:r>
              <a:rPr lang="en-US" dirty="0"/>
              <a:t>Those who are righteous will trust him until the end, but those who turn back will not receive God’s favor (10:38)</a:t>
            </a:r>
          </a:p>
          <a:p>
            <a:r>
              <a:rPr lang="en-US" dirty="0"/>
              <a:t>The author ends with a word of assurance: The readers, he is confident, do not belong to the sort of people who fall away and face destruction, but will exercise faith and enjoy eternal life (10:39).</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330</a:t>
            </a:r>
          </a:p>
        </p:txBody>
      </p:sp>
    </p:spTree>
    <p:extLst>
      <p:ext uri="{BB962C8B-B14F-4D97-AF65-F5344CB8AC3E}">
        <p14:creationId xmlns:p14="http://schemas.microsoft.com/office/powerpoint/2010/main" val="15829259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000448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fontScale="92500"/>
          </a:bodyPr>
          <a:lstStyle/>
          <a:p>
            <a:r>
              <a:rPr lang="en-US" dirty="0"/>
              <a:t>The author contrasts the readers’ </a:t>
            </a:r>
            <a:r>
              <a:rPr lang="en-US" b="1" i="1" dirty="0"/>
              <a:t>present</a:t>
            </a:r>
            <a:r>
              <a:rPr lang="en-US" dirty="0"/>
              <a:t> behavior in which they seem to be wavering in their Christian commitment with the behavior they exhibited in their </a:t>
            </a:r>
            <a:r>
              <a:rPr lang="en-US" b="1" i="1" dirty="0"/>
              <a:t>earlier</a:t>
            </a:r>
            <a:r>
              <a:rPr lang="en-US" dirty="0"/>
              <a:t> Christian lives – calling them back that zeal that they once had.</a:t>
            </a:r>
          </a:p>
          <a:p>
            <a:r>
              <a:rPr lang="en-US" dirty="0"/>
              <a:t>This contrast is reminiscent of a contrast that the glorified Christ makes regarding the church at Ephesus:</a:t>
            </a:r>
          </a:p>
          <a:p>
            <a:pPr lvl="1"/>
            <a:r>
              <a:rPr lang="en-US" i="1" dirty="0">
                <a:solidFill>
                  <a:srgbClr val="000099"/>
                </a:solidFill>
                <a:latin typeface="Cambria" panose="02040503050406030204" pitchFamily="18" charset="0"/>
                <a:ea typeface="Cambria" panose="02040503050406030204" pitchFamily="18" charset="0"/>
              </a:rPr>
              <a:t>I know you are enduring patiently and bearing up for my name's sake, and you have not grown weary. </a:t>
            </a:r>
            <a:r>
              <a:rPr lang="en-US" i="1" baseline="30000" dirty="0">
                <a:solidFill>
                  <a:srgbClr val="000099"/>
                </a:solidFill>
                <a:latin typeface="Cambria" panose="02040503050406030204" pitchFamily="18"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But I have this against you, that </a:t>
            </a:r>
            <a:r>
              <a:rPr lang="en-US" b="1" i="1" dirty="0">
                <a:solidFill>
                  <a:srgbClr val="000099"/>
                </a:solidFill>
                <a:latin typeface="Cambria" panose="02040503050406030204" pitchFamily="18" charset="0"/>
                <a:ea typeface="Cambria" panose="02040503050406030204" pitchFamily="18" charset="0"/>
              </a:rPr>
              <a:t>you have abandoned the love you had at first</a:t>
            </a:r>
            <a:r>
              <a:rPr lang="en-US" i="1" dirty="0">
                <a:solidFill>
                  <a:srgbClr val="000099"/>
                </a:solidFill>
                <a:latin typeface="Cambria" panose="02040503050406030204" pitchFamily="18" charset="0"/>
                <a:ea typeface="Cambria" panose="02040503050406030204" pitchFamily="18" charset="0"/>
              </a:rPr>
              <a:t>. </a:t>
            </a:r>
            <a:r>
              <a:rPr lang="en-US" i="1" baseline="30000" dirty="0">
                <a:solidFill>
                  <a:srgbClr val="000099"/>
                </a:solidFill>
                <a:latin typeface="Cambria" panose="02040503050406030204" pitchFamily="18"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Remember therefore from where you have fallen; </a:t>
            </a:r>
            <a:r>
              <a:rPr lang="en-US" b="1" i="1" dirty="0">
                <a:solidFill>
                  <a:srgbClr val="000099"/>
                </a:solidFill>
                <a:latin typeface="Cambria" panose="02040503050406030204" pitchFamily="18" charset="0"/>
                <a:ea typeface="Cambria" panose="02040503050406030204" pitchFamily="18" charset="0"/>
              </a:rPr>
              <a:t>repent, and do the works you did at first</a:t>
            </a:r>
            <a:r>
              <a:rPr lang="en-US" i="1" dirty="0">
                <a:solidFill>
                  <a:srgbClr val="000099"/>
                </a:solidFill>
                <a:latin typeface="Cambria" panose="02040503050406030204" pitchFamily="18" charset="0"/>
                <a:ea typeface="Cambria" panose="02040503050406030204" pitchFamily="18" charset="0"/>
              </a:rPr>
              <a:t>. If not, I will come to you and remove your lampstand from its place, unless you repent. </a:t>
            </a:r>
            <a:r>
              <a:rPr lang="en-US" dirty="0"/>
              <a:t>(Rev 2:3-5)</a:t>
            </a:r>
          </a:p>
          <a:p>
            <a:r>
              <a:rPr lang="en-US" dirty="0"/>
              <a:t>Question for those here who are “seasoned saints”: Do you find that, in some ways, you do not have the zeal that you had when you were a new Christian? If so, why is that?</a:t>
            </a:r>
          </a:p>
          <a:p>
            <a:endParaRPr lang="en-US" dirty="0"/>
          </a:p>
        </p:txBody>
      </p:sp>
    </p:spTree>
    <p:extLst>
      <p:ext uri="{BB962C8B-B14F-4D97-AF65-F5344CB8AC3E}">
        <p14:creationId xmlns:p14="http://schemas.microsoft.com/office/powerpoint/2010/main" val="1896389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fontScale="85000" lnSpcReduction="10000"/>
          </a:bodyPr>
          <a:lstStyle/>
          <a:p>
            <a:r>
              <a:rPr lang="en-US" dirty="0"/>
              <a:t>The readers are commended for having once rejoiced in the opportunity to suffer for Christ (through the confiscation of their property). </a:t>
            </a:r>
          </a:p>
          <a:p>
            <a:r>
              <a:rPr lang="en-US" dirty="0"/>
              <a:t>Jesus commends such behavior (Mat 5:12) and we see it exemplified by the apostles:</a:t>
            </a:r>
          </a:p>
          <a:p>
            <a:pPr lvl="1"/>
            <a:r>
              <a:rPr lang="en-US" dirty="0"/>
              <a:t>After being beaten the apostles rejoiced that they were counted worthy to suffer dishonor for the name of Christ (Act 5:41)</a:t>
            </a:r>
          </a:p>
          <a:p>
            <a:pPr lvl="1"/>
            <a:r>
              <a:rPr lang="en-US" dirty="0"/>
              <a:t>Paul and Silas prayed and sang hymns after being beaten and put in stocks (Acts 16:25)</a:t>
            </a:r>
          </a:p>
          <a:p>
            <a:r>
              <a:rPr lang="en-US" dirty="0"/>
              <a:t>And yet, there were times the apostles would avoid suffering or persecution when given an opportunity to do so:</a:t>
            </a:r>
          </a:p>
          <a:p>
            <a:pPr lvl="1"/>
            <a:r>
              <a:rPr lang="en-US" dirty="0"/>
              <a:t>When the Jews plotted to kill Saul (Paul), the disciples helped him escape (Acts 8:25)</a:t>
            </a:r>
          </a:p>
          <a:p>
            <a:pPr lvl="1"/>
            <a:r>
              <a:rPr lang="en-US" dirty="0"/>
              <a:t>Paul once avoided a beating by reminding his persecutors that he was a Roman citizen.</a:t>
            </a:r>
          </a:p>
          <a:p>
            <a:r>
              <a:rPr lang="en-US" dirty="0"/>
              <a:t>There seems to be a balance taught in scripture between rejoicing in the opportunity to suffer for Christ and avoiding suffering (or death) when possible. How do we determine that balance?</a:t>
            </a:r>
          </a:p>
          <a:p>
            <a:endParaRPr lang="en-US" dirty="0"/>
          </a:p>
        </p:txBody>
      </p:sp>
    </p:spTree>
    <p:extLst>
      <p:ext uri="{BB962C8B-B14F-4D97-AF65-F5344CB8AC3E}">
        <p14:creationId xmlns:p14="http://schemas.microsoft.com/office/powerpoint/2010/main" val="20240336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Our text today talks about the importance of persevering in our Christian walk – even in those times when we have grown weary and are discouraged.</a:t>
            </a:r>
          </a:p>
          <a:p>
            <a:r>
              <a:rPr lang="en-US" dirty="0"/>
              <a:t>We all struggle with growing weary from time to time. We all get worn out doing things that we know we need to keep on doing – and yet we must persevere.  </a:t>
            </a:r>
          </a:p>
          <a:p>
            <a:r>
              <a:rPr lang="en-US" dirty="0"/>
              <a:t>What kind of things have you found it encouraging to say  to yourself in such times?</a:t>
            </a:r>
          </a:p>
          <a:p>
            <a:endParaRPr lang="en-US" dirty="0"/>
          </a:p>
        </p:txBody>
      </p:sp>
    </p:spTree>
    <p:extLst>
      <p:ext uri="{BB962C8B-B14F-4D97-AF65-F5344CB8AC3E}">
        <p14:creationId xmlns:p14="http://schemas.microsoft.com/office/powerpoint/2010/main" val="20510271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t>Don’t Abandon Confidence but Persevere in Faith (10:32–39)</a:t>
            </a:r>
          </a:p>
          <a:p>
            <a:pPr marL="1485900" lvl="2" indent="-571500">
              <a:buFont typeface="+mj-lt"/>
              <a:buAutoNum type="arabicPeriod"/>
            </a:pPr>
            <a:r>
              <a:rPr lang="en-US" dirty="0">
                <a:solidFill>
                  <a:schemeClr val="tx1">
                    <a:lumMod val="50000"/>
                    <a:lumOff val="50000"/>
                  </a:schemeClr>
                </a:solidFill>
              </a:rPr>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2243169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173416"/>
          </a:xfrm>
        </p:spPr>
        <p:txBody>
          <a:bodyPr/>
          <a:lstStyle/>
          <a:p>
            <a:r>
              <a:rPr lang="en-US" sz="4400" dirty="0">
                <a:solidFill>
                  <a:srgbClr val="002060"/>
                </a:solidFill>
              </a:rPr>
              <a:t>Don’t Abandon Confidence but Endure in Faith (10:32–39)</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271526"/>
            <a:ext cx="8837891" cy="5545269"/>
          </a:xfrm>
        </p:spPr>
        <p:txBody>
          <a:bodyPr>
            <a:normAutofit fontScale="92500" lnSpcReduction="20000"/>
          </a:bodyPr>
          <a:lstStyle/>
          <a:p>
            <a:pPr marL="0" indent="0">
              <a:buNone/>
            </a:pPr>
            <a:r>
              <a:rPr lang="en-US" sz="3100" baseline="30000" dirty="0">
                <a:latin typeface="Candara" panose="020E0502030303020204" pitchFamily="34" charset="0"/>
                <a:ea typeface="Cambria" panose="02040503050406030204" pitchFamily="18" charset="0"/>
              </a:rPr>
              <a:t>32</a:t>
            </a:r>
            <a:r>
              <a:rPr lang="en-US" i="1" dirty="0">
                <a:solidFill>
                  <a:srgbClr val="000099"/>
                </a:solidFill>
                <a:latin typeface="Cambria" panose="02040503050406030204" pitchFamily="18" charset="0"/>
                <a:ea typeface="Cambria" panose="02040503050406030204" pitchFamily="18" charset="0"/>
              </a:rPr>
              <a:t> But recall the former days when, after you were enlightened, you endured a hard struggle with sufferings, </a:t>
            </a:r>
            <a:r>
              <a:rPr lang="en-US" sz="3100" baseline="30000" dirty="0">
                <a:latin typeface="Candara" panose="020E0502030303020204" pitchFamily="34" charset="0"/>
                <a:ea typeface="Cambria" panose="02040503050406030204" pitchFamily="18" charset="0"/>
              </a:rPr>
              <a:t>33</a:t>
            </a:r>
            <a:r>
              <a:rPr lang="en-US" i="1" dirty="0">
                <a:solidFill>
                  <a:srgbClr val="000099"/>
                </a:solidFill>
                <a:latin typeface="Cambria" panose="02040503050406030204" pitchFamily="18" charset="0"/>
                <a:ea typeface="Cambria" panose="02040503050406030204" pitchFamily="18" charset="0"/>
              </a:rPr>
              <a:t> sometimes being publicly exposed to reproach and affliction, and sometimes being partners with those so treated. </a:t>
            </a:r>
            <a:r>
              <a:rPr lang="en-US" sz="3100" baseline="30000" dirty="0">
                <a:latin typeface="Candara" panose="020E0502030303020204" pitchFamily="34" charset="0"/>
                <a:ea typeface="Cambria" panose="02040503050406030204" pitchFamily="18" charset="0"/>
              </a:rPr>
              <a:t>34</a:t>
            </a:r>
            <a:r>
              <a:rPr lang="en-US" i="1" dirty="0">
                <a:solidFill>
                  <a:srgbClr val="000099"/>
                </a:solidFill>
                <a:latin typeface="Cambria" panose="02040503050406030204" pitchFamily="18" charset="0"/>
                <a:ea typeface="Cambria" panose="02040503050406030204" pitchFamily="18" charset="0"/>
              </a:rPr>
              <a:t> For you had compassion on those in prison, and you joyfully accepted the plundering of your property, since you knew that you yourselves had a better possession and an abiding one. </a:t>
            </a:r>
            <a:r>
              <a:rPr lang="en-US" sz="3100" baseline="30000" dirty="0">
                <a:latin typeface="Candara" panose="020E0502030303020204" pitchFamily="34" charset="0"/>
                <a:ea typeface="Cambria" panose="02040503050406030204" pitchFamily="18" charset="0"/>
              </a:rPr>
              <a:t>35</a:t>
            </a:r>
            <a:r>
              <a:rPr lang="en-US" i="1" dirty="0">
                <a:solidFill>
                  <a:srgbClr val="000099"/>
                </a:solidFill>
                <a:latin typeface="Cambria" panose="02040503050406030204" pitchFamily="18" charset="0"/>
                <a:ea typeface="Cambria" panose="02040503050406030204" pitchFamily="18" charset="0"/>
              </a:rPr>
              <a:t> Therefore do not throw away your confidence, which has a great reward. </a:t>
            </a:r>
            <a:r>
              <a:rPr lang="en-US" sz="3100" baseline="30000" dirty="0">
                <a:latin typeface="Candara" panose="020E0502030303020204" pitchFamily="34" charset="0"/>
                <a:ea typeface="Cambria" panose="02040503050406030204" pitchFamily="18" charset="0"/>
              </a:rPr>
              <a:t>36</a:t>
            </a:r>
            <a:r>
              <a:rPr lang="en-US" i="1" dirty="0">
                <a:solidFill>
                  <a:srgbClr val="000099"/>
                </a:solidFill>
                <a:latin typeface="Cambria" panose="02040503050406030204" pitchFamily="18" charset="0"/>
                <a:ea typeface="Cambria" panose="02040503050406030204" pitchFamily="18" charset="0"/>
              </a:rPr>
              <a:t> For you have need of endurance, so that when you have done the will of God you may receive what is promised. </a:t>
            </a:r>
            <a:r>
              <a:rPr lang="en-US" sz="3100" baseline="30000" dirty="0">
                <a:latin typeface="Candara" panose="020E0502030303020204" pitchFamily="34" charset="0"/>
                <a:ea typeface="Cambria" panose="02040503050406030204" pitchFamily="18" charset="0"/>
              </a:rPr>
              <a:t>37</a:t>
            </a:r>
            <a:r>
              <a:rPr lang="en-US" i="1" dirty="0">
                <a:solidFill>
                  <a:srgbClr val="000099"/>
                </a:solidFill>
                <a:latin typeface="Cambria" panose="02040503050406030204" pitchFamily="18" charset="0"/>
                <a:ea typeface="Cambria" panose="02040503050406030204" pitchFamily="18" charset="0"/>
              </a:rPr>
              <a:t> For, “Yet a little while, and the coming one will come and will not delay; </a:t>
            </a:r>
            <a:r>
              <a:rPr lang="en-US" sz="3100" baseline="30000" dirty="0">
                <a:latin typeface="Candara" panose="020E0502030303020204" pitchFamily="34" charset="0"/>
                <a:ea typeface="Cambria" panose="02040503050406030204" pitchFamily="18" charset="0"/>
              </a:rPr>
              <a:t>38</a:t>
            </a:r>
            <a:r>
              <a:rPr lang="en-US" i="1" dirty="0">
                <a:solidFill>
                  <a:srgbClr val="000099"/>
                </a:solidFill>
                <a:latin typeface="Cambria" panose="02040503050406030204" pitchFamily="18" charset="0"/>
                <a:ea typeface="Cambria" panose="02040503050406030204" pitchFamily="18" charset="0"/>
              </a:rPr>
              <a:t> but my righteous one shall live by faith, and if he shrinks back, my soul has no pleasure in him.” </a:t>
            </a:r>
            <a:r>
              <a:rPr lang="en-US" sz="3100" baseline="30000" dirty="0">
                <a:latin typeface="Candara" panose="020E0502030303020204" pitchFamily="34" charset="0"/>
                <a:ea typeface="Cambria" panose="02040503050406030204" pitchFamily="18" charset="0"/>
              </a:rPr>
              <a:t>39</a:t>
            </a:r>
            <a:r>
              <a:rPr lang="en-US" i="1" dirty="0">
                <a:solidFill>
                  <a:srgbClr val="000099"/>
                </a:solidFill>
                <a:latin typeface="Cambria" panose="02040503050406030204" pitchFamily="18" charset="0"/>
                <a:ea typeface="Cambria" panose="02040503050406030204" pitchFamily="18" charset="0"/>
              </a:rPr>
              <a:t> But we are not of those who shrink back and are destroyed, but of those who have faith and preserve their souls.</a:t>
            </a:r>
          </a:p>
        </p:txBody>
      </p:sp>
    </p:spTree>
    <p:extLst>
      <p:ext uri="{BB962C8B-B14F-4D97-AF65-F5344CB8AC3E}">
        <p14:creationId xmlns:p14="http://schemas.microsoft.com/office/powerpoint/2010/main" val="1382006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6498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recall the former days when, after you were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enlightened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 endured a hard struggle with sufferings…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53792"/>
            <a:ext cx="8704460" cy="5334875"/>
          </a:xfrm>
        </p:spPr>
        <p:txBody>
          <a:bodyPr>
            <a:normAutofit fontScale="92500" lnSpcReduction="20000"/>
          </a:bodyPr>
          <a:lstStyle/>
          <a:p>
            <a:r>
              <a:rPr lang="en-US" dirty="0"/>
              <a:t>Like the warning that we covered several weeks ago in Heb 6:4-8, the warning that we looked at last week (Heb 10:26-31) is now followed by words of </a:t>
            </a:r>
            <a:r>
              <a:rPr lang="en-US" b="1" i="1" dirty="0"/>
              <a:t>reassurance</a:t>
            </a:r>
            <a:r>
              <a:rPr lang="en-US" dirty="0"/>
              <a:t> and </a:t>
            </a:r>
            <a:r>
              <a:rPr lang="en-US" b="1" i="1" dirty="0"/>
              <a:t>encouragement</a:t>
            </a:r>
            <a:r>
              <a:rPr lang="en-US" dirty="0"/>
              <a:t>. </a:t>
            </a:r>
          </a:p>
          <a:p>
            <a:r>
              <a:rPr lang="en-US" dirty="0"/>
              <a:t>Our author does not wish to </a:t>
            </a:r>
            <a:r>
              <a:rPr lang="en-US" b="1" i="1" dirty="0"/>
              <a:t>discourage</a:t>
            </a:r>
            <a:r>
              <a:rPr lang="en-US" dirty="0"/>
              <a:t> his readers, but to </a:t>
            </a:r>
            <a:r>
              <a:rPr lang="en-US" b="1" i="1" dirty="0"/>
              <a:t>embolden</a:t>
            </a:r>
            <a:r>
              <a:rPr lang="en-US" dirty="0"/>
              <a:t> them so that they will emerge victorious from the current test of their faith. </a:t>
            </a:r>
          </a:p>
          <a:p>
            <a:r>
              <a:rPr lang="en-US" dirty="0"/>
              <a:t>He does this by first </a:t>
            </a:r>
            <a:r>
              <a:rPr lang="en-US" b="1" i="1" dirty="0"/>
              <a:t>reminding</a:t>
            </a:r>
            <a:r>
              <a:rPr lang="en-US" dirty="0"/>
              <a:t> them of how they withstood a severe test in the </a:t>
            </a:r>
            <a:r>
              <a:rPr lang="en-US" b="1" i="1" dirty="0"/>
              <a:t>earlier</a:t>
            </a:r>
            <a:r>
              <a:rPr lang="en-US" dirty="0"/>
              <a:t> days of their Christian lives, not long after they were “</a:t>
            </a:r>
            <a:r>
              <a:rPr lang="en-US" i="1" dirty="0">
                <a:solidFill>
                  <a:srgbClr val="000099"/>
                </a:solidFill>
                <a:latin typeface="Cambria" panose="02040503050406030204" pitchFamily="18" charset="0"/>
                <a:ea typeface="Cambria" panose="02040503050406030204" pitchFamily="18" charset="0"/>
              </a:rPr>
              <a:t>enlightened.</a:t>
            </a:r>
            <a:r>
              <a:rPr lang="en-US" dirty="0"/>
              <a:t>” </a:t>
            </a:r>
          </a:p>
          <a:p>
            <a:r>
              <a:rPr lang="en-US" dirty="0"/>
              <a:t>The word translated “</a:t>
            </a:r>
            <a:r>
              <a:rPr lang="en-US" i="1" dirty="0">
                <a:solidFill>
                  <a:srgbClr val="000099"/>
                </a:solidFill>
                <a:latin typeface="Cambria" panose="02040503050406030204" pitchFamily="18" charset="0"/>
                <a:ea typeface="Cambria" panose="02040503050406030204" pitchFamily="18" charset="0"/>
              </a:rPr>
              <a:t>enlightened</a:t>
            </a:r>
            <a:r>
              <a:rPr lang="en-US" dirty="0"/>
              <a:t>” here is the same Greek word used in Hebrews 6:4 to describe the illumination and understanding that men experience when they first embraced the gospel.</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5823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6498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recall the former days when, after you were enlightened, you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endured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hard struggle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sufferings…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53792"/>
            <a:ext cx="8704460" cy="5334875"/>
          </a:xfrm>
        </p:spPr>
        <p:txBody>
          <a:bodyPr>
            <a:normAutofit lnSpcReduction="10000"/>
          </a:bodyPr>
          <a:lstStyle/>
          <a:p>
            <a:r>
              <a:rPr lang="en-US" dirty="0"/>
              <a:t>In those days they “</a:t>
            </a:r>
            <a:r>
              <a:rPr lang="en-US" i="1" dirty="0">
                <a:solidFill>
                  <a:srgbClr val="000099"/>
                </a:solidFill>
                <a:latin typeface="Cambria" panose="02040503050406030204" pitchFamily="18" charset="0"/>
                <a:ea typeface="Cambria" panose="02040503050406030204" pitchFamily="18" charset="0"/>
              </a:rPr>
              <a:t>endured</a:t>
            </a:r>
            <a:r>
              <a:rPr lang="en-US" dirty="0"/>
              <a:t>” while suffering.</a:t>
            </a:r>
          </a:p>
          <a:p>
            <a:r>
              <a:rPr lang="en-US" dirty="0"/>
              <a:t>If they endured </a:t>
            </a:r>
            <a:r>
              <a:rPr lang="en-US" b="1" i="1" dirty="0"/>
              <a:t>then</a:t>
            </a:r>
            <a:r>
              <a:rPr lang="en-US" dirty="0"/>
              <a:t>, the author reasons, they can endure </a:t>
            </a:r>
            <a:r>
              <a:rPr lang="en-US" b="1" i="1" dirty="0"/>
              <a:t>now</a:t>
            </a:r>
            <a:r>
              <a:rPr lang="en-US" dirty="0"/>
              <a:t> – </a:t>
            </a:r>
            <a:r>
              <a:rPr lang="en-US" b="1" i="1" dirty="0"/>
              <a:t>if</a:t>
            </a:r>
            <a:r>
              <a:rPr lang="en-US" dirty="0"/>
              <a:t> they will renew the devotion that carried them through the “</a:t>
            </a:r>
            <a:r>
              <a:rPr lang="en-US" i="1" dirty="0">
                <a:solidFill>
                  <a:srgbClr val="000099"/>
                </a:solidFill>
                <a:latin typeface="Cambria" panose="02040503050406030204" pitchFamily="18" charset="0"/>
                <a:ea typeface="Cambria" panose="02040503050406030204" pitchFamily="18" charset="0"/>
              </a:rPr>
              <a:t>hard struggle</a:t>
            </a:r>
            <a:r>
              <a:rPr lang="en-US" dirty="0"/>
              <a:t>” of their </a:t>
            </a:r>
            <a:r>
              <a:rPr lang="en-US" b="1" i="1" dirty="0"/>
              <a:t>earlier</a:t>
            </a:r>
            <a:r>
              <a:rPr lang="en-US" dirty="0"/>
              <a:t> sufferings.</a:t>
            </a:r>
          </a:p>
          <a:p>
            <a:r>
              <a:rPr lang="en-US" dirty="0"/>
              <a:t>The Greek word translated “</a:t>
            </a:r>
            <a:r>
              <a:rPr lang="en-US" i="1" dirty="0">
                <a:solidFill>
                  <a:srgbClr val="000099"/>
                </a:solidFill>
                <a:latin typeface="Cambria" panose="02040503050406030204" pitchFamily="18" charset="0"/>
                <a:ea typeface="Cambria" panose="02040503050406030204" pitchFamily="18" charset="0"/>
              </a:rPr>
              <a:t>hard struggle</a:t>
            </a:r>
            <a:r>
              <a:rPr lang="en-US" dirty="0"/>
              <a:t>” was used of athletic events where there were difficult contests involved. The term could also be translated “challenge”.</a:t>
            </a:r>
          </a:p>
          <a:p>
            <a:r>
              <a:rPr lang="en-US" dirty="0"/>
              <a:t>In other words, the readers are faced with a new struggle or challenge. If they stayed true earlier, presumably they can do so again.</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331 </a:t>
            </a:r>
          </a:p>
        </p:txBody>
      </p:sp>
    </p:spTree>
    <p:extLst>
      <p:ext uri="{BB962C8B-B14F-4D97-AF65-F5344CB8AC3E}">
        <p14:creationId xmlns:p14="http://schemas.microsoft.com/office/powerpoint/2010/main" val="29344361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342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…sometimes being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publicly exposed to reproach and affliction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sometimes being partners with those so treated.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had compassion on those in prison, and you joyfully accepted the plundering of your property, since you knew that you yourselves had a better possession and an abiding one.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499883"/>
            <a:ext cx="8704460" cy="3988784"/>
          </a:xfrm>
        </p:spPr>
        <p:txBody>
          <a:bodyPr>
            <a:normAutofit fontScale="92500" lnSpcReduction="20000"/>
          </a:bodyPr>
          <a:lstStyle/>
          <a:p>
            <a:r>
              <a:rPr lang="en-US" dirty="0"/>
              <a:t>Specifically, the believers had endured at least </a:t>
            </a:r>
            <a:r>
              <a:rPr lang="en-US" b="1" i="1" dirty="0"/>
              <a:t>four</a:t>
            </a:r>
            <a:r>
              <a:rPr lang="en-US" dirty="0"/>
              <a:t> forms of ill treatment. </a:t>
            </a:r>
          </a:p>
          <a:p>
            <a:r>
              <a:rPr lang="en-US" b="1" i="1" dirty="0"/>
              <a:t>First</a:t>
            </a:r>
            <a:r>
              <a:rPr lang="en-US" dirty="0"/>
              <a:t>, they had faced </a:t>
            </a:r>
            <a:r>
              <a:rPr lang="en-US" b="1" i="1" dirty="0"/>
              <a:t>public ridicule</a:t>
            </a:r>
            <a:r>
              <a:rPr lang="en-US" dirty="0"/>
              <a:t> and persecution. The verb rendered “</a:t>
            </a:r>
            <a:r>
              <a:rPr lang="en-US" i="1" dirty="0">
                <a:solidFill>
                  <a:srgbClr val="000099"/>
                </a:solidFill>
                <a:latin typeface="Cambria" panose="02040503050406030204" pitchFamily="18" charset="0"/>
                <a:ea typeface="Cambria" panose="02040503050406030204" pitchFamily="18" charset="0"/>
              </a:rPr>
              <a:t>publicly exposed</a:t>
            </a:r>
            <a:r>
              <a:rPr lang="en-US" dirty="0"/>
              <a:t>” originally meant “to bring up on the stage,” but as the language developed it took on the figurative meaning of “to make a public spectacle of.” </a:t>
            </a:r>
          </a:p>
          <a:p>
            <a:r>
              <a:rPr lang="en-US" dirty="0"/>
              <a:t>They had been made an object of public ridicule both by “</a:t>
            </a:r>
            <a:r>
              <a:rPr lang="en-US" i="1" dirty="0">
                <a:solidFill>
                  <a:srgbClr val="000099"/>
                </a:solidFill>
                <a:latin typeface="Cambria" panose="02040503050406030204" pitchFamily="18" charset="0"/>
                <a:ea typeface="Cambria" panose="02040503050406030204" pitchFamily="18" charset="0"/>
              </a:rPr>
              <a:t>reproach and affliction</a:t>
            </a:r>
            <a:r>
              <a:rPr lang="en-US" dirty="0"/>
              <a:t>” – that is, both by </a:t>
            </a:r>
            <a:r>
              <a:rPr lang="en-US" b="1" i="1" dirty="0"/>
              <a:t>verbal</a:t>
            </a:r>
            <a:r>
              <a:rPr lang="en-US" dirty="0"/>
              <a:t> and </a:t>
            </a:r>
            <a:r>
              <a:rPr lang="en-US" b="1" i="1" dirty="0"/>
              <a:t>physical</a:t>
            </a:r>
            <a:r>
              <a:rPr lang="en-US" dirty="0"/>
              <a:t> abuse.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74218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342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…sometimes being publicly exposed to reproach and affliction, and sometimes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being partners with those so treated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had compassion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on those in prison, and you joyfully accepted the plundering of your property, since you knew that you yourselves had a better possession and an abiding one.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499883"/>
            <a:ext cx="8704460" cy="3988784"/>
          </a:xfrm>
        </p:spPr>
        <p:txBody>
          <a:bodyPr>
            <a:normAutofit fontScale="85000" lnSpcReduction="20000"/>
          </a:bodyPr>
          <a:lstStyle/>
          <a:p>
            <a:r>
              <a:rPr lang="en-US" b="1" i="1" dirty="0"/>
              <a:t>Second</a:t>
            </a:r>
            <a:r>
              <a:rPr lang="en-US" dirty="0"/>
              <a:t>, even when they </a:t>
            </a:r>
            <a:r>
              <a:rPr lang="en-US" b="1" i="1" dirty="0"/>
              <a:t>themselves</a:t>
            </a:r>
            <a:r>
              <a:rPr lang="en-US" dirty="0"/>
              <a:t> had </a:t>
            </a:r>
            <a:r>
              <a:rPr lang="en-US" b="1" i="1" dirty="0"/>
              <a:t>not</a:t>
            </a:r>
            <a:r>
              <a:rPr lang="en-US" dirty="0"/>
              <a:t> been the objects of such abuse, they had felt the pain of standing side by side with those who </a:t>
            </a:r>
            <a:r>
              <a:rPr lang="en-US" b="1" i="1" dirty="0"/>
              <a:t>were</a:t>
            </a:r>
            <a:r>
              <a:rPr lang="en-US" dirty="0"/>
              <a:t> being abused. </a:t>
            </a:r>
          </a:p>
          <a:p>
            <a:r>
              <a:rPr lang="en-US" b="1" dirty="0"/>
              <a:t>Third</a:t>
            </a:r>
            <a:r>
              <a:rPr lang="en-US" dirty="0"/>
              <a:t>, this solidarity extended from the public square to the prison cell, as the readers in their earlier Christian lives “</a:t>
            </a:r>
            <a:r>
              <a:rPr lang="en-US" i="1" dirty="0">
                <a:solidFill>
                  <a:srgbClr val="000099"/>
                </a:solidFill>
                <a:latin typeface="Cambria" panose="02040503050406030204" pitchFamily="18" charset="0"/>
                <a:ea typeface="Cambria" panose="02040503050406030204" pitchFamily="18" charset="0"/>
              </a:rPr>
              <a:t>had compassion</a:t>
            </a:r>
            <a:r>
              <a:rPr lang="en-US" dirty="0"/>
              <a:t>” on those “</a:t>
            </a:r>
            <a:r>
              <a:rPr lang="en-US" i="1" dirty="0">
                <a:solidFill>
                  <a:srgbClr val="000099"/>
                </a:solidFill>
                <a:latin typeface="Cambria" panose="02040503050406030204" pitchFamily="18" charset="0"/>
                <a:ea typeface="Cambria" panose="02040503050406030204" pitchFamily="18" charset="0"/>
              </a:rPr>
              <a:t>in prison</a:t>
            </a:r>
            <a:r>
              <a:rPr lang="en-US" dirty="0"/>
              <a:t>”. </a:t>
            </a:r>
          </a:p>
          <a:p>
            <a:r>
              <a:rPr lang="en-US" dirty="0"/>
              <a:t>The word “</a:t>
            </a:r>
            <a:r>
              <a:rPr lang="en-US" i="1" dirty="0">
                <a:solidFill>
                  <a:srgbClr val="000099"/>
                </a:solidFill>
                <a:latin typeface="Cambria" panose="02040503050406030204" pitchFamily="18" charset="0"/>
                <a:ea typeface="Cambria" panose="02040503050406030204" pitchFamily="18" charset="0"/>
              </a:rPr>
              <a:t>compassion</a:t>
            </a:r>
            <a:r>
              <a:rPr lang="en-US" dirty="0"/>
              <a:t>” here carries the idea of being “affected by the same suffering, the same impressions, the same emotions as another” person. </a:t>
            </a:r>
          </a:p>
          <a:p>
            <a:r>
              <a:rPr lang="en-US" dirty="0"/>
              <a:t>By rendering aid to those in dire straights they were putting their compassion into action.</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(p. </a:t>
            </a:r>
            <a:r>
              <a:rPr lang="en-US" dirty="0"/>
              <a:t>468</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51043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3429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…sometimes being publicly exposed to reproach and affliction, and sometimes being partners with those so treated.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34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you had compassion on those in prison, and you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joyfully accepted the plundering of your property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you knew that you yourselves had a better possession and an abiding one.</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499883"/>
            <a:ext cx="8704460" cy="3988784"/>
          </a:xfrm>
        </p:spPr>
        <p:txBody>
          <a:bodyPr>
            <a:normAutofit fontScale="92500" lnSpcReduction="20000"/>
          </a:bodyPr>
          <a:lstStyle/>
          <a:p>
            <a:r>
              <a:rPr lang="en-US" b="1" i="1" dirty="0"/>
              <a:t>Finally</a:t>
            </a:r>
            <a:r>
              <a:rPr lang="en-US" dirty="0"/>
              <a:t>, these believers “</a:t>
            </a:r>
            <a:r>
              <a:rPr lang="en-US" b="1" i="1" dirty="0">
                <a:solidFill>
                  <a:srgbClr val="000099"/>
                </a:solidFill>
                <a:latin typeface="Cambria" panose="02040503050406030204" pitchFamily="18" charset="0"/>
                <a:ea typeface="Cambria" panose="02040503050406030204" pitchFamily="18" charset="0"/>
              </a:rPr>
              <a:t>joyfully</a:t>
            </a:r>
            <a:r>
              <a:rPr lang="en-US" i="1" dirty="0">
                <a:solidFill>
                  <a:srgbClr val="000099"/>
                </a:solidFill>
                <a:latin typeface="Cambria" panose="02040503050406030204" pitchFamily="18" charset="0"/>
                <a:ea typeface="Cambria" panose="02040503050406030204" pitchFamily="18" charset="0"/>
              </a:rPr>
              <a:t> accepted the plundering</a:t>
            </a:r>
            <a:r>
              <a:rPr lang="en-US" dirty="0"/>
              <a:t>” of their property.</a:t>
            </a:r>
          </a:p>
          <a:p>
            <a:r>
              <a:rPr lang="en-US" dirty="0"/>
              <a:t>A fascinating window is opened into the lives of the readers, one which we wish was opened further.</a:t>
            </a:r>
          </a:p>
          <a:p>
            <a:r>
              <a:rPr lang="en-US" dirty="0"/>
              <a:t>After their conversion they had accepted the “</a:t>
            </a:r>
            <a:r>
              <a:rPr lang="en-US" i="1" dirty="0">
                <a:solidFill>
                  <a:srgbClr val="000099"/>
                </a:solidFill>
                <a:latin typeface="Cambria" panose="02040503050406030204" pitchFamily="18" charset="0"/>
                <a:ea typeface="Cambria" panose="02040503050406030204" pitchFamily="18" charset="0"/>
              </a:rPr>
              <a:t>plundering</a:t>
            </a:r>
            <a:r>
              <a:rPr lang="en-US" dirty="0"/>
              <a:t>” of their “</a:t>
            </a:r>
            <a:r>
              <a:rPr lang="en-US" i="1" dirty="0">
                <a:solidFill>
                  <a:srgbClr val="000099"/>
                </a:solidFill>
                <a:latin typeface="Cambria" panose="02040503050406030204" pitchFamily="18" charset="0"/>
                <a:ea typeface="Cambria" panose="02040503050406030204" pitchFamily="18" charset="0"/>
              </a:rPr>
              <a:t>property</a:t>
            </a:r>
            <a:r>
              <a:rPr lang="en-US" dirty="0"/>
              <a:t>” with joy.</a:t>
            </a:r>
          </a:p>
          <a:p>
            <a:r>
              <a:rPr lang="en-US" dirty="0"/>
              <a:t>We don’t know what precipitated the seizing of their belongings, but what is remarkable is </a:t>
            </a:r>
            <a:r>
              <a:rPr lang="en-US" b="1" i="1" dirty="0"/>
              <a:t>not</a:t>
            </a:r>
            <a:r>
              <a:rPr lang="en-US" dirty="0"/>
              <a:t> that their property was plundered but their </a:t>
            </a:r>
            <a:r>
              <a:rPr lang="en-US" b="1" i="1" dirty="0"/>
              <a:t>response</a:t>
            </a:r>
            <a:r>
              <a:rPr lang="en-US" dirty="0"/>
              <a:t> to it. They were filled with </a:t>
            </a:r>
            <a:r>
              <a:rPr lang="en-US" b="1" i="1" dirty="0"/>
              <a:t>joy</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331 </a:t>
            </a:r>
          </a:p>
        </p:txBody>
      </p:sp>
    </p:spTree>
    <p:extLst>
      <p:ext uri="{BB962C8B-B14F-4D97-AF65-F5344CB8AC3E}">
        <p14:creationId xmlns:p14="http://schemas.microsoft.com/office/powerpoint/2010/main" val="21011369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161906</TotalTime>
  <Words>3394</Words>
  <Application>Microsoft Office PowerPoint</Application>
  <PresentationFormat>On-screen Show (4:3)</PresentationFormat>
  <Paragraphs>141</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Don’t Abandon Confidence but Endure in Faith (10:32–39)</vt:lpstr>
      <vt:lpstr>32 But recall the former days when, after you were enlightened, you endured a hard struggle with sufferings…</vt:lpstr>
      <vt:lpstr>32 But recall the former days when, after you were enlightened, you endured a hard struggle with sufferings…</vt:lpstr>
      <vt:lpstr>33 …sometimes being publicly exposed to reproach and affliction, and sometimes being partners with those so treated. 34 For you had compassion on those in prison, and you joyfully accepted the plundering of your property, since you knew that you yourselves had a better possession and an abiding one.</vt:lpstr>
      <vt:lpstr>33 …sometimes being publicly exposed to reproach and affliction, and sometimes being partners with those so treated. 34 For you had compassion on those in prison, and you joyfully accepted the plundering of your property, since you knew that you yourselves had a better possession and an abiding one.</vt:lpstr>
      <vt:lpstr>33 …sometimes being publicly exposed to reproach and affliction, and sometimes being partners with those so treated. 34 For you had compassion on those in prison, and you joyfully accepted the plundering of your property, since you knew that you yourselves had a better possession and an abiding one.</vt:lpstr>
      <vt:lpstr>33 …sometimes being publicly exposed to reproach and affliction, and sometimes being partners with those so treated. 34 For you had compassion on those in prison, and you joyfully accepted the plundering of your property, since you knew that you yourselves had a better possession and an abiding one.</vt:lpstr>
      <vt:lpstr>33 … sometimes being publicly exposed to reproach and affliction, and sometimes being partners with those so treated. 34 For you had compassion on those in prison, and you joyfully accepted the plundering of your property, since you knew that you yourselves had a better possession and an abiding one.</vt:lpstr>
      <vt:lpstr>33 … sometimes being publicly exposed to reproach and affliction, and sometimes being partners with those so treated. 34 For you had compassion on those in prison, and you joyfully accepted the plundering of your property, since you knew that you yourselves had a better possession and an abiding one.</vt:lpstr>
      <vt:lpstr>35 Therefore do not throw away your confidence, which has a great reward. </vt:lpstr>
      <vt:lpstr>36 For you have need of endurance, so that when you have done the will of God you may receive what is promised. </vt:lpstr>
      <vt:lpstr>36 For you have need of endurance, so that when you have done the will of God you may receive what is promised. </vt:lpstr>
      <vt:lpstr>37 For, “Yet a little while, and the coming one will come and will not delay; 38 but my righteous one shall live by faith, and if he shrinks back, my soul has no pleasure in him.”</vt:lpstr>
      <vt:lpstr>37 For, “Yet a little while, and the coming one will come and will not delay; 38 but my righteous one shall live by faith, and if he shrinks back, my soul has no pleasure in him.”</vt:lpstr>
      <vt:lpstr>39 But we are not of those who shrink back and are destroyed, but of those who have faith and preserve their souls.</vt:lpstr>
      <vt:lpstr>39 But we are not of those who shrink back and are destroyed, but of those who have faith and preserve their souls.</vt:lpstr>
      <vt:lpstr>Summary of Hebrews 10:32-39</vt:lpstr>
      <vt:lpstr>Summary of Hebrews 10:32-39</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1702</cp:revision>
  <cp:lastPrinted>2022-10-30T13:57:38Z</cp:lastPrinted>
  <dcterms:created xsi:type="dcterms:W3CDTF">2022-03-11T13:15:23Z</dcterms:created>
  <dcterms:modified xsi:type="dcterms:W3CDTF">2022-10-30T14:02:21Z</dcterms:modified>
</cp:coreProperties>
</file>