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6674" r:id="rId3"/>
    <p:sldId id="6675" r:id="rId4"/>
    <p:sldId id="6676" r:id="rId5"/>
    <p:sldId id="6677" r:id="rId6"/>
    <p:sldId id="6680" r:id="rId7"/>
    <p:sldId id="6688" r:id="rId8"/>
    <p:sldId id="6689" r:id="rId9"/>
    <p:sldId id="6690" r:id="rId10"/>
    <p:sldId id="6691" r:id="rId11"/>
    <p:sldId id="6692" r:id="rId12"/>
    <p:sldId id="6693" r:id="rId13"/>
    <p:sldId id="6694" r:id="rId14"/>
    <p:sldId id="6696" r:id="rId15"/>
    <p:sldId id="6697" r:id="rId16"/>
    <p:sldId id="6698" r:id="rId17"/>
    <p:sldId id="6699" r:id="rId18"/>
    <p:sldId id="6700" r:id="rId19"/>
    <p:sldId id="6701" r:id="rId20"/>
    <p:sldId id="6702" r:id="rId21"/>
    <p:sldId id="6703" r:id="rId22"/>
    <p:sldId id="6704" r:id="rId23"/>
    <p:sldId id="6705" r:id="rId24"/>
    <p:sldId id="6706" r:id="rId25"/>
    <p:sldId id="6707" r:id="rId26"/>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6" autoAdjust="0"/>
    <p:restoredTop sz="94660"/>
  </p:normalViewPr>
  <p:slideViewPr>
    <p:cSldViewPr snapToGrid="0">
      <p:cViewPr varScale="1">
        <p:scale>
          <a:sx n="162" d="100"/>
          <a:sy n="162" d="100"/>
        </p:scale>
        <p:origin x="1036" y="7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928116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39659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35229064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7C3684F-6E02-41A5-B07B-A82B4A395C65}"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798375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1958997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946008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7C3684F-6E02-41A5-B07B-A82B4A395C65}"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2887225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7C3684F-6E02-41A5-B07B-A82B4A395C65}"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253947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7C3684F-6E02-41A5-B07B-A82B4A395C65}"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868980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14022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537694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49573"/>
          </a:xfrm>
        </p:spPr>
        <p:txBody>
          <a:bodyPr/>
          <a:lstStyle>
            <a:lvl1pPr algn="ctr">
              <a:defRPr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Content Placeholder 2"/>
          <p:cNvSpPr>
            <a:spLocks noGrp="1"/>
          </p:cNvSpPr>
          <p:nvPr>
            <p:ph idx="1"/>
          </p:nvPr>
        </p:nvSpPr>
        <p:spPr>
          <a:xfrm>
            <a:off x="361051" y="930098"/>
            <a:ext cx="8398352" cy="5490324"/>
          </a:xfrm>
        </p:spPr>
        <p:txBody>
          <a:bodyPr/>
          <a:lstStyle>
            <a:lvl1pPr>
              <a:defRPr sz="3200"/>
            </a:lvl1pPr>
            <a:lvl2pPr>
              <a:defRPr sz="2800"/>
            </a:lvl2pPr>
            <a:lvl3pPr>
              <a:defRPr sz="24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0" y="6487823"/>
            <a:ext cx="9144000" cy="365125"/>
          </a:xfrm>
        </p:spPr>
        <p:txBody>
          <a:bodyPr/>
          <a:lstStyle/>
          <a:p>
            <a:endParaRPr lang="en-US"/>
          </a:p>
        </p:txBody>
      </p:sp>
    </p:spTree>
    <p:extLst>
      <p:ext uri="{BB962C8B-B14F-4D97-AF65-F5344CB8AC3E}">
        <p14:creationId xmlns:p14="http://schemas.microsoft.com/office/powerpoint/2010/main" val="4112008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26530856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30394767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7C3684F-6E02-41A5-B07B-A82B4A395C65}" type="datetimeFigureOut">
              <a:rPr lang="en-US" smtClean="0"/>
              <a:t>11/29/2022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a:p>
        </p:txBody>
      </p:sp>
    </p:spTree>
    <p:extLst>
      <p:ext uri="{BB962C8B-B14F-4D97-AF65-F5344CB8AC3E}">
        <p14:creationId xmlns:p14="http://schemas.microsoft.com/office/powerpoint/2010/main" val="4076808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ctr">
            <a:normAutofit/>
          </a:bodyPr>
          <a:lstStyle>
            <a:lvl1pPr algn="ctr">
              <a:defRPr sz="7200" b="1">
                <a:solidFill>
                  <a:srgbClr val="000099"/>
                </a:solidFill>
                <a:effectLst>
                  <a:outerShdw blurRad="38100" dist="38100" dir="2700000" algn="tl">
                    <a:srgbClr val="000000">
                      <a:alpha val="43137"/>
                    </a:srgbClr>
                  </a:outerShdw>
                </a:effectLst>
                <a:latin typeface="Candara" panose="020E0502030303020204" pitchFamily="34" charset="0"/>
              </a:defRPr>
            </a:lvl1pPr>
          </a:lstStyle>
          <a:p>
            <a:r>
              <a:rPr lang="en-US" dirty="0"/>
              <a:t>Click to edit Master title style</a:t>
            </a:r>
          </a:p>
        </p:txBody>
      </p:sp>
      <p:sp>
        <p:nvSpPr>
          <p:cNvPr id="3" name="Text Placeholder 2"/>
          <p:cNvSpPr>
            <a:spLocks noGrp="1"/>
          </p:cNvSpPr>
          <p:nvPr>
            <p:ph type="body" idx="1"/>
          </p:nvPr>
        </p:nvSpPr>
        <p:spPr>
          <a:xfrm>
            <a:off x="623888" y="4589466"/>
            <a:ext cx="7886700" cy="1500187"/>
          </a:xfrm>
        </p:spPr>
        <p:txBody>
          <a:bodyPr anchor="ctr">
            <a:normAutofit/>
          </a:bodyPr>
          <a:lstStyle>
            <a:lvl1pPr marL="0" indent="0" algn="ctr">
              <a:buNone/>
              <a:defRPr sz="3600" b="1">
                <a:solidFill>
                  <a:srgbClr val="000099"/>
                </a:solidFill>
                <a:effectLst>
                  <a:outerShdw blurRad="38100" dist="38100" dir="2700000" algn="tl">
                    <a:srgbClr val="000000">
                      <a:alpha val="43137"/>
                    </a:srgbClr>
                  </a:outerShdw>
                </a:effectLst>
                <a:latin typeface="Candara" panose="020E0502030303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08446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7425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7834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817678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760769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165621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3"/>
            <a:ext cx="2057400" cy="365125"/>
          </a:xfrm>
          <a:prstGeom prst="rect">
            <a:avLst/>
          </a:prstGeom>
        </p:spPr>
        <p:txBody>
          <a:bodyPr/>
          <a:lstStyle/>
          <a:p>
            <a:fld id="{CDCF1E19-1E14-4595-B82B-B0C642045AEA}" type="datetimeFigureOut">
              <a:rPr lang="en-US" smtClean="0"/>
              <a:t>11/29/2022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6457950" y="6356353"/>
            <a:ext cx="2057400" cy="365125"/>
          </a:xfrm>
          <a:prstGeom prst="rect">
            <a:avLst/>
          </a:prstGeom>
        </p:spPr>
        <p:txBody>
          <a:bodyPr/>
          <a:lstStyle/>
          <a:p>
            <a:fld id="{D221954E-B32C-48CD-80CC-D5FB39CBD77D}" type="slidenum">
              <a:rPr lang="en-US" smtClean="0"/>
              <a:t>‹#›</a:t>
            </a:fld>
            <a:endParaRPr lang="en-US"/>
          </a:p>
        </p:txBody>
      </p:sp>
    </p:spTree>
    <p:extLst>
      <p:ext uri="{BB962C8B-B14F-4D97-AF65-F5344CB8AC3E}">
        <p14:creationId xmlns:p14="http://schemas.microsoft.com/office/powerpoint/2010/main" val="2689093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36" y="154"/>
            <a:ext cx="9157736" cy="635609"/>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02183" y="729950"/>
            <a:ext cx="8512161" cy="569832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13736" y="6492872"/>
            <a:ext cx="917147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249541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4800" b="1" kern="1200">
          <a:solidFill>
            <a:srgbClr val="000099"/>
          </a:solidFill>
          <a:effectLst>
            <a:outerShdw blurRad="38100" dist="38100" dir="2700000" algn="tl">
              <a:srgbClr val="000000">
                <a:alpha val="43137"/>
              </a:srgbClr>
            </a:outerShdw>
          </a:effectLst>
          <a:latin typeface="Candara" panose="020E05020303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000099"/>
        </a:buClr>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0099"/>
        </a:buClr>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0099"/>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0099"/>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11/29/2022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a:p>
        </p:txBody>
      </p:sp>
    </p:spTree>
    <p:extLst>
      <p:ext uri="{BB962C8B-B14F-4D97-AF65-F5344CB8AC3E}">
        <p14:creationId xmlns:p14="http://schemas.microsoft.com/office/powerpoint/2010/main" val="32768436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urifiedbyfaith.com/Hebrews/Hebrews.htm" TargetMode="External"/><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hyperlink" Target="https://www.crosswalk.com/faith/bible-study/what-is-the-significance-of-jesus-saying-i-thirst.html"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7.xml"/><Relationship Id="rId1" Type="http://schemas.openxmlformats.org/officeDocument/2006/relationships/themeOverride" Target="../theme/themeOverride3.xml"/><Relationship Id="rId4" Type="http://schemas.openxmlformats.org/officeDocument/2006/relationships/hyperlink" Target="https://www.weareteachers.com/moving-beyond-classroom-discussio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16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95250B-D5FB-49B2-8567-269B8AC89810}"/>
              </a:ext>
            </a:extLst>
          </p:cNvPr>
          <p:cNvSpPr txBox="1"/>
          <p:nvPr/>
        </p:nvSpPr>
        <p:spPr>
          <a:xfrm>
            <a:off x="251168" y="453363"/>
            <a:ext cx="5125349" cy="624786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"Lorem ipsum dolor sit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amet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consectetur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adipiscing</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sed do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eiusmod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tempor</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incididunt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labore et dolore magna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Ut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enim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ad minim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veniam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quis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nostrud</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exercitation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ullamco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laboris</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nisi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ut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aliquip</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ex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ea</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commodo</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consequat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Duis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aute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irure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reprehenderit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in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voluptate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velit</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esse</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cillum</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dolore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eu</a:t>
            </a:r>
            <a:r>
              <a:rPr kumimoji="0" lang="en-US" sz="40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mn-cs"/>
              </a:rPr>
              <a:t> </a:t>
            </a:r>
            <a:r>
              <a:rPr kumimoji="0" lang="en-US" sz="4000" b="0" i="0" u="none" strike="noStrike" kern="1200" cap="none" spc="0" normalizeH="0" baseline="0" noProof="0" err="1">
                <a:ln>
                  <a:noFill/>
                </a:ln>
                <a:solidFill>
                  <a:prstClr val="black">
                    <a:lumMod val="65000"/>
                    <a:lumOff val="35000"/>
                  </a:prstClr>
                </a:solidFill>
                <a:effectLst/>
                <a:uLnTx/>
                <a:uFillTx/>
                <a:latin typeface="Bwhebb" panose="02000400000000000000" pitchFamily="2" charset="0"/>
                <a:ea typeface="+mn-ea"/>
                <a:cs typeface="+mn-cs"/>
              </a:rPr>
              <a:t>fugiat</a:t>
            </a:r>
            <a:endParaRPr kumimoji="0" lang="he-IL" sz="4400" b="0" i="0" u="none" strike="noStrike" kern="1200" cap="none" spc="0" normalizeH="0" baseline="0" noProof="0">
              <a:ln>
                <a:noFill/>
              </a:ln>
              <a:solidFill>
                <a:prstClr val="black">
                  <a:lumMod val="65000"/>
                  <a:lumOff val="35000"/>
                </a:prstClr>
              </a:solidFill>
              <a:effectLst/>
              <a:uLnTx/>
              <a:uFillTx/>
              <a:latin typeface="Bwhebb" panose="02000400000000000000" pitchFamily="2" charset="0"/>
              <a:ea typeface="+mn-ea"/>
              <a:cs typeface="Arial" panose="020B0604020202020204" pitchFamily="34" charset="0"/>
            </a:endParaRPr>
          </a:p>
        </p:txBody>
      </p:sp>
      <p:sp>
        <p:nvSpPr>
          <p:cNvPr id="7" name="TextBox 6">
            <a:extLst>
              <a:ext uri="{FF2B5EF4-FFF2-40B4-BE49-F238E27FC236}">
                <a16:creationId xmlns:a16="http://schemas.microsoft.com/office/drawing/2014/main" id="{EC35D7F6-4E5C-4D5D-B50B-1ED51723762B}"/>
              </a:ext>
            </a:extLst>
          </p:cNvPr>
          <p:cNvSpPr txBox="1"/>
          <p:nvPr/>
        </p:nvSpPr>
        <p:spPr>
          <a:xfrm>
            <a:off x="0" y="510180"/>
            <a:ext cx="6008354" cy="253915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54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The Book of </a:t>
            </a:r>
            <a:r>
              <a:rPr kumimoji="0" lang="en-US" sz="10500" b="1" i="0" u="none" strike="noStrike" kern="1200" cap="none" spc="0" normalizeH="0" baseline="0" noProof="0" dirty="0">
                <a:ln w="12700">
                  <a:solidFill>
                    <a:srgbClr val="4472C4"/>
                  </a:solidFill>
                  <a:prstDash val="solid"/>
                </a:ln>
                <a:solidFill>
                  <a:srgbClr val="4472C4">
                    <a:lumMod val="60000"/>
                    <a:lumOff val="40000"/>
                  </a:srgbClr>
                </a:solidFill>
                <a:effectLst>
                  <a:glow rad="228600">
                    <a:srgbClr val="5B9BD5">
                      <a:satMod val="175000"/>
                      <a:alpha val="40000"/>
                    </a:srgbClr>
                  </a:glow>
                  <a:outerShdw blurRad="114300" dist="50800" dir="2700000" algn="tl" rotWithShape="0">
                    <a:prstClr val="black"/>
                  </a:outerShdw>
                </a:effectLst>
                <a:uLnTx/>
                <a:uFillTx/>
                <a:latin typeface="Candara" panose="020E0502030303020204" pitchFamily="34" charset="0"/>
                <a:ea typeface="+mn-ea"/>
                <a:cs typeface="Calibri" panose="020F0502020204030204" pitchFamily="34" charset="0"/>
              </a:rPr>
              <a:t>Hebrews</a:t>
            </a:r>
          </a:p>
        </p:txBody>
      </p:sp>
      <p:sp>
        <p:nvSpPr>
          <p:cNvPr id="5" name="TextBox 4">
            <a:extLst>
              <a:ext uri="{FF2B5EF4-FFF2-40B4-BE49-F238E27FC236}">
                <a16:creationId xmlns:a16="http://schemas.microsoft.com/office/drawing/2014/main" id="{C5506E4C-45B4-48F8-A84C-6BBB3072CD29}"/>
              </a:ext>
            </a:extLst>
          </p:cNvPr>
          <p:cNvSpPr txBox="1"/>
          <p:nvPr/>
        </p:nvSpPr>
        <p:spPr>
          <a:xfrm>
            <a:off x="4836695" y="6334780"/>
            <a:ext cx="430730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rgbClr val="4472C4">
                    <a:lumMod val="60000"/>
                    <a:lumOff val="40000"/>
                  </a:srgbClr>
                </a:solidFill>
                <a:effectLst>
                  <a:outerShdw blurRad="63500" dist="63500" dir="2700000" algn="tl" rotWithShape="0">
                    <a:prstClr val="white">
                      <a:alpha val="40000"/>
                    </a:prstClr>
                  </a:outerShdw>
                </a:effectLst>
                <a:uLnTx/>
                <a:uFillTx/>
                <a:latin typeface="Calibri" panose="020F0502020204030204"/>
                <a:ea typeface="+mn-ea"/>
                <a:cs typeface="+mn-cs"/>
              </a:rPr>
              <a:t>To Download this lesson go to: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hlinkClick r:id="rId3"/>
              </a:rPr>
              <a:t>http://www.purifiedbyfaith.com/Hebrews/Hebrews.htm</a:t>
            </a:r>
            <a:r>
              <a:rPr kumimoji="0" lang="en-US" sz="1400" b="0" i="0" u="none" strike="noStrike" kern="0" cap="none" spc="0" normalizeH="0" baseline="0" noProof="0">
                <a:ln>
                  <a:noFill/>
                </a:ln>
                <a:solidFill>
                  <a:prstClr val="black"/>
                </a:solidFill>
                <a:effectLst/>
                <a:uLnTx/>
                <a:uFillTx/>
                <a:latin typeface="Calibri" panose="020F0502020204030204"/>
                <a:ea typeface="+mn-ea"/>
                <a:cs typeface="+mn-cs"/>
              </a:rPr>
              <a:t> </a:t>
            </a:r>
          </a:p>
        </p:txBody>
      </p:sp>
      <p:sp>
        <p:nvSpPr>
          <p:cNvPr id="6" name="Rectangle 5">
            <a:extLst>
              <a:ext uri="{FF2B5EF4-FFF2-40B4-BE49-F238E27FC236}">
                <a16:creationId xmlns:a16="http://schemas.microsoft.com/office/drawing/2014/main" id="{695BA771-C29C-4AE3-BDBB-7228C2A73CB1}"/>
              </a:ext>
            </a:extLst>
          </p:cNvPr>
          <p:cNvSpPr/>
          <p:nvPr/>
        </p:nvSpPr>
        <p:spPr>
          <a:xfrm>
            <a:off x="1" y="6396335"/>
            <a:ext cx="3553326" cy="461665"/>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hlinkClick r:id="rId4">
                  <a:extLst>
                    <a:ext uri="{A12FA001-AC4F-418D-AE19-62706E023703}">
                      <ahyp:hlinkClr xmlns:ahyp="http://schemas.microsoft.com/office/drawing/2018/hyperlinkcolor" val="tx"/>
                    </a:ext>
                  </a:extLst>
                </a:hlinkClick>
              </a:rPr>
              <a:t>https://www.crosswalk.com/faith/bible-study/what-is-the-significance-of-jesus-saying-i-thirst.html</a:t>
            </a:r>
            <a:r>
              <a:rPr kumimoji="0" lang="en-US" sz="1200" b="0" i="0" u="none" strike="noStrike" kern="0" cap="none" spc="0" normalizeH="0" baseline="0" noProof="0">
                <a:ln>
                  <a:noFill/>
                </a:ln>
                <a:solidFill>
                  <a:srgbClr val="4472C4">
                    <a:lumMod val="60000"/>
                    <a:lumOff val="40000"/>
                  </a:srgbClr>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29538562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93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Abraham, when he was tested, offered up Isaac, and he who had received the promises was in the act of offering up his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only son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whom it was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Through Isaac shall your offspring be named” [Gen 21:12].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95516"/>
            <a:ext cx="8704460" cy="4593150"/>
          </a:xfrm>
        </p:spPr>
        <p:txBody>
          <a:bodyPr>
            <a:normAutofit lnSpcReduction="10000"/>
          </a:bodyPr>
          <a:lstStyle/>
          <a:p>
            <a:r>
              <a:rPr lang="en-US" dirty="0"/>
              <a:t>The promises, then, </a:t>
            </a:r>
            <a:r>
              <a:rPr lang="en-US" b="1" i="1" dirty="0"/>
              <a:t>must</a:t>
            </a:r>
            <a:r>
              <a:rPr lang="en-US" dirty="0"/>
              <a:t> be secured through </a:t>
            </a:r>
            <a:r>
              <a:rPr lang="en-US" b="1" i="1" dirty="0"/>
              <a:t>Isaac</a:t>
            </a:r>
            <a:r>
              <a:rPr lang="en-US" dirty="0"/>
              <a:t>, and yet God demanded that Abraham sacrifice him.</a:t>
            </a:r>
          </a:p>
          <a:p>
            <a:r>
              <a:rPr lang="en-US" dirty="0"/>
              <a:t>If the original readers of the letter Hebrews are doubting God, if their circumstances make them wonder if they will receive </a:t>
            </a:r>
            <a:r>
              <a:rPr lang="en-US" b="1" i="1" dirty="0"/>
              <a:t>their</a:t>
            </a:r>
            <a:r>
              <a:rPr lang="en-US" dirty="0"/>
              <a:t> final reward, the author reminds them of </a:t>
            </a:r>
            <a:r>
              <a:rPr lang="en-US" b="1" i="1" dirty="0"/>
              <a:t>Abraham’s</a:t>
            </a:r>
            <a:r>
              <a:rPr lang="en-US" dirty="0"/>
              <a:t> situation.</a:t>
            </a:r>
          </a:p>
          <a:p>
            <a:r>
              <a:rPr lang="en-US" dirty="0"/>
              <a:t>In the case of Abraham, it almost seemed as if God was contradicting and nullifying his own promise!</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7319620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263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[Abraham] considered that God was able even to raise [Isaac] from the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from which, figuratively speaking, he did receive him back.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188374" y="1300526"/>
            <a:ext cx="8720158" cy="5188141"/>
          </a:xfrm>
        </p:spPr>
        <p:txBody>
          <a:bodyPr>
            <a:normAutofit fontScale="85000" lnSpcReduction="20000"/>
          </a:bodyPr>
          <a:lstStyle/>
          <a:p>
            <a:r>
              <a:rPr lang="en-US" dirty="0"/>
              <a:t>And yet, faced with such a daunting situation, Abraham </a:t>
            </a:r>
            <a:r>
              <a:rPr lang="en-US" b="1" i="1" dirty="0"/>
              <a:t>never doubted </a:t>
            </a:r>
            <a:r>
              <a:rPr lang="en-US" dirty="0"/>
              <a:t>God’s promise.</a:t>
            </a:r>
          </a:p>
          <a:p>
            <a:r>
              <a:rPr lang="en-US" dirty="0"/>
              <a:t>He remained convinced that God would fulfill his promise </a:t>
            </a:r>
            <a:r>
              <a:rPr lang="en-US" b="1" i="1" dirty="0"/>
              <a:t>through Isaac</a:t>
            </a:r>
            <a:r>
              <a:rPr lang="en-US" dirty="0"/>
              <a:t>.</a:t>
            </a:r>
          </a:p>
          <a:p>
            <a:r>
              <a:rPr lang="en-US" dirty="0"/>
              <a:t>By that point in his life, Abraham had </a:t>
            </a:r>
            <a:r>
              <a:rPr lang="en-US" b="1" i="1" dirty="0"/>
              <a:t>repeatedly </a:t>
            </a:r>
            <a:r>
              <a:rPr lang="en-US" dirty="0"/>
              <a:t>seen God’s faithfulness in delivering him:</a:t>
            </a:r>
          </a:p>
          <a:p>
            <a:pPr lvl="1"/>
            <a:r>
              <a:rPr lang="en-US" dirty="0"/>
              <a:t>God had rescued his wife from the clutches of both Pharoah (Gen 12:10-20) and Abimelech( Gen 20:1-18).</a:t>
            </a:r>
          </a:p>
          <a:p>
            <a:pPr lvl="1"/>
            <a:r>
              <a:rPr lang="en-US" dirty="0"/>
              <a:t>When Abraham trusted God and let Lot choose the “best” land for himself, Abraham </a:t>
            </a:r>
            <a:r>
              <a:rPr lang="en-US" b="1" i="1" dirty="0"/>
              <a:t>actually</a:t>
            </a:r>
            <a:r>
              <a:rPr lang="en-US" dirty="0"/>
              <a:t> got the better land, and Lot ended up in Sodom which was destroyed (Gen 13).</a:t>
            </a:r>
          </a:p>
          <a:p>
            <a:pPr lvl="1"/>
            <a:r>
              <a:rPr lang="en-US" dirty="0"/>
              <a:t>When Abraham attempted to rescue Lot with a paltry number of men (318) against kings who had just won a major victory against many other kings, he succeeded (Gen 14:1-24).</a:t>
            </a:r>
          </a:p>
          <a:p>
            <a:pPr lvl="1"/>
            <a:r>
              <a:rPr lang="en-US" dirty="0"/>
              <a:t>Most striking of all, God had given Abraham and Sarah the power to procreate </a:t>
            </a:r>
            <a:r>
              <a:rPr lang="en-US" b="1" i="1" dirty="0"/>
              <a:t>long after </a:t>
            </a:r>
            <a:r>
              <a:rPr lang="en-US" dirty="0"/>
              <a:t>the age of childbearing. Isaac was their </a:t>
            </a:r>
            <a:r>
              <a:rPr lang="en-US" b="1" i="1" dirty="0"/>
              <a:t>miracle</a:t>
            </a:r>
            <a:r>
              <a:rPr lang="en-US" dirty="0"/>
              <a:t> child (Gen 17:14-17; 18:9-15; 21:1-7).</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18207630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 calcmode="lin" valueType="num">
                                      <p:cBhvr>
                                        <p:cTn id="42" dur="500" fill="hold"/>
                                        <p:tgtEl>
                                          <p:spTgt spid="5">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1658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[Abraham] considered that God was able even to raise [Isaac] from the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from which, figuratively speaking, he did receive him back.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287224"/>
            <a:ext cx="8602424" cy="5164594"/>
          </a:xfrm>
        </p:spPr>
        <p:txBody>
          <a:bodyPr>
            <a:normAutofit fontScale="85000" lnSpcReduction="10000"/>
          </a:bodyPr>
          <a:lstStyle/>
          <a:p>
            <a:r>
              <a:rPr lang="en-US" dirty="0"/>
              <a:t>So Abraham </a:t>
            </a:r>
            <a:r>
              <a:rPr lang="en-US" b="1" i="1" dirty="0"/>
              <a:t>never doubted </a:t>
            </a:r>
            <a:r>
              <a:rPr lang="en-US" dirty="0"/>
              <a:t>God’s pledge. He was convinced that even if he </a:t>
            </a:r>
            <a:r>
              <a:rPr lang="en-US" b="1" i="1" dirty="0"/>
              <a:t>sacrificed</a:t>
            </a:r>
            <a:r>
              <a:rPr lang="en-US" dirty="0"/>
              <a:t> Isaac, God would, if need be, “</a:t>
            </a:r>
            <a:r>
              <a:rPr lang="en-US" i="1" dirty="0">
                <a:solidFill>
                  <a:srgbClr val="000099"/>
                </a:solidFill>
                <a:latin typeface="Cambria" panose="02040503050406030204" pitchFamily="18" charset="0"/>
                <a:ea typeface="Cambria" panose="02040503050406030204" pitchFamily="18" charset="0"/>
              </a:rPr>
              <a:t>raise [Isaac] from the dead</a:t>
            </a:r>
            <a:r>
              <a:rPr lang="en-US" dirty="0"/>
              <a:t>” and fulfill his promises to him through a </a:t>
            </a:r>
            <a:r>
              <a:rPr lang="en-US" b="1" i="1" dirty="0"/>
              <a:t>miracle</a:t>
            </a:r>
            <a:r>
              <a:rPr lang="en-US" dirty="0"/>
              <a:t>.</a:t>
            </a:r>
          </a:p>
          <a:p>
            <a:r>
              <a:rPr lang="en-US" dirty="0"/>
              <a:t>The narrative in Genesis </a:t>
            </a:r>
            <a:r>
              <a:rPr lang="en-US" b="1" i="1" dirty="0"/>
              <a:t>supports</a:t>
            </a:r>
            <a:r>
              <a:rPr lang="en-US" dirty="0"/>
              <a:t> this idea. When Abraham was getting ready to </a:t>
            </a:r>
            <a:r>
              <a:rPr lang="en-US" b="1" i="1" dirty="0"/>
              <a:t>sacrifice</a:t>
            </a:r>
            <a:r>
              <a:rPr lang="en-US" dirty="0"/>
              <a:t> Isaac, he said to his servants who were there with him: </a:t>
            </a:r>
          </a:p>
          <a:p>
            <a:pPr lvl="1"/>
            <a:r>
              <a:rPr lang="en-US" i="1" dirty="0">
                <a:solidFill>
                  <a:srgbClr val="000099"/>
                </a:solidFill>
                <a:latin typeface="Cambria" panose="02040503050406030204" pitchFamily="18" charset="0"/>
                <a:ea typeface="Cambria" panose="02040503050406030204" pitchFamily="18" charset="0"/>
              </a:rPr>
              <a:t>Stay here with the donkey; </a:t>
            </a:r>
            <a:r>
              <a:rPr lang="en-US" b="1" i="1" dirty="0">
                <a:solidFill>
                  <a:srgbClr val="000099"/>
                </a:solidFill>
                <a:latin typeface="Cambria" panose="02040503050406030204" pitchFamily="18" charset="0"/>
                <a:ea typeface="Cambria" panose="02040503050406030204" pitchFamily="18" charset="0"/>
              </a:rPr>
              <a:t>I and the boy </a:t>
            </a:r>
            <a:r>
              <a:rPr lang="en-US" i="1" dirty="0">
                <a:solidFill>
                  <a:srgbClr val="000099"/>
                </a:solidFill>
                <a:latin typeface="Cambria" panose="02040503050406030204" pitchFamily="18" charset="0"/>
                <a:ea typeface="Cambria" panose="02040503050406030204" pitchFamily="18" charset="0"/>
              </a:rPr>
              <a:t>will go over there and worship and [</a:t>
            </a:r>
            <a:r>
              <a:rPr lang="en-US" b="1" i="1" dirty="0">
                <a:solidFill>
                  <a:srgbClr val="000099"/>
                </a:solidFill>
                <a:latin typeface="Cambria" panose="02040503050406030204" pitchFamily="18" charset="0"/>
                <a:ea typeface="Cambria" panose="02040503050406030204" pitchFamily="18" charset="0"/>
              </a:rPr>
              <a:t>we both</a:t>
            </a:r>
            <a:r>
              <a:rPr lang="en-US" i="1" dirty="0">
                <a:solidFill>
                  <a:srgbClr val="000099"/>
                </a:solidFill>
                <a:latin typeface="Cambria" panose="02040503050406030204" pitchFamily="18" charset="0"/>
                <a:ea typeface="Cambria" panose="02040503050406030204" pitchFamily="18" charset="0"/>
              </a:rPr>
              <a:t> will] come again to you.</a:t>
            </a:r>
            <a:r>
              <a:rPr lang="en-US" dirty="0"/>
              <a:t> (Gen 22:5)</a:t>
            </a:r>
          </a:p>
          <a:p>
            <a:r>
              <a:rPr lang="en-US" dirty="0"/>
              <a:t>The words of the narrative here are not accidental; they are included for a </a:t>
            </a:r>
            <a:r>
              <a:rPr lang="en-US" b="1" i="1" dirty="0"/>
              <a:t>reason</a:t>
            </a:r>
            <a:r>
              <a:rPr lang="en-US" dirty="0"/>
              <a:t>.</a:t>
            </a:r>
          </a:p>
          <a:p>
            <a:r>
              <a:rPr lang="en-US" dirty="0"/>
              <a:t>Abraham was </a:t>
            </a:r>
            <a:r>
              <a:rPr lang="en-US" b="1" i="1" dirty="0"/>
              <a:t>convinced</a:t>
            </a:r>
            <a:r>
              <a:rPr lang="en-US" dirty="0"/>
              <a:t> Isaac would return. Somehow God </a:t>
            </a:r>
            <a:r>
              <a:rPr lang="en-US" b="1" i="1" dirty="0"/>
              <a:t>would</a:t>
            </a:r>
            <a:r>
              <a:rPr lang="en-US" dirty="0"/>
              <a:t> fulfill his promise through Isaac.</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4441089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263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considered that God was able even to raise him from the dead, from which,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figuratively</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speaking, he did receive him back.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300526"/>
            <a:ext cx="8429748" cy="5188141"/>
          </a:xfrm>
        </p:spPr>
        <p:txBody>
          <a:bodyPr>
            <a:normAutofit fontScale="92500" lnSpcReduction="20000"/>
          </a:bodyPr>
          <a:lstStyle/>
          <a:p>
            <a:r>
              <a:rPr lang="en-US" dirty="0"/>
              <a:t>Isaac, then, functions “</a:t>
            </a:r>
            <a:r>
              <a:rPr lang="en-US" i="1" dirty="0">
                <a:solidFill>
                  <a:srgbClr val="000099"/>
                </a:solidFill>
                <a:latin typeface="Cambria" panose="02040503050406030204" pitchFamily="18" charset="0"/>
                <a:ea typeface="Cambria" panose="02040503050406030204" pitchFamily="18" charset="0"/>
              </a:rPr>
              <a:t>figuratively</a:t>
            </a:r>
            <a:r>
              <a:rPr lang="en-US" dirty="0"/>
              <a:t>” (Greek: </a:t>
            </a:r>
            <a:r>
              <a:rPr lang="el-GR" dirty="0"/>
              <a:t>παραβολῇ</a:t>
            </a:r>
            <a:r>
              <a:rPr lang="en-US" dirty="0"/>
              <a:t> – </a:t>
            </a:r>
            <a:r>
              <a:rPr lang="en-US" i="1" dirty="0" err="1"/>
              <a:t>parabole</a:t>
            </a:r>
            <a:r>
              <a:rPr lang="en-US" dirty="0"/>
              <a:t>) as a </a:t>
            </a:r>
            <a:r>
              <a:rPr lang="en-US" b="1" i="1" dirty="0"/>
              <a:t>type</a:t>
            </a:r>
            <a:r>
              <a:rPr lang="en-US" dirty="0"/>
              <a:t> or figure of the resurrection of the Son of God, Jesus Christ.</a:t>
            </a:r>
          </a:p>
          <a:p>
            <a:r>
              <a:rPr lang="en-US" dirty="0"/>
              <a:t>Abraham received Isaac back from the dead, so to speak, but that event anticipated </a:t>
            </a:r>
            <a:r>
              <a:rPr lang="en-US" b="1" i="1" dirty="0"/>
              <a:t>another</a:t>
            </a:r>
            <a:r>
              <a:rPr lang="en-US" dirty="0"/>
              <a:t> Son and </a:t>
            </a:r>
            <a:r>
              <a:rPr lang="en-US" b="1" i="1" dirty="0"/>
              <a:t>another</a:t>
            </a:r>
            <a:r>
              <a:rPr lang="en-US" dirty="0"/>
              <a:t> Father.</a:t>
            </a:r>
          </a:p>
          <a:p>
            <a:r>
              <a:rPr lang="en-US" dirty="0"/>
              <a:t>In the case of the Father and </a:t>
            </a:r>
            <a:r>
              <a:rPr lang="en-US" b="1" i="1" dirty="0"/>
              <a:t>his</a:t>
            </a:r>
            <a:r>
              <a:rPr lang="en-US" dirty="0"/>
              <a:t> son, </a:t>
            </a:r>
            <a:r>
              <a:rPr lang="en-US" b="1" i="1" dirty="0"/>
              <a:t>Jesus</a:t>
            </a:r>
            <a:r>
              <a:rPr lang="en-US" dirty="0"/>
              <a:t>, the Father actually </a:t>
            </a:r>
            <a:r>
              <a:rPr lang="en-US" b="1" i="1" dirty="0"/>
              <a:t>handed over </a:t>
            </a:r>
            <a:r>
              <a:rPr lang="en-US" dirty="0"/>
              <a:t>and </a:t>
            </a:r>
            <a:r>
              <a:rPr lang="en-US" b="1" i="1" dirty="0"/>
              <a:t>sacrificed</a:t>
            </a:r>
            <a:r>
              <a:rPr lang="en-US" dirty="0"/>
              <a:t> his Son, and the Son </a:t>
            </a:r>
            <a:r>
              <a:rPr lang="en-US" b="1" i="1" dirty="0"/>
              <a:t>gladly and willingly </a:t>
            </a:r>
            <a:r>
              <a:rPr lang="en-US" dirty="0"/>
              <a:t>gave his life for the salvation of his brothers and sisters (Heb 2:10-18).</a:t>
            </a:r>
          </a:p>
          <a:p>
            <a:r>
              <a:rPr lang="en-US" b="1" i="1" dirty="0"/>
              <a:t>Then</a:t>
            </a:r>
            <a:r>
              <a:rPr lang="en-US" dirty="0"/>
              <a:t> the Father raised his Son from the dead.</a:t>
            </a:r>
          </a:p>
          <a:p>
            <a:r>
              <a:rPr lang="en-US" dirty="0"/>
              <a:t>So, Isaac’s return </a:t>
            </a:r>
            <a:r>
              <a:rPr lang="en-US" b="1" i="1" dirty="0"/>
              <a:t>typologically</a:t>
            </a:r>
            <a:r>
              <a:rPr lang="en-US" dirty="0"/>
              <a:t> points to and anticipates that </a:t>
            </a:r>
            <a:r>
              <a:rPr lang="en-US" b="1" i="1" dirty="0"/>
              <a:t>greater</a:t>
            </a:r>
            <a:r>
              <a:rPr lang="en-US" dirty="0"/>
              <a:t> resurrection.</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07684506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2639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19</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He considered that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God was able even to raise him from the dead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from which, figuratively speaking, he did receive him back.</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300526"/>
            <a:ext cx="8429748" cy="5188141"/>
          </a:xfrm>
        </p:spPr>
        <p:txBody>
          <a:bodyPr>
            <a:normAutofit/>
          </a:bodyPr>
          <a:lstStyle/>
          <a:p>
            <a:r>
              <a:rPr lang="en-US" dirty="0"/>
              <a:t>In reminding us of this account in the life of Abraham, the author is demonstrating to us that, like Abraham, we </a:t>
            </a:r>
            <a:r>
              <a:rPr lang="en-US" b="1" i="1" dirty="0"/>
              <a:t>must</a:t>
            </a:r>
            <a:r>
              <a:rPr lang="en-US" dirty="0"/>
              <a:t> </a:t>
            </a:r>
            <a:r>
              <a:rPr lang="en-US" b="1" i="1" dirty="0"/>
              <a:t>trust</a:t>
            </a:r>
            <a:r>
              <a:rPr lang="en-US" dirty="0"/>
              <a:t> God – even when it looks as if everything we are seeing seems to go against the fulfillment of all that God has promised us.</a:t>
            </a:r>
          </a:p>
          <a:p>
            <a:r>
              <a:rPr lang="en-US" dirty="0"/>
              <a:t>God’s word </a:t>
            </a:r>
            <a:r>
              <a:rPr lang="en-US" b="1" i="1" dirty="0"/>
              <a:t>always</a:t>
            </a:r>
            <a:r>
              <a:rPr lang="en-US" dirty="0"/>
              <a:t> comes true, even if it takes a resurrection to bring it to pass.</a:t>
            </a:r>
          </a:p>
          <a:p>
            <a:r>
              <a:rPr lang="en-US" dirty="0"/>
              <a:t>For if God </a:t>
            </a:r>
            <a:r>
              <a:rPr lang="en-US" b="1" i="1" dirty="0"/>
              <a:t>fulfilled</a:t>
            </a:r>
            <a:r>
              <a:rPr lang="en-US" dirty="0"/>
              <a:t> his promise to Abraham and was </a:t>
            </a:r>
            <a:r>
              <a:rPr lang="en-US" b="1" i="1" dirty="0"/>
              <a:t>faithful</a:t>
            </a:r>
            <a:r>
              <a:rPr lang="en-US" dirty="0"/>
              <a:t> to Jesus, he will be faithful to </a:t>
            </a:r>
            <a:r>
              <a:rPr lang="en-US" b="1" i="1" dirty="0"/>
              <a:t>us</a:t>
            </a:r>
            <a:r>
              <a:rPr lang="en-US" dirty="0"/>
              <a:t> as well.</a:t>
            </a:r>
          </a:p>
          <a:p>
            <a:endParaRPr lang="en-US" dirty="0"/>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73727786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90262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Isaac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invoked future blessings on Jacob and Esau</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067454"/>
            <a:ext cx="8429748" cy="5421213"/>
          </a:xfrm>
        </p:spPr>
        <p:txBody>
          <a:bodyPr>
            <a:normAutofit fontScale="92500" lnSpcReduction="20000"/>
          </a:bodyPr>
          <a:lstStyle/>
          <a:p>
            <a:r>
              <a:rPr lang="en-US" dirty="0"/>
              <a:t>Over the years, a number of Jewish interpreters have considered the attitude of Isaac </a:t>
            </a:r>
            <a:r>
              <a:rPr lang="en-US" b="1" i="1" dirty="0"/>
              <a:t>himself</a:t>
            </a:r>
            <a:r>
              <a:rPr lang="en-US" dirty="0"/>
              <a:t>, by submitting to being bound by his father with the expectation of being sacrificed, to be a commendable example of obedience, not </a:t>
            </a:r>
            <a:r>
              <a:rPr lang="en-US" b="1" i="1" dirty="0"/>
              <a:t>only</a:t>
            </a:r>
            <a:r>
              <a:rPr lang="en-US" dirty="0"/>
              <a:t> to his father, Abraham, but to </a:t>
            </a:r>
            <a:r>
              <a:rPr lang="en-US" b="1" i="1" dirty="0"/>
              <a:t>God</a:t>
            </a:r>
            <a:r>
              <a:rPr lang="en-US" dirty="0"/>
              <a:t>.</a:t>
            </a:r>
          </a:p>
          <a:p>
            <a:r>
              <a:rPr lang="en-US" dirty="0"/>
              <a:t>But our author says </a:t>
            </a:r>
            <a:r>
              <a:rPr lang="en-US" b="1" i="1" dirty="0"/>
              <a:t>nothing</a:t>
            </a:r>
            <a:r>
              <a:rPr lang="en-US" dirty="0"/>
              <a:t> about this.</a:t>
            </a:r>
          </a:p>
          <a:p>
            <a:r>
              <a:rPr lang="en-US" dirty="0"/>
              <a:t>The </a:t>
            </a:r>
            <a:r>
              <a:rPr lang="en-US" b="1" i="1" dirty="0"/>
              <a:t>one</a:t>
            </a:r>
            <a:r>
              <a:rPr lang="en-US" dirty="0"/>
              <a:t> incident from Isaac's career, which he mentions as a token of his “</a:t>
            </a:r>
            <a:r>
              <a:rPr lang="en-US" i="1" dirty="0">
                <a:solidFill>
                  <a:srgbClr val="000099"/>
                </a:solidFill>
                <a:latin typeface="Cambria" panose="02040503050406030204" pitchFamily="18" charset="0"/>
                <a:ea typeface="Cambria" panose="02040503050406030204" pitchFamily="18" charset="0"/>
              </a:rPr>
              <a:t>faith</a:t>
            </a:r>
            <a:r>
              <a:rPr lang="en-US" dirty="0"/>
              <a:t>”, is the fact that he  “</a:t>
            </a:r>
            <a:r>
              <a:rPr lang="en-US" i="1" dirty="0">
                <a:solidFill>
                  <a:srgbClr val="000099"/>
                </a:solidFill>
                <a:latin typeface="Cambria" panose="02040503050406030204" pitchFamily="18" charset="0"/>
                <a:ea typeface="Cambria" panose="02040503050406030204" pitchFamily="18" charset="0"/>
              </a:rPr>
              <a:t>invoked future blessings on Jacob and Esau</a:t>
            </a:r>
            <a:r>
              <a:rPr lang="en-US" dirty="0"/>
              <a:t>”. </a:t>
            </a:r>
          </a:p>
          <a:p>
            <a:r>
              <a:rPr lang="en-US" b="1" i="1" dirty="0"/>
              <a:t>Nothing</a:t>
            </a:r>
            <a:r>
              <a:rPr lang="en-US" dirty="0"/>
              <a:t> is said here about the fact that Isaac was </a:t>
            </a:r>
            <a:r>
              <a:rPr lang="en-US" b="1" i="1" dirty="0"/>
              <a:t>deceived</a:t>
            </a:r>
            <a:r>
              <a:rPr lang="en-US" dirty="0"/>
              <a:t> by Jacob and his wife, so that he ended up giving </a:t>
            </a:r>
            <a:r>
              <a:rPr lang="en-US" b="1" i="1" dirty="0"/>
              <a:t>Jacob</a:t>
            </a:r>
            <a:r>
              <a:rPr lang="en-US" dirty="0"/>
              <a:t> the blessing that he had intended to give to Esau.</a:t>
            </a:r>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13911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78096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20</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Isaac invoked </a:t>
            </a:r>
            <a:r>
              <a:rPr lang="en-US" sz="2800" i="1" dirty="0">
                <a:effectLst/>
                <a:latin typeface="Cambria" panose="02040503050406030204" pitchFamily="18" charset="0"/>
                <a:ea typeface="Cambria" panose="02040503050406030204" pitchFamily="18" charset="0"/>
                <a:cs typeface="+mn-cs"/>
              </a:rPr>
              <a:t>future</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blessings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 Jacob and Esau.</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867306"/>
            <a:ext cx="8429748" cy="5621361"/>
          </a:xfrm>
        </p:spPr>
        <p:txBody>
          <a:bodyPr>
            <a:normAutofit fontScale="92500" lnSpcReduction="20000"/>
          </a:bodyPr>
          <a:lstStyle/>
          <a:p>
            <a:r>
              <a:rPr lang="en-US" dirty="0"/>
              <a:t>As Isaac himself had received from God a reaffirmation of the promised blessings after Abraham's death, so he passed those “</a:t>
            </a:r>
            <a:r>
              <a:rPr lang="en-US" i="1" dirty="0">
                <a:solidFill>
                  <a:srgbClr val="000099"/>
                </a:solidFill>
                <a:latin typeface="Cambria" panose="02040503050406030204" pitchFamily="18" charset="0"/>
                <a:ea typeface="Cambria" panose="02040503050406030204" pitchFamily="18" charset="0"/>
              </a:rPr>
              <a:t>blessings</a:t>
            </a:r>
            <a:r>
              <a:rPr lang="en-US" dirty="0"/>
              <a:t>” on to the next generation. </a:t>
            </a:r>
          </a:p>
          <a:p>
            <a:r>
              <a:rPr lang="en-US" dirty="0"/>
              <a:t>When he learned that </a:t>
            </a:r>
            <a:r>
              <a:rPr lang="en-US" b="1" i="1" dirty="0"/>
              <a:t>Jacob</a:t>
            </a:r>
            <a:r>
              <a:rPr lang="en-US" dirty="0"/>
              <a:t> had received the blessing intended for </a:t>
            </a:r>
            <a:r>
              <a:rPr lang="en-US" b="1" i="1" dirty="0"/>
              <a:t>Esau</a:t>
            </a:r>
            <a:r>
              <a:rPr lang="en-US" dirty="0"/>
              <a:t>, Isaac made no attempt to revoke it; instead he </a:t>
            </a:r>
            <a:r>
              <a:rPr lang="en-US" b="1" i="1" dirty="0"/>
              <a:t>confirmed</a:t>
            </a:r>
            <a:r>
              <a:rPr lang="en-US" dirty="0"/>
              <a:t> it: “</a:t>
            </a:r>
            <a:r>
              <a:rPr lang="en-US" i="1" dirty="0">
                <a:solidFill>
                  <a:srgbClr val="000099"/>
                </a:solidFill>
                <a:latin typeface="Cambria" panose="02040503050406030204" pitchFamily="18" charset="0"/>
                <a:ea typeface="Cambria" panose="02040503050406030204" pitchFamily="18" charset="0"/>
              </a:rPr>
              <a:t>Yes, and [Jacob] shall be blessed</a:t>
            </a:r>
            <a:r>
              <a:rPr lang="en-US" dirty="0"/>
              <a:t>.” (Gen 27:33). </a:t>
            </a:r>
          </a:p>
          <a:p>
            <a:r>
              <a:rPr lang="en-US" dirty="0"/>
              <a:t>But Isaac did reserve </a:t>
            </a:r>
            <a:r>
              <a:rPr lang="en-US" b="1" i="1" dirty="0"/>
              <a:t>a</a:t>
            </a:r>
            <a:r>
              <a:rPr lang="en-US" dirty="0"/>
              <a:t> blessing for Esau, and although it was not the blessing bound up with the covenant promises made to Abraham, it was as much a “</a:t>
            </a:r>
            <a:r>
              <a:rPr lang="en-US" sz="3200" b="0" i="1" dirty="0">
                <a:solidFill>
                  <a:srgbClr val="000099"/>
                </a:solidFill>
                <a:effectLst/>
                <a:latin typeface="Cambria" panose="02040503050406030204" pitchFamily="18" charset="0"/>
                <a:ea typeface="Cambria" panose="02040503050406030204" pitchFamily="18" charset="0"/>
                <a:cs typeface="+mn-cs"/>
              </a:rPr>
              <a:t>future</a:t>
            </a:r>
            <a:r>
              <a:rPr lang="en-US" dirty="0"/>
              <a:t>” blessing as the blessing given to Jacob.</a:t>
            </a:r>
          </a:p>
          <a:p>
            <a:r>
              <a:rPr lang="en-US" dirty="0"/>
              <a:t>Isaac, like his father, believed God, and his faith too was an “</a:t>
            </a:r>
            <a:r>
              <a:rPr lang="en-US" i="1" dirty="0">
                <a:solidFill>
                  <a:srgbClr val="000099"/>
                </a:solidFill>
                <a:latin typeface="Cambria" panose="02040503050406030204" pitchFamily="18" charset="0"/>
                <a:ea typeface="Cambria" panose="02040503050406030204" pitchFamily="18" charset="0"/>
              </a:rPr>
              <a:t>assurance of things hoped for, a conviction of things not seen</a:t>
            </a:r>
            <a:r>
              <a:rPr lang="en-US" dirty="0"/>
              <a:t>.”</a:t>
            </a:r>
          </a:p>
          <a:p>
            <a:endParaRPr lang="en-US" dirty="0"/>
          </a:p>
          <a:p>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259564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84768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Jacob, when dying,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blessed each of the sons of Joseph</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bowing in worship over the head of his staff.</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965418"/>
            <a:ext cx="8429748" cy="5523249"/>
          </a:xfrm>
        </p:spPr>
        <p:txBody>
          <a:bodyPr>
            <a:normAutofit fontScale="92500" lnSpcReduction="20000"/>
          </a:bodyPr>
          <a:lstStyle/>
          <a:p>
            <a:r>
              <a:rPr lang="en-US" dirty="0"/>
              <a:t>Jacob in his turn demonstrated a similar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lang="en-US" dirty="0"/>
              <a:t>”. </a:t>
            </a:r>
          </a:p>
          <a:p>
            <a:r>
              <a:rPr lang="en-US" dirty="0"/>
              <a:t>As we just noted, Isaac was </a:t>
            </a:r>
            <a:r>
              <a:rPr lang="en-US" b="1" i="1" dirty="0"/>
              <a:t>misled</a:t>
            </a:r>
            <a:r>
              <a:rPr lang="en-US" dirty="0"/>
              <a:t> by the plotting of his wife and Jacob into giving the </a:t>
            </a:r>
            <a:r>
              <a:rPr lang="en-US" b="1" i="1" dirty="0"/>
              <a:t>younger</a:t>
            </a:r>
            <a:r>
              <a:rPr lang="en-US" dirty="0"/>
              <a:t> son the blessing which he had intended to give to the older son.</a:t>
            </a:r>
          </a:p>
          <a:p>
            <a:r>
              <a:rPr lang="en-US" dirty="0"/>
              <a:t>But when Jacob was on </a:t>
            </a:r>
            <a:r>
              <a:rPr lang="en-US" b="1" i="1" dirty="0"/>
              <a:t>his</a:t>
            </a:r>
            <a:r>
              <a:rPr lang="en-US" dirty="0"/>
              <a:t> deathbed and blessed the two sons of Joseph, he </a:t>
            </a:r>
            <a:r>
              <a:rPr lang="en-US" b="1" i="1" dirty="0"/>
              <a:t>deliberately</a:t>
            </a:r>
            <a:r>
              <a:rPr lang="en-US" dirty="0"/>
              <a:t> bestowed the </a:t>
            </a:r>
            <a:r>
              <a:rPr lang="en-US" b="1" i="1" dirty="0"/>
              <a:t>greater</a:t>
            </a:r>
            <a:r>
              <a:rPr lang="en-US" dirty="0"/>
              <a:t> blessing on Ephraim, the </a:t>
            </a:r>
            <a:r>
              <a:rPr lang="en-US" b="1" i="1" dirty="0"/>
              <a:t>younger</a:t>
            </a:r>
            <a:r>
              <a:rPr lang="en-US" dirty="0"/>
              <a:t> son. </a:t>
            </a:r>
          </a:p>
          <a:p>
            <a:r>
              <a:rPr lang="en-US" dirty="0"/>
              <a:t>Jacob’s </a:t>
            </a:r>
            <a:r>
              <a:rPr lang="en-US" b="1" i="1" dirty="0"/>
              <a:t>earlier</a:t>
            </a:r>
            <a:r>
              <a:rPr lang="en-US" dirty="0"/>
              <a:t> career showed very </a:t>
            </a:r>
            <a:r>
              <a:rPr lang="en-US" b="1" i="1" dirty="0"/>
              <a:t>little</a:t>
            </a:r>
            <a:r>
              <a:rPr lang="en-US" dirty="0"/>
              <a:t> evidence of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faith</a:t>
            </a:r>
            <a:r>
              <a:rPr lang="en-US" dirty="0"/>
              <a:t>”, as he repeatedly endeavored by his own scheming to gain advantages for himself. </a:t>
            </a:r>
          </a:p>
          <a:p>
            <a:r>
              <a:rPr lang="en-US" dirty="0"/>
              <a:t>But here we see, at the end of his days, Jacob had come to recognize the </a:t>
            </a:r>
            <a:r>
              <a:rPr lang="en-US" b="1" i="1" dirty="0"/>
              <a:t>futility</a:t>
            </a:r>
            <a:r>
              <a:rPr lang="en-US" dirty="0"/>
              <a:t> of all his scheming, and learned instead to rely on the faithfulness of the “</a:t>
            </a:r>
            <a:r>
              <a:rPr lang="en-US" i="1" dirty="0">
                <a:solidFill>
                  <a:srgbClr val="000099"/>
                </a:solidFill>
                <a:latin typeface="Cambria" panose="02040503050406030204" pitchFamily="18" charset="0"/>
                <a:ea typeface="Cambria" panose="02040503050406030204" pitchFamily="18" charset="0"/>
              </a:rPr>
              <a:t>Mighty One of Jacob</a:t>
            </a:r>
            <a:r>
              <a:rPr lang="en-US" dirty="0"/>
              <a:t>” (Gen 49:22).</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18401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2"/>
            <a:ext cx="9195018" cy="890851"/>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21</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Jacob, when dying, blessed each of the sons of Joseph,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bowing in worship over the head of his staff</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59016" y="961494"/>
            <a:ext cx="8512160" cy="5527174"/>
          </a:xfrm>
        </p:spPr>
        <p:txBody>
          <a:bodyPr>
            <a:normAutofit/>
          </a:bodyPr>
          <a:lstStyle/>
          <a:p>
            <a:r>
              <a:rPr lang="en-US" dirty="0"/>
              <a:t>The statement that he was “</a:t>
            </a:r>
            <a:r>
              <a:rPr kumimoji="0" lang="en-US" sz="32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bowing in worship over the head of his staff</a:t>
            </a:r>
            <a:r>
              <a:rPr lang="en-US" dirty="0"/>
              <a:t>,” is based on the </a:t>
            </a:r>
            <a:r>
              <a:rPr lang="en-US" b="1" i="1" dirty="0"/>
              <a:t>Septuagint</a:t>
            </a:r>
            <a:r>
              <a:rPr lang="en-US" dirty="0"/>
              <a:t> version of Gen 47:31.</a:t>
            </a:r>
          </a:p>
          <a:p>
            <a:r>
              <a:rPr lang="en-US" dirty="0"/>
              <a:t>The Hebrew Masoretic text says that “</a:t>
            </a:r>
            <a:r>
              <a:rPr lang="en-US" i="1" dirty="0">
                <a:solidFill>
                  <a:srgbClr val="000099"/>
                </a:solidFill>
                <a:latin typeface="Cambria" panose="02040503050406030204" pitchFamily="18" charset="0"/>
                <a:ea typeface="Cambria" panose="02040503050406030204" pitchFamily="18" charset="0"/>
              </a:rPr>
              <a:t>Israel bowed himself upon the head of his </a:t>
            </a:r>
            <a:r>
              <a:rPr lang="en-US" b="1" i="1" dirty="0">
                <a:solidFill>
                  <a:srgbClr val="000099"/>
                </a:solidFill>
                <a:latin typeface="Cambria" panose="02040503050406030204" pitchFamily="18" charset="0"/>
                <a:ea typeface="Cambria" panose="02040503050406030204" pitchFamily="18" charset="0"/>
              </a:rPr>
              <a:t>bed</a:t>
            </a:r>
            <a:r>
              <a:rPr lang="en-US" dirty="0"/>
              <a:t>”. </a:t>
            </a:r>
          </a:p>
          <a:p>
            <a:r>
              <a:rPr lang="en-US" dirty="0"/>
              <a:t>The Septuagint translators read the Hebrew </a:t>
            </a:r>
            <a:r>
              <a:rPr lang="en-US" i="1" dirty="0" err="1"/>
              <a:t>mtth</a:t>
            </a:r>
            <a:r>
              <a:rPr lang="en-US" dirty="0"/>
              <a:t> as </a:t>
            </a:r>
            <a:r>
              <a:rPr lang="en-US" i="1" dirty="0" err="1"/>
              <a:t>matteh</a:t>
            </a:r>
            <a:r>
              <a:rPr lang="en-US" dirty="0"/>
              <a:t>, “</a:t>
            </a:r>
            <a:r>
              <a:rPr lang="en-US" sz="3000" i="1" dirty="0">
                <a:solidFill>
                  <a:srgbClr val="000099"/>
                </a:solidFill>
                <a:latin typeface="Cambria" panose="02040503050406030204" pitchFamily="18" charset="0"/>
                <a:ea typeface="Cambria" panose="02040503050406030204" pitchFamily="18" charset="0"/>
              </a:rPr>
              <a:t>staff</a:t>
            </a:r>
            <a:r>
              <a:rPr lang="en-US" dirty="0"/>
              <a:t>,” while the Masoretic text read it as </a:t>
            </a:r>
            <a:r>
              <a:rPr lang="en-US" i="1" dirty="0" err="1"/>
              <a:t>mittah</a:t>
            </a:r>
            <a:r>
              <a:rPr lang="en-US" dirty="0"/>
              <a:t>, “</a:t>
            </a:r>
            <a:r>
              <a:rPr lang="en-US" sz="3100" i="1" dirty="0">
                <a:solidFill>
                  <a:srgbClr val="000099"/>
                </a:solidFill>
                <a:latin typeface="Cambria" panose="02040503050406030204" pitchFamily="18" charset="0"/>
                <a:ea typeface="Cambria" panose="02040503050406030204" pitchFamily="18" charset="0"/>
              </a:rPr>
              <a:t>bed</a:t>
            </a:r>
            <a:r>
              <a:rPr lang="en-US" dirty="0"/>
              <a:t>.”</a:t>
            </a:r>
          </a:p>
          <a:p>
            <a:r>
              <a:rPr lang="en-US" dirty="0"/>
              <a:t>If you want to include </a:t>
            </a:r>
            <a:r>
              <a:rPr lang="en-US" b="1" i="1" dirty="0"/>
              <a:t>both</a:t>
            </a:r>
            <a:r>
              <a:rPr lang="en-US" dirty="0"/>
              <a:t> ideas, it’s not hard to imagine the patriarch sitting at the head of his bed while leaning on his staff.</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F. F. Bruce. </a:t>
            </a:r>
            <a:r>
              <a:rPr lang="en-US" i="1" dirty="0"/>
              <a:t>The Epistle to the Hebrews</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777054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2835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Joseph,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the end of his life</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made mention of the exodus of the Israelites and gave directions concerning his bones.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330393"/>
            <a:ext cx="8429748" cy="5158274"/>
          </a:xfrm>
        </p:spPr>
        <p:txBody>
          <a:bodyPr>
            <a:normAutofit fontScale="92500" lnSpcReduction="10000"/>
          </a:bodyPr>
          <a:lstStyle/>
          <a:p>
            <a:r>
              <a:rPr lang="en-US" dirty="0"/>
              <a:t>What is said about the “</a:t>
            </a:r>
            <a:r>
              <a:rPr lang="en-US" i="1" dirty="0">
                <a:solidFill>
                  <a:srgbClr val="000099"/>
                </a:solidFill>
                <a:latin typeface="Cambria" panose="02040503050406030204" pitchFamily="18" charset="0"/>
                <a:ea typeface="Cambria" panose="02040503050406030204" pitchFamily="18" charset="0"/>
              </a:rPr>
              <a:t>faith</a:t>
            </a:r>
            <a:r>
              <a:rPr lang="en-US" dirty="0"/>
              <a:t>” of Joseph is </a:t>
            </a:r>
            <a:r>
              <a:rPr lang="en-US" b="1" i="1" dirty="0"/>
              <a:t>similar</a:t>
            </a:r>
            <a:r>
              <a:rPr lang="en-US" dirty="0"/>
              <a:t> to what is said about Isaac and Jacob.</a:t>
            </a:r>
          </a:p>
          <a:p>
            <a:r>
              <a:rPr lang="en-US" dirty="0"/>
              <a:t>When we think of all that could be commented on in the life of Isaac, Jacob, and Joseph, it is </a:t>
            </a:r>
            <a:r>
              <a:rPr lang="en-US" b="1" i="1" dirty="0"/>
              <a:t>remarkable</a:t>
            </a:r>
            <a:r>
              <a:rPr lang="en-US" dirty="0"/>
              <a:t> that in every case the author reflects on what they said in their </a:t>
            </a:r>
            <a:r>
              <a:rPr lang="en-US" b="1" i="1" dirty="0"/>
              <a:t>old age</a:t>
            </a:r>
            <a:r>
              <a:rPr lang="en-US" dirty="0"/>
              <a:t> when they were on their </a:t>
            </a:r>
            <a:r>
              <a:rPr lang="en-US" b="1" i="1" dirty="0"/>
              <a:t>deathbed</a:t>
            </a:r>
            <a:r>
              <a:rPr lang="en-US" dirty="0"/>
              <a:t>!</a:t>
            </a:r>
          </a:p>
          <a:p>
            <a:r>
              <a:rPr lang="en-US" dirty="0"/>
              <a:t>He doesn’t comment on anything these people </a:t>
            </a:r>
            <a:r>
              <a:rPr lang="en-US" b="1" i="1" dirty="0"/>
              <a:t>did</a:t>
            </a:r>
            <a:r>
              <a:rPr lang="en-US" dirty="0"/>
              <a:t> in their lives that manifested faith.</a:t>
            </a:r>
          </a:p>
          <a:p>
            <a:r>
              <a:rPr lang="en-US" dirty="0"/>
              <a:t>Instead, he zeros in on what they </a:t>
            </a:r>
            <a:r>
              <a:rPr lang="en-US" b="1" i="1" dirty="0"/>
              <a:t>said</a:t>
            </a:r>
            <a:r>
              <a:rPr lang="en-US" dirty="0"/>
              <a:t>, and how they prophesied about the future </a:t>
            </a:r>
            <a:r>
              <a:rPr lang="en-US" b="1" i="1" dirty="0"/>
              <a:t>when they were about to die</a:t>
            </a:r>
            <a:r>
              <a:rPr lang="en-US" dirty="0"/>
              <a:t>.</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359 </a:t>
            </a:r>
          </a:p>
        </p:txBody>
      </p:sp>
    </p:spTree>
    <p:extLst>
      <p:ext uri="{BB962C8B-B14F-4D97-AF65-F5344CB8AC3E}">
        <p14:creationId xmlns:p14="http://schemas.microsoft.com/office/powerpoint/2010/main" val="315955779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a:xfrm>
            <a:off x="0" y="-1"/>
            <a:ext cx="9144000" cy="1518767"/>
          </a:xfrm>
        </p:spPr>
        <p:txBody>
          <a:bodyPr/>
          <a:lstStyle/>
          <a:p>
            <a:r>
              <a:rPr lang="en-US" sz="6000" dirty="0"/>
              <a:t>Outline of Hebrews</a:t>
            </a:r>
            <a:br>
              <a:rPr lang="en-US" sz="6000" dirty="0"/>
            </a:br>
            <a:r>
              <a:rPr lang="en-US" sz="4400" dirty="0"/>
              <a:t>“Jesus is Better”</a:t>
            </a:r>
            <a:endParaRPr lang="en-US" sz="6000" dirty="0"/>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a:xfrm>
            <a:off x="154092" y="1593332"/>
            <a:ext cx="8835816" cy="5264668"/>
          </a:xfrm>
        </p:spPr>
        <p:txBody>
          <a:bodyPr>
            <a:normAutofit/>
          </a:bodyPr>
          <a:lstStyle/>
          <a:p>
            <a:pPr marL="571500" indent="-571500">
              <a:buFont typeface="+mj-lt"/>
              <a:buAutoNum type="romanUcPeriod"/>
            </a:pPr>
            <a:r>
              <a:rPr lang="en-US" sz="3500" b="1" dirty="0">
                <a:solidFill>
                  <a:schemeClr val="tx1">
                    <a:lumMod val="50000"/>
                    <a:lumOff val="50000"/>
                  </a:schemeClr>
                </a:solidFill>
              </a:rPr>
              <a:t>Jesus Is Better Than the OT Prophets (1:1-4)</a:t>
            </a:r>
          </a:p>
          <a:p>
            <a:pPr marL="571500" indent="-571500">
              <a:buFont typeface="+mj-lt"/>
              <a:buAutoNum type="romanUcPeriod"/>
            </a:pPr>
            <a:r>
              <a:rPr lang="en-US" sz="3500" b="1" dirty="0">
                <a:solidFill>
                  <a:schemeClr val="tx1">
                    <a:lumMod val="50000"/>
                    <a:lumOff val="50000"/>
                  </a:schemeClr>
                </a:solidFill>
              </a:rPr>
              <a:t>Jesus Is Better Than the Angels (1:5-2:18)</a:t>
            </a:r>
          </a:p>
          <a:p>
            <a:pPr marL="571500" indent="-571500">
              <a:buFont typeface="+mj-lt"/>
              <a:buAutoNum type="romanUcPeriod" startAt="3"/>
            </a:pPr>
            <a:r>
              <a:rPr lang="en-US" sz="3500" b="1" dirty="0">
                <a:solidFill>
                  <a:schemeClr val="tx1">
                    <a:lumMod val="50000"/>
                    <a:lumOff val="50000"/>
                  </a:schemeClr>
                </a:solidFill>
              </a:rPr>
              <a:t>Jesus Is Better Than Moses (3:1-4:13)</a:t>
            </a:r>
          </a:p>
          <a:p>
            <a:pPr marL="571500" indent="-571500">
              <a:buFont typeface="+mj-lt"/>
              <a:buAutoNum type="romanUcPeriod" startAt="4"/>
            </a:pPr>
            <a:r>
              <a:rPr lang="en-US" sz="3500" b="1" dirty="0">
                <a:solidFill>
                  <a:schemeClr val="tx1">
                    <a:lumMod val="50000"/>
                    <a:lumOff val="50000"/>
                  </a:schemeClr>
                </a:solidFill>
              </a:rPr>
              <a:t>Jesus’ Priesthood Is Better Than the Levitical Priesthood (4:14-10:18)</a:t>
            </a:r>
          </a:p>
          <a:p>
            <a:pPr marL="571500" indent="-571500">
              <a:buFont typeface="+mj-lt"/>
              <a:buAutoNum type="romanUcPeriod" startAt="4"/>
            </a:pPr>
            <a:r>
              <a:rPr lang="en-US" sz="3600" b="1" dirty="0"/>
              <a:t>Concluding Exhortations and Warnings (10:19-12:29)</a:t>
            </a:r>
          </a:p>
          <a:p>
            <a:pPr marL="571500" indent="-571500">
              <a:buFont typeface="+mj-lt"/>
              <a:buAutoNum type="romanUcPeriod" startAt="4"/>
            </a:pPr>
            <a:r>
              <a:rPr lang="en-US" sz="3600" b="1" dirty="0">
                <a:solidFill>
                  <a:schemeClr val="tx1">
                    <a:lumMod val="50000"/>
                    <a:lumOff val="50000"/>
                  </a:schemeClr>
                </a:solidFill>
              </a:rPr>
              <a:t>Epilogue: Final Exhortations (13:1-25)</a:t>
            </a:r>
          </a:p>
          <a:p>
            <a:pPr marL="571500" indent="-571500">
              <a:buFont typeface="+mj-lt"/>
              <a:buAutoNum type="romanUcPeriod" startAt="4"/>
            </a:pPr>
            <a:endParaRPr lang="en-US" sz="3500" b="1" dirty="0"/>
          </a:p>
        </p:txBody>
      </p:sp>
    </p:spTree>
    <p:extLst>
      <p:ext uri="{BB962C8B-B14F-4D97-AF65-F5344CB8AC3E}">
        <p14:creationId xmlns:p14="http://schemas.microsoft.com/office/powerpoint/2010/main" val="2216611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2835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Joseph, at the end of his life, made mention of the exodus of the Israelites and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gave directions concerning his bones</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330393"/>
            <a:ext cx="8429748" cy="5158274"/>
          </a:xfrm>
        </p:spPr>
        <p:txBody>
          <a:bodyPr>
            <a:normAutofit fontScale="92500"/>
          </a:bodyPr>
          <a:lstStyle/>
          <a:p>
            <a:r>
              <a:rPr lang="en-US" dirty="0"/>
              <a:t>In every case, they </a:t>
            </a:r>
            <a:r>
              <a:rPr lang="en-US" b="1" i="1" dirty="0"/>
              <a:t>continued</a:t>
            </a:r>
            <a:r>
              <a:rPr lang="en-US" dirty="0"/>
              <a:t> to believe in the promises at the time of their death, even when it was </a:t>
            </a:r>
            <a:r>
              <a:rPr lang="en-US" b="1" i="1" dirty="0"/>
              <a:t>apparent</a:t>
            </a:r>
            <a:r>
              <a:rPr lang="en-US" dirty="0"/>
              <a:t> those promises would not be fulfilled in their lifetimes.</a:t>
            </a:r>
          </a:p>
          <a:p>
            <a:r>
              <a:rPr lang="en-US" dirty="0"/>
              <a:t>Joseph at his death (Gen 50:24-25) reminds his hearers about the promised exodus of Israel.</a:t>
            </a:r>
          </a:p>
          <a:p>
            <a:r>
              <a:rPr lang="en-US" dirty="0"/>
              <a:t>God had promised to deliver Israel from Egypt and bring them to Canaan, and Joseph wants his bones to be brought with them when that happens.</a:t>
            </a:r>
          </a:p>
          <a:p>
            <a:r>
              <a:rPr lang="en-US" dirty="0"/>
              <a:t>Joseph is in effect saying that Egypt is not his home. Canaan is his home.</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359 </a:t>
            </a:r>
          </a:p>
        </p:txBody>
      </p:sp>
    </p:spTree>
    <p:extLst>
      <p:ext uri="{BB962C8B-B14F-4D97-AF65-F5344CB8AC3E}">
        <p14:creationId xmlns:p14="http://schemas.microsoft.com/office/powerpoint/2010/main" val="25367204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22835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22</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Joseph, at the end of his life, made mention of the exodus of the Israelites and gave directions concerning his bones.</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341428" y="1330393"/>
            <a:ext cx="8429748" cy="5158274"/>
          </a:xfrm>
        </p:spPr>
        <p:txBody>
          <a:bodyPr>
            <a:normAutofit fontScale="92500" lnSpcReduction="10000"/>
          </a:bodyPr>
          <a:lstStyle/>
          <a:p>
            <a:r>
              <a:rPr lang="en-US" dirty="0"/>
              <a:t>The lesson for the reader of Hebrews is clear.</a:t>
            </a:r>
          </a:p>
          <a:p>
            <a:r>
              <a:rPr lang="en-US" dirty="0"/>
              <a:t>Like Joseph we should be looking forward to and trusting in what God will do in the future.</a:t>
            </a:r>
          </a:p>
          <a:p>
            <a:r>
              <a:rPr lang="en-US" dirty="0"/>
              <a:t>He will </a:t>
            </a:r>
            <a:r>
              <a:rPr lang="en-US" b="1" i="1" dirty="0"/>
              <a:t>certainly</a:t>
            </a:r>
            <a:r>
              <a:rPr lang="en-US" dirty="0"/>
              <a:t> deliver his people.</a:t>
            </a:r>
          </a:p>
          <a:p>
            <a:r>
              <a:rPr lang="en-US" dirty="0"/>
              <a:t>Furthermore, our home is </a:t>
            </a:r>
            <a:r>
              <a:rPr lang="en-US" b="1" i="1" dirty="0"/>
              <a:t>not</a:t>
            </a:r>
            <a:r>
              <a:rPr lang="en-US" dirty="0"/>
              <a:t> on earth.</a:t>
            </a:r>
          </a:p>
          <a:p>
            <a:r>
              <a:rPr lang="en-US" dirty="0"/>
              <a:t>Even though Joseph was a ruler in Egypt, he recognized that he was an </a:t>
            </a:r>
            <a:r>
              <a:rPr lang="en-US" b="1" i="1" dirty="0"/>
              <a:t>exile</a:t>
            </a:r>
            <a:r>
              <a:rPr lang="en-US" dirty="0"/>
              <a:t>, and that his </a:t>
            </a:r>
            <a:r>
              <a:rPr lang="en-US" b="1" i="1" dirty="0"/>
              <a:t>true</a:t>
            </a:r>
            <a:r>
              <a:rPr lang="en-US" dirty="0"/>
              <a:t> home was Canaan.</a:t>
            </a:r>
          </a:p>
          <a:p>
            <a:r>
              <a:rPr lang="en-US" dirty="0"/>
              <a:t>So too, we should recognize that </a:t>
            </a:r>
            <a:r>
              <a:rPr lang="en-US" b="1" i="1" dirty="0"/>
              <a:t>our</a:t>
            </a:r>
            <a:r>
              <a:rPr lang="en-US" dirty="0"/>
              <a:t> true home is the </a:t>
            </a:r>
            <a:r>
              <a:rPr lang="en-US" b="1" i="1" dirty="0"/>
              <a:t>heavenly city</a:t>
            </a:r>
            <a:r>
              <a:rPr lang="en-US" dirty="0"/>
              <a:t>; like Isaac, Jacob, and Joseph we should trust God’s promises even in death.</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 359 </a:t>
            </a:r>
          </a:p>
        </p:txBody>
      </p:sp>
    </p:spTree>
    <p:extLst>
      <p:ext uri="{BB962C8B-B14F-4D97-AF65-F5344CB8AC3E}">
        <p14:creationId xmlns:p14="http://schemas.microsoft.com/office/powerpoint/2010/main" val="13757932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 calcmode="lin" valueType="num">
                                      <p:cBhvr>
                                        <p:cTn id="28"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5">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p:cTn id="35"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19446"/>
            <a:ext cx="8915400" cy="33855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a:ln>
                  <a:noFill/>
                </a:ln>
                <a:solidFill>
                  <a:prstClr val="black"/>
                </a:solidFill>
                <a:effectLst/>
                <a:uLnTx/>
                <a:uFillTx/>
                <a:latin typeface="Calibri"/>
                <a:ea typeface="+mn-ea"/>
                <a:cs typeface="+mn-cs"/>
                <a:hlinkClick r:id="rId4"/>
              </a:rPr>
              <a:t>https://www.weareteachers.com/moving-beyond-classroom-discussions/</a:t>
            </a:r>
            <a:r>
              <a:rPr kumimoji="0" lang="en-US" sz="1600" b="0" i="0" u="none" strike="noStrike" kern="1200" cap="none" spc="0" normalizeH="0" baseline="0" noProof="0">
                <a:ln>
                  <a:noFill/>
                </a:ln>
                <a:solidFill>
                  <a:prstClr val="black"/>
                </a:solidFill>
                <a:effectLst/>
                <a:uLnTx/>
                <a:uFillTx/>
                <a:latin typeface="Calibri"/>
                <a:ea typeface="+mn-ea"/>
                <a:cs typeface="+mn-cs"/>
              </a:rPr>
              <a:t> </a:t>
            </a:r>
          </a:p>
        </p:txBody>
      </p:sp>
      <p:sp>
        <p:nvSpPr>
          <p:cNvPr id="7" name="Title 2"/>
          <p:cNvSpPr>
            <a:spLocks noGrp="1"/>
          </p:cNvSpPr>
          <p:nvPr>
            <p:ph type="title"/>
          </p:nvPr>
        </p:nvSpPr>
        <p:spPr>
          <a:xfrm>
            <a:off x="0" y="25879"/>
            <a:ext cx="9144000" cy="1269521"/>
          </a:xfrm>
          <a:effectLst/>
        </p:spPr>
        <p:txBody>
          <a:bodyPr>
            <a:noAutofit/>
          </a:bodyPr>
          <a:lstStyle/>
          <a:p>
            <a:r>
              <a:rPr lang="en-US" sz="6600" b="1">
                <a:solidFill>
                  <a:schemeClr val="bg1"/>
                </a:solidFill>
                <a:effectLst>
                  <a:glow rad="139700">
                    <a:srgbClr val="C00000">
                      <a:alpha val="40000"/>
                    </a:srgbClr>
                  </a:glow>
                  <a:outerShdw blurRad="114300" dist="38100" dir="13500000" algn="br" rotWithShape="0">
                    <a:prstClr val="black"/>
                  </a:outerShdw>
                </a:effectLst>
              </a:rPr>
              <a:t>Class Discussion Time</a:t>
            </a:r>
            <a:endParaRPr lang="en-US" sz="4000" b="1">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5677625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When God commanded Abraham to sacrifice his only promised son, it almost seemed as if God was contradicting and nullifying his own earlier promises to Abraham.</a:t>
            </a:r>
          </a:p>
          <a:p>
            <a:r>
              <a:rPr lang="en-US" dirty="0"/>
              <a:t>Have you ever faced a situation in your life where the thing you thought God expected of you seemed to conflict with God’s previous expectations for you? Would you be willing to share your experience with the class this morning?</a:t>
            </a:r>
          </a:p>
          <a:p>
            <a:r>
              <a:rPr lang="en-US" dirty="0"/>
              <a:t>Why do you suppose the author of Hebrews chose to focus on the faith that the patriarchs had on their </a:t>
            </a:r>
            <a:r>
              <a:rPr lang="en-US" b="1" i="1" dirty="0"/>
              <a:t>deathbed</a:t>
            </a:r>
            <a:r>
              <a:rPr lang="en-US" dirty="0"/>
              <a:t>, rather than all the demonstrations of faith that had taken place during the course of their life?</a:t>
            </a:r>
          </a:p>
          <a:p>
            <a:endParaRPr lang="en-US" dirty="0"/>
          </a:p>
          <a:p>
            <a:pPr marL="0" indent="0">
              <a:buNone/>
            </a:pPr>
            <a:endParaRPr lang="en-US" dirty="0"/>
          </a:p>
        </p:txBody>
      </p:sp>
    </p:spTree>
    <p:extLst>
      <p:ext uri="{BB962C8B-B14F-4D97-AF65-F5344CB8AC3E}">
        <p14:creationId xmlns:p14="http://schemas.microsoft.com/office/powerpoint/2010/main" val="20756489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17000" r="-17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586549"/>
          </a:xfrm>
        </p:spPr>
        <p:txBody>
          <a:bodyPr>
            <a:normAutofit fontScale="90000"/>
          </a:bodyPr>
          <a:lstStyle/>
          <a:p>
            <a:r>
              <a:rPr lang="en-US" sz="3600" b="1" dirty="0"/>
              <a:t>*Class Discussion Time</a:t>
            </a:r>
          </a:p>
        </p:txBody>
      </p:sp>
      <p:sp>
        <p:nvSpPr>
          <p:cNvPr id="4" name="Content Placeholder 3"/>
          <p:cNvSpPr>
            <a:spLocks noGrp="1"/>
          </p:cNvSpPr>
          <p:nvPr>
            <p:ph idx="1"/>
          </p:nvPr>
        </p:nvSpPr>
        <p:spPr>
          <a:xfrm>
            <a:off x="31629" y="659311"/>
            <a:ext cx="9069201" cy="6169097"/>
          </a:xfrm>
        </p:spPr>
        <p:txBody>
          <a:bodyPr>
            <a:normAutofit/>
          </a:bodyPr>
          <a:lstStyle/>
          <a:p>
            <a:r>
              <a:rPr lang="en-US" dirty="0"/>
              <a:t>By the time God told Abraham to sacrifice Isaac, Abraham had a long list of experiences that he could look back on and see where God had been faithful to him over the years, thus giving him the courage to trust what God was telling him to do at that point.</a:t>
            </a:r>
          </a:p>
          <a:p>
            <a:r>
              <a:rPr lang="en-US" dirty="0"/>
              <a:t>As you look back over your Christian life, can you think of an number of experiences that you have had that demonstrate God’s faithfulness to you personally, giving you confidence to continue in obedience to him. Would you be willing to share some of these experiences with the class this morning?</a:t>
            </a:r>
          </a:p>
          <a:p>
            <a:endParaRPr lang="en-US" dirty="0"/>
          </a:p>
          <a:p>
            <a:pPr marL="0" indent="0">
              <a:buNone/>
            </a:pPr>
            <a:endParaRPr lang="en-US" dirty="0"/>
          </a:p>
        </p:txBody>
      </p:sp>
    </p:spTree>
    <p:extLst>
      <p:ext uri="{BB962C8B-B14F-4D97-AF65-F5344CB8AC3E}">
        <p14:creationId xmlns:p14="http://schemas.microsoft.com/office/powerpoint/2010/main" val="2290465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71500" indent="-571500">
              <a:buFont typeface="+mj-lt"/>
              <a:buAutoNum type="romanUcPeriod" startAt="5"/>
            </a:pPr>
            <a:r>
              <a:rPr lang="en-US" b="1" dirty="0"/>
              <a:t>Concluding Exhortations and Warnings (10:19-12:29)</a:t>
            </a:r>
          </a:p>
          <a:p>
            <a:pPr marL="1028700" lvl="1" indent="-571500">
              <a:buFont typeface="+mj-lt"/>
              <a:buAutoNum type="alphaUcPeriod"/>
            </a:pPr>
            <a:r>
              <a:rPr lang="en-US" dirty="0">
                <a:solidFill>
                  <a:schemeClr val="tx1">
                    <a:lumMod val="50000"/>
                    <a:lumOff val="50000"/>
                  </a:schemeClr>
                </a:solidFill>
              </a:rPr>
              <a:t>Exhortation to Draw Near, Hold Fast, and Encourage One Another (10:19-25)</a:t>
            </a:r>
          </a:p>
          <a:p>
            <a:pPr marL="1028700" lvl="1" indent="-571500">
              <a:buFont typeface="+mj-lt"/>
              <a:buAutoNum type="alphaUcPeriod"/>
            </a:pPr>
            <a:r>
              <a:rPr lang="en-US" dirty="0">
                <a:solidFill>
                  <a:schemeClr val="tx1">
                    <a:lumMod val="50000"/>
                    <a:lumOff val="50000"/>
                  </a:schemeClr>
                </a:solidFill>
              </a:rPr>
              <a:t>Warning: No Hope of Forgiveness for Those Who Turn from Christ (10:26-31)</a:t>
            </a:r>
          </a:p>
          <a:p>
            <a:pPr marL="1028700" lvl="1" indent="-571500">
              <a:buFont typeface="+mj-lt"/>
              <a:buAutoNum type="alphaUcPeriod"/>
            </a:pPr>
            <a:r>
              <a:rPr lang="en-US" dirty="0"/>
              <a:t>Call to Persevere in Faith (10:32-12:3)</a:t>
            </a:r>
          </a:p>
          <a:p>
            <a:pPr marL="1485900" lvl="2" indent="-571500">
              <a:buFont typeface="+mj-lt"/>
              <a:buAutoNum type="arabicPeriod"/>
            </a:pPr>
            <a:r>
              <a:rPr lang="en-US" dirty="0">
                <a:solidFill>
                  <a:schemeClr val="tx1">
                    <a:lumMod val="50000"/>
                    <a:lumOff val="50000"/>
                  </a:schemeClr>
                </a:solidFill>
              </a:rPr>
              <a:t>Don’t Abandon Confidence but Persevere in Faith (10:32–39)</a:t>
            </a:r>
          </a:p>
          <a:p>
            <a:pPr marL="1485900" lvl="2" indent="-571500">
              <a:buFont typeface="+mj-lt"/>
              <a:buAutoNum type="arabicPeriod"/>
            </a:pPr>
            <a:r>
              <a:rPr lang="en-US" dirty="0"/>
              <a:t>The “Hall of Faith” – Description and Examples of Persevering Faith (11:1-12:3)</a:t>
            </a:r>
          </a:p>
          <a:p>
            <a:pPr marL="1028700" lvl="1" indent="-571500">
              <a:buFont typeface="+mj-lt"/>
              <a:buAutoNum type="alphaUcPeriod"/>
            </a:pPr>
            <a:r>
              <a:rPr lang="en-US" dirty="0">
                <a:solidFill>
                  <a:schemeClr val="tx1">
                    <a:lumMod val="50000"/>
                    <a:lumOff val="50000"/>
                  </a:schemeClr>
                </a:solidFill>
              </a:rPr>
              <a:t>Exhortations to Readers to Endure (12:4-29)</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317176472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5000"/>
                <a:lumOff val="95000"/>
              </a:schemeClr>
            </a:gs>
            <a:gs pos="74000">
              <a:schemeClr val="accent2">
                <a:lumMod val="45000"/>
                <a:lumOff val="55000"/>
              </a:schemeClr>
            </a:gs>
            <a:gs pos="83000">
              <a:schemeClr val="accent2">
                <a:lumMod val="45000"/>
                <a:lumOff val="5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6E2E-821D-4771-8C70-279ED1F63548}"/>
              </a:ext>
            </a:extLst>
          </p:cNvPr>
          <p:cNvSpPr>
            <a:spLocks noGrp="1"/>
          </p:cNvSpPr>
          <p:nvPr>
            <p:ph type="title"/>
          </p:nvPr>
        </p:nvSpPr>
        <p:spPr/>
        <p:txBody>
          <a:bodyPr/>
          <a:lstStyle/>
          <a:p>
            <a:r>
              <a:rPr lang="en-US" sz="6000" dirty="0"/>
              <a:t>Outline of Hebrews</a:t>
            </a:r>
          </a:p>
        </p:txBody>
      </p:sp>
      <p:sp>
        <p:nvSpPr>
          <p:cNvPr id="3" name="Content Placeholder 2">
            <a:extLst>
              <a:ext uri="{FF2B5EF4-FFF2-40B4-BE49-F238E27FC236}">
                <a16:creationId xmlns:a16="http://schemas.microsoft.com/office/drawing/2014/main" id="{00BF05AE-4878-436B-B491-82AAA3CC0985}"/>
              </a:ext>
            </a:extLst>
          </p:cNvPr>
          <p:cNvSpPr>
            <a:spLocks noGrp="1"/>
          </p:cNvSpPr>
          <p:nvPr>
            <p:ph idx="1"/>
          </p:nvPr>
        </p:nvSpPr>
        <p:spPr/>
        <p:txBody>
          <a:bodyPr>
            <a:normAutofit/>
          </a:bodyPr>
          <a:lstStyle/>
          <a:p>
            <a:pPr marL="514350" indent="-514350">
              <a:buFont typeface="+mj-lt"/>
              <a:buAutoNum type="arabicPeriod" startAt="2"/>
            </a:pPr>
            <a:r>
              <a:rPr lang="en-US" dirty="0"/>
              <a:t>The “Hall of Faith” – Description and Examples of Persevering Faith (11:1-12:3)</a:t>
            </a:r>
          </a:p>
          <a:p>
            <a:pPr marL="1028700" lvl="1" indent="-571500">
              <a:buFont typeface="+mj-lt"/>
              <a:buAutoNum type="alphaLcPeriod"/>
            </a:pPr>
            <a:r>
              <a:rPr lang="en-US" dirty="0">
                <a:solidFill>
                  <a:schemeClr val="tx1">
                    <a:lumMod val="50000"/>
                    <a:lumOff val="50000"/>
                  </a:schemeClr>
                </a:solidFill>
              </a:rPr>
              <a:t>Prologue: The Nature of Faith (11:1-3)</a:t>
            </a:r>
          </a:p>
          <a:p>
            <a:pPr marL="1028700" lvl="1" indent="-571500">
              <a:buFont typeface="+mj-lt"/>
              <a:buAutoNum type="alphaLcPeriod"/>
            </a:pPr>
            <a:r>
              <a:rPr lang="en-US" dirty="0">
                <a:solidFill>
                  <a:schemeClr val="tx1">
                    <a:lumMod val="50000"/>
                    <a:lumOff val="50000"/>
                  </a:schemeClr>
                </a:solidFill>
              </a:rPr>
              <a:t>The Faith of Those Prior to the Flood (11:4-7)</a:t>
            </a:r>
          </a:p>
          <a:p>
            <a:pPr marL="1028700" lvl="1" indent="-571500">
              <a:buFont typeface="+mj-lt"/>
              <a:buAutoNum type="alphaLcPeriod"/>
            </a:pPr>
            <a:r>
              <a:rPr lang="en-US" dirty="0"/>
              <a:t>The Faith of Abraham and His Heirs (11:8-22)</a:t>
            </a:r>
          </a:p>
          <a:p>
            <a:pPr marL="1028700" lvl="1" indent="-571500">
              <a:buFont typeface="+mj-lt"/>
              <a:buAutoNum type="alphaLcPeriod"/>
            </a:pPr>
            <a:r>
              <a:rPr lang="en-US" dirty="0">
                <a:solidFill>
                  <a:schemeClr val="tx1">
                    <a:lumMod val="50000"/>
                    <a:lumOff val="50000"/>
                  </a:schemeClr>
                </a:solidFill>
              </a:rPr>
              <a:t>The Faith of Moses and Those Entering the Land (11:23-31)</a:t>
            </a:r>
          </a:p>
          <a:p>
            <a:pPr marL="1028700" lvl="1" indent="-571500">
              <a:buFont typeface="+mj-lt"/>
              <a:buAutoNum type="alphaLcPeriod"/>
            </a:pPr>
            <a:r>
              <a:rPr lang="en-US" dirty="0">
                <a:solidFill>
                  <a:schemeClr val="tx1">
                    <a:lumMod val="50000"/>
                    <a:lumOff val="50000"/>
                  </a:schemeClr>
                </a:solidFill>
              </a:rPr>
              <a:t>A Closing Catalog of Faith (11:32-40)</a:t>
            </a:r>
          </a:p>
          <a:p>
            <a:pPr marL="1028700" lvl="1" indent="-571500">
              <a:buFont typeface="+mj-lt"/>
              <a:buAutoNum type="alphaLcPeriod"/>
            </a:pPr>
            <a:r>
              <a:rPr lang="en-US" dirty="0">
                <a:solidFill>
                  <a:schemeClr val="tx1">
                    <a:lumMod val="50000"/>
                    <a:lumOff val="50000"/>
                  </a:schemeClr>
                </a:solidFill>
              </a:rPr>
              <a:t>Run the Race Looking to Jesus as the Supreme Example of Faith (12:1-3)</a:t>
            </a:r>
          </a:p>
        </p:txBody>
      </p:sp>
      <p:sp>
        <p:nvSpPr>
          <p:cNvPr id="4" name="TextBox 3">
            <a:extLst>
              <a:ext uri="{FF2B5EF4-FFF2-40B4-BE49-F238E27FC236}">
                <a16:creationId xmlns:a16="http://schemas.microsoft.com/office/drawing/2014/main" id="{60D0335D-65C4-4936-BB0B-0803C5A07FF5}"/>
              </a:ext>
            </a:extLst>
          </p:cNvPr>
          <p:cNvSpPr txBox="1"/>
          <p:nvPr/>
        </p:nvSpPr>
        <p:spPr>
          <a:xfrm>
            <a:off x="0" y="6488668"/>
            <a:ext cx="911456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a:ln>
                  <a:noFill/>
                </a:ln>
                <a:solidFill>
                  <a:prstClr val="black"/>
                </a:solidFill>
                <a:effectLst/>
                <a:uLnTx/>
                <a:uFillTx/>
                <a:latin typeface="Calibri" panose="020F0502020204030204"/>
                <a:ea typeface="+mn-ea"/>
                <a:cs typeface="+mn-cs"/>
              </a:rPr>
              <a:t>; pp. 17-20 </a:t>
            </a:r>
          </a:p>
        </p:txBody>
      </p:sp>
    </p:spTree>
    <p:extLst>
      <p:ext uri="{BB962C8B-B14F-4D97-AF65-F5344CB8AC3E}">
        <p14:creationId xmlns:p14="http://schemas.microsoft.com/office/powerpoint/2010/main" val="4178049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ED62C-2914-437D-8989-084E79153785}"/>
              </a:ext>
            </a:extLst>
          </p:cNvPr>
          <p:cNvSpPr>
            <a:spLocks noGrp="1"/>
          </p:cNvSpPr>
          <p:nvPr>
            <p:ph type="title"/>
          </p:nvPr>
        </p:nvSpPr>
        <p:spPr>
          <a:xfrm>
            <a:off x="0" y="-2"/>
            <a:ext cx="9144000" cy="1397111"/>
          </a:xfrm>
        </p:spPr>
        <p:txBody>
          <a:bodyPr/>
          <a:lstStyle/>
          <a:p>
            <a:r>
              <a:rPr lang="en-US" sz="5400" dirty="0">
                <a:solidFill>
                  <a:srgbClr val="002060"/>
                </a:solidFill>
              </a:rPr>
              <a:t>The Faith of Abraham and His Heirs – Part 3 (11:17-22)</a:t>
            </a:r>
          </a:p>
        </p:txBody>
      </p:sp>
      <p:sp>
        <p:nvSpPr>
          <p:cNvPr id="3" name="Content Placeholder 2">
            <a:extLst>
              <a:ext uri="{FF2B5EF4-FFF2-40B4-BE49-F238E27FC236}">
                <a16:creationId xmlns:a16="http://schemas.microsoft.com/office/drawing/2014/main" id="{155ABB83-AA25-4D93-BCCF-ECE34B7F1419}"/>
              </a:ext>
            </a:extLst>
          </p:cNvPr>
          <p:cNvSpPr>
            <a:spLocks noGrp="1"/>
          </p:cNvSpPr>
          <p:nvPr>
            <p:ph idx="1"/>
          </p:nvPr>
        </p:nvSpPr>
        <p:spPr>
          <a:xfrm>
            <a:off x="153054" y="1495222"/>
            <a:ext cx="8837891" cy="5321574"/>
          </a:xfrm>
        </p:spPr>
        <p:txBody>
          <a:bodyPr>
            <a:normAutofit lnSpcReduction="10000"/>
          </a:bodyPr>
          <a:lstStyle/>
          <a:p>
            <a:pPr marL="0" indent="0">
              <a:buNone/>
            </a:pPr>
            <a:r>
              <a:rPr lang="en-US" sz="3000" baseline="30000" dirty="0">
                <a:latin typeface="Candara" panose="020E0502030303020204" pitchFamily="34" charset="0"/>
                <a:ea typeface="Cambria" panose="02040503050406030204" pitchFamily="18" charset="0"/>
              </a:rPr>
              <a:t>17</a:t>
            </a:r>
            <a:r>
              <a:rPr lang="en-US" i="1" dirty="0">
                <a:solidFill>
                  <a:srgbClr val="000099"/>
                </a:solidFill>
                <a:latin typeface="Cambria" panose="02040503050406030204" pitchFamily="18" charset="0"/>
                <a:ea typeface="Cambria" panose="02040503050406030204" pitchFamily="18" charset="0"/>
              </a:rPr>
              <a:t> By faith Abraham, when he was tested, offered up Isaac, and he who had received the promises was in the act of offering up his only son, </a:t>
            </a:r>
            <a:r>
              <a:rPr lang="en-US" sz="3000" baseline="30000" dirty="0">
                <a:latin typeface="Candara" panose="020E0502030303020204" pitchFamily="34" charset="0"/>
                <a:ea typeface="Cambria" panose="02040503050406030204" pitchFamily="18" charset="0"/>
              </a:rPr>
              <a:t>18</a:t>
            </a:r>
            <a:r>
              <a:rPr lang="en-US" i="1" dirty="0">
                <a:solidFill>
                  <a:srgbClr val="000099"/>
                </a:solidFill>
                <a:latin typeface="Cambria" panose="02040503050406030204" pitchFamily="18" charset="0"/>
                <a:ea typeface="Cambria" panose="02040503050406030204" pitchFamily="18" charset="0"/>
              </a:rPr>
              <a:t> of whom it was said, </a:t>
            </a:r>
            <a:r>
              <a:rPr lang="en-US" i="1" dirty="0">
                <a:solidFill>
                  <a:srgbClr val="7030A0"/>
                </a:solidFill>
                <a:latin typeface="Cambria" panose="02040503050406030204" pitchFamily="18" charset="0"/>
                <a:ea typeface="Cambria" panose="02040503050406030204" pitchFamily="18" charset="0"/>
              </a:rPr>
              <a:t>“Through Isaac shall your offspring be named” [Gen 21:12]. </a:t>
            </a:r>
            <a:r>
              <a:rPr lang="en-US" sz="3000" baseline="30000" dirty="0">
                <a:latin typeface="Candara" panose="020E0502030303020204" pitchFamily="34" charset="0"/>
                <a:ea typeface="Cambria" panose="02040503050406030204" pitchFamily="18" charset="0"/>
              </a:rPr>
              <a:t>19</a:t>
            </a:r>
            <a:r>
              <a:rPr lang="en-US" i="1" dirty="0">
                <a:solidFill>
                  <a:srgbClr val="000099"/>
                </a:solidFill>
                <a:latin typeface="Cambria" panose="02040503050406030204" pitchFamily="18" charset="0"/>
                <a:ea typeface="Cambria" panose="02040503050406030204" pitchFamily="18" charset="0"/>
              </a:rPr>
              <a:t> He considered that God was able even to raise him from the dead, from which, figuratively speaking, he did receive him back. </a:t>
            </a:r>
            <a:r>
              <a:rPr lang="en-US" sz="3000" baseline="30000" dirty="0">
                <a:latin typeface="Candara" panose="020E0502030303020204" pitchFamily="34" charset="0"/>
                <a:ea typeface="Cambria" panose="02040503050406030204" pitchFamily="18" charset="0"/>
              </a:rPr>
              <a:t>20</a:t>
            </a:r>
            <a:r>
              <a:rPr lang="en-US" i="1" dirty="0">
                <a:solidFill>
                  <a:srgbClr val="000099"/>
                </a:solidFill>
                <a:latin typeface="Cambria" panose="02040503050406030204" pitchFamily="18" charset="0"/>
                <a:ea typeface="Cambria" panose="02040503050406030204" pitchFamily="18" charset="0"/>
              </a:rPr>
              <a:t> By faith Isaac invoked future blessings on Jacob and Esau. </a:t>
            </a:r>
            <a:r>
              <a:rPr lang="en-US" sz="3000" baseline="30000" dirty="0">
                <a:latin typeface="Candara" panose="020E0502030303020204" pitchFamily="34" charset="0"/>
                <a:ea typeface="Cambria" panose="02040503050406030204" pitchFamily="18" charset="0"/>
              </a:rPr>
              <a:t>21</a:t>
            </a:r>
            <a:r>
              <a:rPr lang="en-US" i="1" dirty="0">
                <a:solidFill>
                  <a:srgbClr val="000099"/>
                </a:solidFill>
                <a:latin typeface="Cambria" panose="02040503050406030204" pitchFamily="18" charset="0"/>
                <a:ea typeface="Cambria" panose="02040503050406030204" pitchFamily="18" charset="0"/>
              </a:rPr>
              <a:t> By faith Jacob, when dying, blessed each of the sons of Joseph, bowing in worship over the head of his staff. </a:t>
            </a:r>
            <a:r>
              <a:rPr lang="en-US" sz="3000" baseline="30000" dirty="0">
                <a:latin typeface="Candara" panose="020E0502030303020204" pitchFamily="34" charset="0"/>
                <a:ea typeface="Cambria" panose="02040503050406030204" pitchFamily="18" charset="0"/>
              </a:rPr>
              <a:t>22</a:t>
            </a:r>
            <a:r>
              <a:rPr lang="en-US" i="1" dirty="0">
                <a:solidFill>
                  <a:srgbClr val="000099"/>
                </a:solidFill>
                <a:latin typeface="Cambria" panose="02040503050406030204" pitchFamily="18" charset="0"/>
                <a:ea typeface="Cambria" panose="02040503050406030204" pitchFamily="18" charset="0"/>
              </a:rPr>
              <a:t> By faith Joseph, at the end of his life, made mention of the exodus of the Israelites and gave directions concerning his bones.</a:t>
            </a:r>
          </a:p>
        </p:txBody>
      </p:sp>
    </p:spTree>
    <p:extLst>
      <p:ext uri="{BB962C8B-B14F-4D97-AF65-F5344CB8AC3E}">
        <p14:creationId xmlns:p14="http://schemas.microsoft.com/office/powerpoint/2010/main" val="33059195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1"/>
            <a:ext cx="9195018" cy="1675746"/>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Abraham, when he was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tested</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offered up Isaac, and he who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had received the promises </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was in the act of offering up his only son,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whom it was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“Through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Isaac</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shall your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offspring</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be named” [Gen 21:12].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50311"/>
            <a:ext cx="8704460" cy="4738355"/>
          </a:xfrm>
        </p:spPr>
        <p:txBody>
          <a:bodyPr>
            <a:normAutofit fontScale="92500" lnSpcReduction="20000"/>
          </a:bodyPr>
          <a:lstStyle/>
          <a:p>
            <a:r>
              <a:rPr lang="en-US" dirty="0"/>
              <a:t>The author now turns to one of the most significant events in the Old Testament: Abraham’s sacrifice of Isaac (Gen 22).</a:t>
            </a:r>
          </a:p>
          <a:p>
            <a:r>
              <a:rPr lang="en-US" dirty="0"/>
              <a:t>The author here notes that God “</a:t>
            </a:r>
            <a:r>
              <a:rPr lang="en-US" b="1" i="1" dirty="0">
                <a:solidFill>
                  <a:srgbClr val="000099"/>
                </a:solidFill>
                <a:latin typeface="Cambria" panose="02040503050406030204" pitchFamily="18" charset="0"/>
                <a:ea typeface="Cambria" panose="02040503050406030204" pitchFamily="18" charset="0"/>
              </a:rPr>
              <a:t>tested</a:t>
            </a:r>
            <a:r>
              <a:rPr lang="en-US" dirty="0"/>
              <a:t>” Abraham.</a:t>
            </a:r>
          </a:p>
          <a:p>
            <a:r>
              <a:rPr lang="en-US" dirty="0"/>
              <a:t>Abraham “</a:t>
            </a:r>
            <a:r>
              <a:rPr lang="en-US" i="1" dirty="0">
                <a:solidFill>
                  <a:srgbClr val="000099"/>
                </a:solidFill>
                <a:latin typeface="Cambria" panose="02040503050406030204" pitchFamily="18" charset="0"/>
                <a:ea typeface="Cambria" panose="02040503050406030204" pitchFamily="18" charset="0"/>
              </a:rPr>
              <a:t>had received the </a:t>
            </a:r>
            <a:r>
              <a:rPr lang="en-US" b="1" i="1" dirty="0">
                <a:solidFill>
                  <a:srgbClr val="000099"/>
                </a:solidFill>
                <a:latin typeface="Cambria" panose="02040503050406030204" pitchFamily="18" charset="0"/>
                <a:ea typeface="Cambria" panose="02040503050406030204" pitchFamily="18" charset="0"/>
              </a:rPr>
              <a:t>promises</a:t>
            </a:r>
            <a:r>
              <a:rPr lang="en-US" b="1" i="1" dirty="0"/>
              <a:t>”</a:t>
            </a:r>
            <a:r>
              <a:rPr lang="en-US" dirty="0"/>
              <a:t> from God, in which God pledged to give him </a:t>
            </a:r>
            <a:r>
              <a:rPr lang="en-US" b="1" i="1" dirty="0"/>
              <a:t>land</a:t>
            </a:r>
            <a:r>
              <a:rPr lang="en-US" dirty="0"/>
              <a:t>, </a:t>
            </a:r>
            <a:r>
              <a:rPr lang="en-US" b="1" i="1" dirty="0"/>
              <a:t>offspring</a:t>
            </a:r>
            <a:r>
              <a:rPr lang="en-US" dirty="0"/>
              <a:t>, and </a:t>
            </a:r>
            <a:r>
              <a:rPr lang="en-US" b="1" i="1" dirty="0"/>
              <a:t>blessing</a:t>
            </a:r>
            <a:r>
              <a:rPr lang="en-US" dirty="0"/>
              <a:t> (Gen 12:1-3; 13:14-16; 15:4-5, 16; 17:5-6, 15-21; 18:18; 21:10-12; 22:16-18).</a:t>
            </a:r>
          </a:p>
          <a:p>
            <a:r>
              <a:rPr lang="en-US" b="1" i="1" dirty="0"/>
              <a:t>Central</a:t>
            </a:r>
            <a:r>
              <a:rPr lang="en-US" dirty="0"/>
              <a:t> to these promises was the promise of an “</a:t>
            </a:r>
            <a:r>
              <a:rPr lang="en-US" b="1" i="1" dirty="0">
                <a:solidFill>
                  <a:srgbClr val="000099"/>
                </a:solidFill>
                <a:latin typeface="Cambria" panose="02040503050406030204" pitchFamily="18" charset="0"/>
                <a:ea typeface="Cambria" panose="02040503050406030204" pitchFamily="18" charset="0"/>
              </a:rPr>
              <a:t>offspring</a:t>
            </a:r>
            <a:r>
              <a:rPr lang="en-US" dirty="0"/>
              <a:t>”, and the texts cited above (in which these promises were given) make it clear that the promise would become a reality through “</a:t>
            </a:r>
            <a:r>
              <a:rPr lang="en-US" b="1" i="1" dirty="0">
                <a:solidFill>
                  <a:srgbClr val="000099"/>
                </a:solidFill>
                <a:latin typeface="Cambria" panose="02040503050406030204" pitchFamily="18" charset="0"/>
                <a:ea typeface="Cambria" panose="02040503050406030204" pitchFamily="18" charset="0"/>
              </a:rPr>
              <a:t>Isaac</a:t>
            </a:r>
            <a:r>
              <a:rPr lang="en-US" dirty="0"/>
              <a:t>”, </a:t>
            </a:r>
            <a:r>
              <a:rPr lang="en-US" b="1" i="1" dirty="0"/>
              <a:t>not</a:t>
            </a:r>
            <a:r>
              <a:rPr lang="en-US" dirty="0"/>
              <a:t> Ishmael.</a:t>
            </a:r>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1400862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93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Abraham, when he was tested, offered up Isaac, and he who had received the promises was in the act of offering up his </a:t>
            </a:r>
            <a:r>
              <a:rPr kumimoji="0" lang="en-US" sz="280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only son</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whom it was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Through</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Isaac</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 shall your offspring be named” [Gen 21:12]. </a:t>
            </a: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95516"/>
            <a:ext cx="8704460" cy="4593150"/>
          </a:xfrm>
        </p:spPr>
        <p:txBody>
          <a:bodyPr>
            <a:normAutofit/>
          </a:bodyPr>
          <a:lstStyle/>
          <a:p>
            <a:r>
              <a:rPr lang="en-US" dirty="0"/>
              <a:t>In </a:t>
            </a:r>
            <a:r>
              <a:rPr lang="en-US" b="1" i="1" dirty="0"/>
              <a:t>this</a:t>
            </a:r>
            <a:r>
              <a:rPr lang="en-US" dirty="0"/>
              <a:t> sense Isaac was Abraham’s “</a:t>
            </a:r>
            <a:r>
              <a:rPr lang="en-US" b="1" i="1" dirty="0">
                <a:solidFill>
                  <a:srgbClr val="000099"/>
                </a:solidFill>
                <a:latin typeface="Cambria" panose="02040503050406030204" pitchFamily="18" charset="0"/>
                <a:ea typeface="Cambria" panose="02040503050406030204" pitchFamily="18" charset="0"/>
              </a:rPr>
              <a:t>only</a:t>
            </a:r>
            <a:r>
              <a:rPr lang="en-US" i="1" dirty="0">
                <a:solidFill>
                  <a:srgbClr val="000099"/>
                </a:solidFill>
                <a:latin typeface="Cambria" panose="02040503050406030204" pitchFamily="18" charset="0"/>
                <a:ea typeface="Cambria" panose="02040503050406030204" pitchFamily="18" charset="0"/>
              </a:rPr>
              <a:t> son</a:t>
            </a:r>
            <a:r>
              <a:rPr lang="en-US" dirty="0"/>
              <a:t>”.</a:t>
            </a:r>
          </a:p>
          <a:p>
            <a:r>
              <a:rPr lang="en-US" dirty="0"/>
              <a:t>If Abraham were to </a:t>
            </a:r>
            <a:r>
              <a:rPr lang="en-US" b="1" i="1" dirty="0"/>
              <a:t>sacrifice</a:t>
            </a:r>
            <a:r>
              <a:rPr lang="en-US" dirty="0"/>
              <a:t> his son Isaac, then the promises couldn’t be fulfilled, since the promises could </a:t>
            </a:r>
            <a:r>
              <a:rPr lang="en-US" b="1" i="1" dirty="0"/>
              <a:t>only</a:t>
            </a:r>
            <a:r>
              <a:rPr lang="en-US" dirty="0"/>
              <a:t> be fulfilled “</a:t>
            </a:r>
            <a:r>
              <a:rPr lang="en-US" i="1" dirty="0">
                <a:solidFill>
                  <a:srgbClr val="000099"/>
                </a:solidFill>
                <a:latin typeface="Cambria" panose="02040503050406030204" pitchFamily="18" charset="0"/>
                <a:ea typeface="Cambria" panose="02040503050406030204" pitchFamily="18" charset="0"/>
              </a:rPr>
              <a:t>through</a:t>
            </a:r>
            <a:r>
              <a:rPr lang="en-US" dirty="0"/>
              <a:t> </a:t>
            </a:r>
            <a:r>
              <a:rPr lang="en-US" i="1" dirty="0">
                <a:solidFill>
                  <a:srgbClr val="000099"/>
                </a:solidFill>
                <a:latin typeface="Cambria" panose="02040503050406030204" pitchFamily="18" charset="0"/>
                <a:ea typeface="Cambria" panose="02040503050406030204" pitchFamily="18" charset="0"/>
              </a:rPr>
              <a:t>Isaac</a:t>
            </a:r>
            <a:r>
              <a:rPr lang="en-US" dirty="0"/>
              <a:t>”.</a:t>
            </a:r>
          </a:p>
          <a:p>
            <a:r>
              <a:rPr lang="en-US" dirty="0"/>
              <a:t>Hence, the Lord’s command to Abraham seemed to </a:t>
            </a:r>
            <a:r>
              <a:rPr lang="en-US" b="1" i="1" dirty="0"/>
              <a:t>contradict</a:t>
            </a:r>
            <a:r>
              <a:rPr lang="en-US" dirty="0"/>
              <a:t> everything God had promised to Abraham.</a:t>
            </a:r>
          </a:p>
          <a:p>
            <a:r>
              <a:rPr lang="en-US" dirty="0"/>
              <a:t>Nevertheless, Abraham </a:t>
            </a:r>
            <a:r>
              <a:rPr lang="en-US" b="1" i="1" dirty="0"/>
              <a:t>trusted</a:t>
            </a:r>
            <a:r>
              <a:rPr lang="en-US" dirty="0"/>
              <a:t> God and faithfully carried out his instructions.</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271131958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632577"/>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Abraham, when he was tested, offered up Isaac, and he who had received the promises was in the act of offering up his only son,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whom it was said, </a:t>
            </a:r>
            <a:r>
              <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Through Isaac shall your offspring be named” [Gen 21:12].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746386"/>
            <a:ext cx="8704460" cy="4742280"/>
          </a:xfrm>
        </p:spPr>
        <p:txBody>
          <a:bodyPr>
            <a:normAutofit fontScale="92500" lnSpcReduction="20000"/>
          </a:bodyPr>
          <a:lstStyle/>
          <a:p>
            <a:r>
              <a:rPr lang="en-US" dirty="0"/>
              <a:t>The author here </a:t>
            </a:r>
            <a:r>
              <a:rPr lang="en-US" b="1" i="1" dirty="0"/>
              <a:t>confirms</a:t>
            </a:r>
            <a:r>
              <a:rPr lang="en-US" dirty="0"/>
              <a:t> that the promises were </a:t>
            </a:r>
            <a:r>
              <a:rPr lang="en-US" b="1" i="1" dirty="0"/>
              <a:t>exclusively</a:t>
            </a:r>
            <a:r>
              <a:rPr lang="en-US" dirty="0"/>
              <a:t> given to Isaac by citing Gen 21:12.</a:t>
            </a:r>
          </a:p>
          <a:p>
            <a:r>
              <a:rPr lang="en-US" dirty="0"/>
              <a:t>The </a:t>
            </a:r>
            <a:r>
              <a:rPr lang="en-US" b="1" i="1" dirty="0"/>
              <a:t>background</a:t>
            </a:r>
            <a:r>
              <a:rPr lang="en-US" dirty="0"/>
              <a:t> to this citation is the time when Sarah, wanting to evict Ishmael from the house because he was mocking Isaac, said, “</a:t>
            </a:r>
            <a:r>
              <a:rPr lang="en-US" i="1" dirty="0">
                <a:solidFill>
                  <a:srgbClr val="000099"/>
                </a:solidFill>
                <a:latin typeface="Cambria" panose="02040503050406030204" pitchFamily="18" charset="0"/>
                <a:ea typeface="Cambria" panose="02040503050406030204" pitchFamily="18" charset="0"/>
              </a:rPr>
              <a:t>the son of this slave woman [Ishmael] shall </a:t>
            </a:r>
            <a:r>
              <a:rPr lang="en-US" b="1" i="1" dirty="0">
                <a:solidFill>
                  <a:srgbClr val="000099"/>
                </a:solidFill>
                <a:latin typeface="Cambria" panose="02040503050406030204" pitchFamily="18" charset="0"/>
                <a:ea typeface="Cambria" panose="02040503050406030204" pitchFamily="18" charset="0"/>
              </a:rPr>
              <a:t>not</a:t>
            </a:r>
            <a:r>
              <a:rPr lang="en-US" i="1" dirty="0">
                <a:solidFill>
                  <a:srgbClr val="000099"/>
                </a:solidFill>
                <a:latin typeface="Cambria" panose="02040503050406030204" pitchFamily="18" charset="0"/>
                <a:ea typeface="Cambria" panose="02040503050406030204" pitchFamily="18" charset="0"/>
              </a:rPr>
              <a:t> be heir with my son Isaac</a:t>
            </a:r>
            <a:r>
              <a:rPr lang="en-US" dirty="0"/>
              <a:t>” (Gen 21:9-10).</a:t>
            </a:r>
          </a:p>
          <a:p>
            <a:r>
              <a:rPr lang="en-US" dirty="0"/>
              <a:t>But Abraham was </a:t>
            </a:r>
            <a:r>
              <a:rPr lang="en-US" b="1" i="1" dirty="0"/>
              <a:t>displeased</a:t>
            </a:r>
            <a:r>
              <a:rPr lang="en-US" dirty="0"/>
              <a:t> with his wife’s request and didn’t want to evict Ishmael (Gen 21:11).</a:t>
            </a:r>
          </a:p>
          <a:p>
            <a:r>
              <a:rPr lang="en-US" dirty="0"/>
              <a:t>But God told Abraham to </a:t>
            </a:r>
            <a:r>
              <a:rPr lang="en-US" b="1" i="1" dirty="0"/>
              <a:t>listen</a:t>
            </a:r>
            <a:r>
              <a:rPr lang="en-US" dirty="0"/>
              <a:t> to Sarah because she was right – the promise was to be given “</a:t>
            </a:r>
            <a:r>
              <a:rPr lang="en-US" i="1" dirty="0">
                <a:solidFill>
                  <a:srgbClr val="000099"/>
                </a:solidFill>
                <a:latin typeface="Cambria" panose="02040503050406030204" pitchFamily="18" charset="0"/>
                <a:ea typeface="Cambria" panose="02040503050406030204" pitchFamily="18" charset="0"/>
              </a:rPr>
              <a:t>through </a:t>
            </a:r>
            <a:r>
              <a:rPr lang="en-US" b="1" i="1" dirty="0">
                <a:solidFill>
                  <a:srgbClr val="000099"/>
                </a:solidFill>
                <a:latin typeface="Cambria" panose="02040503050406030204" pitchFamily="18" charset="0"/>
                <a:ea typeface="Cambria" panose="02040503050406030204" pitchFamily="18" charset="0"/>
              </a:rPr>
              <a:t>Isaac</a:t>
            </a:r>
            <a:r>
              <a:rPr lang="en-US" dirty="0"/>
              <a:t>”, </a:t>
            </a:r>
            <a:r>
              <a:rPr lang="en-US" b="1" i="1" dirty="0"/>
              <a:t>not</a:t>
            </a:r>
            <a:r>
              <a:rPr lang="en-US" dirty="0"/>
              <a:t> Ishmael.</a:t>
            </a:r>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59593135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F7EEBB-1A93-45C2-AC0D-7B42D88F794A}"/>
              </a:ext>
            </a:extLst>
          </p:cNvPr>
          <p:cNvSpPr>
            <a:spLocks noGrp="1"/>
          </p:cNvSpPr>
          <p:nvPr>
            <p:ph type="title"/>
          </p:nvPr>
        </p:nvSpPr>
        <p:spPr>
          <a:xfrm>
            <a:off x="15698" y="0"/>
            <a:ext cx="9195018" cy="1769933"/>
          </a:xfrm>
          <a:solidFill>
            <a:schemeClr val="bg1"/>
          </a:solidFill>
          <a:ln w="25400">
            <a:solidFill>
              <a:srgbClr val="000099"/>
            </a:solidFill>
          </a:ln>
        </p:spPr>
        <p:txBody>
          <a:bodyPr/>
          <a:lstStyle/>
          <a:p>
            <a:pPr marL="0" marR="0" lvl="0" indent="0" algn="l" defTabSz="914400" rtl="0" eaLnBrk="1" fontAlgn="auto" latinLnBrk="0" hangingPunct="1">
              <a:lnSpc>
                <a:spcPct val="90000"/>
              </a:lnSpc>
              <a:spcBef>
                <a:spcPts val="1000"/>
              </a:spcBef>
              <a:spcAft>
                <a:spcPts val="0"/>
              </a:spcAft>
              <a:buClr>
                <a:srgbClr val="000099"/>
              </a:buClr>
              <a:buSzTx/>
              <a:buFont typeface="Arial" panose="020B0604020202020204" pitchFamily="34" charset="0"/>
              <a:buNone/>
              <a:tabLst/>
              <a:defRPr/>
            </a:pP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17</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By faith Abraham, when he was tested, offered up Isaac, and he who had received the promises was in the act of offering up his only son, </a:t>
            </a:r>
            <a:r>
              <a:rPr kumimoji="0" lang="en-US" sz="2800" b="0" i="0" u="none" strike="noStrike" kern="1200" cap="none" spc="0" normalizeH="0" baseline="30000" noProof="0" dirty="0">
                <a:ln>
                  <a:noFill/>
                </a:ln>
                <a:solidFill>
                  <a:prstClr val="black"/>
                </a:solidFill>
                <a:effectLst/>
                <a:uLnTx/>
                <a:uFillTx/>
                <a:latin typeface="Cambria" panose="02040503050406030204" pitchFamily="18" charset="0"/>
                <a:ea typeface="Cambria" panose="02040503050406030204" pitchFamily="18" charset="0"/>
                <a:cs typeface="+mn-cs"/>
              </a:rPr>
              <a:t>18</a:t>
            </a:r>
            <a:r>
              <a:rPr kumimoji="0" lang="en-US" sz="2800" b="0" i="1" u="none" strike="noStrike" kern="1200" cap="none" spc="0" normalizeH="0" baseline="0" noProof="0" dirty="0">
                <a:ln>
                  <a:noFill/>
                </a:ln>
                <a:solidFill>
                  <a:srgbClr val="000099"/>
                </a:solidFill>
                <a:effectLst/>
                <a:uLnTx/>
                <a:uFillTx/>
                <a:latin typeface="Cambria" panose="02040503050406030204" pitchFamily="18" charset="0"/>
                <a:ea typeface="Cambria" panose="02040503050406030204" pitchFamily="18" charset="0"/>
                <a:cs typeface="+mn-cs"/>
              </a:rPr>
              <a:t> of whom it was said, “</a:t>
            </a:r>
            <a:r>
              <a:rPr kumimoji="0" lang="en-US" sz="280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rPr>
              <a:t>Through Isaac shall your offspring be named” [Gen 21:12]. </a:t>
            </a:r>
            <a:endParaRPr kumimoji="0" lang="en-US" sz="2800" b="0" i="1" u="none" strike="noStrike" kern="1200" cap="none" spc="0" normalizeH="0" baseline="0" noProof="0" dirty="0">
              <a:ln>
                <a:noFill/>
              </a:ln>
              <a:solidFill>
                <a:srgbClr val="7030A0"/>
              </a:solidFill>
              <a:effectLst/>
              <a:uLnTx/>
              <a:uFillTx/>
              <a:latin typeface="Cambria" panose="02040503050406030204" pitchFamily="18" charset="0"/>
              <a:ea typeface="Cambria" panose="02040503050406030204" pitchFamily="18" charset="0"/>
              <a:cs typeface="+mn-cs"/>
            </a:endParaRPr>
          </a:p>
        </p:txBody>
      </p:sp>
      <p:sp>
        <p:nvSpPr>
          <p:cNvPr id="5" name="Content Placeholder 4">
            <a:extLst>
              <a:ext uri="{FF2B5EF4-FFF2-40B4-BE49-F238E27FC236}">
                <a16:creationId xmlns:a16="http://schemas.microsoft.com/office/drawing/2014/main" id="{84B4D718-3BF3-4159-8690-F45761FCAF60}"/>
              </a:ext>
            </a:extLst>
          </p:cNvPr>
          <p:cNvSpPr>
            <a:spLocks noGrp="1"/>
          </p:cNvSpPr>
          <p:nvPr>
            <p:ph idx="1"/>
          </p:nvPr>
        </p:nvSpPr>
        <p:spPr>
          <a:xfrm>
            <a:off x="243317" y="1895516"/>
            <a:ext cx="8704460" cy="4593150"/>
          </a:xfrm>
        </p:spPr>
        <p:txBody>
          <a:bodyPr>
            <a:normAutofit fontScale="92500"/>
          </a:bodyPr>
          <a:lstStyle/>
          <a:p>
            <a:r>
              <a:rPr lang="en-US" dirty="0"/>
              <a:t>Interestingly, Paul cites the </a:t>
            </a:r>
            <a:r>
              <a:rPr lang="en-US" b="1" i="1" dirty="0"/>
              <a:t>identical</a:t>
            </a:r>
            <a:r>
              <a:rPr lang="en-US" dirty="0"/>
              <a:t> account to make the </a:t>
            </a:r>
            <a:r>
              <a:rPr lang="en-US" b="1" i="1" dirty="0"/>
              <a:t>same</a:t>
            </a:r>
            <a:r>
              <a:rPr lang="en-US" dirty="0"/>
              <a:t> basic point in both Rom 9:7 and Gal 4:30.</a:t>
            </a:r>
          </a:p>
          <a:p>
            <a:r>
              <a:rPr lang="en-US" dirty="0"/>
              <a:t>Back in Genesis 17, when the Lord promised Abraham and Sarah a son, Abraham wasn’t really interested (Gen 17:15-18). He was satisfied with the promise becoming a reality through </a:t>
            </a:r>
            <a:r>
              <a:rPr lang="en-US" b="1" i="1" dirty="0"/>
              <a:t>Ishmael</a:t>
            </a:r>
            <a:r>
              <a:rPr lang="en-US" dirty="0"/>
              <a:t>.</a:t>
            </a:r>
          </a:p>
          <a:p>
            <a:r>
              <a:rPr lang="en-US" dirty="0"/>
              <a:t>But the Lord </a:t>
            </a:r>
            <a:r>
              <a:rPr lang="en-US" b="1" i="1" dirty="0"/>
              <a:t>rejected</a:t>
            </a:r>
            <a:r>
              <a:rPr lang="en-US" dirty="0"/>
              <a:t> Abraham’s perspective.</a:t>
            </a:r>
          </a:p>
          <a:p>
            <a:r>
              <a:rPr lang="en-US" dirty="0"/>
              <a:t>Though the Lord promised to also </a:t>
            </a:r>
            <a:r>
              <a:rPr lang="en-US" b="1" i="1" dirty="0"/>
              <a:t>bless</a:t>
            </a:r>
            <a:r>
              <a:rPr lang="en-US" dirty="0"/>
              <a:t> Ishmael, his covenant promise would be with and through Isaac </a:t>
            </a:r>
            <a:r>
              <a:rPr lang="en-US" b="1" i="1" dirty="0"/>
              <a:t>alone</a:t>
            </a:r>
            <a:r>
              <a:rPr lang="en-US" dirty="0"/>
              <a:t> (Gen 17:19-21).</a:t>
            </a:r>
          </a:p>
          <a:p>
            <a:pPr marL="0" indent="0">
              <a:buNone/>
            </a:pPr>
            <a:endParaRPr lang="en-US" dirty="0"/>
          </a:p>
          <a:p>
            <a:endParaRPr lang="en-US" dirty="0"/>
          </a:p>
        </p:txBody>
      </p:sp>
      <p:sp>
        <p:nvSpPr>
          <p:cNvPr id="6" name="TextBox 5">
            <a:extLst>
              <a:ext uri="{FF2B5EF4-FFF2-40B4-BE49-F238E27FC236}">
                <a16:creationId xmlns:a16="http://schemas.microsoft.com/office/drawing/2014/main" id="{A48EED75-CAE2-4CE9-8DEF-CF77722B6015}"/>
              </a:ext>
            </a:extLst>
          </p:cNvPr>
          <p:cNvSpPr txBox="1"/>
          <p:nvPr/>
        </p:nvSpPr>
        <p:spPr>
          <a:xfrm>
            <a:off x="7848" y="6488667"/>
            <a:ext cx="9136151"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Schreiner, Thomas R. – </a:t>
            </a:r>
            <a:r>
              <a:rPr kumimoji="0" lang="en-US" sz="1800" b="0" i="1" u="none" strike="noStrike" kern="1200" cap="none" spc="0" normalizeH="0" baseline="0" noProof="0" dirty="0">
                <a:ln>
                  <a:noFill/>
                </a:ln>
                <a:solidFill>
                  <a:prstClr val="black"/>
                </a:solidFill>
                <a:effectLst/>
                <a:uLnTx/>
                <a:uFillTx/>
                <a:latin typeface="Calibri" panose="020F0502020204030204"/>
                <a:ea typeface="+mn-ea"/>
                <a:cs typeface="+mn-cs"/>
              </a:rPr>
              <a:t>Evangelical Biblical Theology Commentary - Hebrews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pp. 356-357 </a:t>
            </a:r>
          </a:p>
        </p:txBody>
      </p:sp>
    </p:spTree>
    <p:extLst>
      <p:ext uri="{BB962C8B-B14F-4D97-AF65-F5344CB8AC3E}">
        <p14:creationId xmlns:p14="http://schemas.microsoft.com/office/powerpoint/2010/main" val="30656704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5">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 calcmode="lin" valueType="num">
                                      <p:cBhvr>
                                        <p:cTn id="1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p:cTn id="21"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180021</TotalTime>
  <Words>3306</Words>
  <Application>Microsoft Office PowerPoint</Application>
  <PresentationFormat>On-screen Show (4:3)</PresentationFormat>
  <Paragraphs>150</Paragraphs>
  <Slides>24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24</vt:i4>
      </vt:variant>
    </vt:vector>
  </HeadingPairs>
  <TitlesOfParts>
    <vt:vector size="31" baseType="lpstr">
      <vt:lpstr>Arial</vt:lpstr>
      <vt:lpstr>Bwhebb</vt:lpstr>
      <vt:lpstr>Calibri</vt:lpstr>
      <vt:lpstr>Cambria</vt:lpstr>
      <vt:lpstr>Candara</vt:lpstr>
      <vt:lpstr>1_Office Theme</vt:lpstr>
      <vt:lpstr>2_Office Theme</vt:lpstr>
      <vt:lpstr>PowerPoint Presentation</vt:lpstr>
      <vt:lpstr>Outline of Hebrews “Jesus is Better”</vt:lpstr>
      <vt:lpstr>Outline of Hebrews</vt:lpstr>
      <vt:lpstr>Outline of Hebrews</vt:lpstr>
      <vt:lpstr>The Faith of Abraham and His Heirs – Part 3 (11:17-22)</vt:lpstr>
      <vt:lpstr>17 By faith Abraham, when he was tested, offered up Isaac, and he who had received the promises was in the act of offering up his only son, 18 of whom it was said, “Through Isaac shall your offspring be named” [Gen 21:12]. </vt:lpstr>
      <vt:lpstr>17 By faith Abraham, when he was tested, offered up Isaac, and he who had received the promises was in the act of offering up his only son, 18 of whom it was said, “Through Isaac shall your offspring be named” [Gen 21:12]. </vt:lpstr>
      <vt:lpstr>17 By faith Abraham, when he was tested, offered up Isaac, and he who had received the promises was in the act of offering up his only son, 18 of whom it was said, “Through Isaac shall your offspring be named” [Gen 21:12]. </vt:lpstr>
      <vt:lpstr>17 By faith Abraham, when he was tested, offered up Isaac, and he who had received the promises was in the act of offering up his only son, 18 of whom it was said, “Through Isaac shall your offspring be named” [Gen 21:12]. </vt:lpstr>
      <vt:lpstr>17 By faith Abraham, when he was tested, offered up Isaac, and he who had received the promises was in the act of offering up his only son, 18 of whom it was said, “Through Isaac shall your offspring be named” [Gen 21:12]. </vt:lpstr>
      <vt:lpstr>19 [Abraham] considered that God was able even to raise [Isaac] from the dead, from which, figuratively speaking, he did receive him back.</vt:lpstr>
      <vt:lpstr>19 [Abraham] considered that God was able even to raise [Isaac] from the dead, from which, figuratively speaking, he did receive him back.</vt:lpstr>
      <vt:lpstr>19 He considered that God was able even to raise him from the dead, from which, figuratively speaking, he did receive him back.</vt:lpstr>
      <vt:lpstr>19 He considered that God was able even to raise him from the dead, from which, figuratively speaking, he did receive him back.</vt:lpstr>
      <vt:lpstr>20 By faith Isaac invoked future blessings on Jacob and Esau.</vt:lpstr>
      <vt:lpstr>20 By faith Isaac invoked future blessings on Jacob and Esau.</vt:lpstr>
      <vt:lpstr>21 By faith Jacob, when dying, blessed each of the sons of Joseph, bowing in worship over the head of his staff.</vt:lpstr>
      <vt:lpstr>21 By faith Jacob, when dying, blessed each of the sons of Joseph, bowing in worship over the head of his staff.</vt:lpstr>
      <vt:lpstr>22 By faith Joseph, at the end of his life, made mention of the exodus of the Israelites and gave directions concerning his bones.</vt:lpstr>
      <vt:lpstr>22 By faith Joseph, at the end of his life, made mention of the exodus of the Israelites and gave directions concerning his bones.</vt:lpstr>
      <vt:lpstr>22 By faith Joseph, at the end of his life, made mention of the exodus of the Israelites and gave directions concerning his bones.</vt:lpstr>
      <vt:lpstr>Class Discussion Time</vt:lpstr>
      <vt:lpstr>*Class Discussion Time</vt:lpstr>
      <vt:lpstr>*Class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1979</cp:revision>
  <cp:lastPrinted>2022-12-04T15:09:49Z</cp:lastPrinted>
  <dcterms:created xsi:type="dcterms:W3CDTF">2022-03-11T13:15:23Z</dcterms:created>
  <dcterms:modified xsi:type="dcterms:W3CDTF">2022-12-04T15:17:35Z</dcterms:modified>
</cp:coreProperties>
</file>