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7081" r:id="rId3"/>
    <p:sldId id="7082" r:id="rId4"/>
    <p:sldId id="7083" r:id="rId5"/>
    <p:sldId id="7084" r:id="rId6"/>
    <p:sldId id="7088" r:id="rId7"/>
    <p:sldId id="7101" r:id="rId8"/>
    <p:sldId id="7115" r:id="rId9"/>
    <p:sldId id="7090" r:id="rId10"/>
    <p:sldId id="7092" r:id="rId11"/>
    <p:sldId id="7113" r:id="rId12"/>
    <p:sldId id="7093" r:id="rId13"/>
    <p:sldId id="7094" r:id="rId14"/>
    <p:sldId id="7095" r:id="rId15"/>
    <p:sldId id="7100" r:id="rId16"/>
    <p:sldId id="7096" r:id="rId17"/>
    <p:sldId id="7097" r:id="rId18"/>
    <p:sldId id="7098" r:id="rId19"/>
    <p:sldId id="7099" r:id="rId20"/>
    <p:sldId id="7114" r:id="rId21"/>
    <p:sldId id="7102" r:id="rId22"/>
    <p:sldId id="7104" r:id="rId23"/>
    <p:sldId id="7103" r:id="rId24"/>
    <p:sldId id="7105" r:id="rId2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5204466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those who will have to give an account</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a:bodyPr>
          <a:lstStyle/>
          <a:p>
            <a:r>
              <a:rPr lang="en-US" dirty="0"/>
              <a:t>They will give such an account at the </a:t>
            </a:r>
            <a:r>
              <a:rPr lang="en-US" b="1" i="1" dirty="0"/>
              <a:t>end</a:t>
            </a:r>
            <a:r>
              <a:rPr lang="en-US" dirty="0"/>
              <a:t> of their life, when the Lord says to them: “</a:t>
            </a:r>
            <a:r>
              <a:rPr lang="en-US" i="1" dirty="0">
                <a:solidFill>
                  <a:srgbClr val="000099"/>
                </a:solidFill>
                <a:latin typeface="Cambria" panose="02040503050406030204" pitchFamily="18" charset="0"/>
                <a:ea typeface="Cambria" panose="02040503050406030204" pitchFamily="18" charset="0"/>
              </a:rPr>
              <a:t>turn in the account of your management, for you can no longer be manager.</a:t>
            </a:r>
            <a:r>
              <a:rPr lang="en-US" dirty="0"/>
              <a:t>” </a:t>
            </a:r>
            <a:r>
              <a:rPr lang="en-US" i="1" dirty="0">
                <a:solidFill>
                  <a:srgbClr val="000099"/>
                </a:solidFill>
                <a:latin typeface="Cambria" panose="02040503050406030204" pitchFamily="18" charset="0"/>
                <a:ea typeface="Cambria" panose="02040503050406030204" pitchFamily="18" charset="0"/>
              </a:rPr>
              <a:t> </a:t>
            </a:r>
            <a:r>
              <a:rPr lang="en-US" dirty="0"/>
              <a:t>(Luke 16:2) </a:t>
            </a:r>
          </a:p>
          <a:p>
            <a:r>
              <a:rPr lang="en-US" dirty="0"/>
              <a:t>This will take place on that day of judgment, when “</a:t>
            </a:r>
            <a:r>
              <a:rPr lang="en-US" b="1" i="1" dirty="0">
                <a:solidFill>
                  <a:srgbClr val="000099"/>
                </a:solidFill>
                <a:latin typeface="Cambria" panose="02040503050406030204" pitchFamily="18" charset="0"/>
                <a:ea typeface="Cambria" panose="02040503050406030204" pitchFamily="18" charset="0"/>
              </a:rPr>
              <a:t>each of us </a:t>
            </a:r>
            <a:r>
              <a:rPr lang="en-US" i="1" dirty="0">
                <a:solidFill>
                  <a:srgbClr val="000099"/>
                </a:solidFill>
                <a:latin typeface="Cambria" panose="02040503050406030204" pitchFamily="18" charset="0"/>
                <a:ea typeface="Cambria" panose="02040503050406030204" pitchFamily="18" charset="0"/>
              </a:rPr>
              <a:t>will give an account of himself to God</a:t>
            </a:r>
            <a:r>
              <a:rPr lang="en-US" dirty="0"/>
              <a:t>.” (Rom 14:12)</a:t>
            </a:r>
          </a:p>
          <a:p>
            <a:r>
              <a:rPr lang="en-US" dirty="0"/>
              <a:t>But that’s not </a:t>
            </a:r>
            <a:r>
              <a:rPr lang="en-US" b="1" i="1" dirty="0"/>
              <a:t>all</a:t>
            </a:r>
            <a:r>
              <a:rPr lang="en-US" dirty="0"/>
              <a:t>: pastors </a:t>
            </a:r>
            <a:r>
              <a:rPr lang="en-US"/>
              <a:t>must “</a:t>
            </a:r>
            <a:r>
              <a:rPr lang="en-US" i="1" dirty="0">
                <a:solidFill>
                  <a:srgbClr val="000099"/>
                </a:solidFill>
                <a:latin typeface="Cambria" panose="02040503050406030204" pitchFamily="18" charset="0"/>
                <a:ea typeface="Cambria" panose="02040503050406030204" pitchFamily="18" charset="0"/>
              </a:rPr>
              <a:t>give an account</a:t>
            </a:r>
            <a:r>
              <a:rPr lang="en-US" dirty="0"/>
              <a:t>” </a:t>
            </a:r>
            <a:r>
              <a:rPr lang="en-US" b="1" i="1" dirty="0"/>
              <a:t>even during the course</a:t>
            </a:r>
            <a:r>
              <a:rPr lang="en-US" dirty="0"/>
              <a:t> of their ministry.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3946619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them do this with joy and not with groaning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7356" y="1818556"/>
            <a:ext cx="8810420" cy="4670111"/>
          </a:xfrm>
        </p:spPr>
        <p:txBody>
          <a:bodyPr>
            <a:normAutofit fontScale="92500" lnSpcReduction="20000"/>
          </a:bodyPr>
          <a:lstStyle/>
          <a:p>
            <a:r>
              <a:rPr lang="en-US" dirty="0"/>
              <a:t>A </a:t>
            </a:r>
            <a:r>
              <a:rPr lang="en-US" b="1" i="1" dirty="0"/>
              <a:t>faithful shepherd </a:t>
            </a:r>
            <a:r>
              <a:rPr lang="en-US" dirty="0"/>
              <a:t>will </a:t>
            </a:r>
            <a:r>
              <a:rPr lang="en-US" b="1" i="1" dirty="0"/>
              <a:t>constantly</a:t>
            </a:r>
            <a:r>
              <a:rPr lang="en-US" dirty="0"/>
              <a:t> remember his people in prayer before the Lord as we see exemplified by the Apostle Paul for those whom God had entrusted to </a:t>
            </a:r>
            <a:r>
              <a:rPr lang="en-US" b="1" i="1" dirty="0"/>
              <a:t>his</a:t>
            </a:r>
            <a:r>
              <a:rPr lang="en-US" dirty="0"/>
              <a:t> care (1 Thes 1:2-3).</a:t>
            </a:r>
          </a:p>
          <a:p>
            <a:pPr lvl="1"/>
            <a:r>
              <a:rPr lang="en-US" dirty="0"/>
              <a:t>If the shepherd’s work </a:t>
            </a:r>
            <a:r>
              <a:rPr lang="en-US" b="1" i="1" dirty="0"/>
              <a:t>prospers</a:t>
            </a:r>
            <a:r>
              <a:rPr lang="en-US" dirty="0"/>
              <a:t> and the souls of his people seem to be growing such that they “</a:t>
            </a:r>
            <a:r>
              <a:rPr lang="en-US" i="1" dirty="0">
                <a:solidFill>
                  <a:srgbClr val="000099"/>
                </a:solidFill>
                <a:latin typeface="Cambria" panose="02040503050406030204" pitchFamily="18" charset="0"/>
                <a:ea typeface="Cambria" panose="02040503050406030204" pitchFamily="18" charset="0"/>
              </a:rPr>
              <a:t>running with endurance the race that is set before [them], looking to Jesus, the founder and perfecter of [their] faith</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(Heb 12:1-2) then he ought with “</a:t>
            </a:r>
            <a:r>
              <a:rPr lang="en-US" i="1" dirty="0">
                <a:solidFill>
                  <a:srgbClr val="000099"/>
                </a:solidFill>
                <a:latin typeface="Cambria" panose="02040503050406030204" pitchFamily="18" charset="0"/>
                <a:ea typeface="Cambria" panose="02040503050406030204" pitchFamily="18" charset="0"/>
              </a:rPr>
              <a:t>joy</a:t>
            </a:r>
            <a:r>
              <a:rPr lang="en-US" dirty="0"/>
              <a:t>” and thankfulness give an account of this to the Lord.</a:t>
            </a:r>
          </a:p>
          <a:p>
            <a:pPr lvl="1"/>
            <a:r>
              <a:rPr lang="en-US" dirty="0"/>
              <a:t>If, on the other hand, the spiritual health of his people seems to be declining such that they “</a:t>
            </a:r>
            <a:r>
              <a:rPr lang="en-US" i="1" dirty="0">
                <a:solidFill>
                  <a:srgbClr val="000099"/>
                </a:solidFill>
                <a:latin typeface="Cambria" panose="02040503050406030204" pitchFamily="18" charset="0"/>
                <a:ea typeface="Cambria" panose="02040503050406030204" pitchFamily="18" charset="0"/>
              </a:rPr>
              <a:t>go on sinning deliberately after receiving the knowledge of the truth</a:t>
            </a:r>
            <a:r>
              <a:rPr lang="en-US" dirty="0"/>
              <a:t>” (Heb 10:26) then he ought to pour out his sorrows before the Lord, giving his account “</a:t>
            </a:r>
            <a:r>
              <a:rPr lang="en-US" i="1" dirty="0">
                <a:solidFill>
                  <a:srgbClr val="000099"/>
                </a:solidFill>
                <a:latin typeface="Cambria" panose="02040503050406030204" pitchFamily="18" charset="0"/>
                <a:ea typeface="Cambria" panose="02040503050406030204" pitchFamily="18" charset="0"/>
              </a:rPr>
              <a:t>with groaning</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3021200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Obey your leaders and submit to them, for they are keeping watch over your souls, as those who will have to give an account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92500" lnSpcReduction="20000"/>
          </a:bodyPr>
          <a:lstStyle/>
          <a:p>
            <a:r>
              <a:rPr lang="en-US" dirty="0"/>
              <a:t>And when, as members of a local congregation, we come to recognize the </a:t>
            </a:r>
            <a:r>
              <a:rPr lang="en-US" b="1" i="1" dirty="0"/>
              <a:t>grave responsibility</a:t>
            </a:r>
            <a:r>
              <a:rPr lang="en-US" dirty="0"/>
              <a:t> our pastors have to “</a:t>
            </a:r>
            <a:r>
              <a:rPr lang="en-US" i="1" dirty="0">
                <a:solidFill>
                  <a:srgbClr val="000099"/>
                </a:solidFill>
                <a:latin typeface="Cambria" panose="02040503050406030204" pitchFamily="18" charset="0"/>
                <a:ea typeface="Cambria" panose="02040503050406030204" pitchFamily="18" charset="0"/>
              </a:rPr>
              <a:t>watch over </a:t>
            </a:r>
            <a:r>
              <a:rPr lang="en-US" dirty="0"/>
              <a:t>” our souls and to “</a:t>
            </a:r>
            <a:r>
              <a:rPr lang="en-US" i="1" dirty="0">
                <a:solidFill>
                  <a:srgbClr val="000099"/>
                </a:solidFill>
                <a:latin typeface="Cambria" panose="02040503050406030204" pitchFamily="18" charset="0"/>
                <a:ea typeface="Cambria" panose="02040503050406030204" pitchFamily="18" charset="0"/>
              </a:rPr>
              <a:t>give an account</a:t>
            </a:r>
            <a:r>
              <a:rPr lang="en-US" dirty="0"/>
              <a:t>” for our spiritual well-being, it should </a:t>
            </a:r>
            <a:r>
              <a:rPr lang="en-US" b="1" i="1" dirty="0"/>
              <a:t>motivate</a:t>
            </a:r>
            <a:r>
              <a:rPr lang="en-US" dirty="0"/>
              <a:t> us to want to “</a:t>
            </a:r>
            <a:r>
              <a:rPr lang="en-US" i="1" dirty="0">
                <a:solidFill>
                  <a:srgbClr val="000099"/>
                </a:solidFill>
                <a:latin typeface="Cambria" panose="02040503050406030204" pitchFamily="18" charset="0"/>
                <a:ea typeface="Cambria" panose="02040503050406030204" pitchFamily="18" charset="0"/>
              </a:rPr>
              <a:t>obey</a:t>
            </a:r>
            <a:r>
              <a:rPr lang="en-US" dirty="0"/>
              <a:t>” and “</a:t>
            </a:r>
            <a:r>
              <a:rPr lang="en-US" i="1" dirty="0">
                <a:solidFill>
                  <a:srgbClr val="000099"/>
                </a:solidFill>
                <a:latin typeface="Cambria" panose="02040503050406030204" pitchFamily="18" charset="0"/>
                <a:ea typeface="Cambria" panose="02040503050406030204" pitchFamily="18" charset="0"/>
              </a:rPr>
              <a:t>submit to them</a:t>
            </a:r>
            <a:r>
              <a:rPr lang="en-US" dirty="0"/>
              <a:t>”.</a:t>
            </a:r>
          </a:p>
          <a:p>
            <a:r>
              <a:rPr lang="en-US" dirty="0"/>
              <a:t>They may at times have to confront you with a difficult but necessary truth.</a:t>
            </a:r>
          </a:p>
          <a:p>
            <a:r>
              <a:rPr lang="en-US" dirty="0"/>
              <a:t>They may, under some circumstances, even have to utter a sharp rebuke.</a:t>
            </a:r>
          </a:p>
          <a:p>
            <a:r>
              <a:rPr lang="en-US" dirty="0"/>
              <a:t>But remember: as a shepherd of the flock of God, he has no choice. He is “</a:t>
            </a:r>
            <a:r>
              <a:rPr lang="en-US" i="1" dirty="0">
                <a:solidFill>
                  <a:srgbClr val="000099"/>
                </a:solidFill>
                <a:latin typeface="Cambria" panose="02040503050406030204" pitchFamily="18" charset="0"/>
                <a:ea typeface="Cambria" panose="02040503050406030204" pitchFamily="18" charset="0"/>
              </a:rPr>
              <a:t>a man under authority</a:t>
            </a:r>
            <a:r>
              <a:rPr lang="en-US" dirty="0"/>
              <a:t>” (cf. Mat 8:9)</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2530626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a:bodyPr>
          <a:lstStyle/>
          <a:p>
            <a:r>
              <a:rPr lang="en-US" sz="3600" dirty="0"/>
              <a:t>When faced with such an unpleasant encounter with a pastor, if in doubt, ask yourself: Has my pastor said anything that Christ in his word has not said (either explicitly or in principle)?</a:t>
            </a:r>
          </a:p>
          <a:p>
            <a:pPr lvl="1"/>
            <a:r>
              <a:rPr lang="en-US" sz="3200" dirty="0"/>
              <a:t>If he has, then feel free to disregard him.</a:t>
            </a:r>
          </a:p>
          <a:p>
            <a:pPr lvl="1"/>
            <a:r>
              <a:rPr lang="en-US" sz="3200" dirty="0"/>
              <a:t>But if </a:t>
            </a:r>
            <a:r>
              <a:rPr lang="en-US" sz="3200" b="1" i="1" dirty="0"/>
              <a:t>not</a:t>
            </a:r>
            <a:r>
              <a:rPr lang="en-US" sz="3200" dirty="0"/>
              <a:t>, then don’t fault </a:t>
            </a:r>
            <a:r>
              <a:rPr lang="en-US" sz="3200" b="1" i="1" dirty="0"/>
              <a:t>him</a:t>
            </a:r>
            <a:r>
              <a:rPr lang="en-US" sz="3200" dirty="0"/>
              <a:t> – he is merely doing what he is </a:t>
            </a:r>
            <a:r>
              <a:rPr lang="en-US" sz="3200" b="1" i="1" dirty="0"/>
              <a:t>responsible</a:t>
            </a:r>
            <a:r>
              <a:rPr lang="en-US" sz="3200" dirty="0"/>
              <a:t> to do – to his Lord and to you!</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1248121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are keeping watch over your souls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a:bodyPr>
          <a:lstStyle/>
          <a:p>
            <a:r>
              <a:rPr lang="en-US" dirty="0"/>
              <a:t>Remember, he has been charged with “</a:t>
            </a:r>
            <a:r>
              <a:rPr lang="en-US" i="1" dirty="0">
                <a:solidFill>
                  <a:srgbClr val="000099"/>
                </a:solidFill>
                <a:latin typeface="Cambria" panose="02040503050406030204" pitchFamily="18" charset="0"/>
                <a:ea typeface="Cambria" panose="02040503050406030204" pitchFamily="18" charset="0"/>
              </a:rPr>
              <a:t>keeping watch over your souls</a:t>
            </a:r>
            <a:r>
              <a:rPr lang="en-US" dirty="0"/>
              <a:t>”. His </a:t>
            </a:r>
            <a:r>
              <a:rPr lang="en-US" b="1" i="1" dirty="0"/>
              <a:t>primary objective </a:t>
            </a:r>
            <a:r>
              <a:rPr lang="en-US" dirty="0"/>
              <a:t>is your salvation and spiritual growth.</a:t>
            </a:r>
          </a:p>
          <a:p>
            <a:r>
              <a:rPr lang="en-US" dirty="0"/>
              <a:t>And just as it would be cruel for a physician to avoid recommending a painful course of treatment, if it was necessary in order to cure a fatal disease – so it would be unloving for a pastor to withhold a painful correction if needed in order to address a serious concern in the congregation.</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4667557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7734" y="1813102"/>
            <a:ext cx="8849665" cy="4675565"/>
          </a:xfrm>
        </p:spPr>
        <p:txBody>
          <a:bodyPr>
            <a:normAutofit fontScale="92500" lnSpcReduction="20000"/>
          </a:bodyPr>
          <a:lstStyle/>
          <a:p>
            <a:r>
              <a:rPr lang="en-US" dirty="0"/>
              <a:t>The Apostle Paul tells us (2 Cor 2:15-16) that a faithful minister is:</a:t>
            </a:r>
          </a:p>
          <a:p>
            <a:pPr lvl="1"/>
            <a:r>
              <a:rPr lang="en-US" dirty="0"/>
              <a:t>To those who are </a:t>
            </a:r>
            <a:r>
              <a:rPr lang="en-US" b="1" i="1" dirty="0"/>
              <a:t>perishing</a:t>
            </a:r>
            <a:r>
              <a:rPr lang="en-US" dirty="0"/>
              <a:t> “</a:t>
            </a:r>
            <a:r>
              <a:rPr lang="en-US" i="1" dirty="0">
                <a:solidFill>
                  <a:srgbClr val="000099"/>
                </a:solidFill>
                <a:latin typeface="Cambria" panose="02040503050406030204" pitchFamily="18" charset="0"/>
                <a:ea typeface="Cambria" panose="02040503050406030204" pitchFamily="18" charset="0"/>
              </a:rPr>
              <a:t>a fragrance from </a:t>
            </a:r>
            <a:r>
              <a:rPr lang="en-US" b="1" i="1" dirty="0">
                <a:solidFill>
                  <a:srgbClr val="000099"/>
                </a:solidFill>
                <a:latin typeface="Cambria" panose="02040503050406030204" pitchFamily="18" charset="0"/>
                <a:ea typeface="Cambria" panose="02040503050406030204" pitchFamily="18" charset="0"/>
              </a:rPr>
              <a:t>death to death</a:t>
            </a:r>
            <a:r>
              <a:rPr lang="en-US" dirty="0"/>
              <a:t>” </a:t>
            </a:r>
          </a:p>
          <a:p>
            <a:pPr lvl="1"/>
            <a:r>
              <a:rPr lang="en-US" dirty="0"/>
              <a:t>To those who are </a:t>
            </a:r>
            <a:r>
              <a:rPr lang="en-US" b="1" i="1" dirty="0"/>
              <a:t>saved</a:t>
            </a:r>
            <a:r>
              <a:rPr lang="en-US" dirty="0"/>
              <a:t> “</a:t>
            </a:r>
            <a:r>
              <a:rPr lang="en-US" i="1" dirty="0">
                <a:solidFill>
                  <a:srgbClr val="000099"/>
                </a:solidFill>
                <a:latin typeface="Cambria" panose="02040503050406030204" pitchFamily="18" charset="0"/>
                <a:ea typeface="Cambria" panose="02040503050406030204" pitchFamily="18" charset="0"/>
              </a:rPr>
              <a:t>a fragrance from </a:t>
            </a:r>
            <a:r>
              <a:rPr lang="en-US" b="1" i="1" dirty="0">
                <a:solidFill>
                  <a:srgbClr val="000099"/>
                </a:solidFill>
                <a:latin typeface="Cambria" panose="02040503050406030204" pitchFamily="18" charset="0"/>
                <a:ea typeface="Cambria" panose="02040503050406030204" pitchFamily="18" charset="0"/>
              </a:rPr>
              <a:t>life to life</a:t>
            </a:r>
            <a:r>
              <a:rPr lang="en-US" dirty="0"/>
              <a:t>.”</a:t>
            </a:r>
          </a:p>
          <a:p>
            <a:r>
              <a:rPr lang="en-US" dirty="0"/>
              <a:t>But as long as a minister is </a:t>
            </a:r>
            <a:r>
              <a:rPr lang="en-US" b="1" i="1" dirty="0"/>
              <a:t>faithful</a:t>
            </a:r>
            <a:r>
              <a:rPr lang="en-US" dirty="0"/>
              <a:t> in his service, he is “</a:t>
            </a:r>
            <a:r>
              <a:rPr lang="en-US" i="1" dirty="0">
                <a:solidFill>
                  <a:srgbClr val="000099"/>
                </a:solidFill>
                <a:latin typeface="Cambria" panose="02040503050406030204" pitchFamily="18" charset="0"/>
                <a:ea typeface="Cambria" panose="02040503050406030204" pitchFamily="18" charset="0"/>
              </a:rPr>
              <a:t>the aroma of Christ to God among those who are being </a:t>
            </a:r>
            <a:r>
              <a:rPr lang="en-US" b="1" i="1" dirty="0">
                <a:solidFill>
                  <a:srgbClr val="000099"/>
                </a:solidFill>
                <a:latin typeface="Cambria" panose="02040503050406030204" pitchFamily="18" charset="0"/>
                <a:ea typeface="Cambria" panose="02040503050406030204" pitchFamily="18" charset="0"/>
              </a:rPr>
              <a:t>saved</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and</a:t>
            </a:r>
            <a:r>
              <a:rPr lang="en-US" i="1" dirty="0">
                <a:solidFill>
                  <a:srgbClr val="000099"/>
                </a:solidFill>
                <a:latin typeface="Cambria" panose="02040503050406030204" pitchFamily="18" charset="0"/>
                <a:ea typeface="Cambria" panose="02040503050406030204" pitchFamily="18" charset="0"/>
              </a:rPr>
              <a:t> among those who are </a:t>
            </a:r>
            <a:r>
              <a:rPr lang="en-US" b="1" i="1" dirty="0">
                <a:solidFill>
                  <a:srgbClr val="000099"/>
                </a:solidFill>
                <a:latin typeface="Cambria" panose="02040503050406030204" pitchFamily="18" charset="0"/>
                <a:ea typeface="Cambria" panose="02040503050406030204" pitchFamily="18" charset="0"/>
              </a:rPr>
              <a:t>perishing</a:t>
            </a:r>
            <a:r>
              <a:rPr lang="en-US" dirty="0"/>
              <a:t>”</a:t>
            </a:r>
            <a:r>
              <a:rPr lang="en-US" i="1" dirty="0">
                <a:solidFill>
                  <a:srgbClr val="000099"/>
                </a:solidFill>
                <a:latin typeface="Cambria" panose="02040503050406030204" pitchFamily="18" charset="0"/>
                <a:ea typeface="Cambria" panose="02040503050406030204" pitchFamily="18" charset="0"/>
              </a:rPr>
              <a:t> </a:t>
            </a:r>
            <a:endParaRPr lang="en-US" dirty="0"/>
          </a:p>
          <a:p>
            <a:r>
              <a:rPr lang="en-US" dirty="0"/>
              <a:t>In other words, as long as a minister is </a:t>
            </a:r>
            <a:r>
              <a:rPr lang="en-US" b="1" i="1" dirty="0"/>
              <a:t>faithful</a:t>
            </a:r>
            <a:r>
              <a:rPr lang="en-US" dirty="0"/>
              <a:t>, the Lord will be pleased with him – </a:t>
            </a:r>
            <a:r>
              <a:rPr lang="en-US" b="1" i="1" dirty="0"/>
              <a:t>regardless of the outcome</a:t>
            </a:r>
            <a:r>
              <a:rPr lang="en-US" dirty="0"/>
              <a:t> of his efforts.</a:t>
            </a:r>
          </a:p>
          <a:p>
            <a:r>
              <a:rPr lang="en-US" dirty="0"/>
              <a:t>And in </a:t>
            </a:r>
            <a:r>
              <a:rPr lang="en-US" b="1" i="1" dirty="0"/>
              <a:t>either</a:t>
            </a:r>
            <a:r>
              <a:rPr lang="en-US" dirty="0"/>
              <a:t> case a minister will be </a:t>
            </a:r>
            <a:r>
              <a:rPr lang="en-US" b="1" i="1" dirty="0"/>
              <a:t>rewarded</a:t>
            </a:r>
            <a:r>
              <a:rPr lang="en-US" dirty="0"/>
              <a:t> for his faithfulness.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1180645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them do this with joy and not with groaning, for that would be of no advantage to you</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844499"/>
            <a:ext cx="8810420" cy="4575924"/>
          </a:xfrm>
        </p:spPr>
        <p:txBody>
          <a:bodyPr>
            <a:normAutofit fontScale="92500" lnSpcReduction="20000"/>
          </a:bodyPr>
          <a:lstStyle/>
          <a:p>
            <a:r>
              <a:rPr lang="en-US" dirty="0"/>
              <a:t>But so far as a pastor’s </a:t>
            </a:r>
            <a:r>
              <a:rPr lang="en-US" b="1" i="1" dirty="0"/>
              <a:t>people</a:t>
            </a:r>
            <a:r>
              <a:rPr lang="en-US" dirty="0"/>
              <a:t> are concerned, for him to “</a:t>
            </a:r>
            <a:r>
              <a:rPr lang="en-US" i="1" dirty="0">
                <a:solidFill>
                  <a:srgbClr val="000099"/>
                </a:solidFill>
                <a:latin typeface="Cambria" panose="02040503050406030204" pitchFamily="18" charset="0"/>
                <a:ea typeface="Cambria" panose="02040503050406030204" pitchFamily="18" charset="0"/>
              </a:rPr>
              <a:t>give an account</a:t>
            </a:r>
            <a:r>
              <a:rPr lang="en-US" dirty="0"/>
              <a:t>”:</a:t>
            </a:r>
          </a:p>
          <a:p>
            <a:pPr lvl="1"/>
            <a:r>
              <a:rPr lang="en-US" dirty="0"/>
              <a:t>“</a:t>
            </a:r>
            <a:r>
              <a:rPr lang="en-US" i="1" dirty="0">
                <a:solidFill>
                  <a:srgbClr val="000099"/>
                </a:solidFill>
                <a:latin typeface="Cambria" panose="02040503050406030204" pitchFamily="18" charset="0"/>
                <a:ea typeface="Cambria" panose="02040503050406030204" pitchFamily="18" charset="0"/>
              </a:rPr>
              <a:t>with </a:t>
            </a:r>
            <a:r>
              <a:rPr lang="en-US" b="1" i="1" dirty="0">
                <a:solidFill>
                  <a:srgbClr val="000099"/>
                </a:solidFill>
                <a:latin typeface="Cambria" panose="02040503050406030204" pitchFamily="18" charset="0"/>
                <a:ea typeface="Cambria" panose="02040503050406030204" pitchFamily="18" charset="0"/>
              </a:rPr>
              <a:t>joy</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is </a:t>
            </a:r>
            <a:r>
              <a:rPr lang="en-US" b="1" i="1" dirty="0"/>
              <a:t>beneficial</a:t>
            </a:r>
            <a:r>
              <a:rPr lang="en-US" dirty="0"/>
              <a:t> to them</a:t>
            </a:r>
          </a:p>
          <a:p>
            <a:pPr lvl="1"/>
            <a:r>
              <a:rPr lang="en-US" dirty="0"/>
              <a:t>“</a:t>
            </a:r>
            <a:r>
              <a:rPr lang="en-US" i="1" dirty="0">
                <a:solidFill>
                  <a:srgbClr val="000099"/>
                </a:solidFill>
                <a:latin typeface="Cambria" panose="02040503050406030204" pitchFamily="18" charset="0"/>
                <a:ea typeface="Cambria" panose="02040503050406030204" pitchFamily="18" charset="0"/>
              </a:rPr>
              <a:t>with </a:t>
            </a:r>
            <a:r>
              <a:rPr lang="en-US" b="1" i="1" dirty="0">
                <a:solidFill>
                  <a:srgbClr val="000099"/>
                </a:solidFill>
                <a:latin typeface="Cambria" panose="02040503050406030204" pitchFamily="18" charset="0"/>
                <a:ea typeface="Cambria" panose="02040503050406030204" pitchFamily="18" charset="0"/>
              </a:rPr>
              <a:t>groaning</a:t>
            </a:r>
            <a:r>
              <a:rPr lang="en-US" i="1" dirty="0">
                <a:solidFill>
                  <a:srgbClr val="000099"/>
                </a:solidFill>
                <a:latin typeface="Cambria" panose="02040503050406030204" pitchFamily="18" charset="0"/>
                <a:ea typeface="Cambria" panose="02040503050406030204" pitchFamily="18" charset="0"/>
              </a:rPr>
              <a:t> </a:t>
            </a:r>
            <a:r>
              <a:rPr lang="en-US" dirty="0"/>
              <a:t>” is “</a:t>
            </a:r>
            <a:r>
              <a:rPr lang="en-US" i="1" dirty="0">
                <a:solidFill>
                  <a:srgbClr val="000099"/>
                </a:solidFill>
                <a:latin typeface="Cambria" panose="02040503050406030204" pitchFamily="18" charset="0"/>
                <a:ea typeface="Cambria" panose="02040503050406030204" pitchFamily="18" charset="0"/>
              </a:rPr>
              <a:t>of </a:t>
            </a:r>
            <a:r>
              <a:rPr lang="en-US" b="1" i="1" dirty="0">
                <a:solidFill>
                  <a:srgbClr val="000099"/>
                </a:solidFill>
                <a:latin typeface="Cambria" panose="02040503050406030204" pitchFamily="18" charset="0"/>
                <a:ea typeface="Cambria" panose="02040503050406030204" pitchFamily="18" charset="0"/>
              </a:rPr>
              <a:t>no advantage</a:t>
            </a:r>
            <a:r>
              <a:rPr lang="en-US" dirty="0"/>
              <a:t>” to them</a:t>
            </a:r>
          </a:p>
          <a:p>
            <a:r>
              <a:rPr lang="en-US" dirty="0"/>
              <a:t>Every Christian pastor who is worthy of the name can say with the Apostle John, “</a:t>
            </a:r>
            <a:r>
              <a:rPr lang="en-US" i="1" dirty="0">
                <a:solidFill>
                  <a:srgbClr val="000099"/>
                </a:solidFill>
                <a:latin typeface="Cambria" panose="02040503050406030204" pitchFamily="18" charset="0"/>
                <a:ea typeface="Cambria" panose="02040503050406030204" pitchFamily="18" charset="0"/>
              </a:rPr>
              <a:t>I have no greater joy than to hear that </a:t>
            </a:r>
            <a:r>
              <a:rPr lang="en-US" b="1" i="1" dirty="0">
                <a:solidFill>
                  <a:srgbClr val="000099"/>
                </a:solidFill>
                <a:latin typeface="Cambria" panose="02040503050406030204" pitchFamily="18" charset="0"/>
                <a:ea typeface="Cambria" panose="02040503050406030204" pitchFamily="18" charset="0"/>
              </a:rPr>
              <a:t>my children</a:t>
            </a:r>
            <a:r>
              <a:rPr lang="en-US" i="1" dirty="0">
                <a:solidFill>
                  <a:srgbClr val="000099"/>
                </a:solidFill>
                <a:latin typeface="Cambria" panose="02040503050406030204" pitchFamily="18" charset="0"/>
                <a:ea typeface="Cambria" panose="02040503050406030204" pitchFamily="18" charset="0"/>
              </a:rPr>
              <a:t> are </a:t>
            </a:r>
            <a:r>
              <a:rPr lang="en-US" b="1" i="1" dirty="0">
                <a:solidFill>
                  <a:srgbClr val="000099"/>
                </a:solidFill>
                <a:latin typeface="Cambria" panose="02040503050406030204" pitchFamily="18" charset="0"/>
                <a:ea typeface="Cambria" panose="02040503050406030204" pitchFamily="18" charset="0"/>
              </a:rPr>
              <a:t>walking in the truth</a:t>
            </a:r>
            <a:r>
              <a:rPr lang="en-US" i="1" dirty="0">
                <a:solidFill>
                  <a:srgbClr val="000099"/>
                </a:solidFill>
                <a:latin typeface="Cambria" panose="02040503050406030204" pitchFamily="18" charset="0"/>
                <a:ea typeface="Cambria" panose="02040503050406030204" pitchFamily="18" charset="0"/>
              </a:rPr>
              <a:t>.</a:t>
            </a:r>
            <a:r>
              <a:rPr lang="en-US" dirty="0"/>
              <a:t>” (3 John 1:4)</a:t>
            </a:r>
          </a:p>
          <a:p>
            <a:r>
              <a:rPr lang="en-US" dirty="0"/>
              <a:t>Or as the Apostle Paul said about the Thessalonian believers under </a:t>
            </a:r>
            <a:r>
              <a:rPr lang="en-US" b="1" i="1" dirty="0"/>
              <a:t>his</a:t>
            </a:r>
            <a:r>
              <a:rPr lang="en-US" dirty="0"/>
              <a:t> care: “</a:t>
            </a:r>
            <a:r>
              <a:rPr lang="en-US" i="1" dirty="0">
                <a:solidFill>
                  <a:srgbClr val="000099"/>
                </a:solidFill>
                <a:latin typeface="Cambria" panose="02040503050406030204" pitchFamily="18" charset="0"/>
                <a:ea typeface="Cambria" panose="02040503050406030204" pitchFamily="18" charset="0"/>
              </a:rPr>
              <a:t>For what is our hope or joy or crown of boasting before our Lord Jesus at his coming? Is it not </a:t>
            </a:r>
            <a:r>
              <a:rPr lang="en-US" b="1" i="1" dirty="0">
                <a:solidFill>
                  <a:srgbClr val="000099"/>
                </a:solidFill>
                <a:latin typeface="Cambria" panose="02040503050406030204" pitchFamily="18" charset="0"/>
                <a:ea typeface="Cambria" panose="02040503050406030204" pitchFamily="18" charset="0"/>
              </a:rPr>
              <a:t>you</a:t>
            </a:r>
            <a:r>
              <a:rPr lang="en-US" i="1" dirty="0">
                <a:solidFill>
                  <a:srgbClr val="000099"/>
                </a:solidFill>
                <a:latin typeface="Cambria" panose="02040503050406030204" pitchFamily="18" charset="0"/>
                <a:ea typeface="Cambria" panose="02040503050406030204" pitchFamily="18" charset="0"/>
              </a:rPr>
              <a:t>? For </a:t>
            </a:r>
            <a:r>
              <a:rPr lang="en-US" b="1" i="1" dirty="0">
                <a:solidFill>
                  <a:srgbClr val="000099"/>
                </a:solidFill>
                <a:latin typeface="Cambria" panose="02040503050406030204" pitchFamily="18" charset="0"/>
                <a:ea typeface="Cambria" panose="02040503050406030204" pitchFamily="18" charset="0"/>
              </a:rPr>
              <a:t>you</a:t>
            </a:r>
            <a:r>
              <a:rPr lang="en-US" i="1" dirty="0">
                <a:solidFill>
                  <a:srgbClr val="000099"/>
                </a:solidFill>
                <a:latin typeface="Cambria" panose="02040503050406030204" pitchFamily="18" charset="0"/>
                <a:ea typeface="Cambria" panose="02040503050406030204" pitchFamily="18" charset="0"/>
              </a:rPr>
              <a:t> are our </a:t>
            </a:r>
            <a:r>
              <a:rPr lang="en-US" b="1" i="1" dirty="0">
                <a:solidFill>
                  <a:srgbClr val="000099"/>
                </a:solidFill>
                <a:latin typeface="Cambria" panose="02040503050406030204" pitchFamily="18" charset="0"/>
                <a:ea typeface="Cambria" panose="02040503050406030204" pitchFamily="18" charset="0"/>
              </a:rPr>
              <a:t>glory and joy</a:t>
            </a:r>
            <a:r>
              <a:rPr lang="en-US" dirty="0"/>
              <a:t>.” (1Thes 2:19-20)</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14548945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them do this with joy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852347"/>
            <a:ext cx="8810420" cy="4693658"/>
          </a:xfrm>
        </p:spPr>
        <p:txBody>
          <a:bodyPr>
            <a:normAutofit fontScale="92500" lnSpcReduction="20000"/>
          </a:bodyPr>
          <a:lstStyle/>
          <a:p>
            <a:r>
              <a:rPr lang="en-US" dirty="0"/>
              <a:t>It gives great satisfaction to </a:t>
            </a:r>
            <a:r>
              <a:rPr lang="en-US" b="1" i="1" dirty="0"/>
              <a:t>any</a:t>
            </a:r>
            <a:r>
              <a:rPr lang="en-US" dirty="0"/>
              <a:t> loving pastor to see that his labors among his people are not “</a:t>
            </a:r>
            <a:r>
              <a:rPr lang="en-US" i="1" dirty="0">
                <a:solidFill>
                  <a:srgbClr val="000099"/>
                </a:solidFill>
                <a:latin typeface="Cambria" panose="02040503050406030204" pitchFamily="18" charset="0"/>
                <a:ea typeface="Cambria" panose="02040503050406030204" pitchFamily="18" charset="0"/>
              </a:rPr>
              <a:t>in vain</a:t>
            </a:r>
            <a:r>
              <a:rPr lang="en-US" dirty="0"/>
              <a:t>” (cf. Phil 2:16):</a:t>
            </a:r>
          </a:p>
          <a:p>
            <a:pPr lvl="1"/>
            <a:r>
              <a:rPr lang="en-US" dirty="0"/>
              <a:t>To see members attending church </a:t>
            </a:r>
            <a:r>
              <a:rPr lang="en-US" b="1" i="1" dirty="0"/>
              <a:t>regularly</a:t>
            </a:r>
            <a:r>
              <a:rPr lang="en-US" dirty="0"/>
              <a:t> and listening </a:t>
            </a:r>
            <a:r>
              <a:rPr lang="en-US" b="1" i="1" dirty="0"/>
              <a:t>attentively</a:t>
            </a:r>
            <a:r>
              <a:rPr lang="en-US" dirty="0"/>
              <a:t> to the teaching</a:t>
            </a:r>
          </a:p>
          <a:p>
            <a:pPr lvl="1"/>
            <a:r>
              <a:rPr lang="en-US" dirty="0"/>
              <a:t>To see individual members </a:t>
            </a:r>
            <a:r>
              <a:rPr lang="en-US" b="1" i="1" dirty="0"/>
              <a:t>growing</a:t>
            </a:r>
            <a:r>
              <a:rPr lang="en-US" dirty="0"/>
              <a:t> in their walk with God.</a:t>
            </a:r>
          </a:p>
          <a:p>
            <a:pPr lvl="1"/>
            <a:r>
              <a:rPr lang="en-US" dirty="0"/>
              <a:t>To see members faithfully </a:t>
            </a:r>
            <a:r>
              <a:rPr lang="en-US" b="1" i="1" dirty="0"/>
              <a:t>serving one another</a:t>
            </a:r>
          </a:p>
          <a:p>
            <a:pPr lvl="1"/>
            <a:r>
              <a:rPr lang="en-US" dirty="0"/>
              <a:t>To see members growing </a:t>
            </a:r>
            <a:r>
              <a:rPr lang="en-US" b="1" i="1" dirty="0"/>
              <a:t>confident</a:t>
            </a:r>
            <a:r>
              <a:rPr lang="en-US" dirty="0"/>
              <a:t> in their grasp of the gospel and </a:t>
            </a:r>
            <a:r>
              <a:rPr lang="en-US" b="1" i="1" dirty="0"/>
              <a:t>sharing</a:t>
            </a:r>
            <a:r>
              <a:rPr lang="en-US" dirty="0"/>
              <a:t> it with unbelievers who they then invite to church</a:t>
            </a:r>
          </a:p>
          <a:p>
            <a:r>
              <a:rPr lang="en-US" dirty="0"/>
              <a:t>In </a:t>
            </a:r>
            <a:r>
              <a:rPr lang="en-US" b="1" i="1" dirty="0"/>
              <a:t>these</a:t>
            </a:r>
            <a:r>
              <a:rPr lang="en-US" dirty="0"/>
              <a:t> circumstances it is “</a:t>
            </a:r>
            <a:r>
              <a:rPr lang="en-US" i="1" dirty="0">
                <a:solidFill>
                  <a:srgbClr val="000099"/>
                </a:solidFill>
                <a:latin typeface="Cambria" panose="02040503050406030204" pitchFamily="18" charset="0"/>
                <a:ea typeface="Cambria" panose="02040503050406030204" pitchFamily="18" charset="0"/>
              </a:rPr>
              <a:t>with joy</a:t>
            </a:r>
            <a:r>
              <a:rPr lang="en-US" dirty="0"/>
              <a:t>” that he gives his account to God and it </a:t>
            </a:r>
            <a:r>
              <a:rPr lang="en-US" b="1" i="1" dirty="0"/>
              <a:t>motivates</a:t>
            </a:r>
            <a:r>
              <a:rPr lang="en-US" dirty="0"/>
              <a:t> him to continue serving the congregation with growing eagerness and enthusiasm.</a:t>
            </a:r>
          </a:p>
          <a:p>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536706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as those who will have to give an account. Let them do this with joy and not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groaning, for that would be of no advantage to you</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92500" lnSpcReduction="20000"/>
          </a:bodyPr>
          <a:lstStyle/>
          <a:p>
            <a:r>
              <a:rPr lang="en-US" dirty="0"/>
              <a:t>On the other hand: </a:t>
            </a:r>
          </a:p>
          <a:p>
            <a:pPr lvl="1"/>
            <a:r>
              <a:rPr lang="en-US" dirty="0"/>
              <a:t>If the members of a the church do </a:t>
            </a:r>
            <a:r>
              <a:rPr lang="en-US" b="1" i="1" dirty="0"/>
              <a:t>not</a:t>
            </a:r>
            <a:r>
              <a:rPr lang="en-US" dirty="0"/>
              <a:t> obey their pastors in the Lord and submit to their teaching</a:t>
            </a:r>
          </a:p>
          <a:p>
            <a:pPr lvl="1"/>
            <a:r>
              <a:rPr lang="en-US" dirty="0"/>
              <a:t>If their souls are obviously </a:t>
            </a:r>
            <a:r>
              <a:rPr lang="en-US" b="1" i="1" dirty="0"/>
              <a:t>not</a:t>
            </a:r>
            <a:r>
              <a:rPr lang="en-US" dirty="0"/>
              <a:t> prospering under their pastors’ ministry, it is with a </a:t>
            </a:r>
            <a:r>
              <a:rPr lang="en-US" b="1" i="1" dirty="0"/>
              <a:t>sad</a:t>
            </a:r>
            <a:r>
              <a:rPr lang="en-US" dirty="0"/>
              <a:t>  heart and “</a:t>
            </a:r>
            <a:r>
              <a:rPr lang="en-US" i="1" dirty="0">
                <a:solidFill>
                  <a:srgbClr val="000099"/>
                </a:solidFill>
                <a:latin typeface="Cambria" panose="02040503050406030204" pitchFamily="18" charset="0"/>
                <a:ea typeface="Cambria" panose="02040503050406030204" pitchFamily="18" charset="0"/>
              </a:rPr>
              <a:t>groaning</a:t>
            </a:r>
            <a:r>
              <a:rPr lang="en-US" dirty="0"/>
              <a:t>” that those pastors will give their account to the Lord.</a:t>
            </a:r>
          </a:p>
          <a:p>
            <a:r>
              <a:rPr lang="en-US" dirty="0"/>
              <a:t>Such a state of affairs are of “</a:t>
            </a:r>
            <a:r>
              <a:rPr lang="en-US" i="1" dirty="0">
                <a:solidFill>
                  <a:srgbClr val="000099"/>
                </a:solidFill>
                <a:latin typeface="Cambria" panose="02040503050406030204" pitchFamily="18" charset="0"/>
                <a:ea typeface="Cambria" panose="02040503050406030204" pitchFamily="18" charset="0"/>
              </a:rPr>
              <a:t>no advantage</a:t>
            </a:r>
            <a:r>
              <a:rPr lang="en-US" dirty="0"/>
              <a:t>” to the members:</a:t>
            </a:r>
          </a:p>
          <a:p>
            <a:pPr lvl="1"/>
            <a:r>
              <a:rPr lang="en-US" dirty="0"/>
              <a:t>The heart of the pastor is </a:t>
            </a:r>
            <a:r>
              <a:rPr lang="en-US" b="1" i="1" dirty="0"/>
              <a:t>discouraged</a:t>
            </a:r>
            <a:r>
              <a:rPr lang="en-US" dirty="0"/>
              <a:t>.</a:t>
            </a:r>
          </a:p>
          <a:p>
            <a:pPr lvl="1"/>
            <a:r>
              <a:rPr lang="en-US" dirty="0"/>
              <a:t>The </a:t>
            </a:r>
            <a:r>
              <a:rPr lang="en-US" b="1" i="1" dirty="0"/>
              <a:t>Lord</a:t>
            </a:r>
            <a:r>
              <a:rPr lang="en-US" dirty="0"/>
              <a:t> is </a:t>
            </a:r>
            <a:r>
              <a:rPr lang="en-US" b="1" i="1" dirty="0"/>
              <a:t>displeased</a:t>
            </a:r>
            <a:r>
              <a:rPr lang="en-US" dirty="0"/>
              <a:t> with the congregation and the tokens of his favor are withdrawn.</a:t>
            </a:r>
          </a:p>
          <a:p>
            <a:pPr lvl="1"/>
            <a:r>
              <a:rPr lang="en-US" dirty="0"/>
              <a:t>Spiritual barrenness prevails; and it seems as if the clouds were commanded to not rain on the unfruitful vineyard.</a:t>
            </a:r>
          </a:p>
          <a:p>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2578530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Obey your leaders and submit to them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are keeping watch over your souls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those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have to give an account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them do this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joy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not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groaning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a:bodyPr>
          <a:lstStyle/>
          <a:p>
            <a:r>
              <a:rPr lang="en-US" dirty="0"/>
              <a:t>With such a </a:t>
            </a:r>
            <a:r>
              <a:rPr lang="en-US" b="1" i="1" dirty="0"/>
              <a:t>stark</a:t>
            </a:r>
            <a:r>
              <a:rPr lang="en-US" dirty="0"/>
              <a:t> </a:t>
            </a:r>
            <a:r>
              <a:rPr lang="en-US" b="1" i="1" dirty="0"/>
              <a:t>contrast</a:t>
            </a:r>
            <a:r>
              <a:rPr lang="en-US" dirty="0"/>
              <a:t> in the two possible outcomes, there is an obvious motivation provided here for a congregation to “</a:t>
            </a:r>
            <a:r>
              <a:rPr lang="en-US" i="1" dirty="0">
                <a:solidFill>
                  <a:srgbClr val="000099"/>
                </a:solidFill>
                <a:latin typeface="Cambria" panose="02040503050406030204" pitchFamily="18" charset="0"/>
                <a:ea typeface="Cambria" panose="02040503050406030204" pitchFamily="18" charset="0"/>
              </a:rPr>
              <a:t>obey [their] leaders and submit to them</a:t>
            </a:r>
            <a:r>
              <a:rPr lang="en-US" dirty="0"/>
              <a:t>” – to bring them “</a:t>
            </a:r>
            <a:r>
              <a:rPr lang="en-US" i="1" dirty="0">
                <a:solidFill>
                  <a:srgbClr val="000099"/>
                </a:solidFill>
                <a:latin typeface="Cambria" panose="02040503050406030204" pitchFamily="18" charset="0"/>
                <a:ea typeface="Cambria" panose="02040503050406030204" pitchFamily="18" charset="0"/>
              </a:rPr>
              <a:t>joy</a:t>
            </a:r>
            <a:r>
              <a:rPr lang="en-US" dirty="0"/>
              <a:t>” and not give them cause for “</a:t>
            </a:r>
            <a:r>
              <a:rPr lang="en-US" i="1" dirty="0">
                <a:solidFill>
                  <a:srgbClr val="000099"/>
                </a:solidFill>
                <a:latin typeface="Cambria" panose="02040503050406030204" pitchFamily="18" charset="0"/>
                <a:ea typeface="Cambria" panose="02040503050406030204" pitchFamily="18" charset="0"/>
              </a:rPr>
              <a:t>groaning</a:t>
            </a:r>
            <a:r>
              <a:rPr lang="en-US" dirty="0"/>
              <a:t>”.</a:t>
            </a:r>
          </a:p>
          <a:p>
            <a:r>
              <a:rPr lang="en-US" dirty="0"/>
              <a:t>And there is here a strong reminder to the “</a:t>
            </a:r>
            <a:r>
              <a:rPr lang="en-US" i="1" dirty="0">
                <a:solidFill>
                  <a:srgbClr val="000099"/>
                </a:solidFill>
                <a:latin typeface="Cambria" panose="02040503050406030204" pitchFamily="18" charset="0"/>
                <a:ea typeface="Cambria" panose="02040503050406030204" pitchFamily="18" charset="0"/>
              </a:rPr>
              <a:t>leaders</a:t>
            </a:r>
            <a:r>
              <a:rPr lang="en-US" dirty="0"/>
              <a:t>” of the </a:t>
            </a:r>
            <a:r>
              <a:rPr lang="en-US" b="1" i="1" dirty="0"/>
              <a:t>sobering</a:t>
            </a:r>
            <a:r>
              <a:rPr lang="en-US" dirty="0"/>
              <a:t> responsibility they have to “</a:t>
            </a:r>
            <a:r>
              <a:rPr lang="en-US" i="1" dirty="0">
                <a:solidFill>
                  <a:srgbClr val="000099"/>
                </a:solidFill>
                <a:latin typeface="Cambria" panose="02040503050406030204" pitchFamily="18" charset="0"/>
                <a:ea typeface="Cambria" panose="02040503050406030204" pitchFamily="18" charset="0"/>
              </a:rPr>
              <a:t>watch over [the] souls</a:t>
            </a:r>
            <a:r>
              <a:rPr lang="en-US" dirty="0"/>
              <a:t>” of their people – knowing that they must “</a:t>
            </a:r>
            <a:r>
              <a:rPr lang="en-US" i="1" dirty="0">
                <a:solidFill>
                  <a:srgbClr val="000099"/>
                </a:solidFill>
                <a:latin typeface="Cambria" panose="02040503050406030204" pitchFamily="18" charset="0"/>
                <a:ea typeface="Cambria" panose="02040503050406030204" pitchFamily="18" charset="0"/>
              </a:rPr>
              <a:t>give an account</a:t>
            </a:r>
            <a:r>
              <a:rPr lang="en-US" dirty="0"/>
              <a:t>”.</a:t>
            </a:r>
          </a:p>
          <a:p>
            <a:pPr lvl="1"/>
            <a:endParaRPr lang="en-US" dirty="0"/>
          </a:p>
          <a:p>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4008778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solidFill>
                  <a:schemeClr val="tx1">
                    <a:lumMod val="50000"/>
                    <a:lumOff val="50000"/>
                  </a:schemeClr>
                </a:solidFill>
              </a:rPr>
              <a:t>Concluding Exhortations and Warnings (10:19-12:29)</a:t>
            </a:r>
          </a:p>
          <a:p>
            <a:pPr marL="571500" indent="-571500">
              <a:buFont typeface="+mj-lt"/>
              <a:buAutoNum type="romanUcPeriod" startAt="4"/>
            </a:pPr>
            <a:r>
              <a:rPr lang="en-US" sz="3600" b="1" dirty="0"/>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350311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760372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85000" lnSpcReduction="20000"/>
          </a:bodyPr>
          <a:lstStyle/>
          <a:p>
            <a:r>
              <a:rPr lang="en-US" sz="3600" dirty="0"/>
              <a:t>I asserted in the lesson that, in the New Testament, the terms pastor (or shepherd), elder, and overseer all describe the same office in a local church body. </a:t>
            </a:r>
          </a:p>
          <a:p>
            <a:r>
              <a:rPr lang="en-US" sz="3600" dirty="0"/>
              <a:t>Do you agree with this? Explain why or why not.</a:t>
            </a:r>
          </a:p>
          <a:p>
            <a:r>
              <a:rPr lang="en-US" sz="3600" dirty="0"/>
              <a:t>I also implied throughout the lesson that in the NT it is expected that there will be a </a:t>
            </a:r>
            <a:r>
              <a:rPr lang="en-US" sz="3600" b="1" i="1" dirty="0"/>
              <a:t>plurality</a:t>
            </a:r>
            <a:r>
              <a:rPr lang="en-US" sz="3600" dirty="0"/>
              <a:t> of pastors/elders/overseers in a local church (e.g. Acts 14:23).</a:t>
            </a:r>
          </a:p>
          <a:p>
            <a:r>
              <a:rPr lang="en-US" sz="3600" dirty="0"/>
              <a:t>As you are no doubt aware, many otherwise conservative evangelical churches do not operate in this way.</a:t>
            </a:r>
          </a:p>
          <a:p>
            <a:r>
              <a:rPr lang="en-US" sz="3600" dirty="0"/>
              <a:t>Are those churches operating in an unbiblical manner? Explain why or why not.</a:t>
            </a:r>
          </a:p>
          <a:p>
            <a:endParaRPr lang="en-US" sz="3600" dirty="0"/>
          </a:p>
          <a:p>
            <a:endParaRPr lang="en-US" sz="3600" dirty="0"/>
          </a:p>
        </p:txBody>
      </p:sp>
    </p:spTree>
    <p:extLst>
      <p:ext uri="{BB962C8B-B14F-4D97-AF65-F5344CB8AC3E}">
        <p14:creationId xmlns:p14="http://schemas.microsoft.com/office/powerpoint/2010/main" val="6769370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77500" lnSpcReduction="20000"/>
          </a:bodyPr>
          <a:lstStyle/>
          <a:p>
            <a:r>
              <a:rPr lang="en-US" sz="3600" dirty="0"/>
              <a:t>At Crystal Valley, we take very seriously the idea of church </a:t>
            </a:r>
            <a:r>
              <a:rPr lang="en-US" sz="3600" b="1" i="1" dirty="0"/>
              <a:t>membership</a:t>
            </a:r>
            <a:r>
              <a:rPr lang="en-US" sz="3600" dirty="0"/>
              <a:t>: to </a:t>
            </a:r>
            <a:r>
              <a:rPr lang="en-US" sz="3600" b="1" i="1" dirty="0"/>
              <a:t>visit</a:t>
            </a:r>
            <a:r>
              <a:rPr lang="en-US" sz="3600" dirty="0"/>
              <a:t> the church (even on an </a:t>
            </a:r>
            <a:r>
              <a:rPr lang="en-US" sz="3600" b="1" i="1" dirty="0"/>
              <a:t>extended basis</a:t>
            </a:r>
            <a:r>
              <a:rPr lang="en-US" sz="3600" dirty="0"/>
              <a:t>) is one thing, but to become a </a:t>
            </a:r>
            <a:r>
              <a:rPr lang="en-US" sz="3600" b="1" i="1" dirty="0"/>
              <a:t>member</a:t>
            </a:r>
            <a:r>
              <a:rPr lang="en-US" sz="3600" dirty="0"/>
              <a:t> is quite another.</a:t>
            </a:r>
          </a:p>
          <a:p>
            <a:r>
              <a:rPr lang="en-US" sz="3600" dirty="0"/>
              <a:t>People sometimes question our emphasis on the idea of church membership, claiming that the Bible never says anything about having to become a member of a local church.</a:t>
            </a:r>
          </a:p>
          <a:p>
            <a:r>
              <a:rPr lang="en-US" sz="3600" dirty="0"/>
              <a:t>Though the specific words “church membership” are never used in the verse we examined today, do you see that many of the </a:t>
            </a:r>
            <a:r>
              <a:rPr lang="en-US" sz="3600" b="1" i="1" dirty="0"/>
              <a:t>key ideas </a:t>
            </a:r>
            <a:r>
              <a:rPr lang="en-US" sz="3600" dirty="0"/>
              <a:t>that are involved in what we call “church membership” are actually taught in the passage that we covered today? Specifically:</a:t>
            </a:r>
          </a:p>
          <a:p>
            <a:pPr lvl="1"/>
            <a:r>
              <a:rPr lang="en-US" sz="3200" dirty="0"/>
              <a:t>Members are to obey and submit to the pastors</a:t>
            </a:r>
          </a:p>
          <a:p>
            <a:pPr lvl="1"/>
            <a:r>
              <a:rPr lang="en-US" sz="3200" dirty="0"/>
              <a:t>The pastors must give an account to God for the spiritual well being of the members</a:t>
            </a:r>
          </a:p>
          <a:p>
            <a:pPr lvl="1"/>
            <a:endParaRPr lang="en-US" sz="3200" dirty="0"/>
          </a:p>
          <a:p>
            <a:endParaRPr lang="en-US" sz="3600" dirty="0"/>
          </a:p>
          <a:p>
            <a:endParaRPr lang="en-US" sz="3600" dirty="0"/>
          </a:p>
        </p:txBody>
      </p:sp>
    </p:spTree>
    <p:extLst>
      <p:ext uri="{BB962C8B-B14F-4D97-AF65-F5344CB8AC3E}">
        <p14:creationId xmlns:p14="http://schemas.microsoft.com/office/powerpoint/2010/main" val="11352977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85000" lnSpcReduction="20000"/>
          </a:bodyPr>
          <a:lstStyle/>
          <a:p>
            <a:r>
              <a:rPr lang="en-US" sz="3600" dirty="0"/>
              <a:t>Our text commands members of a local church to “</a:t>
            </a:r>
            <a:r>
              <a:rPr lang="en-US" sz="3600" i="1" dirty="0">
                <a:solidFill>
                  <a:srgbClr val="000099"/>
                </a:solidFill>
                <a:latin typeface="Cambria" panose="02040503050406030204" pitchFamily="18" charset="0"/>
                <a:ea typeface="Cambria" panose="02040503050406030204" pitchFamily="18" charset="0"/>
              </a:rPr>
              <a:t>obey</a:t>
            </a:r>
            <a:r>
              <a:rPr lang="en-US" sz="3600" dirty="0"/>
              <a:t>” and “</a:t>
            </a:r>
            <a:r>
              <a:rPr lang="en-US" sz="3600" i="1" dirty="0">
                <a:solidFill>
                  <a:srgbClr val="000099"/>
                </a:solidFill>
                <a:latin typeface="Cambria" panose="02040503050406030204" pitchFamily="18" charset="0"/>
                <a:ea typeface="Cambria" panose="02040503050406030204" pitchFamily="18" charset="0"/>
              </a:rPr>
              <a:t>submit to</a:t>
            </a:r>
            <a:r>
              <a:rPr lang="en-US" sz="3600" dirty="0"/>
              <a:t>” church “</a:t>
            </a:r>
            <a:r>
              <a:rPr lang="en-US" sz="3600" i="1" dirty="0">
                <a:solidFill>
                  <a:srgbClr val="000099"/>
                </a:solidFill>
                <a:latin typeface="Cambria" panose="02040503050406030204" pitchFamily="18" charset="0"/>
                <a:ea typeface="Cambria" panose="02040503050406030204" pitchFamily="18" charset="0"/>
              </a:rPr>
              <a:t>leaders</a:t>
            </a:r>
            <a:r>
              <a:rPr lang="en-US" sz="3600" dirty="0"/>
              <a:t>”, which I believe refers to the church pastors/elders/overseers.</a:t>
            </a:r>
          </a:p>
          <a:p>
            <a:r>
              <a:rPr lang="en-US" sz="3600" dirty="0"/>
              <a:t>I have implied in my material that the obedience owed to a pastor extends only so far as they are commanding their members to obey the word of God – and even used a quote from John Brown (himself a nineteenth century Scottish pastor) in saying that if the pastor goes </a:t>
            </a:r>
            <a:r>
              <a:rPr lang="en-US" sz="3600" b="1" i="1" dirty="0"/>
              <a:t>beyond</a:t>
            </a:r>
            <a:r>
              <a:rPr lang="en-US" sz="3600" dirty="0"/>
              <a:t> the Word of Christ in what he commands, then “disregard him”.</a:t>
            </a:r>
          </a:p>
          <a:p>
            <a:r>
              <a:rPr lang="en-US" sz="3600" dirty="0"/>
              <a:t>Some churches (and their pastors) would have a stronger view of a pastor’s authority.</a:t>
            </a:r>
          </a:p>
          <a:p>
            <a:r>
              <a:rPr lang="en-US" sz="3600" dirty="0"/>
              <a:t>What do </a:t>
            </a:r>
            <a:r>
              <a:rPr lang="en-US" sz="3600" b="1" i="1" dirty="0"/>
              <a:t>you</a:t>
            </a:r>
            <a:r>
              <a:rPr lang="en-US" sz="3600" dirty="0"/>
              <a:t> think?</a:t>
            </a:r>
          </a:p>
          <a:p>
            <a:endParaRPr lang="en-US" sz="3600" dirty="0"/>
          </a:p>
          <a:p>
            <a:endParaRPr lang="en-US" sz="3600" dirty="0"/>
          </a:p>
        </p:txBody>
      </p:sp>
    </p:spTree>
    <p:extLst>
      <p:ext uri="{BB962C8B-B14F-4D97-AF65-F5344CB8AC3E}">
        <p14:creationId xmlns:p14="http://schemas.microsoft.com/office/powerpoint/2010/main" val="8653077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6"/>
            </a:pPr>
            <a:r>
              <a:rPr lang="en-US" sz="3600" b="1" dirty="0"/>
              <a:t>Epilogue: Final Exhortations (13:1-25)</a:t>
            </a:r>
          </a:p>
          <a:p>
            <a:pPr marL="1028700" lvl="1" indent="-571500">
              <a:buFont typeface="+mj-lt"/>
              <a:buAutoNum type="alphaUcPeriod"/>
            </a:pPr>
            <a:r>
              <a:rPr lang="en-US" sz="3200" dirty="0">
                <a:solidFill>
                  <a:schemeClr val="tx1">
                    <a:lumMod val="50000"/>
                    <a:lumOff val="50000"/>
                  </a:schemeClr>
                </a:solidFill>
              </a:rPr>
              <a:t>Practical Expressions of Love in the Church (13:1-6)</a:t>
            </a:r>
          </a:p>
          <a:p>
            <a:pPr marL="1028700" lvl="1" indent="-571500">
              <a:buFont typeface="+mj-lt"/>
              <a:buAutoNum type="alphaUcPeriod"/>
            </a:pPr>
            <a:r>
              <a:rPr lang="en-US" sz="3200" dirty="0">
                <a:solidFill>
                  <a:schemeClr val="tx1">
                    <a:lumMod val="50000"/>
                    <a:lumOff val="50000"/>
                  </a:schemeClr>
                </a:solidFill>
              </a:rPr>
              <a:t>Remember Your Leaders and Suffer with Jesus “Outside the Camp” (13:7-16)</a:t>
            </a:r>
          </a:p>
          <a:p>
            <a:pPr marL="1028700" lvl="1" indent="-571500">
              <a:buFont typeface="+mj-lt"/>
              <a:buAutoNum type="alphaUcPeriod"/>
            </a:pPr>
            <a:r>
              <a:rPr lang="en-US" sz="3200" dirty="0"/>
              <a:t>Final Words (13:17-25)</a:t>
            </a:r>
          </a:p>
          <a:p>
            <a:pPr marL="1485900" lvl="2" indent="-571500">
              <a:buFont typeface="+mj-lt"/>
              <a:buAutoNum type="alphaUcPeriod"/>
            </a:pPr>
            <a:r>
              <a:rPr lang="en-US" sz="2800" dirty="0"/>
              <a:t>Obey Your Leaders (13:17)</a:t>
            </a:r>
          </a:p>
          <a:p>
            <a:pPr marL="1485900" lvl="2" indent="-571500">
              <a:buFont typeface="+mj-lt"/>
              <a:buAutoNum type="alphaUcPeriod"/>
            </a:pPr>
            <a:r>
              <a:rPr lang="en-US" sz="2800" dirty="0">
                <a:solidFill>
                  <a:schemeClr val="tx1">
                    <a:lumMod val="50000"/>
                    <a:lumOff val="50000"/>
                  </a:schemeClr>
                </a:solidFill>
              </a:rPr>
              <a:t>Request for Prayer (13:18-19)</a:t>
            </a:r>
          </a:p>
          <a:p>
            <a:pPr marL="1485900" lvl="2" indent="-571500">
              <a:buFont typeface="+mj-lt"/>
              <a:buAutoNum type="alphaUcPeriod"/>
            </a:pPr>
            <a:r>
              <a:rPr lang="en-US" sz="2800" dirty="0">
                <a:solidFill>
                  <a:schemeClr val="tx1">
                    <a:lumMod val="50000"/>
                    <a:lumOff val="50000"/>
                  </a:schemeClr>
                </a:solidFill>
              </a:rPr>
              <a:t>Prayer and Doxology (13:20-21)</a:t>
            </a:r>
          </a:p>
          <a:p>
            <a:pPr marL="1485900" lvl="2" indent="-571500">
              <a:buFont typeface="+mj-lt"/>
              <a:buAutoNum type="alphaUcPeriod"/>
            </a:pPr>
            <a:r>
              <a:rPr lang="en-US" sz="2800" dirty="0">
                <a:solidFill>
                  <a:schemeClr val="tx1">
                    <a:lumMod val="50000"/>
                    <a:lumOff val="50000"/>
                  </a:schemeClr>
                </a:solidFill>
              </a:rPr>
              <a:t>Personal Notes (13:22-25)</a:t>
            </a:r>
          </a:p>
          <a:p>
            <a:pPr marL="1028700" lvl="1" indent="-571500">
              <a:buFont typeface="+mj-lt"/>
              <a:buAutoNum type="alphaUcPeriod"/>
            </a:pPr>
            <a:endParaRPr lang="en-US" dirty="0"/>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023535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659312"/>
          </a:xfrm>
        </p:spPr>
        <p:txBody>
          <a:bodyPr/>
          <a:lstStyle/>
          <a:p>
            <a:r>
              <a:rPr lang="en-US" sz="4000" dirty="0">
                <a:solidFill>
                  <a:srgbClr val="002060"/>
                </a:solidFill>
              </a:rPr>
              <a:t>Obey Your Leaders (13:17)</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690706"/>
            <a:ext cx="8822194" cy="6090767"/>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17</a:t>
            </a:r>
            <a:r>
              <a:rPr lang="en-US" sz="3000" i="1" dirty="0">
                <a:solidFill>
                  <a:srgbClr val="000099"/>
                </a:solidFill>
                <a:latin typeface="Cambria" panose="02040503050406030204" pitchFamily="18" charset="0"/>
                <a:ea typeface="Cambria" panose="02040503050406030204" pitchFamily="18" charset="0"/>
              </a:rPr>
              <a:t> Obey your leaders and submit to them, for they are keeping watch over your souls, as those who will have to give an account. Let them do this with joy and not with groaning, for that would be of no advantage to you. </a:t>
            </a:r>
          </a:p>
        </p:txBody>
      </p:sp>
    </p:spTree>
    <p:extLst>
      <p:ext uri="{BB962C8B-B14F-4D97-AF65-F5344CB8AC3E}">
        <p14:creationId xmlns:p14="http://schemas.microsoft.com/office/powerpoint/2010/main" val="4182151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leaders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submit to them, for they are keeping watch over your souls,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92500" lnSpcReduction="20000"/>
          </a:bodyPr>
          <a:lstStyle/>
          <a:p>
            <a:r>
              <a:rPr lang="en-US" dirty="0"/>
              <a:t>Elsewhere in the NT, congregational “</a:t>
            </a:r>
            <a:r>
              <a:rPr lang="en-US" i="1" dirty="0">
                <a:solidFill>
                  <a:srgbClr val="000099"/>
                </a:solidFill>
                <a:latin typeface="Cambria" panose="02040503050406030204" pitchFamily="18" charset="0"/>
                <a:ea typeface="Cambria" panose="02040503050406030204" pitchFamily="18" charset="0"/>
              </a:rPr>
              <a:t>leaders</a:t>
            </a:r>
            <a:r>
              <a:rPr lang="en-US" dirty="0"/>
              <a:t>” are called:</a:t>
            </a:r>
          </a:p>
          <a:p>
            <a:pPr lvl="1"/>
            <a:r>
              <a:rPr lang="en-US" dirty="0"/>
              <a:t>“</a:t>
            </a:r>
            <a:r>
              <a:rPr lang="en-US" i="1" dirty="0">
                <a:solidFill>
                  <a:srgbClr val="000099"/>
                </a:solidFill>
                <a:latin typeface="Cambria" panose="02040503050406030204" pitchFamily="18" charset="0"/>
                <a:ea typeface="Cambria" panose="02040503050406030204" pitchFamily="18" charset="0"/>
              </a:rPr>
              <a:t>elders</a:t>
            </a:r>
            <a:r>
              <a:rPr lang="en-US" dirty="0"/>
              <a:t>” (</a:t>
            </a:r>
            <a:r>
              <a:rPr lang="en-US" i="1" dirty="0" err="1"/>
              <a:t>presbuteros</a:t>
            </a:r>
            <a:r>
              <a:rPr lang="en-US" dirty="0"/>
              <a:t>) – Acts 14:23; 20:17; 1 Tim 5:17; Tit 1:5; James 5:14</a:t>
            </a:r>
          </a:p>
          <a:p>
            <a:pPr lvl="1"/>
            <a:r>
              <a:rPr lang="en-US" dirty="0"/>
              <a:t>“</a:t>
            </a:r>
            <a:r>
              <a:rPr lang="en-US" i="1" dirty="0">
                <a:solidFill>
                  <a:srgbClr val="000099"/>
                </a:solidFill>
                <a:latin typeface="Cambria" panose="02040503050406030204" pitchFamily="18" charset="0"/>
                <a:ea typeface="Cambria" panose="02040503050406030204" pitchFamily="18" charset="0"/>
              </a:rPr>
              <a:t>overseers</a:t>
            </a:r>
            <a:r>
              <a:rPr lang="en-US" dirty="0"/>
              <a:t>” (</a:t>
            </a:r>
            <a:r>
              <a:rPr lang="en-US" i="1" dirty="0" err="1"/>
              <a:t>episkopos</a:t>
            </a:r>
            <a:r>
              <a:rPr lang="en-US" dirty="0"/>
              <a:t>) – Acts 20:28; Phil 1:1; 1 Tim 3:1-2; Titus 1:7</a:t>
            </a:r>
          </a:p>
          <a:p>
            <a:pPr lvl="1"/>
            <a:r>
              <a:rPr lang="en-US" dirty="0"/>
              <a:t>“</a:t>
            </a:r>
            <a:r>
              <a:rPr lang="en-US" i="1" dirty="0">
                <a:solidFill>
                  <a:srgbClr val="000099"/>
                </a:solidFill>
                <a:latin typeface="Cambria" panose="02040503050406030204" pitchFamily="18" charset="0"/>
                <a:ea typeface="Cambria" panose="02040503050406030204" pitchFamily="18" charset="0"/>
              </a:rPr>
              <a:t>pastors/shepherds</a:t>
            </a:r>
            <a:r>
              <a:rPr lang="en-US" dirty="0"/>
              <a:t>” (</a:t>
            </a:r>
            <a:r>
              <a:rPr lang="en-US" i="1" dirty="0" err="1"/>
              <a:t>poimen</a:t>
            </a:r>
            <a:r>
              <a:rPr lang="en-US" dirty="0"/>
              <a:t>) – Acts 20:28; Eph 4:11; 1 Pet 5:2</a:t>
            </a:r>
          </a:p>
          <a:p>
            <a:r>
              <a:rPr lang="en-US" dirty="0"/>
              <a:t>These three terms all describe the </a:t>
            </a:r>
            <a:r>
              <a:rPr lang="en-US" b="1" i="1" dirty="0"/>
              <a:t>same</a:t>
            </a:r>
            <a:r>
              <a:rPr lang="en-US" dirty="0"/>
              <a:t> office in a local church body.</a:t>
            </a:r>
          </a:p>
          <a:p>
            <a:r>
              <a:rPr lang="en-US" dirty="0"/>
              <a:t>Teaching and spiritual shepherding are the primary ministries of such elders/ overseers/ shepherds.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340-341)</a:t>
            </a:r>
          </a:p>
        </p:txBody>
      </p:sp>
    </p:spTree>
    <p:extLst>
      <p:ext uri="{BB962C8B-B14F-4D97-AF65-F5344CB8AC3E}">
        <p14:creationId xmlns:p14="http://schemas.microsoft.com/office/powerpoint/2010/main" val="936751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Obey your leaders and submit to them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they are keeping watch over your souls,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92500" lnSpcReduction="10000"/>
          </a:bodyPr>
          <a:lstStyle/>
          <a:p>
            <a:r>
              <a:rPr lang="en-US" dirty="0"/>
              <a:t>Having previously pointed out the readers’ responsibility to their deceased </a:t>
            </a:r>
            <a:r>
              <a:rPr lang="en-US" b="1" i="1" dirty="0"/>
              <a:t>former</a:t>
            </a:r>
            <a:r>
              <a:rPr lang="en-US" dirty="0"/>
              <a:t> pastors (in verse 7), the author now points out their responsibility to their </a:t>
            </a:r>
            <a:r>
              <a:rPr lang="en-US" b="1" i="1" dirty="0"/>
              <a:t>current</a:t>
            </a:r>
            <a:r>
              <a:rPr lang="en-US" dirty="0"/>
              <a:t> pastors, providing </a:t>
            </a:r>
            <a:r>
              <a:rPr lang="en-US" b="1" i="1" dirty="0"/>
              <a:t>strong motivation </a:t>
            </a:r>
            <a:r>
              <a:rPr lang="en-US" dirty="0"/>
              <a:t>for them to do so.</a:t>
            </a:r>
          </a:p>
          <a:p>
            <a:r>
              <a:rPr lang="en-US" dirty="0"/>
              <a:t>The Hebrew Christians were to “</a:t>
            </a:r>
            <a:r>
              <a:rPr lang="en-US" i="1" dirty="0">
                <a:solidFill>
                  <a:srgbClr val="000099"/>
                </a:solidFill>
                <a:latin typeface="Cambria" panose="02040503050406030204" pitchFamily="18" charset="0"/>
                <a:ea typeface="Cambria" panose="02040503050406030204" pitchFamily="18" charset="0"/>
              </a:rPr>
              <a:t>obey</a:t>
            </a:r>
            <a:r>
              <a:rPr lang="en-US" dirty="0"/>
              <a:t>” and “</a:t>
            </a:r>
            <a:r>
              <a:rPr lang="en-US" i="1" dirty="0">
                <a:solidFill>
                  <a:srgbClr val="000099"/>
                </a:solidFill>
                <a:latin typeface="Cambria" panose="02040503050406030204" pitchFamily="18" charset="0"/>
                <a:ea typeface="Cambria" panose="02040503050406030204" pitchFamily="18" charset="0"/>
              </a:rPr>
              <a:t>submit to</a:t>
            </a:r>
            <a:r>
              <a:rPr lang="en-US" dirty="0"/>
              <a:t>” their spiritual “</a:t>
            </a:r>
            <a:r>
              <a:rPr lang="en-US" i="1" dirty="0">
                <a:solidFill>
                  <a:srgbClr val="000099"/>
                </a:solidFill>
                <a:latin typeface="Cambria" panose="02040503050406030204" pitchFamily="18" charset="0"/>
                <a:ea typeface="Cambria" panose="02040503050406030204" pitchFamily="18" charset="0"/>
              </a:rPr>
              <a:t>leaders</a:t>
            </a:r>
            <a:r>
              <a:rPr lang="en-US" dirty="0"/>
              <a:t>”.</a:t>
            </a:r>
          </a:p>
          <a:p>
            <a:r>
              <a:rPr lang="en-US" dirty="0"/>
              <a:t>They were not to do so out of a mere slavish regard for their authority as church leaders, but out of a </a:t>
            </a:r>
            <a:r>
              <a:rPr lang="en-US" b="1" i="1" dirty="0"/>
              <a:t>deep regard</a:t>
            </a:r>
            <a:r>
              <a:rPr lang="en-US" dirty="0"/>
              <a:t> for Christ’s authority as these leaders faithfully communicated his teaching to them.</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1550602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Obey your leaders and submit to them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they are keeping watch over your souls,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92500"/>
          </a:bodyPr>
          <a:lstStyle/>
          <a:p>
            <a:r>
              <a:rPr lang="en-US" dirty="0"/>
              <a:t>The admonitions to “</a:t>
            </a:r>
            <a:r>
              <a:rPr lang="en-US" i="1" dirty="0">
                <a:solidFill>
                  <a:srgbClr val="000099"/>
                </a:solidFill>
                <a:latin typeface="Cambria" panose="02040503050406030204" pitchFamily="18" charset="0"/>
                <a:ea typeface="Cambria" panose="02040503050406030204" pitchFamily="18" charset="0"/>
              </a:rPr>
              <a:t>obey</a:t>
            </a:r>
            <a:r>
              <a:rPr lang="en-US" dirty="0"/>
              <a:t>” and “</a:t>
            </a:r>
            <a:r>
              <a:rPr lang="en-US" i="1" dirty="0">
                <a:solidFill>
                  <a:srgbClr val="000099"/>
                </a:solidFill>
                <a:latin typeface="Cambria" panose="02040503050406030204" pitchFamily="18" charset="0"/>
                <a:ea typeface="Cambria" panose="02040503050406030204" pitchFamily="18" charset="0"/>
              </a:rPr>
              <a:t>submit</a:t>
            </a:r>
            <a:r>
              <a:rPr lang="en-US" dirty="0"/>
              <a:t>” relate to the leaders as deliverers of proper instruction, a primary responsibility of elders (1 Thes 5:12; 1 Tim 5:17). </a:t>
            </a:r>
          </a:p>
          <a:p>
            <a:r>
              <a:rPr lang="en-US" dirty="0"/>
              <a:t>These two commands involve yielding to and respecting the leaders as they give direction concerning proper Christian living and teaching. (cf. 1 Tim 4:16) </a:t>
            </a:r>
          </a:p>
          <a:p>
            <a:r>
              <a:rPr lang="en-US" dirty="0"/>
              <a:t>By guiding the church in a proper understanding of biblical teaching, the leaders “</a:t>
            </a:r>
            <a:r>
              <a:rPr lang="en-US" i="1" dirty="0">
                <a:solidFill>
                  <a:srgbClr val="000099"/>
                </a:solidFill>
                <a:latin typeface="Cambria" panose="02040503050406030204" pitchFamily="18" charset="0"/>
                <a:ea typeface="Cambria" panose="02040503050406030204" pitchFamily="18" charset="0"/>
              </a:rPr>
              <a:t>are keeping watch over</a:t>
            </a:r>
            <a:r>
              <a:rPr lang="en-US" dirty="0"/>
              <a:t>” the lives of those committed to their charge.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a:t>
            </a:r>
            <a:r>
              <a:rPr lang="en-US" sz="1800" dirty="0"/>
              <a:t>p. </a:t>
            </a:r>
            <a:r>
              <a:rPr lang="en-US" dirty="0"/>
              <a:t>468</a:t>
            </a:r>
            <a:r>
              <a:rPr lang="en-US" sz="1800" dirty="0"/>
              <a:t> </a:t>
            </a:r>
          </a:p>
        </p:txBody>
      </p:sp>
    </p:spTree>
    <p:extLst>
      <p:ext uri="{BB962C8B-B14F-4D97-AF65-F5344CB8AC3E}">
        <p14:creationId xmlns:p14="http://schemas.microsoft.com/office/powerpoint/2010/main" val="2617642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they are keeping watch over your souls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those who will have to give an account.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lnSpcReduction="10000"/>
          </a:bodyPr>
          <a:lstStyle/>
          <a:p>
            <a:r>
              <a:rPr lang="en-US" sz="3600" dirty="0"/>
              <a:t>The spiritual growth and eternal salvation of his people are a pastor’s </a:t>
            </a:r>
            <a:r>
              <a:rPr lang="en-US" sz="3600" b="1" i="1" dirty="0"/>
              <a:t>highest priority</a:t>
            </a:r>
            <a:r>
              <a:rPr lang="en-US" sz="3600" dirty="0"/>
              <a:t>.</a:t>
            </a:r>
          </a:p>
          <a:p>
            <a:r>
              <a:rPr lang="en-US" sz="3600" dirty="0"/>
              <a:t>And to accomplish those objectives, a pastor must “</a:t>
            </a:r>
            <a:r>
              <a:rPr lang="en-US" sz="3600" i="1" dirty="0">
                <a:solidFill>
                  <a:srgbClr val="000099"/>
                </a:solidFill>
                <a:latin typeface="Cambria" panose="02040503050406030204" pitchFamily="18" charset="0"/>
                <a:ea typeface="Cambria" panose="02040503050406030204" pitchFamily="18" charset="0"/>
              </a:rPr>
              <a:t>watch</a:t>
            </a:r>
            <a:r>
              <a:rPr lang="en-US" sz="3600" dirty="0"/>
              <a:t>” – that is, </a:t>
            </a:r>
            <a:r>
              <a:rPr lang="en-US" sz="3600" b="1" i="1" dirty="0"/>
              <a:t>stay alert</a:t>
            </a:r>
            <a:r>
              <a:rPr lang="en-US" sz="3600" dirty="0"/>
              <a:t>.</a:t>
            </a:r>
          </a:p>
          <a:p>
            <a:r>
              <a:rPr lang="en-US" sz="3600" dirty="0"/>
              <a:t>Such oversight, requires </a:t>
            </a:r>
            <a:r>
              <a:rPr lang="en-US" sz="3600" b="1" i="1" dirty="0"/>
              <a:t>constant diligence</a:t>
            </a:r>
            <a:r>
              <a:rPr lang="en-US" sz="3600" dirty="0"/>
              <a:t> on their part. </a:t>
            </a:r>
          </a:p>
          <a:p>
            <a:r>
              <a:rPr lang="en-US" sz="3600" dirty="0"/>
              <a:t>A truly </a:t>
            </a:r>
            <a:r>
              <a:rPr lang="en-US" sz="3600" b="1" i="1" dirty="0"/>
              <a:t>faithful</a:t>
            </a:r>
            <a:r>
              <a:rPr lang="en-US" sz="3600" dirty="0"/>
              <a:t> shepherd of the congregation is one who is </a:t>
            </a:r>
            <a:r>
              <a:rPr lang="en-US" sz="3600" b="1" i="1" dirty="0"/>
              <a:t>determined</a:t>
            </a:r>
            <a:r>
              <a:rPr lang="en-US" sz="3600" dirty="0"/>
              <a:t> to give such attention to their flock.</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13117065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Obey your leaders and submit to them, for they are keeping watch over your souls,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those who will have to give an account</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them do this with joy and not with groaning, for that would be of no advantage to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a:bodyPr>
          <a:lstStyle/>
          <a:p>
            <a:r>
              <a:rPr lang="en-US" sz="3600" dirty="0"/>
              <a:t>Pastors occupy a place of </a:t>
            </a:r>
            <a:r>
              <a:rPr lang="en-US" sz="3600" b="1" i="1" dirty="0"/>
              <a:t>trust</a:t>
            </a:r>
            <a:r>
              <a:rPr lang="en-US" sz="3600" dirty="0"/>
              <a:t>: they not only have been </a:t>
            </a:r>
            <a:r>
              <a:rPr lang="en-US" sz="3600" b="1" i="1" dirty="0"/>
              <a:t>called</a:t>
            </a:r>
            <a:r>
              <a:rPr lang="en-US" sz="3600" dirty="0"/>
              <a:t> by their </a:t>
            </a:r>
            <a:r>
              <a:rPr lang="en-US" sz="3600" b="1" i="1" dirty="0"/>
              <a:t>people</a:t>
            </a:r>
            <a:r>
              <a:rPr lang="en-US" sz="3600" dirty="0"/>
              <a:t>; they have been </a:t>
            </a:r>
            <a:r>
              <a:rPr lang="en-US" sz="3600" b="1" i="1" dirty="0"/>
              <a:t>commissioned</a:t>
            </a:r>
            <a:r>
              <a:rPr lang="en-US" sz="3600" dirty="0"/>
              <a:t> by their </a:t>
            </a:r>
            <a:r>
              <a:rPr lang="en-US" sz="3600" b="1" i="1" dirty="0"/>
              <a:t>Lord</a:t>
            </a:r>
            <a:r>
              <a:rPr lang="en-US" sz="3600" dirty="0"/>
              <a:t>!</a:t>
            </a:r>
          </a:p>
          <a:p>
            <a:r>
              <a:rPr lang="en-US" sz="3600" dirty="0"/>
              <a:t>As pastors, they have been entrusted with the care of a portion of that “</a:t>
            </a:r>
            <a:r>
              <a:rPr lang="en-US" sz="3600" i="1" dirty="0">
                <a:solidFill>
                  <a:srgbClr val="000099"/>
                </a:solidFill>
                <a:latin typeface="Cambria" panose="02040503050406030204" pitchFamily="18" charset="0"/>
                <a:ea typeface="Cambria" panose="02040503050406030204" pitchFamily="18" charset="0"/>
              </a:rPr>
              <a:t>church of God, which he bought with his own blood</a:t>
            </a:r>
            <a:r>
              <a:rPr lang="en-US" sz="3600" dirty="0"/>
              <a:t>” (Acts 20:28 NIV); and they know that they must “</a:t>
            </a:r>
            <a:r>
              <a:rPr lang="en-US" sz="3600" i="1" dirty="0">
                <a:solidFill>
                  <a:srgbClr val="000099"/>
                </a:solidFill>
                <a:latin typeface="Cambria" panose="02040503050406030204" pitchFamily="18" charset="0"/>
                <a:ea typeface="Cambria" panose="02040503050406030204" pitchFamily="18" charset="0"/>
              </a:rPr>
              <a:t>give an account.</a:t>
            </a:r>
            <a:r>
              <a:rPr lang="en-US" sz="3600"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709-712</a:t>
            </a:r>
          </a:p>
        </p:txBody>
      </p:sp>
    </p:spTree>
    <p:extLst>
      <p:ext uri="{BB962C8B-B14F-4D97-AF65-F5344CB8AC3E}">
        <p14:creationId xmlns:p14="http://schemas.microsoft.com/office/powerpoint/2010/main" val="3632113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238539</TotalTime>
  <Words>3167</Words>
  <Application>Microsoft Office PowerPoint</Application>
  <PresentationFormat>On-screen Show (4:3)</PresentationFormat>
  <Paragraphs>134</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Obey Your Leaders (13:17)</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17 Obey your leaders and submit to them, for they are keeping watch over your souls, as those who will have to give an account. Let them do this with joy and not with groaning, for that would be of no advantage to you.</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2728</cp:revision>
  <cp:lastPrinted>2023-03-12T14:14:40Z</cp:lastPrinted>
  <dcterms:created xsi:type="dcterms:W3CDTF">2022-03-11T13:15:23Z</dcterms:created>
  <dcterms:modified xsi:type="dcterms:W3CDTF">2023-03-12T14:17:25Z</dcterms:modified>
</cp:coreProperties>
</file>