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7107" r:id="rId3"/>
    <p:sldId id="7108" r:id="rId4"/>
    <p:sldId id="7109" r:id="rId5"/>
    <p:sldId id="7110" r:id="rId6"/>
    <p:sldId id="7112" r:id="rId7"/>
    <p:sldId id="7150" r:id="rId8"/>
    <p:sldId id="7151" r:id="rId9"/>
    <p:sldId id="7152" r:id="rId10"/>
    <p:sldId id="7119" r:id="rId11"/>
    <p:sldId id="7138" r:id="rId12"/>
    <p:sldId id="7139" r:id="rId13"/>
    <p:sldId id="7141" r:id="rId14"/>
    <p:sldId id="7140" r:id="rId15"/>
    <p:sldId id="7142" r:id="rId16"/>
    <p:sldId id="7143" r:id="rId17"/>
    <p:sldId id="7144" r:id="rId18"/>
    <p:sldId id="7145" r:id="rId19"/>
    <p:sldId id="7121" r:id="rId20"/>
    <p:sldId id="7122" r:id="rId21"/>
    <p:sldId id="7148" r:id="rId22"/>
    <p:sldId id="7147" r:id="rId23"/>
    <p:sldId id="7125" r:id="rId24"/>
    <p:sldId id="7126" r:id="rId25"/>
    <p:sldId id="7133" r:id="rId26"/>
    <p:sldId id="7136" r:id="rId27"/>
    <p:sldId id="7129" r:id="rId28"/>
    <p:sldId id="7130" r:id="rId29"/>
    <p:sldId id="7131" r:id="rId30"/>
    <p:sldId id="7132" r:id="rId31"/>
    <p:sldId id="7153" r:id="rId3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2159474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Now may the God of peace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554826"/>
            <a:ext cx="8810420" cy="3865596"/>
          </a:xfrm>
        </p:spPr>
        <p:txBody>
          <a:bodyPr>
            <a:normAutofit/>
          </a:bodyPr>
          <a:lstStyle/>
          <a:p>
            <a:r>
              <a:rPr lang="en-US" dirty="0"/>
              <a:t>Benedictions confer benefit through a minister authorized to speak from and for God. </a:t>
            </a:r>
          </a:p>
          <a:p>
            <a:r>
              <a:rPr lang="en-US" dirty="0"/>
              <a:t>Benedictions in NT letters extend the OT tradition of priestly blessing on Israel with the pronouncement of the Lord’s name in order to convey a blessing on the people: “</a:t>
            </a:r>
            <a:r>
              <a:rPr lang="en-US" i="1" dirty="0">
                <a:solidFill>
                  <a:srgbClr val="000099"/>
                </a:solidFill>
                <a:latin typeface="Cambria" panose="02040503050406030204" pitchFamily="18" charset="0"/>
                <a:ea typeface="Cambria" panose="02040503050406030204" pitchFamily="18" charset="0"/>
              </a:rPr>
              <a:t>So shall [the priests] put my name upon the people of Israel, and I will bless them</a:t>
            </a:r>
            <a:r>
              <a:rPr lang="en-US" dirty="0"/>
              <a:t>” (Num 6:22-27).</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a:t>
            </a:r>
            <a:r>
              <a:rPr lang="en-US" dirty="0"/>
              <a:t>p. 355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0520932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God of peace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488109"/>
            <a:ext cx="8810420" cy="4000557"/>
          </a:xfrm>
        </p:spPr>
        <p:txBody>
          <a:bodyPr>
            <a:normAutofit fontScale="85000" lnSpcReduction="20000"/>
          </a:bodyPr>
          <a:lstStyle/>
          <a:p>
            <a:r>
              <a:rPr lang="en-US" dirty="0"/>
              <a:t>The author </a:t>
            </a:r>
            <a:r>
              <a:rPr lang="en-US" b="1" i="1" dirty="0"/>
              <a:t>begins</a:t>
            </a:r>
            <a:r>
              <a:rPr lang="en-US" dirty="0"/>
              <a:t> the benediction by designating God as the “</a:t>
            </a:r>
            <a:r>
              <a:rPr lang="en-US" i="1" dirty="0">
                <a:solidFill>
                  <a:srgbClr val="000099"/>
                </a:solidFill>
                <a:latin typeface="Cambria" panose="02040503050406030204" pitchFamily="18" charset="0"/>
                <a:ea typeface="Cambria" panose="02040503050406030204" pitchFamily="18" charset="0"/>
              </a:rPr>
              <a:t>God of </a:t>
            </a:r>
            <a:r>
              <a:rPr lang="en-US" b="1" i="1" dirty="0">
                <a:solidFill>
                  <a:srgbClr val="000099"/>
                </a:solidFill>
                <a:latin typeface="Cambria" panose="02040503050406030204" pitchFamily="18" charset="0"/>
                <a:ea typeface="Cambria" panose="02040503050406030204" pitchFamily="18" charset="0"/>
              </a:rPr>
              <a:t>peace</a:t>
            </a:r>
            <a:r>
              <a:rPr lang="en-US" dirty="0"/>
              <a:t>”.</a:t>
            </a:r>
          </a:p>
          <a:p>
            <a:r>
              <a:rPr lang="en-US" dirty="0"/>
              <a:t>This phrase is commonly used by the Apostle Paul as well (e.g., Rom 15:33; 16:20; 2 Cor 13:11; Phil 4:9; 1 Thes 5:23; 2 Thes 3:16) and should be understood to mean “</a:t>
            </a:r>
            <a:r>
              <a:rPr lang="en-US" i="1" dirty="0">
                <a:solidFill>
                  <a:srgbClr val="000099"/>
                </a:solidFill>
                <a:latin typeface="Cambria" panose="02040503050406030204" pitchFamily="18" charset="0"/>
                <a:ea typeface="Cambria" panose="02040503050406030204" pitchFamily="18" charset="0"/>
              </a:rPr>
              <a:t>the God [</a:t>
            </a:r>
            <a:r>
              <a:rPr lang="en-US" b="1" i="1" dirty="0">
                <a:solidFill>
                  <a:srgbClr val="000099"/>
                </a:solidFill>
                <a:latin typeface="Cambria" panose="02040503050406030204" pitchFamily="18" charset="0"/>
                <a:ea typeface="Cambria" panose="02040503050406030204" pitchFamily="18" charset="0"/>
              </a:rPr>
              <a:t>who gives</a:t>
            </a:r>
            <a:r>
              <a:rPr lang="en-US" i="1" dirty="0">
                <a:solidFill>
                  <a:srgbClr val="000099"/>
                </a:solidFill>
                <a:latin typeface="Cambria" panose="02040503050406030204" pitchFamily="18" charset="0"/>
                <a:ea typeface="Cambria" panose="02040503050406030204" pitchFamily="18" charset="0"/>
              </a:rPr>
              <a:t>] peace</a:t>
            </a:r>
            <a:r>
              <a:rPr lang="en-US" dirty="0"/>
              <a:t>”. </a:t>
            </a:r>
          </a:p>
          <a:p>
            <a:r>
              <a:rPr lang="en-US" dirty="0"/>
              <a:t>The readers, since they were outside of the social mainstream, were experiencing significant stress.</a:t>
            </a:r>
          </a:p>
          <a:p>
            <a:r>
              <a:rPr lang="en-US" dirty="0"/>
              <a:t>Furthermore, several exhortations in the letter have emphasized the importance of “</a:t>
            </a:r>
            <a:r>
              <a:rPr lang="en-US" i="1" dirty="0">
                <a:solidFill>
                  <a:srgbClr val="000099"/>
                </a:solidFill>
                <a:latin typeface="Cambria" panose="02040503050406030204" pitchFamily="18" charset="0"/>
                <a:ea typeface="Cambria" panose="02040503050406030204" pitchFamily="18" charset="0"/>
              </a:rPr>
              <a:t>peace</a:t>
            </a:r>
            <a:r>
              <a:rPr lang="en-US" dirty="0"/>
              <a:t>” </a:t>
            </a:r>
            <a:r>
              <a:rPr lang="en-US" b="1" i="1" dirty="0"/>
              <a:t>within</a:t>
            </a:r>
            <a:r>
              <a:rPr lang="en-US" dirty="0"/>
              <a:t> the church (e.g. Heb 12:14; 13:1) and so the author reminds them that </a:t>
            </a:r>
            <a:r>
              <a:rPr lang="en-US" b="1" i="1" dirty="0"/>
              <a:t>true</a:t>
            </a:r>
            <a:r>
              <a:rPr lang="en-US" dirty="0"/>
              <a:t> “</a:t>
            </a:r>
            <a:r>
              <a:rPr lang="en-US" i="1" dirty="0">
                <a:solidFill>
                  <a:srgbClr val="000099"/>
                </a:solidFill>
                <a:latin typeface="Cambria" panose="02040503050406030204" pitchFamily="18" charset="0"/>
                <a:ea typeface="Cambria" panose="02040503050406030204" pitchFamily="18" charset="0"/>
              </a:rPr>
              <a:t>peace</a:t>
            </a:r>
            <a:r>
              <a:rPr lang="en-US" dirty="0"/>
              <a:t>” comes from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10336552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554826"/>
            <a:ext cx="8810420" cy="3865596"/>
          </a:xfrm>
        </p:spPr>
        <p:txBody>
          <a:bodyPr>
            <a:normAutofit fontScale="92500" lnSpcReduction="10000"/>
          </a:bodyPr>
          <a:lstStyle/>
          <a:p>
            <a:r>
              <a:rPr lang="en-US" dirty="0"/>
              <a:t>Here the author gives the </a:t>
            </a:r>
            <a:r>
              <a:rPr lang="en-US" b="1" i="1" dirty="0"/>
              <a:t>only</a:t>
            </a:r>
            <a:r>
              <a:rPr lang="en-US" dirty="0"/>
              <a:t> </a:t>
            </a:r>
            <a:r>
              <a:rPr lang="en-US" b="1" i="1" dirty="0"/>
              <a:t>explicit</a:t>
            </a:r>
            <a:r>
              <a:rPr lang="en-US" dirty="0"/>
              <a:t> reference to the </a:t>
            </a:r>
            <a:r>
              <a:rPr lang="en-US" b="1" i="1" dirty="0"/>
              <a:t>resurrection</a:t>
            </a:r>
            <a:r>
              <a:rPr lang="en-US" dirty="0"/>
              <a:t> of Jesus in the entire letter.</a:t>
            </a:r>
          </a:p>
          <a:p>
            <a:r>
              <a:rPr lang="en-US" dirty="0"/>
              <a:t>Nevertheless, while not </a:t>
            </a:r>
            <a:r>
              <a:rPr lang="en-US" b="1" i="1" dirty="0"/>
              <a:t>explicitly</a:t>
            </a:r>
            <a:r>
              <a:rPr lang="en-US" dirty="0"/>
              <a:t> mentioned elsewhere, the resurrection plays a </a:t>
            </a:r>
            <a:r>
              <a:rPr lang="en-US" b="1" i="1" dirty="0"/>
              <a:t>major role</a:t>
            </a:r>
            <a:r>
              <a:rPr lang="en-US" dirty="0"/>
              <a:t> in the book of Hebrews.</a:t>
            </a:r>
          </a:p>
          <a:p>
            <a:r>
              <a:rPr lang="en-US" dirty="0"/>
              <a:t>Jesus cried out to God and was saved from death </a:t>
            </a:r>
            <a:r>
              <a:rPr lang="en-US" b="1" i="1" dirty="0"/>
              <a:t>by being raised from the dead </a:t>
            </a:r>
            <a:r>
              <a:rPr lang="en-US" dirty="0"/>
              <a:t>(Heb 5:7)</a:t>
            </a:r>
          </a:p>
          <a:p>
            <a:r>
              <a:rPr lang="en-US" dirty="0"/>
              <a:t>Jesus enters the heavenly sanctuary as the </a:t>
            </a:r>
            <a:r>
              <a:rPr lang="en-US" b="1" i="1" dirty="0"/>
              <a:t>resurrected</a:t>
            </a:r>
            <a:r>
              <a:rPr lang="en-US" dirty="0"/>
              <a:t> and exalted Lord (Heb 6:20).</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3038680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448865"/>
            <a:ext cx="8810420" cy="4039802"/>
          </a:xfrm>
        </p:spPr>
        <p:txBody>
          <a:bodyPr>
            <a:normAutofit fontScale="92500" lnSpcReduction="20000"/>
          </a:bodyPr>
          <a:lstStyle/>
          <a:p>
            <a:r>
              <a:rPr lang="en-US" dirty="0"/>
              <a:t>He is the Melchizedekian priest who abides as a priest forever </a:t>
            </a:r>
            <a:r>
              <a:rPr lang="en-US" b="1" i="1" dirty="0"/>
              <a:t>by virtue of the resurrection</a:t>
            </a:r>
            <a:r>
              <a:rPr lang="en-US" dirty="0"/>
              <a:t> (Ps 110:4; Heb 7:3)</a:t>
            </a:r>
          </a:p>
          <a:p>
            <a:r>
              <a:rPr lang="en-US" dirty="0"/>
              <a:t>What sets Jesus apart as a priest is that “</a:t>
            </a:r>
            <a:r>
              <a:rPr lang="en-US" i="1" dirty="0">
                <a:solidFill>
                  <a:srgbClr val="000099"/>
                </a:solidFill>
                <a:latin typeface="Cambria" panose="02040503050406030204" pitchFamily="18" charset="0"/>
                <a:ea typeface="Cambria" panose="02040503050406030204" pitchFamily="18" charset="0"/>
              </a:rPr>
              <a:t>he</a:t>
            </a:r>
            <a:r>
              <a:rPr lang="en-US" dirty="0"/>
              <a:t> </a:t>
            </a:r>
            <a:r>
              <a:rPr lang="en-US" i="1" dirty="0">
                <a:solidFill>
                  <a:srgbClr val="000099"/>
                </a:solidFill>
                <a:latin typeface="Cambria" panose="02040503050406030204" pitchFamily="18" charset="0"/>
                <a:ea typeface="Cambria" panose="02040503050406030204" pitchFamily="18" charset="0"/>
              </a:rPr>
              <a:t>lives</a:t>
            </a:r>
            <a:r>
              <a:rPr lang="en-US" dirty="0"/>
              <a:t>” (Heb 7:8), for he has an “</a:t>
            </a:r>
            <a:r>
              <a:rPr lang="en-US" i="1" dirty="0">
                <a:solidFill>
                  <a:srgbClr val="000099"/>
                </a:solidFill>
                <a:latin typeface="Cambria" panose="02040503050406030204" pitchFamily="18" charset="0"/>
                <a:ea typeface="Cambria" panose="02040503050406030204" pitchFamily="18" charset="0"/>
              </a:rPr>
              <a:t>indestructible life</a:t>
            </a:r>
            <a:r>
              <a:rPr lang="en-US" dirty="0"/>
              <a:t>” (Heb 7:16).</a:t>
            </a:r>
          </a:p>
          <a:p>
            <a:r>
              <a:rPr lang="en-US" dirty="0"/>
              <a:t>He isn’t like the levitical priests, who were hindered by death, but he “</a:t>
            </a:r>
            <a:r>
              <a:rPr lang="en-US" i="1" dirty="0">
                <a:solidFill>
                  <a:srgbClr val="000099"/>
                </a:solidFill>
                <a:latin typeface="Cambria" panose="02040503050406030204" pitchFamily="18" charset="0"/>
                <a:ea typeface="Cambria" panose="02040503050406030204" pitchFamily="18" charset="0"/>
              </a:rPr>
              <a:t>continues forever</a:t>
            </a:r>
            <a:r>
              <a:rPr lang="en-US" dirty="0"/>
              <a:t>” and “</a:t>
            </a:r>
            <a:r>
              <a:rPr lang="en-US" i="1" dirty="0">
                <a:solidFill>
                  <a:srgbClr val="000099"/>
                </a:solidFill>
                <a:latin typeface="Cambria" panose="02040503050406030204" pitchFamily="18" charset="0"/>
                <a:ea typeface="Cambria" panose="02040503050406030204" pitchFamily="18" charset="0"/>
              </a:rPr>
              <a:t>always lives</a:t>
            </a:r>
            <a:r>
              <a:rPr lang="en-US" dirty="0"/>
              <a:t>” (Heb 7:23-25).</a:t>
            </a:r>
          </a:p>
          <a:p>
            <a:r>
              <a:rPr lang="en-US" dirty="0"/>
              <a:t>Jesus is the </a:t>
            </a:r>
            <a:r>
              <a:rPr lang="en-US" b="1" i="1" dirty="0"/>
              <a:t>resurrected </a:t>
            </a:r>
            <a:r>
              <a:rPr lang="en-US" dirty="0"/>
              <a:t>Lord, sitting at God’s right hand (Heb 1:3,13; 8:1; 10:12; 12:2)</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14157275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great shepherd of the sheep</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448865"/>
            <a:ext cx="8810420" cy="4039802"/>
          </a:xfrm>
        </p:spPr>
        <p:txBody>
          <a:bodyPr>
            <a:normAutofit lnSpcReduction="10000"/>
          </a:bodyPr>
          <a:lstStyle/>
          <a:p>
            <a:r>
              <a:rPr lang="en-US" dirty="0"/>
              <a:t>“</a:t>
            </a:r>
            <a:r>
              <a:rPr lang="en-US" i="1" dirty="0">
                <a:solidFill>
                  <a:srgbClr val="000099"/>
                </a:solidFill>
                <a:latin typeface="Cambria" panose="02040503050406030204" pitchFamily="18" charset="0"/>
                <a:ea typeface="Cambria" panose="02040503050406030204" pitchFamily="18" charset="0"/>
              </a:rPr>
              <a:t>Brought again </a:t>
            </a:r>
            <a:r>
              <a:rPr lang="en-US" dirty="0"/>
              <a:t>” is an unusual verb for resurrection, reflecting the influence of Isaiah 63:11, speaking of Moses and the exodus reads (in the Septuagint), “</a:t>
            </a:r>
            <a:r>
              <a:rPr lang="en-US" i="1" dirty="0">
                <a:solidFill>
                  <a:srgbClr val="000099"/>
                </a:solidFill>
                <a:latin typeface="Cambria" panose="02040503050406030204" pitchFamily="18" charset="0"/>
                <a:ea typeface="Cambria" panose="02040503050406030204" pitchFamily="18" charset="0"/>
              </a:rPr>
              <a:t>who </a:t>
            </a:r>
            <a:r>
              <a:rPr lang="en-US" b="1" i="1" dirty="0">
                <a:solidFill>
                  <a:srgbClr val="000099"/>
                </a:solidFill>
                <a:latin typeface="Cambria" panose="02040503050406030204" pitchFamily="18" charset="0"/>
                <a:ea typeface="Cambria" panose="02040503050406030204" pitchFamily="18" charset="0"/>
              </a:rPr>
              <a:t>brought up </a:t>
            </a:r>
            <a:r>
              <a:rPr lang="en-US" i="1" dirty="0">
                <a:solidFill>
                  <a:srgbClr val="000099"/>
                </a:solidFill>
                <a:latin typeface="Cambria" panose="02040503050406030204" pitchFamily="18" charset="0"/>
                <a:ea typeface="Cambria" panose="02040503050406030204" pitchFamily="18" charset="0"/>
              </a:rPr>
              <a:t>from the sea the shepherd of the sheep</a:t>
            </a:r>
            <a:r>
              <a:rPr lang="en-US" dirty="0"/>
              <a:t>.” </a:t>
            </a:r>
          </a:p>
          <a:p>
            <a:r>
              <a:rPr lang="en-US" dirty="0"/>
              <a:t>In the exodus, the </a:t>
            </a:r>
            <a:r>
              <a:rPr lang="en-US" b="1" i="1" dirty="0"/>
              <a:t>shepherd</a:t>
            </a:r>
            <a:r>
              <a:rPr lang="en-US" dirty="0"/>
              <a:t> was </a:t>
            </a:r>
            <a:r>
              <a:rPr lang="en-US" b="1" i="1" dirty="0"/>
              <a:t>Moses</a:t>
            </a:r>
            <a:r>
              <a:rPr lang="en-US" dirty="0"/>
              <a:t> (cf. Ps 77:20) and the rescue was from the “</a:t>
            </a:r>
            <a:r>
              <a:rPr lang="en-US" b="1" i="1" dirty="0">
                <a:solidFill>
                  <a:srgbClr val="000099"/>
                </a:solidFill>
                <a:latin typeface="Cambria" panose="02040503050406030204" pitchFamily="18" charset="0"/>
                <a:ea typeface="Cambria" panose="02040503050406030204" pitchFamily="18" charset="0"/>
              </a:rPr>
              <a:t>sea</a:t>
            </a:r>
            <a:r>
              <a:rPr lang="en-US" b="1" i="1" dirty="0"/>
              <a:t>”</a:t>
            </a:r>
            <a:r>
              <a:rPr lang="en-US" dirty="0"/>
              <a:t>; but now the “</a:t>
            </a:r>
            <a:r>
              <a:rPr lang="en-US" b="1" i="1" dirty="0">
                <a:solidFill>
                  <a:srgbClr val="000099"/>
                </a:solidFill>
                <a:latin typeface="Cambria" panose="02040503050406030204" pitchFamily="18" charset="0"/>
                <a:ea typeface="Cambria" panose="02040503050406030204" pitchFamily="18" charset="0"/>
              </a:rPr>
              <a:t>great</a:t>
            </a:r>
            <a:r>
              <a:rPr lang="en-US" i="1" dirty="0">
                <a:solidFill>
                  <a:srgbClr val="000099"/>
                </a:solidFill>
                <a:latin typeface="Cambria" panose="02040503050406030204" pitchFamily="18" charset="0"/>
                <a:ea typeface="Cambria" panose="02040503050406030204" pitchFamily="18" charset="0"/>
              </a:rPr>
              <a:t> shepherd </a:t>
            </a:r>
            <a:r>
              <a:rPr lang="en-US" dirty="0"/>
              <a:t>”, </a:t>
            </a:r>
            <a:r>
              <a:rPr lang="en-US" b="1" i="1" dirty="0"/>
              <a:t>Jesus</a:t>
            </a:r>
            <a:r>
              <a:rPr lang="en-US" dirty="0"/>
              <a:t>, has been “</a:t>
            </a:r>
            <a:r>
              <a:rPr lang="en-US" i="1" dirty="0">
                <a:solidFill>
                  <a:srgbClr val="000099"/>
                </a:solidFill>
                <a:latin typeface="Cambria" panose="02040503050406030204" pitchFamily="18" charset="0"/>
                <a:ea typeface="Cambria" panose="02040503050406030204" pitchFamily="18" charset="0"/>
              </a:rPr>
              <a:t>brought up </a:t>
            </a:r>
            <a:r>
              <a:rPr lang="en-US" dirty="0"/>
              <a:t>” from the </a:t>
            </a:r>
            <a:r>
              <a:rPr lang="en-US" b="1" i="1" dirty="0"/>
              <a:t>realm of the dead</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a:t>
            </a:r>
            <a:r>
              <a:rPr lang="en-US" dirty="0"/>
              <a:t>p. 356</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9017236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who brought again from the dead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our Lord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great shepherd of the sheep, by the blood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448865"/>
            <a:ext cx="8810420" cy="4039802"/>
          </a:xfrm>
        </p:spPr>
        <p:txBody>
          <a:bodyPr>
            <a:normAutofit fontScale="92500" lnSpcReduction="10000"/>
          </a:bodyPr>
          <a:lstStyle/>
          <a:p>
            <a:r>
              <a:rPr lang="en-US" dirty="0"/>
              <a:t>Jesus’ role as “</a:t>
            </a:r>
            <a:r>
              <a:rPr lang="en-US" i="1" dirty="0">
                <a:solidFill>
                  <a:srgbClr val="000099"/>
                </a:solidFill>
                <a:latin typeface="Cambria" panose="02040503050406030204" pitchFamily="18" charset="0"/>
                <a:ea typeface="Cambria" panose="02040503050406030204" pitchFamily="18" charset="0"/>
              </a:rPr>
              <a:t>shepherd</a:t>
            </a:r>
            <a:r>
              <a:rPr lang="en-US" dirty="0"/>
              <a:t>” also fulfills Ezek 34:23, showing that he is the new and true David, and that as “</a:t>
            </a:r>
            <a:r>
              <a:rPr lang="en-US" i="1" dirty="0">
                <a:solidFill>
                  <a:srgbClr val="000099"/>
                </a:solidFill>
                <a:latin typeface="Cambria" panose="02040503050406030204" pitchFamily="18" charset="0"/>
                <a:ea typeface="Cambria" panose="02040503050406030204" pitchFamily="18" charset="0"/>
              </a:rPr>
              <a:t>shepherd</a:t>
            </a:r>
            <a:r>
              <a:rPr lang="en-US" dirty="0"/>
              <a:t>” he will take care of the flock:</a:t>
            </a:r>
          </a:p>
          <a:p>
            <a:pPr lvl="1"/>
            <a:r>
              <a:rPr lang="en-US" i="1" dirty="0">
                <a:solidFill>
                  <a:srgbClr val="000099"/>
                </a:solidFill>
                <a:latin typeface="Cambria" panose="02040503050406030204" pitchFamily="18" charset="0"/>
                <a:ea typeface="Cambria" panose="02040503050406030204" pitchFamily="18" charset="0"/>
              </a:rPr>
              <a:t>And I will set up over them </a:t>
            </a:r>
            <a:r>
              <a:rPr lang="en-US" b="1" i="1" dirty="0">
                <a:solidFill>
                  <a:srgbClr val="000099"/>
                </a:solidFill>
                <a:latin typeface="Cambria" panose="02040503050406030204" pitchFamily="18" charset="0"/>
                <a:ea typeface="Cambria" panose="02040503050406030204" pitchFamily="18" charset="0"/>
              </a:rPr>
              <a:t>one shepherd</a:t>
            </a:r>
            <a:r>
              <a:rPr lang="en-US" i="1" dirty="0">
                <a:solidFill>
                  <a:srgbClr val="000099"/>
                </a:solidFill>
                <a:latin typeface="Cambria" panose="02040503050406030204" pitchFamily="18" charset="0"/>
                <a:ea typeface="Cambria" panose="02040503050406030204" pitchFamily="18" charset="0"/>
              </a:rPr>
              <a:t>, my servant David, and he shall feed them: he shall feed them and be their shepherd. </a:t>
            </a:r>
            <a:r>
              <a:rPr lang="en-US" dirty="0"/>
              <a:t>(Ezek 34:23)</a:t>
            </a:r>
          </a:p>
          <a:p>
            <a:r>
              <a:rPr lang="en-US" dirty="0"/>
              <a:t>Indeed, as “</a:t>
            </a:r>
            <a:r>
              <a:rPr lang="en-US" i="1" dirty="0">
                <a:solidFill>
                  <a:srgbClr val="000099"/>
                </a:solidFill>
                <a:latin typeface="Cambria" panose="02040503050406030204" pitchFamily="18" charset="0"/>
                <a:ea typeface="Cambria" panose="02040503050406030204" pitchFamily="18" charset="0"/>
              </a:rPr>
              <a:t>the good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shepherd</a:t>
            </a:r>
            <a:r>
              <a:rPr lang="en-US" dirty="0"/>
              <a:t>” Jesus gave his </a:t>
            </a:r>
            <a:r>
              <a:rPr lang="en-US" b="1" i="1" dirty="0"/>
              <a:t>life</a:t>
            </a:r>
            <a:r>
              <a:rPr lang="en-US" dirty="0"/>
              <a:t> for the sheep (John 10:11) and this idea is not far from the author’s mind, since in the </a:t>
            </a:r>
            <a:r>
              <a:rPr lang="en-US" b="1" i="1" dirty="0"/>
              <a:t>very next phrase </a:t>
            </a:r>
            <a:r>
              <a:rPr lang="en-US" dirty="0"/>
              <a:t>he alludes to the shedding of Jesus’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blood</a:t>
            </a:r>
            <a:r>
              <a:rPr lang="en-US" dirty="0"/>
              <a:t>”.</a:t>
            </a:r>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27831451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 great shepherd of the sheep</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the blood of the eternal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448865"/>
            <a:ext cx="8810420" cy="4039802"/>
          </a:xfrm>
        </p:spPr>
        <p:txBody>
          <a:bodyPr>
            <a:normAutofit fontScale="92500" lnSpcReduction="10000"/>
          </a:bodyPr>
          <a:lstStyle/>
          <a:p>
            <a:r>
              <a:rPr lang="en-US" dirty="0"/>
              <a:t>In the original Greek, the phrase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the blood of the eternal covenant</a:t>
            </a:r>
            <a:r>
              <a:rPr lang="en-US" dirty="0"/>
              <a:t>” is connected to the phrase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a:t>
            </a:r>
            <a:r>
              <a:rPr lang="en-US" dirty="0"/>
              <a:t>”.</a:t>
            </a:r>
          </a:p>
          <a:p>
            <a:r>
              <a:rPr lang="en-US" dirty="0"/>
              <a:t>The word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a:t>
            </a:r>
            <a:r>
              <a:rPr lang="en-US" dirty="0"/>
              <a:t>” shows in this context the </a:t>
            </a:r>
            <a:r>
              <a:rPr lang="en-US" b="1" i="1" dirty="0"/>
              <a:t>reason</a:t>
            </a:r>
            <a:r>
              <a:rPr lang="en-US" dirty="0"/>
              <a:t> Jesus was raised from the dead: his resurrection </a:t>
            </a:r>
            <a:r>
              <a:rPr lang="en-US" b="1" i="1" dirty="0"/>
              <a:t>vindicated</a:t>
            </a:r>
            <a:r>
              <a:rPr lang="en-US" dirty="0"/>
              <a:t> his sacrifice (wherein he shed his “</a:t>
            </a:r>
            <a:r>
              <a:rPr lang="en-US" i="1" dirty="0">
                <a:solidFill>
                  <a:srgbClr val="000099"/>
                </a:solidFill>
                <a:latin typeface="Cambria" panose="02040503050406030204" pitchFamily="18" charset="0"/>
                <a:ea typeface="Cambria" panose="02040503050406030204" pitchFamily="18" charset="0"/>
              </a:rPr>
              <a:t>blood</a:t>
            </a:r>
            <a:r>
              <a:rPr lang="en-US" dirty="0"/>
              <a:t>”), showing God </a:t>
            </a:r>
            <a:r>
              <a:rPr lang="en-US" b="1" i="1" dirty="0"/>
              <a:t>approved</a:t>
            </a:r>
            <a:r>
              <a:rPr lang="en-US" dirty="0"/>
              <a:t> of him yielding of his life for others.</a:t>
            </a:r>
          </a:p>
          <a:p>
            <a:r>
              <a:rPr lang="en-US" dirty="0"/>
              <a:t>The “</a:t>
            </a:r>
            <a:r>
              <a:rPr lang="en-US" i="1" dirty="0">
                <a:solidFill>
                  <a:srgbClr val="000099"/>
                </a:solidFill>
                <a:latin typeface="Cambria" panose="02040503050406030204" pitchFamily="18" charset="0"/>
                <a:ea typeface="Cambria" panose="02040503050406030204" pitchFamily="18" charset="0"/>
              </a:rPr>
              <a:t>blood</a:t>
            </a:r>
            <a:r>
              <a:rPr lang="en-US" dirty="0"/>
              <a:t>” of Jesus (i.e. the death of Jesus), </a:t>
            </a:r>
            <a:r>
              <a:rPr lang="en-US" b="1" i="1" dirty="0"/>
              <a:t>inaugurates</a:t>
            </a:r>
            <a:r>
              <a:rPr lang="en-US" dirty="0"/>
              <a:t> the new covenant, or what is called here “</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covenant</a:t>
            </a:r>
            <a:r>
              <a:rPr lang="en-US" dirty="0"/>
              <a:t>”.</a:t>
            </a:r>
          </a:p>
          <a:p>
            <a:endParaRPr lang="en-US" dirty="0"/>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2703107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who brought again from the dead our Lord Jesus, the great shepherd of the sheep</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by the blood of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eternal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448865"/>
            <a:ext cx="8810420" cy="4039802"/>
          </a:xfrm>
        </p:spPr>
        <p:txBody>
          <a:bodyPr>
            <a:normAutofit lnSpcReduction="10000"/>
          </a:bodyPr>
          <a:lstStyle/>
          <a:p>
            <a:r>
              <a:rPr lang="en-US" dirty="0"/>
              <a:t>The contrast between the new and old covenant </a:t>
            </a:r>
            <a:r>
              <a:rPr lang="en-US" b="1" i="1" dirty="0"/>
              <a:t>permeates</a:t>
            </a:r>
            <a:r>
              <a:rPr lang="en-US" dirty="0"/>
              <a:t> Hebrews.</a:t>
            </a:r>
          </a:p>
          <a:p>
            <a:r>
              <a:rPr lang="en-US" dirty="0"/>
              <a:t>Jesus inaugurated a “</a:t>
            </a:r>
            <a:r>
              <a:rPr lang="en-US" i="1" dirty="0">
                <a:solidFill>
                  <a:srgbClr val="000099"/>
                </a:solidFill>
                <a:latin typeface="Cambria" panose="02040503050406030204" pitchFamily="18" charset="0"/>
                <a:ea typeface="Cambria" panose="02040503050406030204" pitchFamily="18" charset="0"/>
              </a:rPr>
              <a:t>new</a:t>
            </a:r>
            <a:r>
              <a:rPr lang="en-US" dirty="0"/>
              <a:t>” and “</a:t>
            </a:r>
            <a:r>
              <a:rPr lang="en-US" i="1" dirty="0">
                <a:solidFill>
                  <a:srgbClr val="000099"/>
                </a:solidFill>
                <a:latin typeface="Cambria" panose="02040503050406030204" pitchFamily="18" charset="0"/>
                <a:ea typeface="Cambria" panose="02040503050406030204" pitchFamily="18" charset="0"/>
              </a:rPr>
              <a:t>better</a:t>
            </a:r>
            <a:r>
              <a:rPr lang="en-US" dirty="0"/>
              <a:t>” covenant (Heb 7:22; 8:13; 12:24).</a:t>
            </a:r>
          </a:p>
          <a:p>
            <a:r>
              <a:rPr lang="en-US" dirty="0"/>
              <a:t>Furthermore, believers enjoy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a:t>
            </a:r>
            <a:r>
              <a:rPr lang="en-US" dirty="0"/>
              <a:t> </a:t>
            </a:r>
            <a:r>
              <a:rPr lang="en-US" i="1" dirty="0">
                <a:solidFill>
                  <a:srgbClr val="000099"/>
                </a:solidFill>
                <a:latin typeface="Cambria" panose="02040503050406030204" pitchFamily="18" charset="0"/>
                <a:ea typeface="Cambria" panose="02040503050406030204" pitchFamily="18" charset="0"/>
              </a:rPr>
              <a:t>salvation</a:t>
            </a:r>
            <a:r>
              <a:rPr lang="en-US" dirty="0"/>
              <a:t>” (Heb 5:9), “</a:t>
            </a:r>
            <a:r>
              <a:rPr lang="en-US" b="1" i="1" dirty="0">
                <a:solidFill>
                  <a:srgbClr val="000099"/>
                </a:solidFill>
                <a:latin typeface="Cambria" panose="02040503050406030204" pitchFamily="18" charset="0"/>
                <a:ea typeface="Cambria" panose="02040503050406030204" pitchFamily="18" charset="0"/>
              </a:rPr>
              <a:t>eternal</a:t>
            </a:r>
            <a:r>
              <a:rPr lang="en-US" i="1" dirty="0">
                <a:solidFill>
                  <a:srgbClr val="000099"/>
                </a:solidFill>
                <a:latin typeface="Cambria" panose="02040503050406030204" pitchFamily="18" charset="0"/>
                <a:ea typeface="Cambria" panose="02040503050406030204" pitchFamily="18" charset="0"/>
              </a:rPr>
              <a:t> redemption</a:t>
            </a:r>
            <a:r>
              <a:rPr lang="en-US" dirty="0"/>
              <a:t>” (Heb 9:12), and an “</a:t>
            </a:r>
            <a:r>
              <a:rPr lang="en-US" b="1" i="1" dirty="0">
                <a:solidFill>
                  <a:srgbClr val="000099"/>
                </a:solidFill>
                <a:latin typeface="Cambria" panose="02040503050406030204" pitchFamily="18" charset="0"/>
                <a:ea typeface="Cambria" panose="02040503050406030204" pitchFamily="18" charset="0"/>
              </a:rPr>
              <a:t>eternal</a:t>
            </a:r>
            <a:r>
              <a:rPr lang="en-US" i="1" dirty="0">
                <a:solidFill>
                  <a:srgbClr val="000099"/>
                </a:solidFill>
                <a:latin typeface="Cambria" panose="02040503050406030204" pitchFamily="18" charset="0"/>
                <a:ea typeface="Cambria" panose="02040503050406030204" pitchFamily="18" charset="0"/>
              </a:rPr>
              <a:t> inheritance</a:t>
            </a:r>
            <a:r>
              <a:rPr lang="en-US" dirty="0"/>
              <a:t>” (Heb 9:15) because Jesus has instituted through his “</a:t>
            </a:r>
            <a:r>
              <a:rPr lang="en-US" i="1" dirty="0">
                <a:solidFill>
                  <a:srgbClr val="000099"/>
                </a:solidFill>
                <a:latin typeface="Cambria" panose="02040503050406030204" pitchFamily="18" charset="0"/>
                <a:ea typeface="Cambria" panose="02040503050406030204" pitchFamily="18" charset="0"/>
              </a:rPr>
              <a:t>blood</a:t>
            </a:r>
            <a:r>
              <a:rPr lang="en-US" dirty="0"/>
              <a:t>” an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a:t>
            </a:r>
            <a:r>
              <a:rPr kumimoji="0" lang="en-US" sz="32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covenant</a:t>
            </a:r>
            <a:r>
              <a:rPr lang="en-US" dirty="0"/>
              <a:t>”</a:t>
            </a:r>
          </a:p>
          <a:p>
            <a:endParaRPr lang="en-US" dirty="0"/>
          </a:p>
          <a:p>
            <a:endParaRPr lang="en-US" dirty="0"/>
          </a:p>
          <a:p>
            <a:pPr lvl="1"/>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679740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who brought again from the dead our Lord Jesus, the great shepherd of the sheep, by the blood of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eternal covenant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554826"/>
            <a:ext cx="8810420" cy="3865596"/>
          </a:xfrm>
        </p:spPr>
        <p:txBody>
          <a:bodyPr>
            <a:normAutofit lnSpcReduction="10000"/>
          </a:bodyPr>
          <a:lstStyle/>
          <a:p>
            <a:r>
              <a:rPr lang="en-US" dirty="0"/>
              <a:t>The author’s choice of the adjective “</a:t>
            </a:r>
            <a:r>
              <a:rPr lang="en-US" i="1" dirty="0">
                <a:solidFill>
                  <a:srgbClr val="000099"/>
                </a:solidFill>
                <a:latin typeface="Cambria" panose="02040503050406030204" pitchFamily="18" charset="0"/>
                <a:ea typeface="Cambria" panose="02040503050406030204" pitchFamily="18" charset="0"/>
              </a:rPr>
              <a:t>eternal</a:t>
            </a:r>
            <a:r>
              <a:rPr lang="en-US" dirty="0"/>
              <a:t>” is </a:t>
            </a:r>
            <a:r>
              <a:rPr lang="en-US" b="1" i="1" dirty="0"/>
              <a:t>deliberate</a:t>
            </a:r>
            <a:r>
              <a:rPr lang="en-US" dirty="0"/>
              <a:t>. For if the old covenant gave way to a new covenant, assurance is needed that the new covenant is here to stay. </a:t>
            </a:r>
          </a:p>
          <a:p>
            <a:r>
              <a:rPr lang="en-US" dirty="0"/>
              <a:t>Furthermore, he is using OT language here. For our author, the new covenant established by Christ is none other than that “</a:t>
            </a:r>
            <a:r>
              <a:rPr lang="en-US" i="1" dirty="0">
                <a:solidFill>
                  <a:srgbClr val="000099"/>
                </a:solidFill>
                <a:latin typeface="Cambria" panose="02040503050406030204" pitchFamily="18" charset="0"/>
                <a:ea typeface="Cambria" panose="02040503050406030204" pitchFamily="18" charset="0"/>
              </a:rPr>
              <a:t>everlasting covenant</a:t>
            </a:r>
            <a:r>
              <a:rPr lang="en-US" dirty="0"/>
              <a:t>” spoken of in Isaiah 55:3, Jeremiah 32:40, and Ezekiel 37:26.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250-251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75571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may the God of peace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equip you with everything good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you may do his will, working in us that which is pleasing in his sight, through Jesus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554826"/>
            <a:ext cx="8810420" cy="3865596"/>
          </a:xfrm>
        </p:spPr>
        <p:txBody>
          <a:bodyPr>
            <a:normAutofit fontScale="92500" lnSpcReduction="10000"/>
          </a:bodyPr>
          <a:lstStyle/>
          <a:p>
            <a:r>
              <a:rPr lang="en-US" dirty="0"/>
              <a:t>The author is praying here that “</a:t>
            </a:r>
            <a:r>
              <a:rPr lang="en-US" i="1" dirty="0">
                <a:solidFill>
                  <a:srgbClr val="000099"/>
                </a:solidFill>
                <a:latin typeface="Cambria" panose="02040503050406030204" pitchFamily="18" charset="0"/>
                <a:ea typeface="Cambria" panose="02040503050406030204" pitchFamily="18" charset="0"/>
              </a:rPr>
              <a:t>the God of peace</a:t>
            </a:r>
            <a:r>
              <a:rPr lang="en-US" dirty="0"/>
              <a:t>” will “</a:t>
            </a:r>
            <a:r>
              <a:rPr lang="en-US" i="1" dirty="0">
                <a:solidFill>
                  <a:srgbClr val="000099"/>
                </a:solidFill>
                <a:latin typeface="Cambria" panose="02040503050406030204" pitchFamily="18" charset="0"/>
                <a:ea typeface="Cambria" panose="02040503050406030204" pitchFamily="18" charset="0"/>
              </a:rPr>
              <a:t>equip</a:t>
            </a:r>
            <a:r>
              <a:rPr lang="en-US" dirty="0"/>
              <a:t>” his readers with every “</a:t>
            </a:r>
            <a:r>
              <a:rPr lang="en-US" i="1" dirty="0">
                <a:solidFill>
                  <a:srgbClr val="000099"/>
                </a:solidFill>
                <a:latin typeface="Cambria" panose="02040503050406030204" pitchFamily="18" charset="0"/>
                <a:ea typeface="Cambria" panose="02040503050406030204" pitchFamily="18" charset="0"/>
              </a:rPr>
              <a:t>good</a:t>
            </a:r>
            <a:r>
              <a:rPr lang="en-US" dirty="0"/>
              <a:t>” thing that they need in order to do “</a:t>
            </a:r>
            <a:r>
              <a:rPr lang="en-US" i="1" dirty="0">
                <a:solidFill>
                  <a:srgbClr val="000099"/>
                </a:solidFill>
                <a:latin typeface="Cambria" panose="02040503050406030204" pitchFamily="18" charset="0"/>
                <a:ea typeface="Cambria" panose="02040503050406030204" pitchFamily="18" charset="0"/>
              </a:rPr>
              <a:t>his will</a:t>
            </a:r>
            <a:r>
              <a:rPr lang="en-US" dirty="0"/>
              <a:t>”. </a:t>
            </a:r>
          </a:p>
          <a:p>
            <a:r>
              <a:rPr lang="en-US" dirty="0"/>
              <a:t>Furthermore, he prays that “</a:t>
            </a:r>
            <a:r>
              <a:rPr lang="en-US" i="1" dirty="0">
                <a:solidFill>
                  <a:srgbClr val="000099"/>
                </a:solidFill>
                <a:latin typeface="Cambria" panose="02040503050406030204" pitchFamily="18" charset="0"/>
                <a:ea typeface="Cambria" panose="02040503050406030204" pitchFamily="18" charset="0"/>
              </a:rPr>
              <a:t>the God of peace</a:t>
            </a:r>
            <a:r>
              <a:rPr lang="en-US" dirty="0"/>
              <a:t>” would work “</a:t>
            </a:r>
            <a:r>
              <a:rPr lang="en-US" b="1" i="1" dirty="0">
                <a:solidFill>
                  <a:srgbClr val="000099"/>
                </a:solidFill>
                <a:latin typeface="Cambria" panose="02040503050406030204" pitchFamily="18" charset="0"/>
                <a:ea typeface="Cambria" panose="02040503050406030204" pitchFamily="18" charset="0"/>
              </a:rPr>
              <a:t>in</a:t>
            </a:r>
            <a:r>
              <a:rPr lang="en-US" i="1" dirty="0">
                <a:solidFill>
                  <a:srgbClr val="000099"/>
                </a:solidFill>
                <a:latin typeface="Cambria" panose="02040503050406030204" pitchFamily="18" charset="0"/>
                <a:ea typeface="Cambria" panose="02040503050406030204" pitchFamily="18" charset="0"/>
              </a:rPr>
              <a:t> us</a:t>
            </a:r>
            <a:r>
              <a:rPr lang="en-US" dirty="0"/>
              <a:t>” to do that which is pleasing to him “</a:t>
            </a:r>
            <a:r>
              <a:rPr lang="en-US" i="1" dirty="0">
                <a:solidFill>
                  <a:srgbClr val="000099"/>
                </a:solidFill>
                <a:latin typeface="Cambria" panose="02040503050406030204" pitchFamily="18" charset="0"/>
                <a:ea typeface="Cambria" panose="02040503050406030204" pitchFamily="18" charset="0"/>
              </a:rPr>
              <a:t>through</a:t>
            </a:r>
            <a:r>
              <a:rPr lang="en-US" dirty="0"/>
              <a:t>” the power of “</a:t>
            </a:r>
            <a:r>
              <a:rPr lang="en-US" i="1" dirty="0">
                <a:solidFill>
                  <a:srgbClr val="000099"/>
                </a:solidFill>
                <a:latin typeface="Cambria" panose="02040503050406030204" pitchFamily="18" charset="0"/>
                <a:ea typeface="Cambria" panose="02040503050406030204" pitchFamily="18" charset="0"/>
              </a:rPr>
              <a:t>Jesus Christ</a:t>
            </a:r>
            <a:r>
              <a:rPr lang="en-US" dirty="0"/>
              <a:t>”.</a:t>
            </a:r>
          </a:p>
          <a:p>
            <a:r>
              <a:rPr lang="en-US" dirty="0"/>
              <a:t>Given the rest of the letter, the author is probably thinking </a:t>
            </a:r>
            <a:r>
              <a:rPr lang="en-US" b="1" i="1" dirty="0"/>
              <a:t>particularly</a:t>
            </a:r>
            <a:r>
              <a:rPr lang="en-US" dirty="0"/>
              <a:t> of their </a:t>
            </a:r>
            <a:r>
              <a:rPr lang="en-US" b="1" i="1" dirty="0"/>
              <a:t>perseverance</a:t>
            </a:r>
            <a:r>
              <a:rPr lang="en-US" dirty="0"/>
              <a:t>, though it would not limited to that.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6292330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solidFill>
                  <a:schemeClr val="tx1">
                    <a:lumMod val="50000"/>
                    <a:lumOff val="50000"/>
                  </a:schemeClr>
                </a:solidFill>
              </a:rPr>
              <a:t>Concluding Exhortations and Warnings (10:19-12:29)</a:t>
            </a:r>
          </a:p>
          <a:p>
            <a:pPr marL="571500" indent="-571500">
              <a:buFont typeface="+mj-lt"/>
              <a:buAutoNum type="romanUcPeriod" startAt="4"/>
            </a:pPr>
            <a:r>
              <a:rPr lang="en-US" sz="3600" b="1" dirty="0"/>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9041895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who brought again from the dead our Lord Jesus,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equip you with everything good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that you may do his will, working in us that which is pleasing in his sight, through Jesus Christ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554826"/>
            <a:ext cx="8810420" cy="3865596"/>
          </a:xfrm>
        </p:spPr>
        <p:txBody>
          <a:bodyPr>
            <a:normAutofit fontScale="92500" lnSpcReduction="10000"/>
          </a:bodyPr>
          <a:lstStyle/>
          <a:p>
            <a:r>
              <a:rPr lang="en-US" dirty="0"/>
              <a:t>The readers do not have the internal capacity to fulfill what is written here, therefore the author prays for </a:t>
            </a:r>
            <a:r>
              <a:rPr lang="en-US" b="1" i="1" dirty="0"/>
              <a:t>God’s</a:t>
            </a:r>
            <a:r>
              <a:rPr lang="en-US" dirty="0"/>
              <a:t> power to be unleashed in them and at the same time asks that his petition will be fulfilled “</a:t>
            </a:r>
            <a:r>
              <a:rPr lang="en-US" i="1" dirty="0">
                <a:solidFill>
                  <a:srgbClr val="000099"/>
                </a:solidFill>
                <a:latin typeface="Cambria" panose="02040503050406030204" pitchFamily="18" charset="0"/>
                <a:ea typeface="Cambria" panose="02040503050406030204" pitchFamily="18" charset="0"/>
              </a:rPr>
              <a:t>through Jesus Christ</a:t>
            </a:r>
            <a:r>
              <a:rPr lang="en-US" dirty="0"/>
              <a:t>”.</a:t>
            </a:r>
          </a:p>
          <a:p>
            <a:r>
              <a:rPr lang="en-US" dirty="0"/>
              <a:t>The idea expressed here is similar to that expressed by the Apostle Paul in Phil 2:12b-13:</a:t>
            </a:r>
          </a:p>
          <a:p>
            <a:pPr lvl="1"/>
            <a:r>
              <a:rPr lang="en-US" sz="2700" i="1" dirty="0">
                <a:solidFill>
                  <a:srgbClr val="000099"/>
                </a:solidFill>
                <a:latin typeface="Cambria" panose="02040503050406030204" pitchFamily="18" charset="0"/>
                <a:ea typeface="Cambria" panose="02040503050406030204" pitchFamily="18" charset="0"/>
              </a:rPr>
              <a:t>Work out your own salvation with fear and trembling,  for it is </a:t>
            </a:r>
            <a:r>
              <a:rPr lang="en-US" sz="2700" b="1" i="1" dirty="0">
                <a:solidFill>
                  <a:srgbClr val="000099"/>
                </a:solidFill>
                <a:latin typeface="Cambria" panose="02040503050406030204" pitchFamily="18" charset="0"/>
                <a:ea typeface="Cambria" panose="02040503050406030204" pitchFamily="18" charset="0"/>
              </a:rPr>
              <a:t>God</a:t>
            </a:r>
            <a:r>
              <a:rPr lang="en-US" sz="2700" i="1" dirty="0">
                <a:solidFill>
                  <a:srgbClr val="000099"/>
                </a:solidFill>
                <a:latin typeface="Cambria" panose="02040503050406030204" pitchFamily="18" charset="0"/>
                <a:ea typeface="Cambria" panose="02040503050406030204" pitchFamily="18" charset="0"/>
              </a:rPr>
              <a:t> </a:t>
            </a:r>
            <a:r>
              <a:rPr lang="en-US" sz="2700" b="1" i="1" dirty="0">
                <a:solidFill>
                  <a:srgbClr val="000099"/>
                </a:solidFill>
                <a:latin typeface="Cambria" panose="02040503050406030204" pitchFamily="18" charset="0"/>
                <a:ea typeface="Cambria" panose="02040503050406030204" pitchFamily="18" charset="0"/>
              </a:rPr>
              <a:t>who works in you</a:t>
            </a:r>
            <a:r>
              <a:rPr lang="en-US" sz="2700" i="1" dirty="0">
                <a:solidFill>
                  <a:srgbClr val="000099"/>
                </a:solidFill>
                <a:latin typeface="Cambria" panose="02040503050406030204" pitchFamily="18" charset="0"/>
                <a:ea typeface="Cambria" panose="02040503050406030204" pitchFamily="18" charset="0"/>
              </a:rPr>
              <a:t>, </a:t>
            </a:r>
            <a:r>
              <a:rPr lang="en-US" sz="2700" b="1" i="1" dirty="0">
                <a:solidFill>
                  <a:srgbClr val="000099"/>
                </a:solidFill>
                <a:latin typeface="Cambria" panose="02040503050406030204" pitchFamily="18" charset="0"/>
                <a:ea typeface="Cambria" panose="02040503050406030204" pitchFamily="18" charset="0"/>
              </a:rPr>
              <a:t>both</a:t>
            </a:r>
            <a:r>
              <a:rPr lang="en-US" sz="2700" i="1" dirty="0">
                <a:solidFill>
                  <a:srgbClr val="000099"/>
                </a:solidFill>
                <a:latin typeface="Cambria" panose="02040503050406030204" pitchFamily="18" charset="0"/>
                <a:ea typeface="Cambria" panose="02040503050406030204" pitchFamily="18" charset="0"/>
              </a:rPr>
              <a:t> </a:t>
            </a:r>
            <a:r>
              <a:rPr lang="en-US" sz="2700" b="1" i="1" dirty="0">
                <a:solidFill>
                  <a:srgbClr val="000099"/>
                </a:solidFill>
                <a:latin typeface="Cambria" panose="02040503050406030204" pitchFamily="18" charset="0"/>
                <a:ea typeface="Cambria" panose="02040503050406030204" pitchFamily="18" charset="0"/>
              </a:rPr>
              <a:t>to</a:t>
            </a:r>
            <a:r>
              <a:rPr lang="en-US" sz="2700" i="1" dirty="0">
                <a:solidFill>
                  <a:srgbClr val="000099"/>
                </a:solidFill>
                <a:latin typeface="Cambria" panose="02040503050406030204" pitchFamily="18" charset="0"/>
                <a:ea typeface="Cambria" panose="02040503050406030204" pitchFamily="18" charset="0"/>
              </a:rPr>
              <a:t> </a:t>
            </a:r>
            <a:r>
              <a:rPr lang="en-US" sz="2700" b="1" i="1" dirty="0">
                <a:solidFill>
                  <a:srgbClr val="000099"/>
                </a:solidFill>
                <a:latin typeface="Cambria" panose="02040503050406030204" pitchFamily="18" charset="0"/>
                <a:ea typeface="Cambria" panose="02040503050406030204" pitchFamily="18" charset="0"/>
              </a:rPr>
              <a:t>will</a:t>
            </a:r>
            <a:r>
              <a:rPr lang="en-US" sz="2700" i="1" dirty="0">
                <a:solidFill>
                  <a:srgbClr val="000099"/>
                </a:solidFill>
                <a:latin typeface="Cambria" panose="02040503050406030204" pitchFamily="18" charset="0"/>
                <a:ea typeface="Cambria" panose="02040503050406030204" pitchFamily="18" charset="0"/>
              </a:rPr>
              <a:t> and </a:t>
            </a:r>
            <a:r>
              <a:rPr lang="en-US" sz="2700" b="1" i="1" dirty="0">
                <a:solidFill>
                  <a:srgbClr val="000099"/>
                </a:solidFill>
                <a:latin typeface="Cambria" panose="02040503050406030204" pitchFamily="18" charset="0"/>
                <a:ea typeface="Cambria" panose="02040503050406030204" pitchFamily="18" charset="0"/>
              </a:rPr>
              <a:t>to work </a:t>
            </a:r>
            <a:r>
              <a:rPr lang="en-US" sz="2700" i="1" dirty="0">
                <a:solidFill>
                  <a:srgbClr val="000099"/>
                </a:solidFill>
                <a:latin typeface="Cambria" panose="02040503050406030204" pitchFamily="18" charset="0"/>
                <a:ea typeface="Cambria" panose="02040503050406030204" pitchFamily="18" charset="0"/>
              </a:rPr>
              <a:t>for his good pleasure. </a:t>
            </a: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8438353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Now may the God of peace who brought again from the dead our Lord Jesus,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whom be glory forever and ever. Amen.</a:t>
            </a:r>
            <a:endParaRPr kumimoji="0" lang="en-US" sz="280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554826"/>
            <a:ext cx="8810420" cy="3865596"/>
          </a:xfrm>
        </p:spPr>
        <p:txBody>
          <a:bodyPr>
            <a:normAutofit lnSpcReduction="10000"/>
          </a:bodyPr>
          <a:lstStyle/>
          <a:p>
            <a:r>
              <a:rPr lang="en-US" dirty="0"/>
              <a:t>The God who has done this great work for believers, who has sent the “</a:t>
            </a:r>
            <a:r>
              <a:rPr lang="en-US" i="1" dirty="0">
                <a:solidFill>
                  <a:srgbClr val="000099"/>
                </a:solidFill>
                <a:latin typeface="Cambria" panose="02040503050406030204" pitchFamily="18" charset="0"/>
                <a:ea typeface="Cambria" panose="02040503050406030204" pitchFamily="18" charset="0"/>
              </a:rPr>
              <a:t>great shepherd </a:t>
            </a:r>
            <a:r>
              <a:rPr lang="en-US" dirty="0"/>
              <a:t>” to atone for their sins and has instituted a new “</a:t>
            </a:r>
            <a:r>
              <a:rPr lang="en-US" i="1" dirty="0">
                <a:solidFill>
                  <a:srgbClr val="000099"/>
                </a:solidFill>
                <a:latin typeface="Cambria" panose="02040503050406030204" pitchFamily="18" charset="0"/>
                <a:ea typeface="Cambria" panose="02040503050406030204" pitchFamily="18" charset="0"/>
              </a:rPr>
              <a:t>eternal covenant</a:t>
            </a:r>
            <a:r>
              <a:rPr lang="en-US" dirty="0"/>
              <a:t>”, deserves all the “</a:t>
            </a:r>
            <a:r>
              <a:rPr lang="en-US" i="1" dirty="0">
                <a:solidFill>
                  <a:srgbClr val="000099"/>
                </a:solidFill>
                <a:latin typeface="Cambria" panose="02040503050406030204" pitchFamily="18" charset="0"/>
                <a:ea typeface="Cambria" panose="02040503050406030204" pitchFamily="18" charset="0"/>
              </a:rPr>
              <a:t>glory</a:t>
            </a:r>
            <a:r>
              <a:rPr lang="en-US" dirty="0"/>
              <a:t>” and praise for all time.</a:t>
            </a:r>
          </a:p>
          <a:p>
            <a:r>
              <a:rPr lang="en-US" dirty="0"/>
              <a:t>His magnificent love exhibited to the readers and the wonder of his plan of salvation elevate our hearts so we are drawn to give great praise and glory to God, both now and forevermore.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428-430 </a:t>
            </a:r>
          </a:p>
        </p:txBody>
      </p:sp>
    </p:spTree>
    <p:extLst>
      <p:ext uri="{BB962C8B-B14F-4D97-AF65-F5344CB8AC3E}">
        <p14:creationId xmlns:p14="http://schemas.microsoft.com/office/powerpoint/2010/main" val="3458501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95756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 appeal to you, brothers, bear with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my word of exhortation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 have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written to you briefly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212659"/>
            <a:ext cx="8810420" cy="5207763"/>
          </a:xfrm>
        </p:spPr>
        <p:txBody>
          <a:bodyPr>
            <a:normAutofit fontScale="92500" lnSpcReduction="10000"/>
          </a:bodyPr>
          <a:lstStyle/>
          <a:p>
            <a:r>
              <a:rPr lang="en-US" dirty="0"/>
              <a:t> “</a:t>
            </a:r>
            <a:r>
              <a:rPr lang="en-US" i="1" dirty="0">
                <a:solidFill>
                  <a:srgbClr val="000099"/>
                </a:solidFill>
                <a:latin typeface="Cambria" panose="02040503050406030204" pitchFamily="18" charset="0"/>
                <a:ea typeface="Cambria" panose="02040503050406030204" pitchFamily="18" charset="0"/>
              </a:rPr>
              <a:t>My</a:t>
            </a:r>
            <a:r>
              <a:rPr lang="en-US" dirty="0"/>
              <a:t> </a:t>
            </a:r>
            <a:r>
              <a:rPr lang="en-US" i="1" dirty="0">
                <a:solidFill>
                  <a:srgbClr val="000099"/>
                </a:solidFill>
                <a:latin typeface="Cambria" panose="02040503050406030204" pitchFamily="18" charset="0"/>
                <a:ea typeface="Cambria" panose="02040503050406030204" pitchFamily="18" charset="0"/>
              </a:rPr>
              <a:t>word of exhortation</a:t>
            </a:r>
            <a:r>
              <a:rPr lang="en-US" dirty="0"/>
              <a:t>” refers to the whole of the preceding letter. </a:t>
            </a:r>
          </a:p>
          <a:p>
            <a:r>
              <a:rPr lang="en-US" dirty="0"/>
              <a:t>In Acts 13:15, where the rulers of the synagogue at Pisidian Antioch send a message to Paul and Barnabas inviting them to pass on any “</a:t>
            </a:r>
            <a:r>
              <a:rPr lang="en-US" sz="3100" i="1" dirty="0">
                <a:solidFill>
                  <a:srgbClr val="000099"/>
                </a:solidFill>
                <a:latin typeface="Cambria" panose="02040503050406030204" pitchFamily="18" charset="0"/>
                <a:ea typeface="Cambria" panose="02040503050406030204" pitchFamily="18" charset="0"/>
              </a:rPr>
              <a:t>word of exhortation</a:t>
            </a:r>
            <a:r>
              <a:rPr lang="en-US" dirty="0"/>
              <a:t>” which they may have for the assembled congregation, the phrase clearly denotes a </a:t>
            </a:r>
            <a:r>
              <a:rPr lang="en-US" b="1" i="1" dirty="0"/>
              <a:t>sermon</a:t>
            </a:r>
            <a:r>
              <a:rPr lang="en-US" dirty="0"/>
              <a:t>. </a:t>
            </a:r>
          </a:p>
          <a:p>
            <a:r>
              <a:rPr lang="en-US" dirty="0"/>
              <a:t>It is also a very suitable description for </a:t>
            </a:r>
            <a:r>
              <a:rPr lang="en-US" b="1" i="1" dirty="0"/>
              <a:t>this letter</a:t>
            </a:r>
            <a:r>
              <a:rPr lang="en-US" dirty="0"/>
              <a:t>, which is a </a:t>
            </a:r>
            <a:r>
              <a:rPr lang="en-US" b="1" i="1" dirty="0"/>
              <a:t>sermon in written form</a:t>
            </a:r>
            <a:r>
              <a:rPr lang="en-US" dirty="0"/>
              <a:t>, with some personal remarks added at the end. </a:t>
            </a:r>
          </a:p>
          <a:p>
            <a:r>
              <a:rPr lang="en-US" dirty="0"/>
              <a:t>But how could a document of </a:t>
            </a:r>
            <a:r>
              <a:rPr lang="en-US" b="1" i="1" dirty="0"/>
              <a:t>this length </a:t>
            </a:r>
            <a:r>
              <a:rPr lang="en-US" dirty="0"/>
              <a:t>be appropriately spoken of as written “</a:t>
            </a:r>
            <a:r>
              <a:rPr lang="en-US" i="1" dirty="0">
                <a:solidFill>
                  <a:srgbClr val="000099"/>
                </a:solidFill>
                <a:latin typeface="Cambria" panose="02040503050406030204" pitchFamily="18" charset="0"/>
                <a:ea typeface="Cambria" panose="02040503050406030204" pitchFamily="18" charset="0"/>
              </a:rPr>
              <a:t>briefly</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1621070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95756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 appeal to you, brothers,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bear with my word of exhortation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 have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written to you briefly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212659"/>
            <a:ext cx="8810420" cy="5207763"/>
          </a:xfrm>
        </p:spPr>
        <p:txBody>
          <a:bodyPr>
            <a:normAutofit/>
          </a:bodyPr>
          <a:lstStyle/>
          <a:p>
            <a:r>
              <a:rPr lang="en-US" dirty="0"/>
              <a:t>Well, it might be a </a:t>
            </a:r>
            <a:r>
              <a:rPr lang="en-US" b="1" i="1" dirty="0"/>
              <a:t>long letter</a:t>
            </a:r>
            <a:r>
              <a:rPr lang="en-US" dirty="0"/>
              <a:t>, but it’s </a:t>
            </a:r>
            <a:r>
              <a:rPr lang="en-US" b="1" i="1" dirty="0"/>
              <a:t>not</a:t>
            </a:r>
            <a:r>
              <a:rPr lang="en-US" dirty="0"/>
              <a:t> a </a:t>
            </a:r>
            <a:r>
              <a:rPr lang="en-US" b="1" i="1" dirty="0"/>
              <a:t>long sermon</a:t>
            </a:r>
            <a:r>
              <a:rPr lang="en-US" dirty="0"/>
              <a:t>; it can be read out load in about an hour. </a:t>
            </a:r>
          </a:p>
          <a:p>
            <a:r>
              <a:rPr lang="en-US" dirty="0"/>
              <a:t>You’ll remember that at </a:t>
            </a:r>
            <a:r>
              <a:rPr lang="en-US" b="1" i="1" dirty="0"/>
              <a:t>one</a:t>
            </a:r>
            <a:r>
              <a:rPr lang="en-US" dirty="0"/>
              <a:t> point the writer said “</a:t>
            </a:r>
            <a:r>
              <a:rPr lang="en-US" sz="3100" i="1" dirty="0">
                <a:solidFill>
                  <a:srgbClr val="000099"/>
                </a:solidFill>
                <a:latin typeface="Cambria" panose="02040503050406030204" pitchFamily="18" charset="0"/>
                <a:ea typeface="Cambria" panose="02040503050406030204" pitchFamily="18" charset="0"/>
              </a:rPr>
              <a:t>there is </a:t>
            </a:r>
            <a:r>
              <a:rPr lang="en-US" sz="3100" b="1" i="1" dirty="0">
                <a:solidFill>
                  <a:srgbClr val="000099"/>
                </a:solidFill>
                <a:latin typeface="Cambria" panose="02040503050406030204" pitchFamily="18" charset="0"/>
                <a:ea typeface="Cambria" panose="02040503050406030204" pitchFamily="18" charset="0"/>
              </a:rPr>
              <a:t>much</a:t>
            </a:r>
            <a:r>
              <a:rPr lang="en-US" sz="3100" i="1" dirty="0">
                <a:solidFill>
                  <a:srgbClr val="000099"/>
                </a:solidFill>
                <a:latin typeface="Cambria" panose="02040503050406030204" pitchFamily="18" charset="0"/>
                <a:ea typeface="Cambria" panose="02040503050406030204" pitchFamily="18" charset="0"/>
              </a:rPr>
              <a:t> that we have to say</a:t>
            </a:r>
            <a:r>
              <a:rPr lang="en-US" dirty="0"/>
              <a:t>” (Heb 5:11); but at </a:t>
            </a:r>
            <a:r>
              <a:rPr lang="en-US" b="1" i="1" dirty="0"/>
              <a:t>another</a:t>
            </a:r>
            <a:r>
              <a:rPr lang="en-US" dirty="0"/>
              <a:t> point he indicates that he could have said </a:t>
            </a:r>
            <a:r>
              <a:rPr lang="en-US" b="1" i="1" dirty="0"/>
              <a:t>much more</a:t>
            </a:r>
            <a:r>
              <a:rPr lang="en-US" dirty="0"/>
              <a:t> (Heb 9:5b). </a:t>
            </a:r>
          </a:p>
          <a:p>
            <a:r>
              <a:rPr lang="en-US" dirty="0"/>
              <a:t>The added remark about having “</a:t>
            </a:r>
            <a:r>
              <a:rPr lang="en-US" i="1" dirty="0">
                <a:solidFill>
                  <a:srgbClr val="000099"/>
                </a:solidFill>
                <a:latin typeface="Cambria" panose="02040503050406030204" pitchFamily="18" charset="0"/>
                <a:ea typeface="Cambria" panose="02040503050406030204" pitchFamily="18" charset="0"/>
              </a:rPr>
              <a:t>written to you briefly</a:t>
            </a:r>
            <a:r>
              <a:rPr lang="en-US" dirty="0"/>
              <a:t>” makes it clear that it is the </a:t>
            </a:r>
            <a:r>
              <a:rPr lang="en-US" b="1" i="1" dirty="0"/>
              <a:t>length</a:t>
            </a:r>
            <a:r>
              <a:rPr lang="en-US" dirty="0"/>
              <a:t> of the exhortation, not its </a:t>
            </a:r>
            <a:r>
              <a:rPr lang="en-US" b="1" i="1" dirty="0"/>
              <a:t>content</a:t>
            </a:r>
            <a:r>
              <a:rPr lang="en-US" dirty="0"/>
              <a:t>, that our author thinks the readers might begin to find wearisome.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F. F. Bruce. </a:t>
            </a:r>
            <a:r>
              <a:rPr lang="en-US" i="1" dirty="0"/>
              <a:t>The Epistle to the Hebrews</a:t>
            </a:r>
          </a:p>
        </p:txBody>
      </p:sp>
    </p:spTree>
    <p:extLst>
      <p:ext uri="{BB962C8B-B14F-4D97-AF65-F5344CB8AC3E}">
        <p14:creationId xmlns:p14="http://schemas.microsoft.com/office/powerpoint/2010/main" val="657557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95756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 should know that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our brother Timothy has been released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whom I shall see you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he comes soon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212659"/>
            <a:ext cx="8810420" cy="5207763"/>
          </a:xfrm>
        </p:spPr>
        <p:txBody>
          <a:bodyPr>
            <a:normAutofit fontScale="92500" lnSpcReduction="10000"/>
          </a:bodyPr>
          <a:lstStyle/>
          <a:p>
            <a:r>
              <a:rPr lang="en-US" sz="3600" dirty="0"/>
              <a:t>The author elaborates on his intention to return to his readers (which we just saw in verse 19) by mentioning that Timothy “</a:t>
            </a:r>
            <a:r>
              <a:rPr lang="en-US" sz="3600" i="1" dirty="0">
                <a:solidFill>
                  <a:srgbClr val="000099"/>
                </a:solidFill>
                <a:latin typeface="Cambria" panose="02040503050406030204" pitchFamily="18" charset="0"/>
                <a:ea typeface="Cambria" panose="02040503050406030204" pitchFamily="18" charset="0"/>
              </a:rPr>
              <a:t>has been released</a:t>
            </a:r>
            <a:r>
              <a:rPr lang="en-US" sz="3600" dirty="0"/>
              <a:t>” from imprisonment and will accompany him “</a:t>
            </a:r>
            <a:r>
              <a:rPr lang="en-US" sz="3600" i="1" dirty="0">
                <a:solidFill>
                  <a:srgbClr val="000099"/>
                </a:solidFill>
                <a:latin typeface="Cambria" panose="02040503050406030204" pitchFamily="18" charset="0"/>
                <a:ea typeface="Cambria" panose="02040503050406030204" pitchFamily="18" charset="0"/>
              </a:rPr>
              <a:t>if he comes soon</a:t>
            </a:r>
            <a:r>
              <a:rPr lang="en-US" sz="3600" dirty="0"/>
              <a:t>.” </a:t>
            </a:r>
          </a:p>
          <a:p>
            <a:r>
              <a:rPr lang="en-US" sz="3600" dirty="0"/>
              <a:t>The “</a:t>
            </a:r>
            <a:r>
              <a:rPr lang="en-US" sz="3600" i="1" dirty="0">
                <a:solidFill>
                  <a:srgbClr val="000099"/>
                </a:solidFill>
                <a:latin typeface="Cambria" panose="02040503050406030204" pitchFamily="18" charset="0"/>
                <a:ea typeface="Cambria" panose="02040503050406030204" pitchFamily="18" charset="0"/>
              </a:rPr>
              <a:t>Timothy</a:t>
            </a:r>
            <a:r>
              <a:rPr lang="en-US" sz="3600" dirty="0"/>
              <a:t>” mentioned here is probably the Timothy who served as Paul’s associate (Acts 16:1-4; 1 Cor 4:17; Phil 1:1; 1 and 2 Timothy).  </a:t>
            </a:r>
          </a:p>
          <a:p>
            <a:r>
              <a:rPr lang="en-US" sz="3600" dirty="0"/>
              <a:t>Timothy is apparently known to the readers, so he needs no further identification by the author to them.</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a:t>
            </a:r>
            <a:r>
              <a:rPr lang="en-US" dirty="0"/>
              <a:t>p. 358</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522773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95756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23</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You should know that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our brother Timothy has been released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whom I shall see you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if he comes soon</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212659"/>
            <a:ext cx="8810420" cy="5207763"/>
          </a:xfrm>
        </p:spPr>
        <p:txBody>
          <a:bodyPr>
            <a:normAutofit/>
          </a:bodyPr>
          <a:lstStyle/>
          <a:p>
            <a:r>
              <a:rPr lang="en-US" dirty="0"/>
              <a:t>In the early church, this mention of Timothy caused some early church fathers to believe that the </a:t>
            </a:r>
            <a:r>
              <a:rPr lang="en-US" b="1" i="1" dirty="0"/>
              <a:t>Apostle Paul </a:t>
            </a:r>
            <a:r>
              <a:rPr lang="en-US" dirty="0"/>
              <a:t>wrote the book of Hebrews</a:t>
            </a:r>
          </a:p>
          <a:p>
            <a:r>
              <a:rPr lang="en-US" dirty="0"/>
              <a:t>But the arguments </a:t>
            </a:r>
            <a:r>
              <a:rPr lang="en-US" b="1" i="1" dirty="0"/>
              <a:t>against</a:t>
            </a:r>
            <a:r>
              <a:rPr lang="en-US" dirty="0"/>
              <a:t> Pauline authorship would seem to preclude that possibility:</a:t>
            </a:r>
          </a:p>
          <a:p>
            <a:pPr lvl="1"/>
            <a:r>
              <a:rPr lang="en-US" dirty="0"/>
              <a:t>The Apostle Paul stressed that his call to apostleship came from the risen Christ </a:t>
            </a:r>
            <a:r>
              <a:rPr lang="en-US" b="1" i="1" dirty="0"/>
              <a:t>himself</a:t>
            </a:r>
            <a:r>
              <a:rPr lang="en-US" dirty="0"/>
              <a:t>, unmediated by other men or even apostles (Gal 1:1,11-17). </a:t>
            </a:r>
          </a:p>
          <a:p>
            <a:pPr lvl="1"/>
            <a:r>
              <a:rPr lang="en-US" dirty="0"/>
              <a:t>It seems </a:t>
            </a:r>
            <a:r>
              <a:rPr lang="en-US" b="1" i="1" dirty="0"/>
              <a:t>unlikely</a:t>
            </a:r>
            <a:r>
              <a:rPr lang="en-US" dirty="0"/>
              <a:t>, then, that Paul would say, as the author of Hebrews does, that he received the message of salvation through </a:t>
            </a:r>
            <a:r>
              <a:rPr lang="en-US" b="1" i="1" dirty="0"/>
              <a:t>other apostles</a:t>
            </a:r>
            <a:r>
              <a:rPr lang="en-US" dirty="0"/>
              <a:t> (Heb 2:3).</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a:t>
            </a:r>
            <a:r>
              <a:rPr lang="en-US" dirty="0"/>
              <a:t>p. 358</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14274100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30292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Greet all your leaders and all the saints. Those who come from Italy send you greetings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Grace be with all of you.</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499145"/>
            <a:ext cx="8810420" cy="4921277"/>
          </a:xfrm>
        </p:spPr>
        <p:txBody>
          <a:bodyPr>
            <a:normAutofit fontScale="92500"/>
          </a:bodyPr>
          <a:lstStyle/>
          <a:p>
            <a:r>
              <a:rPr lang="en-US" dirty="0"/>
              <a:t>The exchange of greetings between a letter’s author and those with him, on the one hand, and its recipients, on the other, is customary in NT letters. </a:t>
            </a:r>
          </a:p>
          <a:p>
            <a:r>
              <a:rPr lang="en-US" dirty="0"/>
              <a:t>“</a:t>
            </a:r>
            <a:r>
              <a:rPr lang="en-US" i="1" dirty="0">
                <a:solidFill>
                  <a:srgbClr val="000099"/>
                </a:solidFill>
                <a:latin typeface="Cambria" panose="02040503050406030204" pitchFamily="18" charset="0"/>
                <a:ea typeface="Cambria" panose="02040503050406030204" pitchFamily="18" charset="0"/>
              </a:rPr>
              <a:t>Those who come from Italy</a:t>
            </a:r>
            <a:r>
              <a:rPr lang="en-US" dirty="0"/>
              <a:t>,” probably refers to believers who are now traveling with the author who once lived in Italy and wish to send greetings to the Hebrew readers back home. </a:t>
            </a:r>
          </a:p>
          <a:p>
            <a:r>
              <a:rPr lang="en-US" dirty="0"/>
              <a:t>Perhaps these believers were exiled when Emperor Claudius banned Jews from Rome (in AD 49), as Aquila and his wife Priscilla had been (Acts 18:2).</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a:t>
            </a:r>
            <a:r>
              <a:rPr lang="en-US" dirty="0"/>
              <a:t>p. 358</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22399277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30292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Greet all your leaders and all the saints. Those who come from Italy send you greetings.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Grace be with all of you.</a:t>
            </a:r>
            <a:endParaRPr kumimoji="0" lang="en-US" sz="280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499145"/>
            <a:ext cx="8810420" cy="4921277"/>
          </a:xfrm>
        </p:spPr>
        <p:txBody>
          <a:bodyPr>
            <a:normAutofit/>
          </a:bodyPr>
          <a:lstStyle/>
          <a:p>
            <a:r>
              <a:rPr lang="en-US" dirty="0"/>
              <a:t>The NT letters often end with a prayer that grace be given to the recipients. </a:t>
            </a:r>
          </a:p>
          <a:p>
            <a:r>
              <a:rPr lang="en-US" dirty="0"/>
              <a:t>“</a:t>
            </a:r>
            <a:r>
              <a:rPr lang="en-US" i="1" dirty="0">
                <a:solidFill>
                  <a:srgbClr val="000099"/>
                </a:solidFill>
                <a:latin typeface="Cambria" panose="02040503050406030204" pitchFamily="18" charset="0"/>
                <a:ea typeface="Cambria" panose="02040503050406030204" pitchFamily="18" charset="0"/>
              </a:rPr>
              <a:t>Grace</a:t>
            </a:r>
            <a:r>
              <a:rPr lang="en-US" dirty="0"/>
              <a:t>” is a fitting note on which to end a letter like this one, so full of what God has done for the people of Christ.</a:t>
            </a:r>
          </a:p>
          <a:p>
            <a:r>
              <a:rPr lang="en-US" dirty="0"/>
              <a:t>So, the author closes by praying for God’s unmerited favor for “</a:t>
            </a:r>
            <a:r>
              <a:rPr lang="en-US" i="1" dirty="0">
                <a:solidFill>
                  <a:srgbClr val="000099"/>
                </a:solidFill>
                <a:latin typeface="Cambria" panose="02040503050406030204" pitchFamily="18" charset="0"/>
                <a:ea typeface="Cambria" panose="02040503050406030204" pitchFamily="18" charset="0"/>
              </a:rPr>
              <a:t>all</a:t>
            </a:r>
            <a:r>
              <a:rPr lang="en-US" dirty="0"/>
              <a:t>” his readers.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Leon Morris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Expositor’s Bible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42548573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40455429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fontScale="77500" lnSpcReduction="20000"/>
          </a:bodyPr>
          <a:lstStyle/>
          <a:p>
            <a:r>
              <a:rPr lang="en-US" sz="3600" dirty="0"/>
              <a:t>It would seem, in his closing remarks, that the author counterbalances the strong admonitions and warnings given to his readers earlier in the letter by:</a:t>
            </a:r>
          </a:p>
          <a:p>
            <a:pPr lvl="1"/>
            <a:r>
              <a:rPr lang="en-US" sz="3200" dirty="0"/>
              <a:t>Asking them to pray for him</a:t>
            </a:r>
          </a:p>
          <a:p>
            <a:pPr lvl="1"/>
            <a:r>
              <a:rPr lang="en-US" sz="3200" dirty="0"/>
              <a:t>Assuring them that he had a clear conscience and had acted “</a:t>
            </a:r>
            <a:r>
              <a:rPr lang="en-US" sz="3200" i="1" dirty="0">
                <a:solidFill>
                  <a:srgbClr val="000099"/>
                </a:solidFill>
                <a:latin typeface="Cambria" panose="02040503050406030204" pitchFamily="18" charset="0"/>
                <a:ea typeface="Cambria" panose="02040503050406030204" pitchFamily="18" charset="0"/>
              </a:rPr>
              <a:t>honorably in all things</a:t>
            </a:r>
            <a:r>
              <a:rPr lang="en-US" sz="3200" dirty="0"/>
              <a:t>”</a:t>
            </a:r>
          </a:p>
          <a:p>
            <a:pPr lvl="1"/>
            <a:r>
              <a:rPr lang="en-US" sz="3200" dirty="0"/>
              <a:t>Letting them know that he wanted to return so as to be physically present with them</a:t>
            </a:r>
          </a:p>
          <a:p>
            <a:pPr lvl="1"/>
            <a:r>
              <a:rPr lang="en-US" sz="3200" dirty="0"/>
              <a:t>Pronouncing God’s blessing on them through a rich benediction</a:t>
            </a:r>
          </a:p>
          <a:p>
            <a:r>
              <a:rPr lang="en-US" sz="3600" dirty="0"/>
              <a:t>Do you think that there is wisdom in the author’s approach that we could learn from when we find </a:t>
            </a:r>
            <a:r>
              <a:rPr lang="en-US" sz="3600" b="1" i="1" dirty="0"/>
              <a:t>ourselves</a:t>
            </a:r>
            <a:r>
              <a:rPr lang="en-US" sz="3600" dirty="0"/>
              <a:t> in a situation where we have to give a strong warning or admonition to someone we care about?</a:t>
            </a:r>
          </a:p>
          <a:p>
            <a:r>
              <a:rPr lang="en-US" sz="3600" dirty="0"/>
              <a:t>If so, what are some of the wisdom principles that you see illustrated here?</a:t>
            </a:r>
          </a:p>
          <a:p>
            <a:endParaRPr lang="en-US" sz="3600" dirty="0"/>
          </a:p>
          <a:p>
            <a:endParaRPr lang="en-US" sz="3600" dirty="0"/>
          </a:p>
        </p:txBody>
      </p:sp>
    </p:spTree>
    <p:extLst>
      <p:ext uri="{BB962C8B-B14F-4D97-AF65-F5344CB8AC3E}">
        <p14:creationId xmlns:p14="http://schemas.microsoft.com/office/powerpoint/2010/main" val="17850452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6"/>
            </a:pPr>
            <a:r>
              <a:rPr lang="en-US" sz="3600" b="1" dirty="0"/>
              <a:t>Epilogue: Final Exhortations (13:1-25)</a:t>
            </a:r>
          </a:p>
          <a:p>
            <a:pPr marL="1028700" lvl="1" indent="-571500">
              <a:buFont typeface="+mj-lt"/>
              <a:buAutoNum type="alphaUcPeriod"/>
            </a:pPr>
            <a:r>
              <a:rPr lang="en-US" sz="3200" dirty="0">
                <a:solidFill>
                  <a:schemeClr val="tx1">
                    <a:lumMod val="50000"/>
                    <a:lumOff val="50000"/>
                  </a:schemeClr>
                </a:solidFill>
              </a:rPr>
              <a:t>Practical Expressions of Love in the Church (13:1-6)</a:t>
            </a:r>
          </a:p>
          <a:p>
            <a:pPr marL="1028700" lvl="1" indent="-571500">
              <a:buFont typeface="+mj-lt"/>
              <a:buAutoNum type="alphaUcPeriod"/>
            </a:pPr>
            <a:r>
              <a:rPr lang="en-US" sz="3200" dirty="0">
                <a:solidFill>
                  <a:schemeClr val="tx1">
                    <a:lumMod val="50000"/>
                    <a:lumOff val="50000"/>
                  </a:schemeClr>
                </a:solidFill>
              </a:rPr>
              <a:t>Remember Your Leaders and Suffer with Jesus “Outside the Camp” (13:7-16)</a:t>
            </a:r>
          </a:p>
          <a:p>
            <a:pPr marL="1028700" lvl="1" indent="-571500">
              <a:buFont typeface="+mj-lt"/>
              <a:buAutoNum type="alphaUcPeriod"/>
            </a:pPr>
            <a:r>
              <a:rPr lang="en-US" sz="3200" dirty="0"/>
              <a:t>Final Words (13:17-25)</a:t>
            </a:r>
          </a:p>
          <a:p>
            <a:pPr marL="1485900" lvl="2" indent="-571500">
              <a:buFont typeface="+mj-lt"/>
              <a:buAutoNum type="alphaUcPeriod"/>
            </a:pPr>
            <a:r>
              <a:rPr lang="en-US" sz="2800" dirty="0">
                <a:solidFill>
                  <a:schemeClr val="tx1">
                    <a:lumMod val="50000"/>
                    <a:lumOff val="50000"/>
                  </a:schemeClr>
                </a:solidFill>
              </a:rPr>
              <a:t>Obey Your Leaders (13:17)</a:t>
            </a:r>
          </a:p>
          <a:p>
            <a:pPr marL="1485900" lvl="2" indent="-571500">
              <a:buFont typeface="+mj-lt"/>
              <a:buAutoNum type="alphaUcPeriod"/>
            </a:pPr>
            <a:r>
              <a:rPr lang="en-US" sz="2800" dirty="0"/>
              <a:t>Author’s Request for Prayer (13:18-19)</a:t>
            </a:r>
          </a:p>
          <a:p>
            <a:pPr marL="1485900" lvl="2" indent="-571500">
              <a:buFont typeface="+mj-lt"/>
              <a:buAutoNum type="alphaUcPeriod"/>
            </a:pPr>
            <a:r>
              <a:rPr lang="en-US" sz="2800" dirty="0"/>
              <a:t>Author’s Prayer for His Readers (13:20-21)</a:t>
            </a:r>
          </a:p>
          <a:p>
            <a:pPr marL="1485900" lvl="2" indent="-571500">
              <a:buFont typeface="+mj-lt"/>
              <a:buAutoNum type="alphaUcPeriod"/>
            </a:pPr>
            <a:r>
              <a:rPr lang="en-US" sz="2800" dirty="0"/>
              <a:t>Personal Notes (13:22-25)</a:t>
            </a:r>
          </a:p>
          <a:p>
            <a:pPr marL="1028700" lvl="1" indent="-571500">
              <a:buFont typeface="+mj-lt"/>
              <a:buAutoNum type="alphaUcPeriod"/>
            </a:pPr>
            <a:endParaRPr lang="en-US" dirty="0"/>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250677911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fontScale="77500" lnSpcReduction="20000"/>
          </a:bodyPr>
          <a:lstStyle/>
          <a:p>
            <a:r>
              <a:rPr lang="en-US" sz="3600" dirty="0"/>
              <a:t>I pointed out that when the author prayed concerning his readers that God would “</a:t>
            </a:r>
            <a:r>
              <a:rPr lang="en-US" sz="3600" i="1" dirty="0">
                <a:solidFill>
                  <a:srgbClr val="000099"/>
                </a:solidFill>
                <a:latin typeface="Cambria" panose="02040503050406030204" pitchFamily="18" charset="0"/>
                <a:ea typeface="Cambria" panose="02040503050406030204" pitchFamily="18" charset="0"/>
              </a:rPr>
              <a:t>equip [them] with everything good that [they] may do his will, working in [them] that which is pleasing in his sight, through Jesus Christ</a:t>
            </a:r>
            <a:r>
              <a:rPr lang="en-US" sz="3600" dirty="0"/>
              <a:t>” it is was reminiscent of Phil 2:12b-13 where it says to “</a:t>
            </a:r>
            <a:r>
              <a:rPr lang="en-US" sz="3600" i="1" dirty="0">
                <a:solidFill>
                  <a:srgbClr val="000099"/>
                </a:solidFill>
                <a:latin typeface="Cambria" panose="02040503050406030204" pitchFamily="18" charset="0"/>
                <a:ea typeface="Cambria" panose="02040503050406030204" pitchFamily="18" charset="0"/>
              </a:rPr>
              <a:t>Work out your own salvation with fear and trembling,  for it is </a:t>
            </a:r>
            <a:r>
              <a:rPr lang="en-US" sz="3600" b="1" i="1" dirty="0">
                <a:solidFill>
                  <a:srgbClr val="000099"/>
                </a:solidFill>
                <a:latin typeface="Cambria" panose="02040503050406030204" pitchFamily="18" charset="0"/>
                <a:ea typeface="Cambria" panose="02040503050406030204" pitchFamily="18" charset="0"/>
              </a:rPr>
              <a:t>God</a:t>
            </a:r>
            <a:r>
              <a:rPr lang="en-US" sz="3600" i="1" dirty="0">
                <a:solidFill>
                  <a:srgbClr val="000099"/>
                </a:solidFill>
                <a:latin typeface="Cambria" panose="02040503050406030204" pitchFamily="18" charset="0"/>
                <a:ea typeface="Cambria" panose="02040503050406030204" pitchFamily="18" charset="0"/>
              </a:rPr>
              <a:t> </a:t>
            </a:r>
            <a:r>
              <a:rPr lang="en-US" sz="3600" b="1" i="1" dirty="0">
                <a:solidFill>
                  <a:srgbClr val="000099"/>
                </a:solidFill>
                <a:latin typeface="Cambria" panose="02040503050406030204" pitchFamily="18" charset="0"/>
                <a:ea typeface="Cambria" panose="02040503050406030204" pitchFamily="18" charset="0"/>
              </a:rPr>
              <a:t>who works in you</a:t>
            </a:r>
            <a:r>
              <a:rPr lang="en-US" sz="3600" i="1" dirty="0">
                <a:solidFill>
                  <a:srgbClr val="000099"/>
                </a:solidFill>
                <a:latin typeface="Cambria" panose="02040503050406030204" pitchFamily="18" charset="0"/>
                <a:ea typeface="Cambria" panose="02040503050406030204" pitchFamily="18" charset="0"/>
              </a:rPr>
              <a:t>, </a:t>
            </a:r>
            <a:r>
              <a:rPr lang="en-US" sz="3600" b="1" i="1" dirty="0">
                <a:solidFill>
                  <a:srgbClr val="000099"/>
                </a:solidFill>
                <a:latin typeface="Cambria" panose="02040503050406030204" pitchFamily="18" charset="0"/>
                <a:ea typeface="Cambria" panose="02040503050406030204" pitchFamily="18" charset="0"/>
              </a:rPr>
              <a:t>both</a:t>
            </a:r>
            <a:r>
              <a:rPr lang="en-US" sz="3600" i="1" dirty="0">
                <a:solidFill>
                  <a:srgbClr val="000099"/>
                </a:solidFill>
                <a:latin typeface="Cambria" panose="02040503050406030204" pitchFamily="18" charset="0"/>
                <a:ea typeface="Cambria" panose="02040503050406030204" pitchFamily="18" charset="0"/>
              </a:rPr>
              <a:t> </a:t>
            </a:r>
            <a:r>
              <a:rPr lang="en-US" sz="3600" b="1" i="1" dirty="0">
                <a:solidFill>
                  <a:srgbClr val="000099"/>
                </a:solidFill>
                <a:latin typeface="Cambria" panose="02040503050406030204" pitchFamily="18" charset="0"/>
                <a:ea typeface="Cambria" panose="02040503050406030204" pitchFamily="18" charset="0"/>
              </a:rPr>
              <a:t>to</a:t>
            </a:r>
            <a:r>
              <a:rPr lang="en-US" sz="3600" i="1" dirty="0">
                <a:solidFill>
                  <a:srgbClr val="000099"/>
                </a:solidFill>
                <a:latin typeface="Cambria" panose="02040503050406030204" pitchFamily="18" charset="0"/>
                <a:ea typeface="Cambria" panose="02040503050406030204" pitchFamily="18" charset="0"/>
              </a:rPr>
              <a:t> </a:t>
            </a:r>
            <a:r>
              <a:rPr lang="en-US" sz="3600" b="1" i="1" dirty="0">
                <a:solidFill>
                  <a:srgbClr val="000099"/>
                </a:solidFill>
                <a:latin typeface="Cambria" panose="02040503050406030204" pitchFamily="18" charset="0"/>
                <a:ea typeface="Cambria" panose="02040503050406030204" pitchFamily="18" charset="0"/>
              </a:rPr>
              <a:t>will</a:t>
            </a:r>
            <a:r>
              <a:rPr lang="en-US" sz="3600" i="1" dirty="0">
                <a:solidFill>
                  <a:srgbClr val="000099"/>
                </a:solidFill>
                <a:latin typeface="Cambria" panose="02040503050406030204" pitchFamily="18" charset="0"/>
                <a:ea typeface="Cambria" panose="02040503050406030204" pitchFamily="18" charset="0"/>
              </a:rPr>
              <a:t> and </a:t>
            </a:r>
            <a:r>
              <a:rPr lang="en-US" sz="3600" b="1" i="1" dirty="0">
                <a:solidFill>
                  <a:srgbClr val="000099"/>
                </a:solidFill>
                <a:latin typeface="Cambria" panose="02040503050406030204" pitchFamily="18" charset="0"/>
                <a:ea typeface="Cambria" panose="02040503050406030204" pitchFamily="18" charset="0"/>
              </a:rPr>
              <a:t>to work </a:t>
            </a:r>
            <a:r>
              <a:rPr lang="en-US" sz="3600" i="1" dirty="0">
                <a:solidFill>
                  <a:srgbClr val="000099"/>
                </a:solidFill>
                <a:latin typeface="Cambria" panose="02040503050406030204" pitchFamily="18" charset="0"/>
                <a:ea typeface="Cambria" panose="02040503050406030204" pitchFamily="18" charset="0"/>
              </a:rPr>
              <a:t>for his good pleasure.</a:t>
            </a:r>
            <a:r>
              <a:rPr lang="en-US" sz="3600" dirty="0"/>
              <a:t>”</a:t>
            </a:r>
          </a:p>
          <a:p>
            <a:r>
              <a:rPr lang="en-US" sz="3600" dirty="0"/>
              <a:t>Does it seem like a mixed message to say we should “do God’s will” or “work out our own salvation with fear and trembling”, and then turn around and say that when we do these things, it’s actually God who is working in us to do these things?</a:t>
            </a:r>
          </a:p>
          <a:p>
            <a:r>
              <a:rPr lang="en-US" sz="3600" dirty="0"/>
              <a:t>If </a:t>
            </a:r>
            <a:r>
              <a:rPr lang="en-US" sz="3600" b="1" i="1" dirty="0"/>
              <a:t>God</a:t>
            </a:r>
            <a:r>
              <a:rPr lang="en-US" sz="3600" dirty="0"/>
              <a:t> is the one who </a:t>
            </a:r>
            <a:r>
              <a:rPr lang="en-US" sz="3600" b="1" i="1" dirty="0"/>
              <a:t>does the work</a:t>
            </a:r>
            <a:r>
              <a:rPr lang="en-US" sz="3600" dirty="0"/>
              <a:t>, does that mean that </a:t>
            </a:r>
            <a:r>
              <a:rPr lang="en-US" sz="3600" b="1" i="1" dirty="0"/>
              <a:t>we don’t have to work </a:t>
            </a:r>
            <a:r>
              <a:rPr lang="en-US" sz="3600" dirty="0"/>
              <a:t>at doing these things?</a:t>
            </a:r>
          </a:p>
          <a:p>
            <a:r>
              <a:rPr lang="en-US" sz="3600" dirty="0"/>
              <a:t>How do these two ideas fit together?</a:t>
            </a:r>
          </a:p>
          <a:p>
            <a:endParaRPr lang="en-US" sz="3600" dirty="0"/>
          </a:p>
        </p:txBody>
      </p:sp>
    </p:spTree>
    <p:extLst>
      <p:ext uri="{BB962C8B-B14F-4D97-AF65-F5344CB8AC3E}">
        <p14:creationId xmlns:p14="http://schemas.microsoft.com/office/powerpoint/2010/main" val="7392945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659312"/>
          </a:xfrm>
        </p:spPr>
        <p:txBody>
          <a:bodyPr/>
          <a:lstStyle/>
          <a:p>
            <a:r>
              <a:rPr lang="en-US" sz="4000" dirty="0">
                <a:solidFill>
                  <a:srgbClr val="002060"/>
                </a:solidFill>
              </a:rPr>
              <a:t>Final Words (13:18-25)</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690706"/>
            <a:ext cx="8822194" cy="6090767"/>
          </a:xfrm>
        </p:spPr>
        <p:txBody>
          <a:bodyPr>
            <a:normAutofit lnSpcReduction="10000"/>
          </a:bodyPr>
          <a:lstStyle/>
          <a:p>
            <a:pPr marL="0" indent="0">
              <a:buNone/>
            </a:pPr>
            <a:r>
              <a:rPr lang="en-US" sz="3100" baseline="30000" dirty="0">
                <a:latin typeface="Candara" panose="020E0502030303020204" pitchFamily="34" charset="0"/>
                <a:ea typeface="Cambria" panose="02040503050406030204" pitchFamily="18" charset="0"/>
              </a:rPr>
              <a:t>18</a:t>
            </a:r>
            <a:r>
              <a:rPr lang="en-US" sz="3000" i="1" dirty="0">
                <a:solidFill>
                  <a:srgbClr val="000099"/>
                </a:solidFill>
                <a:latin typeface="Cambria" panose="02040503050406030204" pitchFamily="18" charset="0"/>
                <a:ea typeface="Cambria" panose="02040503050406030204" pitchFamily="18" charset="0"/>
              </a:rPr>
              <a:t> Pray for us, for we are sure that we have a clear conscience, desiring to act honorably in all things. </a:t>
            </a:r>
            <a:r>
              <a:rPr lang="en-US" sz="3100" baseline="30000" dirty="0">
                <a:latin typeface="Candara" panose="020E0502030303020204" pitchFamily="34" charset="0"/>
                <a:ea typeface="Cambria" panose="02040503050406030204" pitchFamily="18" charset="0"/>
              </a:rPr>
              <a:t>19</a:t>
            </a:r>
            <a:r>
              <a:rPr lang="en-US" sz="3000" i="1" dirty="0">
                <a:solidFill>
                  <a:srgbClr val="000099"/>
                </a:solidFill>
                <a:latin typeface="Cambria" panose="02040503050406030204" pitchFamily="18" charset="0"/>
                <a:ea typeface="Cambria" panose="02040503050406030204" pitchFamily="18" charset="0"/>
              </a:rPr>
              <a:t> I urge you the more earnestly to do this in order that I may be restored to you the sooner. </a:t>
            </a:r>
            <a:r>
              <a:rPr lang="en-US" sz="3100" baseline="30000" dirty="0">
                <a:latin typeface="Candara" panose="020E0502030303020204" pitchFamily="34" charset="0"/>
                <a:ea typeface="Cambria" panose="02040503050406030204" pitchFamily="18" charset="0"/>
              </a:rPr>
              <a:t>20</a:t>
            </a:r>
            <a:r>
              <a:rPr lang="en-US" sz="3000" i="1" dirty="0">
                <a:solidFill>
                  <a:srgbClr val="000099"/>
                </a:solidFill>
                <a:latin typeface="Cambria" panose="02040503050406030204" pitchFamily="18" charset="0"/>
                <a:ea typeface="Cambria" panose="02040503050406030204" pitchFamily="18" charset="0"/>
              </a:rPr>
              <a:t> Now may the God of peace who brought again from the dead our Lord Jesus, the great shepherd of the sheep, by the blood of the eternal covenant, </a:t>
            </a:r>
            <a:r>
              <a:rPr lang="en-US" sz="3100" baseline="30000" dirty="0">
                <a:latin typeface="Candara" panose="020E0502030303020204" pitchFamily="34" charset="0"/>
                <a:ea typeface="Cambria" panose="02040503050406030204" pitchFamily="18" charset="0"/>
              </a:rPr>
              <a:t>21</a:t>
            </a:r>
            <a:r>
              <a:rPr lang="en-US" sz="3000" i="1" dirty="0">
                <a:solidFill>
                  <a:srgbClr val="000099"/>
                </a:solidFill>
                <a:latin typeface="Cambria" panose="02040503050406030204" pitchFamily="18" charset="0"/>
                <a:ea typeface="Cambria" panose="02040503050406030204" pitchFamily="18" charset="0"/>
              </a:rPr>
              <a:t> equip you with everything good that you may do his will, working in us that which is pleasing in his sight, through Jesus Christ, to whom be glory forever and ever. Amen. </a:t>
            </a:r>
            <a:r>
              <a:rPr lang="en-US" sz="3100" baseline="30000" dirty="0">
                <a:latin typeface="Candara" panose="020E0502030303020204" pitchFamily="34" charset="0"/>
                <a:ea typeface="Cambria" panose="02040503050406030204" pitchFamily="18" charset="0"/>
              </a:rPr>
              <a:t>22</a:t>
            </a:r>
            <a:r>
              <a:rPr lang="en-US" sz="3000" i="1" dirty="0">
                <a:solidFill>
                  <a:srgbClr val="000099"/>
                </a:solidFill>
                <a:latin typeface="Cambria" panose="02040503050406030204" pitchFamily="18" charset="0"/>
                <a:ea typeface="Cambria" panose="02040503050406030204" pitchFamily="18" charset="0"/>
              </a:rPr>
              <a:t> I appeal to you, brothers, bear with my word of exhortation, for I have written to you briefly. </a:t>
            </a:r>
            <a:r>
              <a:rPr lang="en-US" sz="3100" baseline="30000" dirty="0">
                <a:latin typeface="Candara" panose="020E0502030303020204" pitchFamily="34" charset="0"/>
                <a:ea typeface="Cambria" panose="02040503050406030204" pitchFamily="18" charset="0"/>
              </a:rPr>
              <a:t>23</a:t>
            </a:r>
            <a:r>
              <a:rPr lang="en-US" sz="3000" i="1" dirty="0">
                <a:solidFill>
                  <a:srgbClr val="000099"/>
                </a:solidFill>
                <a:latin typeface="Cambria" panose="02040503050406030204" pitchFamily="18" charset="0"/>
                <a:ea typeface="Cambria" panose="02040503050406030204" pitchFamily="18" charset="0"/>
              </a:rPr>
              <a:t> You should know that our brother Timothy has been released, with whom I shall see you if he comes soon. </a:t>
            </a:r>
            <a:r>
              <a:rPr lang="en-US" sz="3100" baseline="30000" dirty="0">
                <a:latin typeface="Candara" panose="020E0502030303020204" pitchFamily="34" charset="0"/>
                <a:ea typeface="Cambria" panose="02040503050406030204" pitchFamily="18" charset="0"/>
              </a:rPr>
              <a:t>24</a:t>
            </a:r>
            <a:r>
              <a:rPr lang="en-US" sz="3000" i="1" dirty="0">
                <a:solidFill>
                  <a:srgbClr val="000099"/>
                </a:solidFill>
                <a:latin typeface="Cambria" panose="02040503050406030204" pitchFamily="18" charset="0"/>
                <a:ea typeface="Cambria" panose="02040503050406030204" pitchFamily="18" charset="0"/>
              </a:rPr>
              <a:t> Greet all your leaders and all the saints. Those who come from Italy send you greetings. </a:t>
            </a:r>
            <a:r>
              <a:rPr lang="en-US" sz="3100" baseline="30000" dirty="0">
                <a:latin typeface="Candara" panose="020E0502030303020204" pitchFamily="34" charset="0"/>
                <a:ea typeface="Cambria" panose="02040503050406030204" pitchFamily="18" charset="0"/>
              </a:rPr>
              <a:t>25</a:t>
            </a:r>
            <a:r>
              <a:rPr lang="en-US" sz="3000" i="1" dirty="0">
                <a:solidFill>
                  <a:srgbClr val="000099"/>
                </a:solidFill>
                <a:latin typeface="Cambria" panose="02040503050406030204" pitchFamily="18" charset="0"/>
                <a:ea typeface="Cambria" panose="02040503050406030204" pitchFamily="18" charset="0"/>
              </a:rPr>
              <a:t> Grace be with all of you. </a:t>
            </a:r>
          </a:p>
          <a:p>
            <a:pPr marL="0" indent="0">
              <a:buNone/>
            </a:pPr>
            <a:endParaRPr lang="en-US" sz="3000" i="1" dirty="0">
              <a:solidFill>
                <a:srgbClr val="000099"/>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67619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Pray for us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we are sure that we have a clear conscience, desiring to act honorably in all things.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 urge you the more earnestly to do this in order that I may be restored to you the sooner.</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6"/>
            <a:ext cx="8810420" cy="4238422"/>
          </a:xfrm>
        </p:spPr>
        <p:txBody>
          <a:bodyPr>
            <a:normAutofit fontScale="92500" lnSpcReduction="10000"/>
          </a:bodyPr>
          <a:lstStyle/>
          <a:p>
            <a:r>
              <a:rPr lang="en-US" dirty="0"/>
              <a:t>Our author asks his readers to “</a:t>
            </a:r>
            <a:r>
              <a:rPr lang="en-US" i="1" dirty="0">
                <a:solidFill>
                  <a:srgbClr val="000099"/>
                </a:solidFill>
                <a:latin typeface="Cambria" panose="02040503050406030204" pitchFamily="18" charset="0"/>
                <a:ea typeface="Cambria" panose="02040503050406030204" pitchFamily="18" charset="0"/>
              </a:rPr>
              <a:t>pray</a:t>
            </a:r>
            <a:r>
              <a:rPr lang="en-US" dirty="0"/>
              <a:t>” for him, as the Apostle Paul often does in </a:t>
            </a:r>
            <a:r>
              <a:rPr lang="en-US" b="1" i="1" dirty="0"/>
              <a:t>his</a:t>
            </a:r>
            <a:r>
              <a:rPr lang="en-US" dirty="0"/>
              <a:t> letters (Rom 15:30-32; Eph 6:19-20; Col 4:3-4; 1 Thes 5:5; cf. Phil. 1:19).</a:t>
            </a:r>
            <a:r>
              <a:rPr lang="en-US" baseline="30000" dirty="0">
                <a:solidFill>
                  <a:prstClr val="black"/>
                </a:solidFill>
              </a:rPr>
              <a:t> 1</a:t>
            </a:r>
            <a:r>
              <a:rPr lang="en-US" dirty="0"/>
              <a:t> </a:t>
            </a:r>
          </a:p>
          <a:p>
            <a:r>
              <a:rPr lang="en-US" dirty="0"/>
              <a:t>The request for prayer by the author shows that he has </a:t>
            </a:r>
            <a:r>
              <a:rPr lang="en-US" b="1" i="1" dirty="0"/>
              <a:t>confidence</a:t>
            </a:r>
            <a:r>
              <a:rPr lang="en-US" dirty="0"/>
              <a:t> in his readers as genuine fellow believers and reassures them of the warmth and humility of his attitude towards them.</a:t>
            </a:r>
            <a:r>
              <a:rPr lang="en-US" baseline="30000" dirty="0">
                <a:solidFill>
                  <a:prstClr val="black"/>
                </a:solidFill>
              </a:rPr>
              <a:t> 2</a:t>
            </a:r>
            <a:endParaRPr lang="en-US" dirty="0"/>
          </a:p>
          <a:p>
            <a:r>
              <a:rPr lang="en-US" dirty="0"/>
              <a:t>After all, he would not be asking them to pray for him if he had decided that they are already in a state of apostasy!</a:t>
            </a:r>
            <a:r>
              <a:rPr lang="en-US" baseline="30000" dirty="0">
                <a:solidFill>
                  <a:prstClr val="black"/>
                </a:solidFill>
              </a:rPr>
              <a:t> 2</a:t>
            </a: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5887" y="6211666"/>
            <a:ext cx="9136151" cy="646331"/>
          </a:xfrm>
          <a:prstGeom prst="rect">
            <a:avLst/>
          </a:prstGeom>
          <a:noFill/>
        </p:spPr>
        <p:txBody>
          <a:bodyPr wrap="square" rtlCol="0">
            <a:spAutoFit/>
          </a:bodyPr>
          <a:lstStyle/>
          <a:p>
            <a:pPr lvl="0">
              <a:defRPr/>
            </a:pPr>
            <a:r>
              <a:rPr lang="en-US" baseline="30000" dirty="0">
                <a:solidFill>
                  <a:prstClr val="black"/>
                </a:solidFill>
              </a:rPr>
              <a:t>1</a:t>
            </a:r>
            <a:r>
              <a:rPr lang="en-US" dirty="0">
                <a:solidFill>
                  <a:prstClr val="black"/>
                </a:solidFill>
              </a:rPr>
              <a: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(pp. </a:t>
            </a:r>
            <a:r>
              <a:rPr lang="en-US" dirty="0"/>
              <a:t>354-355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a:defRPr/>
            </a:pPr>
            <a:r>
              <a:rPr lang="en-US" baseline="30000" dirty="0">
                <a:solidFill>
                  <a:prstClr val="black"/>
                </a:solidFill>
              </a:rPr>
              <a:t>2</a:t>
            </a:r>
            <a:r>
              <a:rPr lang="en-US" dirty="0">
                <a:solidFill>
                  <a:prstClr val="black"/>
                </a:solidFill>
              </a:rPr>
              <a:t> Philip E. Hughes; A Commentary on the Epistle to the Hebrews (p. 587)</a:t>
            </a:r>
          </a:p>
        </p:txBody>
      </p:sp>
    </p:spTree>
    <p:extLst>
      <p:ext uri="{BB962C8B-B14F-4D97-AF65-F5344CB8AC3E}">
        <p14:creationId xmlns:p14="http://schemas.microsoft.com/office/powerpoint/2010/main" val="3785772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Pray for us,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we are sure that we have a clear conscience, desiring to act honorably in all things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 urge you the more earnestly to do this in order that I may be restored to you the sooner.</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6"/>
            <a:ext cx="8810420" cy="4557832"/>
          </a:xfrm>
        </p:spPr>
        <p:txBody>
          <a:bodyPr>
            <a:normAutofit fontScale="92500" lnSpcReduction="20000"/>
          </a:bodyPr>
          <a:lstStyle/>
          <a:p>
            <a:r>
              <a:rPr lang="en-US" dirty="0"/>
              <a:t>It </a:t>
            </a:r>
            <a:r>
              <a:rPr lang="en-US" b="1" i="1" dirty="0"/>
              <a:t>is</a:t>
            </a:r>
            <a:r>
              <a:rPr lang="en-US" dirty="0"/>
              <a:t> true, that “</a:t>
            </a:r>
            <a:r>
              <a:rPr lang="en-US" i="1" dirty="0">
                <a:solidFill>
                  <a:srgbClr val="000099"/>
                </a:solidFill>
                <a:latin typeface="Cambria" panose="02040503050406030204" pitchFamily="18" charset="0"/>
                <a:ea typeface="Cambria" panose="02040503050406030204" pitchFamily="18" charset="0"/>
              </a:rPr>
              <a:t>desiring to act honorably in all things</a:t>
            </a:r>
            <a:r>
              <a:rPr lang="en-US" dirty="0"/>
              <a:t>”, he has spoken very frankly to them about the concerns he has for their spiritual well-being, as a genuine Christian friend and mentor </a:t>
            </a:r>
            <a:r>
              <a:rPr lang="en-US" b="1" i="1" dirty="0"/>
              <a:t>should</a:t>
            </a:r>
            <a:r>
              <a:rPr lang="en-US" dirty="0"/>
              <a:t> do.</a:t>
            </a:r>
          </a:p>
          <a:p>
            <a:r>
              <a:rPr lang="en-US" dirty="0"/>
              <a:t>And though that may have been </a:t>
            </a:r>
            <a:r>
              <a:rPr lang="en-US" b="1" i="1" dirty="0"/>
              <a:t>painful</a:t>
            </a:r>
            <a:r>
              <a:rPr lang="en-US" dirty="0"/>
              <a:t> for them to hear him express his concerns, he is “</a:t>
            </a:r>
            <a:r>
              <a:rPr lang="en-US" i="1" dirty="0">
                <a:solidFill>
                  <a:srgbClr val="000099"/>
                </a:solidFill>
                <a:latin typeface="Cambria" panose="02040503050406030204" pitchFamily="18" charset="0"/>
                <a:ea typeface="Cambria" panose="02040503050406030204" pitchFamily="18" charset="0"/>
              </a:rPr>
              <a:t>sure</a:t>
            </a:r>
            <a:r>
              <a:rPr lang="en-US" dirty="0"/>
              <a:t>” that he has “</a:t>
            </a:r>
            <a:r>
              <a:rPr lang="en-US" i="1" dirty="0">
                <a:solidFill>
                  <a:srgbClr val="000099"/>
                </a:solidFill>
                <a:latin typeface="Cambria" panose="02040503050406030204" pitchFamily="18" charset="0"/>
                <a:ea typeface="Cambria" panose="02040503050406030204" pitchFamily="18" charset="0"/>
              </a:rPr>
              <a:t>a clear conscience</a:t>
            </a:r>
            <a:r>
              <a:rPr lang="en-US" dirty="0"/>
              <a:t>” and that his conduct towards them can withstand the scrutiny of both man and God.</a:t>
            </a:r>
          </a:p>
          <a:p>
            <a:r>
              <a:rPr lang="en-US" dirty="0"/>
              <a:t>The </a:t>
            </a:r>
            <a:r>
              <a:rPr lang="en-US" b="1" i="1" dirty="0"/>
              <a:t>motive</a:t>
            </a:r>
            <a:r>
              <a:rPr lang="en-US" dirty="0"/>
              <a:t> </a:t>
            </a:r>
            <a:r>
              <a:rPr lang="en-US" b="1" i="1" dirty="0"/>
              <a:t>behind</a:t>
            </a:r>
            <a:r>
              <a:rPr lang="en-US" dirty="0"/>
              <a:t> the stern admonitions given in this letter has </a:t>
            </a:r>
            <a:r>
              <a:rPr lang="en-US" b="1" i="1" dirty="0"/>
              <a:t>not</a:t>
            </a:r>
            <a:r>
              <a:rPr lang="en-US" dirty="0"/>
              <a:t> been </a:t>
            </a:r>
            <a:r>
              <a:rPr lang="en-US" b="1" i="1" dirty="0"/>
              <a:t>hostility</a:t>
            </a:r>
            <a:r>
              <a:rPr lang="en-US" dirty="0"/>
              <a:t>, but a desire to </a:t>
            </a:r>
            <a:r>
              <a:rPr lang="en-US" b="1" i="1" dirty="0"/>
              <a:t>speak the truth in love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5887" y="6488668"/>
            <a:ext cx="9136151" cy="369332"/>
          </a:xfrm>
          <a:prstGeom prst="rect">
            <a:avLst/>
          </a:prstGeom>
          <a:noFill/>
        </p:spPr>
        <p:txBody>
          <a:bodyPr wrap="square" rtlCol="0">
            <a:spAutoFit/>
          </a:bodyPr>
          <a:lstStyle/>
          <a:p>
            <a:pPr>
              <a:defRPr/>
            </a:pPr>
            <a:r>
              <a:rPr lang="en-US" dirty="0">
                <a:solidFill>
                  <a:prstClr val="black"/>
                </a:solidFill>
              </a:rPr>
              <a:t>Philip E. Hughes; A Commentary on the Epistle to the Hebrews (p. 587)</a:t>
            </a:r>
          </a:p>
        </p:txBody>
      </p:sp>
    </p:spTree>
    <p:extLst>
      <p:ext uri="{BB962C8B-B14F-4D97-AF65-F5344CB8AC3E}">
        <p14:creationId xmlns:p14="http://schemas.microsoft.com/office/powerpoint/2010/main" val="2117158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Pray for us,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we are sure that we have a clear conscience, desiring to act honorably in all things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 urge you the more earnestly to do this in order that I may be restored to you the sooner.</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6"/>
            <a:ext cx="8810420" cy="4557832"/>
          </a:xfrm>
        </p:spPr>
        <p:txBody>
          <a:bodyPr>
            <a:normAutofit fontScale="92500" lnSpcReduction="10000"/>
          </a:bodyPr>
          <a:lstStyle/>
          <a:p>
            <a:r>
              <a:rPr lang="en-US" dirty="0"/>
              <a:t>In a </a:t>
            </a:r>
            <a:r>
              <a:rPr lang="en-US" b="1" i="1" dirty="0"/>
              <a:t>similar</a:t>
            </a:r>
            <a:r>
              <a:rPr lang="en-US" dirty="0"/>
              <a:t> manner, the </a:t>
            </a:r>
            <a:r>
              <a:rPr lang="en-US" b="1" i="1" dirty="0"/>
              <a:t>Apostle Paul </a:t>
            </a:r>
            <a:r>
              <a:rPr lang="en-US" dirty="0"/>
              <a:t>sought the prayers of the </a:t>
            </a:r>
            <a:r>
              <a:rPr lang="en-US" b="1" i="1" dirty="0"/>
              <a:t>Corinthian</a:t>
            </a:r>
            <a:r>
              <a:rPr lang="en-US" dirty="0"/>
              <a:t> believers on his behalf (in a letter in which he had the painful experience of having to firmly reassert his apostolic authority):</a:t>
            </a:r>
          </a:p>
          <a:p>
            <a:pPr lvl="1"/>
            <a:r>
              <a:rPr lang="en-US" i="1" dirty="0">
                <a:solidFill>
                  <a:srgbClr val="000099"/>
                </a:solidFill>
                <a:latin typeface="Cambria" panose="02040503050406030204" pitchFamily="18" charset="0"/>
                <a:ea typeface="Cambria" panose="02040503050406030204" pitchFamily="18" charset="0"/>
              </a:rPr>
              <a:t>You also must </a:t>
            </a:r>
            <a:r>
              <a:rPr lang="en-US" b="1" i="1" dirty="0">
                <a:solidFill>
                  <a:srgbClr val="000099"/>
                </a:solidFill>
                <a:latin typeface="Cambria" panose="02040503050406030204" pitchFamily="18" charset="0"/>
                <a:ea typeface="Cambria" panose="02040503050406030204" pitchFamily="18" charset="0"/>
              </a:rPr>
              <a:t>help us by prayer</a:t>
            </a:r>
            <a:r>
              <a:rPr lang="en-US" i="1" dirty="0">
                <a:solidFill>
                  <a:srgbClr val="000099"/>
                </a:solidFill>
                <a:latin typeface="Cambria" panose="02040503050406030204" pitchFamily="18" charset="0"/>
                <a:ea typeface="Cambria" panose="02040503050406030204" pitchFamily="18" charset="0"/>
              </a:rPr>
              <a:t>… for our boast is this, </a:t>
            </a:r>
            <a:r>
              <a:rPr lang="en-US" b="1" i="1" dirty="0">
                <a:solidFill>
                  <a:srgbClr val="000099"/>
                </a:solidFill>
                <a:latin typeface="Cambria" panose="02040503050406030204" pitchFamily="18" charset="0"/>
                <a:ea typeface="Cambria" panose="02040503050406030204" pitchFamily="18" charset="0"/>
              </a:rPr>
              <a:t>the testimony of our conscience</a:t>
            </a:r>
            <a:r>
              <a:rPr lang="en-US" i="1" dirty="0">
                <a:solidFill>
                  <a:srgbClr val="000099"/>
                </a:solidFill>
                <a:latin typeface="Cambria" panose="02040503050406030204" pitchFamily="18" charset="0"/>
                <a:ea typeface="Cambria" panose="02040503050406030204" pitchFamily="18" charset="0"/>
              </a:rPr>
              <a:t>, that we behaved in the world with simplicity and godly sincerity, not by earthly wisdom but by the grace of God, and supremely so toward you… We refuse to practice cunning or to tamper with God's word, but by the open statement of the truth </a:t>
            </a:r>
            <a:r>
              <a:rPr lang="en-US" b="1" i="1" dirty="0">
                <a:solidFill>
                  <a:srgbClr val="000099"/>
                </a:solidFill>
                <a:latin typeface="Cambria" panose="02040503050406030204" pitchFamily="18" charset="0"/>
                <a:ea typeface="Cambria" panose="02040503050406030204" pitchFamily="18" charset="0"/>
              </a:rPr>
              <a:t>we would commend ourselves to everyone's conscience in the sight of God.</a:t>
            </a:r>
            <a:r>
              <a:rPr lang="en-US" i="1" dirty="0">
                <a:solidFill>
                  <a:srgbClr val="000099"/>
                </a:solidFill>
                <a:latin typeface="Cambria" panose="02040503050406030204" pitchFamily="18" charset="0"/>
                <a:ea typeface="Cambria" panose="02040503050406030204" pitchFamily="18" charset="0"/>
              </a:rPr>
              <a:t> </a:t>
            </a:r>
            <a:r>
              <a:rPr lang="en-US" dirty="0"/>
              <a:t>(2 Cor 1:11-12; 4:2b)</a:t>
            </a:r>
          </a:p>
        </p:txBody>
      </p:sp>
      <p:sp>
        <p:nvSpPr>
          <p:cNvPr id="6" name="TextBox 5">
            <a:extLst>
              <a:ext uri="{FF2B5EF4-FFF2-40B4-BE49-F238E27FC236}">
                <a16:creationId xmlns:a16="http://schemas.microsoft.com/office/drawing/2014/main" id="{A48EED75-CAE2-4CE9-8DEF-CF77722B6015}"/>
              </a:ext>
            </a:extLst>
          </p:cNvPr>
          <p:cNvSpPr txBox="1"/>
          <p:nvPr/>
        </p:nvSpPr>
        <p:spPr>
          <a:xfrm>
            <a:off x="-5887" y="6488668"/>
            <a:ext cx="9136151" cy="369332"/>
          </a:xfrm>
          <a:prstGeom prst="rect">
            <a:avLst/>
          </a:prstGeom>
          <a:noFill/>
        </p:spPr>
        <p:txBody>
          <a:bodyPr wrap="square" rtlCol="0">
            <a:spAutoFit/>
          </a:bodyPr>
          <a:lstStyle/>
          <a:p>
            <a:pPr>
              <a:defRPr/>
            </a:pPr>
            <a:r>
              <a:rPr lang="en-US" dirty="0">
                <a:solidFill>
                  <a:prstClr val="black"/>
                </a:solidFill>
              </a:rPr>
              <a:t>Philip E. Hughes; A Commentary on the Epistle to the Hebrews (pp. 587-588)</a:t>
            </a:r>
          </a:p>
        </p:txBody>
      </p:sp>
    </p:spTree>
    <p:extLst>
      <p:ext uri="{BB962C8B-B14F-4D97-AF65-F5344CB8AC3E}">
        <p14:creationId xmlns:p14="http://schemas.microsoft.com/office/powerpoint/2010/main" val="16598210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75030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Pray for us, for we are sure that we have a clear conscience, desiring to act honorably in all things.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 urge you the more earnestly to do this in order that I may be restored to you the sooner.</a:t>
            </a:r>
            <a:endParaRPr kumimoji="0" lang="en-US" sz="280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930835"/>
            <a:ext cx="8810420" cy="4489587"/>
          </a:xfrm>
        </p:spPr>
        <p:txBody>
          <a:bodyPr>
            <a:normAutofit fontScale="85000" lnSpcReduction="20000"/>
          </a:bodyPr>
          <a:lstStyle/>
          <a:p>
            <a:r>
              <a:rPr lang="en-US" dirty="0"/>
              <a:t>The author mentions </a:t>
            </a:r>
            <a:r>
              <a:rPr lang="en-US" b="1" i="1" dirty="0"/>
              <a:t>one</a:t>
            </a:r>
            <a:r>
              <a:rPr lang="en-US" dirty="0"/>
              <a:t> specific request: that the Hebrew readers would ask God to hasten his return to them. </a:t>
            </a:r>
          </a:p>
          <a:p>
            <a:r>
              <a:rPr lang="en-US" dirty="0"/>
              <a:t>This request should no doubt </a:t>
            </a:r>
            <a:r>
              <a:rPr lang="en-US" b="1" i="1" dirty="0"/>
              <a:t>increase</a:t>
            </a:r>
            <a:r>
              <a:rPr lang="en-US" dirty="0"/>
              <a:t> the reader’s assurance of the genuineness of his love for them.</a:t>
            </a:r>
          </a:p>
          <a:p>
            <a:r>
              <a:rPr lang="en-US" dirty="0"/>
              <a:t>Not </a:t>
            </a:r>
            <a:r>
              <a:rPr lang="en-US" b="1" i="1" dirty="0"/>
              <a:t>only</a:t>
            </a:r>
            <a:r>
              <a:rPr lang="en-US" dirty="0"/>
              <a:t> does he desire their </a:t>
            </a:r>
            <a:r>
              <a:rPr lang="en-US" b="1" i="1" dirty="0"/>
              <a:t>prayers</a:t>
            </a:r>
            <a:r>
              <a:rPr lang="en-US" dirty="0"/>
              <a:t>, but he longs to be united in person with them again, no longer separated by miles or suspicions.</a:t>
            </a:r>
          </a:p>
          <a:p>
            <a:r>
              <a:rPr lang="en-US" dirty="0"/>
              <a:t>The </a:t>
            </a:r>
            <a:r>
              <a:rPr lang="en-US" b="1" i="1" dirty="0"/>
              <a:t>implications</a:t>
            </a:r>
            <a:r>
              <a:rPr lang="en-US" dirty="0"/>
              <a:t> of this brief request are:</a:t>
            </a:r>
          </a:p>
          <a:p>
            <a:pPr lvl="1"/>
            <a:r>
              <a:rPr lang="en-US" dirty="0"/>
              <a:t>The author has previously been associated with his readers, perhaps as one of their leaders.</a:t>
            </a:r>
          </a:p>
          <a:p>
            <a:pPr lvl="1"/>
            <a:r>
              <a:rPr lang="en-US" dirty="0"/>
              <a:t>He is now at a different location.</a:t>
            </a:r>
          </a:p>
          <a:p>
            <a:pPr lvl="1"/>
            <a:r>
              <a:rPr lang="en-US" dirty="0"/>
              <a:t>He is, for the time being, prevented from coming to them, though he hopes to be able to do so soon.</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a:defRPr/>
            </a:pPr>
            <a:r>
              <a:rPr lang="en-US" dirty="0">
                <a:solidFill>
                  <a:prstClr val="black"/>
                </a:solidFill>
              </a:rPr>
              <a:t>Philip E. Hughes; A Commentary on the Epistle to the Hebrews (p. 588)</a:t>
            </a:r>
          </a:p>
        </p:txBody>
      </p:sp>
    </p:spTree>
    <p:extLst>
      <p:ext uri="{BB962C8B-B14F-4D97-AF65-F5344CB8AC3E}">
        <p14:creationId xmlns:p14="http://schemas.microsoft.com/office/powerpoint/2010/main" val="11627985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4056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Now may the God of peace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brought again from the dead our Lord Jesus, the great shepherd of the sheep, by the blood of the eternal covenant,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equip you with everything good that you may do his will, working in us that which is pleasing in his sight, through Jesus Christ, to whom be glory forever and ever. Amen.</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2554826"/>
            <a:ext cx="8810420" cy="3865596"/>
          </a:xfrm>
        </p:spPr>
        <p:txBody>
          <a:bodyPr>
            <a:normAutofit/>
          </a:bodyPr>
          <a:lstStyle/>
          <a:p>
            <a:r>
              <a:rPr lang="en-US" dirty="0"/>
              <a:t>Here we see that the author has requested prayers for </a:t>
            </a:r>
            <a:r>
              <a:rPr lang="en-US" b="1" i="1" dirty="0"/>
              <a:t>himself</a:t>
            </a:r>
            <a:r>
              <a:rPr lang="en-US" dirty="0"/>
              <a:t>, so in return he pronounces God’s </a:t>
            </a:r>
            <a:r>
              <a:rPr lang="en-US" b="1" i="1" dirty="0"/>
              <a:t>blessing</a:t>
            </a:r>
            <a:r>
              <a:rPr lang="en-US" dirty="0"/>
              <a:t> on his readers. </a:t>
            </a:r>
          </a:p>
          <a:p>
            <a:r>
              <a:rPr lang="en-US" dirty="0"/>
              <a:t>This rich benediction and the briefer one in verse 25 are not </a:t>
            </a:r>
            <a:r>
              <a:rPr lang="en-US" b="1" i="1" dirty="0"/>
              <a:t>merely</a:t>
            </a:r>
            <a:r>
              <a:rPr lang="en-US" dirty="0"/>
              <a:t> the record of the author’s prayer to God for his readers. </a:t>
            </a:r>
          </a:p>
          <a:p>
            <a:r>
              <a:rPr lang="en-US" dirty="0"/>
              <a:t>Benedictions have </a:t>
            </a:r>
            <a:r>
              <a:rPr lang="en-US" b="1" i="1" dirty="0"/>
              <a:t>more weight </a:t>
            </a:r>
            <a:r>
              <a:rPr lang="en-US" dirty="0"/>
              <a:t>than just a prayer offered for others.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Dennis E. Johnson;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ESV Expository Commentary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(Volume 12) (</a:t>
            </a:r>
            <a:r>
              <a:rPr lang="en-US" dirty="0"/>
              <a:t>p. 355</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4711883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243799</TotalTime>
  <Words>4575</Words>
  <Application>Microsoft Office PowerPoint</Application>
  <PresentationFormat>On-screen Show (4:3)</PresentationFormat>
  <Paragraphs>160</Paragraphs>
  <Slides>30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Final Words (13:18-25)</vt:lpstr>
      <vt:lpstr>18 Pray for us, for we are sure that we have a clear conscience, desiring to act honorably in all things. 19 I urge you the more earnestly to do this in order that I may be restored to you the sooner.</vt:lpstr>
      <vt:lpstr>18 Pray for us, for we are sure that we have a clear conscience, desiring to act honorably in all things. 19 I urge you the more earnestly to do this in order that I may be restored to you the sooner.</vt:lpstr>
      <vt:lpstr>18 Pray for us, for we are sure that we have a clear conscience, desiring to act honorably in all things. 19 I urge you the more earnestly to do this in order that I may be restored to you the sooner.</vt:lpstr>
      <vt:lpstr>18 Pray for us, for we are sure that we have a clear conscience, desiring to act honorably in all things. 19 I urge you the more earnestly to do this in order that I may be restored to you the sooner.</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20 Now may the God of peace who brought again from the dead our Lord Jesus, the great shepherd of the sheep, by the blood of the eternal covenant, 21 equip you with everything good that you may do his will, working in us that which is pleasing in his sight, through Jesus Christ, to whom be glory forever and ever. Amen.</vt:lpstr>
      <vt:lpstr>22 I appeal to you, brothers, bear with my word of exhortation, for I have written to you briefly.</vt:lpstr>
      <vt:lpstr>22 I appeal to you, brothers, bear with my word of exhortation, for I have written to you briefly.</vt:lpstr>
      <vt:lpstr>23 You should know that our brother Timothy has been released, with whom I shall see you if he comes soon.</vt:lpstr>
      <vt:lpstr>23 You should know that our brother Timothy has been released, with whom I shall see you if he comes soon.</vt:lpstr>
      <vt:lpstr>24 Greet all your leaders and all the saints. Those who come from Italy send you greetings. 25 Grace be with all of you.</vt:lpstr>
      <vt:lpstr>24 Greet all your leaders and all the saints. Those who come from Italy send you greetings. 25 Grace be with all of you.</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2819</cp:revision>
  <cp:lastPrinted>2023-03-19T14:13:36Z</cp:lastPrinted>
  <dcterms:created xsi:type="dcterms:W3CDTF">2022-03-11T13:15:23Z</dcterms:created>
  <dcterms:modified xsi:type="dcterms:W3CDTF">2023-03-19T14:15:38Z</dcterms:modified>
</cp:coreProperties>
</file>