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7168" r:id="rId3"/>
    <p:sldId id="5136" r:id="rId4"/>
    <p:sldId id="7167" r:id="rId5"/>
    <p:sldId id="7194" r:id="rId6"/>
    <p:sldId id="7169" r:id="rId7"/>
    <p:sldId id="7196" r:id="rId8"/>
    <p:sldId id="7190" r:id="rId9"/>
    <p:sldId id="7205" r:id="rId10"/>
    <p:sldId id="7172" r:id="rId11"/>
    <p:sldId id="7198" r:id="rId12"/>
    <p:sldId id="7186" r:id="rId13"/>
    <p:sldId id="7197" r:id="rId14"/>
    <p:sldId id="6211" r:id="rId15"/>
    <p:sldId id="7191" r:id="rId16"/>
    <p:sldId id="7192" r:id="rId17"/>
    <p:sldId id="7206" r:id="rId18"/>
    <p:sldId id="7195" r:id="rId19"/>
    <p:sldId id="7171" r:id="rId20"/>
    <p:sldId id="7170" r:id="rId21"/>
    <p:sldId id="7199" r:id="rId22"/>
    <p:sldId id="7200" r:id="rId23"/>
    <p:sldId id="7201" r:id="rId24"/>
    <p:sldId id="7202" r:id="rId25"/>
    <p:sldId id="7204" r:id="rId26"/>
    <p:sldId id="6934" r:id="rId27"/>
    <p:sldId id="6113" r:id="rId28"/>
    <p:sldId id="6114" r:id="rId29"/>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660"/>
  </p:normalViewPr>
  <p:slideViewPr>
    <p:cSldViewPr snapToGrid="0">
      <p:cViewPr varScale="1">
        <p:scale>
          <a:sx n="107" d="100"/>
          <a:sy n="107" d="100"/>
        </p:scale>
        <p:origin x="432" y="108"/>
      </p:cViewPr>
      <p:guideLst/>
    </p:cSldViewPr>
  </p:slideViewPr>
  <p:notesTextViewPr>
    <p:cViewPr>
      <p:scale>
        <a:sx n="3" d="2"/>
        <a:sy n="3" d="2"/>
      </p:scale>
      <p:origin x="0" y="0"/>
    </p:cViewPr>
  </p:notesTextViewPr>
  <p:sorterViewPr>
    <p:cViewPr>
      <p:scale>
        <a:sx n="100" d="100"/>
        <a:sy n="100" d="100"/>
      </p:scale>
      <p:origin x="0" y="-1910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CDCF1E19-1E14-4595-B82B-B0C642045AEA}" type="datetimeFigureOut">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D221954E-B32C-48CD-80CC-D5FB39CBD77D}" type="slidenum">
              <a:rPr lang="en-US" smtClean="0"/>
              <a:t>‹#›</a:t>
            </a:fld>
            <a:endParaRPr lang="en-US"/>
          </a:p>
        </p:txBody>
      </p:sp>
    </p:spTree>
    <p:extLst>
      <p:ext uri="{BB962C8B-B14F-4D97-AF65-F5344CB8AC3E}">
        <p14:creationId xmlns:p14="http://schemas.microsoft.com/office/powerpoint/2010/main" val="3928116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CDCF1E19-1E14-4595-B82B-B0C642045AEA}" type="datetimeFigureOut">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D221954E-B32C-48CD-80CC-D5FB39CBD77D}" type="slidenum">
              <a:rPr lang="en-US" smtClean="0"/>
              <a:t>‹#›</a:t>
            </a:fld>
            <a:endParaRPr lang="en-US"/>
          </a:p>
        </p:txBody>
      </p:sp>
    </p:spTree>
    <p:extLst>
      <p:ext uri="{BB962C8B-B14F-4D97-AF65-F5344CB8AC3E}">
        <p14:creationId xmlns:p14="http://schemas.microsoft.com/office/powerpoint/2010/main" val="239659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CDCF1E19-1E14-4595-B82B-B0C642045AEA}" type="datetimeFigureOut">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D221954E-B32C-48CD-80CC-D5FB39CBD77D}" type="slidenum">
              <a:rPr lang="en-US" smtClean="0"/>
              <a:t>‹#›</a:t>
            </a:fld>
            <a:endParaRPr lang="en-US"/>
          </a:p>
        </p:txBody>
      </p:sp>
    </p:spTree>
    <p:extLst>
      <p:ext uri="{BB962C8B-B14F-4D97-AF65-F5344CB8AC3E}">
        <p14:creationId xmlns:p14="http://schemas.microsoft.com/office/powerpoint/2010/main" val="3522906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981356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574788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643296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3911652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3/25/2023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558707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3/25/2023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377437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3/25/2023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96839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89914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49573"/>
          </a:xfrm>
        </p:spPr>
        <p:txBody>
          <a:bodyPr/>
          <a:lstStyle>
            <a:lvl1pPr algn="ctr">
              <a:defRPr b="1">
                <a:solidFill>
                  <a:srgbClr val="000099"/>
                </a:solidFill>
                <a:effectLst>
                  <a:outerShdw blurRad="38100" dist="38100" dir="2700000" algn="tl">
                    <a:srgbClr val="000000">
                      <a:alpha val="43137"/>
                    </a:srgbClr>
                  </a:outerShdw>
                </a:effectLst>
                <a:latin typeface="Candara" panose="020E0502030303020204" pitchFamily="34" charset="0"/>
              </a:defRPr>
            </a:lvl1pPr>
          </a:lstStyle>
          <a:p>
            <a:r>
              <a:rPr lang="en-US" dirty="0"/>
              <a:t>Click to edit Master title style</a:t>
            </a:r>
          </a:p>
        </p:txBody>
      </p:sp>
      <p:sp>
        <p:nvSpPr>
          <p:cNvPr id="3" name="Content Placeholder 2"/>
          <p:cNvSpPr>
            <a:spLocks noGrp="1"/>
          </p:cNvSpPr>
          <p:nvPr>
            <p:ph idx="1"/>
          </p:nvPr>
        </p:nvSpPr>
        <p:spPr>
          <a:xfrm>
            <a:off x="361051" y="930098"/>
            <a:ext cx="8398352" cy="5490324"/>
          </a:xfrm>
        </p:spPr>
        <p:txBody>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0" y="6487823"/>
            <a:ext cx="9144000" cy="365125"/>
          </a:xfrm>
        </p:spPr>
        <p:txBody>
          <a:bodyPr/>
          <a:lstStyle/>
          <a:p>
            <a:endParaRPr lang="en-US"/>
          </a:p>
        </p:txBody>
      </p:sp>
    </p:spTree>
    <p:extLst>
      <p:ext uri="{BB962C8B-B14F-4D97-AF65-F5344CB8AC3E}">
        <p14:creationId xmlns:p14="http://schemas.microsoft.com/office/powerpoint/2010/main" val="4112008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3349459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3099710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485566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ctr">
            <a:normAutofit/>
          </a:bodyPr>
          <a:lstStyle>
            <a:lvl1pPr algn="ctr">
              <a:defRPr sz="7200" b="1">
                <a:solidFill>
                  <a:srgbClr val="000099"/>
                </a:solidFill>
                <a:effectLst>
                  <a:outerShdw blurRad="38100" dist="38100" dir="2700000" algn="tl">
                    <a:srgbClr val="000000">
                      <a:alpha val="43137"/>
                    </a:srgbClr>
                  </a:outerShdw>
                </a:effectLst>
                <a:latin typeface="Candara" panose="020E0502030303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66"/>
            <a:ext cx="7886700" cy="1500187"/>
          </a:xfrm>
        </p:spPr>
        <p:txBody>
          <a:bodyPr anchor="ctr">
            <a:normAutofit/>
          </a:bodyPr>
          <a:lstStyle>
            <a:lvl1pPr marL="0" indent="0" algn="ctr">
              <a:buNone/>
              <a:defRPr sz="3600" b="1">
                <a:solidFill>
                  <a:srgbClr val="000099"/>
                </a:solidFill>
                <a:effectLst>
                  <a:outerShdw blurRad="38100" dist="38100" dir="2700000" algn="tl">
                    <a:srgbClr val="000000">
                      <a:alpha val="43137"/>
                    </a:srgbClr>
                  </a:outerShdw>
                </a:effectLst>
                <a:latin typeface="Candara" panose="020E05020303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84462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CDCF1E19-1E14-4595-B82B-B0C642045AEA}" type="datetimeFigureOut">
              <a:rPr lang="en-US" smtClean="0"/>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D221954E-B32C-48CD-80CC-D5FB39CBD77D}" type="slidenum">
              <a:rPr lang="en-US" smtClean="0"/>
              <a:t>‹#›</a:t>
            </a:fld>
            <a:endParaRPr lang="en-US"/>
          </a:p>
        </p:txBody>
      </p:sp>
    </p:spTree>
    <p:extLst>
      <p:ext uri="{BB962C8B-B14F-4D97-AF65-F5344CB8AC3E}">
        <p14:creationId xmlns:p14="http://schemas.microsoft.com/office/powerpoint/2010/main" val="2677425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3"/>
            <a:ext cx="2057400" cy="365125"/>
          </a:xfrm>
          <a:prstGeom prst="rect">
            <a:avLst/>
          </a:prstGeom>
        </p:spPr>
        <p:txBody>
          <a:bodyPr/>
          <a:lstStyle/>
          <a:p>
            <a:fld id="{CDCF1E19-1E14-4595-B82B-B0C642045AEA}" type="datetimeFigureOut">
              <a:rPr lang="en-US" smtClean="0"/>
              <a:t>3/25/2023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457950" y="6356353"/>
            <a:ext cx="2057400" cy="365125"/>
          </a:xfrm>
          <a:prstGeom prst="rect">
            <a:avLst/>
          </a:prstGeom>
        </p:spPr>
        <p:txBody>
          <a:bodyPr/>
          <a:lstStyle/>
          <a:p>
            <a:fld id="{D221954E-B32C-48CD-80CC-D5FB39CBD77D}" type="slidenum">
              <a:rPr lang="en-US" smtClean="0"/>
              <a:t>‹#›</a:t>
            </a:fld>
            <a:endParaRPr lang="en-US"/>
          </a:p>
        </p:txBody>
      </p:sp>
    </p:spTree>
    <p:extLst>
      <p:ext uri="{BB962C8B-B14F-4D97-AF65-F5344CB8AC3E}">
        <p14:creationId xmlns:p14="http://schemas.microsoft.com/office/powerpoint/2010/main" val="2678349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3"/>
            <a:ext cx="2057400" cy="365125"/>
          </a:xfrm>
          <a:prstGeom prst="rect">
            <a:avLst/>
          </a:prstGeom>
        </p:spPr>
        <p:txBody>
          <a:bodyPr/>
          <a:lstStyle/>
          <a:p>
            <a:fld id="{CDCF1E19-1E14-4595-B82B-B0C642045AEA}" type="datetimeFigureOut">
              <a:rPr lang="en-US" smtClean="0"/>
              <a:t>3/25/2023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457950" y="6356353"/>
            <a:ext cx="2057400" cy="365125"/>
          </a:xfrm>
          <a:prstGeom prst="rect">
            <a:avLst/>
          </a:prstGeom>
        </p:spPr>
        <p:txBody>
          <a:bodyPr/>
          <a:lstStyle/>
          <a:p>
            <a:fld id="{D221954E-B32C-48CD-80CC-D5FB39CBD77D}" type="slidenum">
              <a:rPr lang="en-US" smtClean="0"/>
              <a:t>‹#›</a:t>
            </a:fld>
            <a:endParaRPr lang="en-US"/>
          </a:p>
        </p:txBody>
      </p:sp>
    </p:spTree>
    <p:extLst>
      <p:ext uri="{BB962C8B-B14F-4D97-AF65-F5344CB8AC3E}">
        <p14:creationId xmlns:p14="http://schemas.microsoft.com/office/powerpoint/2010/main" val="1817678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3"/>
            <a:ext cx="2057400" cy="365125"/>
          </a:xfrm>
          <a:prstGeom prst="rect">
            <a:avLst/>
          </a:prstGeom>
        </p:spPr>
        <p:txBody>
          <a:bodyPr/>
          <a:lstStyle/>
          <a:p>
            <a:fld id="{CDCF1E19-1E14-4595-B82B-B0C642045AEA}" type="datetimeFigureOut">
              <a:rPr lang="en-US" smtClean="0"/>
              <a:t>3/25/2023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457950" y="6356353"/>
            <a:ext cx="2057400" cy="365125"/>
          </a:xfrm>
          <a:prstGeom prst="rect">
            <a:avLst/>
          </a:prstGeom>
        </p:spPr>
        <p:txBody>
          <a:bodyPr/>
          <a:lstStyle/>
          <a:p>
            <a:fld id="{D221954E-B32C-48CD-80CC-D5FB39CBD77D}" type="slidenum">
              <a:rPr lang="en-US" smtClean="0"/>
              <a:t>‹#›</a:t>
            </a:fld>
            <a:endParaRPr lang="en-US"/>
          </a:p>
        </p:txBody>
      </p:sp>
    </p:spTree>
    <p:extLst>
      <p:ext uri="{BB962C8B-B14F-4D97-AF65-F5344CB8AC3E}">
        <p14:creationId xmlns:p14="http://schemas.microsoft.com/office/powerpoint/2010/main" val="760769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CDCF1E19-1E14-4595-B82B-B0C642045AEA}" type="datetimeFigureOut">
              <a:rPr lang="en-US" smtClean="0"/>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D221954E-B32C-48CD-80CC-D5FB39CBD77D}" type="slidenum">
              <a:rPr lang="en-US" smtClean="0"/>
              <a:t>‹#›</a:t>
            </a:fld>
            <a:endParaRPr lang="en-US"/>
          </a:p>
        </p:txBody>
      </p:sp>
    </p:spTree>
    <p:extLst>
      <p:ext uri="{BB962C8B-B14F-4D97-AF65-F5344CB8AC3E}">
        <p14:creationId xmlns:p14="http://schemas.microsoft.com/office/powerpoint/2010/main" val="1656216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CDCF1E19-1E14-4595-B82B-B0C642045AEA}" type="datetimeFigureOut">
              <a:rPr lang="en-US" smtClean="0"/>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D221954E-B32C-48CD-80CC-D5FB39CBD77D}" type="slidenum">
              <a:rPr lang="en-US" smtClean="0"/>
              <a:t>‹#›</a:t>
            </a:fld>
            <a:endParaRPr lang="en-US"/>
          </a:p>
        </p:txBody>
      </p:sp>
    </p:spTree>
    <p:extLst>
      <p:ext uri="{BB962C8B-B14F-4D97-AF65-F5344CB8AC3E}">
        <p14:creationId xmlns:p14="http://schemas.microsoft.com/office/powerpoint/2010/main" val="2689093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36" y="154"/>
            <a:ext cx="9157736" cy="63560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02183" y="729950"/>
            <a:ext cx="8512161" cy="56983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3736" y="6492872"/>
            <a:ext cx="917147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249541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4800" b="1" kern="1200">
          <a:solidFill>
            <a:srgbClr val="000099"/>
          </a:solidFill>
          <a:effectLst>
            <a:outerShdw blurRad="38100" dist="38100" dir="2700000" algn="tl">
              <a:srgbClr val="000000">
                <a:alpha val="43137"/>
              </a:srgbClr>
            </a:outerShdw>
          </a:effectLst>
          <a:latin typeface="Candara" panose="020E05020303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0099"/>
        </a:buClr>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0099"/>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0099"/>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0099"/>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0099"/>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3/25/2023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a:p>
        </p:txBody>
      </p:sp>
    </p:spTree>
    <p:extLst>
      <p:ext uri="{BB962C8B-B14F-4D97-AF65-F5344CB8AC3E}">
        <p14:creationId xmlns:p14="http://schemas.microsoft.com/office/powerpoint/2010/main" val="41648494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urifiedbyfaith.com/Hebrews/Hebrews.htm" TargetMode="External"/><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hyperlink" Target="https://www.crosswalk.com/faith/bible-study/what-is-the-significance-of-jesus-saying-i-thirst.html"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3" Type="http://schemas.openxmlformats.org/officeDocument/2006/relationships/hyperlink" Target="https://www.warrencampdesign.com/hebrews/part2/week21.php"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3" Type="http://schemas.openxmlformats.org/officeDocument/2006/relationships/hyperlink" Target="https://imgur.com/gallery/kOGmSB0" TargetMode="External"/><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7.xml"/><Relationship Id="rId1" Type="http://schemas.openxmlformats.org/officeDocument/2006/relationships/themeOverride" Target="../theme/themeOverride22.xml"/><Relationship Id="rId4" Type="http://schemas.openxmlformats.org/officeDocument/2006/relationships/hyperlink" Target="https://www.weareteachers.com/moving-beyond-classroom-discussion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2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95250B-D5FB-49B2-8567-269B8AC89810}"/>
              </a:ext>
            </a:extLst>
          </p:cNvPr>
          <p:cNvSpPr txBox="1"/>
          <p:nvPr/>
        </p:nvSpPr>
        <p:spPr>
          <a:xfrm>
            <a:off x="251168" y="453363"/>
            <a:ext cx="5125349" cy="62478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"Lorem ipsum dolor sit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amet</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consectetur</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adipiscing</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elit</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sed do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eiusmod</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tempor</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incididunt</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ut</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labore et dolore magna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aliqua</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Ut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enim</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ad minim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veniam</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quis</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nostrud</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exercitation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ullamco</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laboris</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nisi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ut</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aliquip</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ex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ea</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commodo</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consequat</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Duis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aute</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irure</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dolor in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reprehenderit</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in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voluptate</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velit</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esse</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cillum</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dolore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eu</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fugiat</a:t>
            </a:r>
            <a:endParaRPr kumimoji="0" lang="he-IL" sz="44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Arial" panose="020B0604020202020204" pitchFamily="34" charset="0"/>
            </a:endParaRPr>
          </a:p>
        </p:txBody>
      </p:sp>
      <p:sp>
        <p:nvSpPr>
          <p:cNvPr id="7" name="TextBox 6">
            <a:extLst>
              <a:ext uri="{FF2B5EF4-FFF2-40B4-BE49-F238E27FC236}">
                <a16:creationId xmlns:a16="http://schemas.microsoft.com/office/drawing/2014/main" id="{EC35D7F6-4E5C-4D5D-B50B-1ED51723762B}"/>
              </a:ext>
            </a:extLst>
          </p:cNvPr>
          <p:cNvSpPr txBox="1"/>
          <p:nvPr/>
        </p:nvSpPr>
        <p:spPr>
          <a:xfrm>
            <a:off x="0" y="510180"/>
            <a:ext cx="6008354" cy="253915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472C4"/>
                  </a:solidFill>
                  <a:prstDash val="solid"/>
                </a:ln>
                <a:solidFill>
                  <a:srgbClr val="4472C4">
                    <a:lumMod val="60000"/>
                    <a:lumOff val="40000"/>
                  </a:srgbClr>
                </a:solidFill>
                <a:effectLst>
                  <a:glow rad="228600">
                    <a:srgbClr val="5B9BD5">
                      <a:satMod val="175000"/>
                      <a:alpha val="40000"/>
                    </a:srgbClr>
                  </a:glow>
                  <a:outerShdw blurRad="114300" dist="50800" dir="2700000" algn="tl" rotWithShape="0">
                    <a:prstClr val="black"/>
                  </a:outerShdw>
                </a:effectLst>
                <a:uLnTx/>
                <a:uFillTx/>
                <a:latin typeface="Candara" panose="020E0502030303020204" pitchFamily="34" charset="0"/>
                <a:ea typeface="+mn-ea"/>
                <a:cs typeface="Calibri" panose="020F0502020204030204" pitchFamily="34" charset="0"/>
              </a:rPr>
              <a:t>The Book of </a:t>
            </a:r>
            <a:r>
              <a:rPr kumimoji="0" lang="en-US" sz="10500" b="1" i="0" u="none" strike="noStrike" kern="1200" cap="none" spc="0" normalizeH="0" baseline="0" noProof="0" dirty="0">
                <a:ln w="12700">
                  <a:solidFill>
                    <a:srgbClr val="4472C4"/>
                  </a:solidFill>
                  <a:prstDash val="solid"/>
                </a:ln>
                <a:solidFill>
                  <a:srgbClr val="4472C4">
                    <a:lumMod val="60000"/>
                    <a:lumOff val="40000"/>
                  </a:srgbClr>
                </a:solidFill>
                <a:effectLst>
                  <a:glow rad="228600">
                    <a:srgbClr val="5B9BD5">
                      <a:satMod val="175000"/>
                      <a:alpha val="40000"/>
                    </a:srgbClr>
                  </a:glow>
                  <a:outerShdw blurRad="114300" dist="50800" dir="2700000" algn="tl" rotWithShape="0">
                    <a:prstClr val="black"/>
                  </a:outerShdw>
                </a:effectLst>
                <a:uLnTx/>
                <a:uFillTx/>
                <a:latin typeface="Candara" panose="020E0502030303020204" pitchFamily="34" charset="0"/>
                <a:ea typeface="+mn-ea"/>
                <a:cs typeface="Calibri" panose="020F0502020204030204" pitchFamily="34" charset="0"/>
              </a:rPr>
              <a:t>Hebrews</a:t>
            </a:r>
          </a:p>
        </p:txBody>
      </p:sp>
      <p:sp>
        <p:nvSpPr>
          <p:cNvPr id="5" name="TextBox 4">
            <a:extLst>
              <a:ext uri="{FF2B5EF4-FFF2-40B4-BE49-F238E27FC236}">
                <a16:creationId xmlns:a16="http://schemas.microsoft.com/office/drawing/2014/main" id="{C5506E4C-45B4-48F8-A84C-6BBB3072CD29}"/>
              </a:ext>
            </a:extLst>
          </p:cNvPr>
          <p:cNvSpPr txBox="1"/>
          <p:nvPr/>
        </p:nvSpPr>
        <p:spPr>
          <a:xfrm>
            <a:off x="4836695" y="6334780"/>
            <a:ext cx="430730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4472C4">
                    <a:lumMod val="60000"/>
                    <a:lumOff val="40000"/>
                  </a:srgbClr>
                </a:solidFill>
                <a:effectLst>
                  <a:outerShdw blurRad="63500" dist="63500" dir="2700000" algn="tl" rotWithShape="0">
                    <a:prstClr val="white">
                      <a:alpha val="40000"/>
                    </a:prstClr>
                  </a:outerShdw>
                </a:effectLst>
                <a:uLnTx/>
                <a:uFillTx/>
                <a:latin typeface="Calibri" panose="020F0502020204030204"/>
                <a:ea typeface="+mn-ea"/>
                <a:cs typeface="+mn-cs"/>
              </a:rPr>
              <a:t>To Download this lesson go 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latin typeface="Calibri" panose="020F0502020204030204"/>
                <a:ea typeface="+mn-ea"/>
                <a:cs typeface="+mn-cs"/>
                <a:hlinkClick r:id="rId3"/>
              </a:rPr>
              <a:t>http://www.purifiedbyfaith.com/Hebrews/Hebrews.htm</a:t>
            </a:r>
            <a:r>
              <a:rPr kumimoji="0" lang="en-US" sz="1400" b="0" i="0" u="none" strike="noStrike" kern="0" cap="none" spc="0" normalizeH="0" baseline="0" noProof="0">
                <a:ln>
                  <a:noFill/>
                </a:ln>
                <a:solidFill>
                  <a:prstClr val="black"/>
                </a:solidFill>
                <a:effectLst/>
                <a:uLnTx/>
                <a:uFillTx/>
                <a:latin typeface="Calibri" panose="020F0502020204030204"/>
                <a:ea typeface="+mn-ea"/>
                <a:cs typeface="+mn-cs"/>
              </a:rPr>
              <a:t> </a:t>
            </a:r>
          </a:p>
        </p:txBody>
      </p:sp>
      <p:sp>
        <p:nvSpPr>
          <p:cNvPr id="6" name="Rectangle 5">
            <a:extLst>
              <a:ext uri="{FF2B5EF4-FFF2-40B4-BE49-F238E27FC236}">
                <a16:creationId xmlns:a16="http://schemas.microsoft.com/office/drawing/2014/main" id="{695BA771-C29C-4AE3-BDBB-7228C2A73CB1}"/>
              </a:ext>
            </a:extLst>
          </p:cNvPr>
          <p:cNvSpPr/>
          <p:nvPr/>
        </p:nvSpPr>
        <p:spPr>
          <a:xfrm>
            <a:off x="1" y="6396335"/>
            <a:ext cx="3553326"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4472C4">
                    <a:lumMod val="60000"/>
                    <a:lumOff val="40000"/>
                  </a:srgbClr>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https://www.crosswalk.com/faith/bible-study/what-is-the-significance-of-jesus-saying-i-thirst.html</a:t>
            </a:r>
            <a:r>
              <a:rPr kumimoji="0" lang="en-US" sz="1200" b="0" i="0" u="none" strike="noStrike" kern="0" cap="none" spc="0" normalizeH="0" baseline="0" noProof="0">
                <a:ln>
                  <a:noFill/>
                </a:ln>
                <a:solidFill>
                  <a:srgbClr val="4472C4">
                    <a:lumMod val="60000"/>
                    <a:lumOff val="40000"/>
                  </a:srgbClr>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6902923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887D3-1B71-401F-A854-BAAF8A676383}"/>
              </a:ext>
            </a:extLst>
          </p:cNvPr>
          <p:cNvSpPr>
            <a:spLocks noGrp="1"/>
          </p:cNvSpPr>
          <p:nvPr>
            <p:ph type="title"/>
          </p:nvPr>
        </p:nvSpPr>
        <p:spPr>
          <a:xfrm>
            <a:off x="0" y="1"/>
            <a:ext cx="9144000" cy="643612"/>
          </a:xfrm>
        </p:spPr>
        <p:txBody>
          <a:bodyPr>
            <a:normAutofit fontScale="90000"/>
          </a:bodyPr>
          <a:lstStyle/>
          <a:p>
            <a:pPr algn="ctr"/>
            <a:r>
              <a:rPr lang="en-US" b="1" dirty="0">
                <a:solidFill>
                  <a:srgbClr val="000099"/>
                </a:solidFill>
                <a:effectLst>
                  <a:outerShdw blurRad="38100" dist="38100" dir="2700000" algn="tl">
                    <a:srgbClr val="000000">
                      <a:alpha val="43137"/>
                    </a:srgbClr>
                  </a:outerShdw>
                </a:effectLst>
                <a:latin typeface="Candara" panose="020E0502030303020204" pitchFamily="34" charset="0"/>
                <a:ea typeface="Gadugi" panose="020B0502040204020203" pitchFamily="34" charset="0"/>
                <a:cs typeface="Leelawadee UI" panose="020B0502040204020203" pitchFamily="34" charset="-34"/>
              </a:rPr>
              <a:t>The Old Covenant Levitical Priesthood</a:t>
            </a:r>
          </a:p>
        </p:txBody>
      </p:sp>
      <p:sp>
        <p:nvSpPr>
          <p:cNvPr id="3" name="Content Placeholder 2">
            <a:extLst>
              <a:ext uri="{FF2B5EF4-FFF2-40B4-BE49-F238E27FC236}">
                <a16:creationId xmlns:a16="http://schemas.microsoft.com/office/drawing/2014/main" id="{712A9B13-216C-4F04-BA47-FABCB3AFFC38}"/>
              </a:ext>
            </a:extLst>
          </p:cNvPr>
          <p:cNvSpPr>
            <a:spLocks noGrp="1"/>
          </p:cNvSpPr>
          <p:nvPr>
            <p:ph idx="1"/>
          </p:nvPr>
        </p:nvSpPr>
        <p:spPr>
          <a:xfrm>
            <a:off x="282561" y="726026"/>
            <a:ext cx="8520011" cy="6016202"/>
          </a:xfrm>
        </p:spPr>
        <p:txBody>
          <a:bodyPr>
            <a:normAutofit lnSpcReduction="10000"/>
          </a:bodyPr>
          <a:lstStyle/>
          <a:p>
            <a:pPr lvl="1"/>
            <a:r>
              <a:rPr lang="en-US" sz="3200" dirty="0"/>
              <a:t>The Old Covenant </a:t>
            </a:r>
            <a:r>
              <a:rPr lang="en-US" sz="3200" b="1" i="1" dirty="0"/>
              <a:t>Levitical Priesthood</a:t>
            </a:r>
            <a:r>
              <a:rPr lang="en-US" sz="3200" dirty="0"/>
              <a:t> prefigured Jesus’ </a:t>
            </a:r>
            <a:r>
              <a:rPr lang="en-US" sz="3200" b="1" i="1" dirty="0"/>
              <a:t>Melchizedekian priesthood</a:t>
            </a:r>
          </a:p>
          <a:p>
            <a:pPr lvl="2"/>
            <a:r>
              <a:rPr lang="en-US" sz="2800" i="1" dirty="0">
                <a:solidFill>
                  <a:srgbClr val="000099"/>
                </a:solidFill>
                <a:latin typeface="Cambria" panose="02040503050406030204" pitchFamily="18" charset="0"/>
                <a:ea typeface="Cambria" panose="02040503050406030204" pitchFamily="18" charset="0"/>
              </a:rPr>
              <a:t>Now if perfection had been attainable through the </a:t>
            </a:r>
            <a:r>
              <a:rPr lang="en-US" sz="2800" b="1" i="1" dirty="0">
                <a:solidFill>
                  <a:srgbClr val="000099"/>
                </a:solidFill>
                <a:latin typeface="Cambria" panose="02040503050406030204" pitchFamily="18" charset="0"/>
                <a:ea typeface="Cambria" panose="02040503050406030204" pitchFamily="18" charset="0"/>
              </a:rPr>
              <a:t>Levitical </a:t>
            </a:r>
            <a:r>
              <a:rPr lang="en-US" sz="2800" i="1" dirty="0">
                <a:solidFill>
                  <a:srgbClr val="000099"/>
                </a:solidFill>
                <a:latin typeface="Cambria" panose="02040503050406030204" pitchFamily="18" charset="0"/>
                <a:ea typeface="Cambria" panose="02040503050406030204" pitchFamily="18" charset="0"/>
              </a:rPr>
              <a:t>priesthood… what further need would there have been for another priest to arise after the order of </a:t>
            </a:r>
            <a:r>
              <a:rPr lang="en-US" sz="2800" b="1" i="1" dirty="0">
                <a:solidFill>
                  <a:srgbClr val="000099"/>
                </a:solidFill>
                <a:latin typeface="Cambria" panose="02040503050406030204" pitchFamily="18" charset="0"/>
                <a:ea typeface="Cambria" panose="02040503050406030204" pitchFamily="18" charset="0"/>
              </a:rPr>
              <a:t>Melchizedek</a:t>
            </a:r>
            <a:r>
              <a:rPr lang="en-US" sz="2800" i="1" dirty="0">
                <a:solidFill>
                  <a:srgbClr val="000099"/>
                </a:solidFill>
                <a:latin typeface="Cambria" panose="02040503050406030204" pitchFamily="18" charset="0"/>
                <a:ea typeface="Cambria" panose="02040503050406030204" pitchFamily="18" charset="0"/>
              </a:rPr>
              <a:t>, rather than one named after the order of Aaron? </a:t>
            </a:r>
            <a:r>
              <a:rPr lang="en-US" sz="2800" dirty="0"/>
              <a:t>(Heb 7:11-12)</a:t>
            </a:r>
          </a:p>
          <a:p>
            <a:pPr lvl="2"/>
            <a:r>
              <a:rPr kumimoji="0" lang="en-US" sz="28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And every [Levitical] priest stands daily at his service, offering </a:t>
            </a:r>
            <a:r>
              <a:rPr kumimoji="0" lang="en-US" sz="2800" b="1"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repeatedly</a:t>
            </a:r>
            <a:r>
              <a:rPr kumimoji="0" lang="en-US" sz="28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a:t>
            </a:r>
            <a:r>
              <a:rPr kumimoji="0" lang="en-US" sz="2800" b="1"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the same sacrifices</a:t>
            </a:r>
            <a:r>
              <a:rPr kumimoji="0" lang="en-US" sz="28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which can never take away sins. But when </a:t>
            </a:r>
            <a:r>
              <a:rPr kumimoji="0" lang="en-US" sz="2800" b="1"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Christ</a:t>
            </a:r>
            <a:r>
              <a:rPr kumimoji="0" lang="en-US" sz="28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had offered for all time </a:t>
            </a:r>
            <a:r>
              <a:rPr kumimoji="0" lang="en-US" sz="2800" b="1"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a single sacrifice </a:t>
            </a:r>
            <a:r>
              <a:rPr kumimoji="0" lang="en-US" sz="28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for sins, he sat down at the right hand of God, waiting from that time until his enemies should be made a footstool for his feet. </a:t>
            </a:r>
            <a:r>
              <a:rPr lang="en-US" sz="2800" dirty="0"/>
              <a:t>(Heb 10:11-13)</a:t>
            </a:r>
          </a:p>
          <a:p>
            <a:pPr lvl="2"/>
            <a:endParaRPr lang="en-US" dirty="0"/>
          </a:p>
          <a:p>
            <a:pPr lvl="1"/>
            <a:endParaRPr lang="en-US" dirty="0"/>
          </a:p>
        </p:txBody>
      </p:sp>
    </p:spTree>
    <p:extLst>
      <p:ext uri="{BB962C8B-B14F-4D97-AF65-F5344CB8AC3E}">
        <p14:creationId xmlns:p14="http://schemas.microsoft.com/office/powerpoint/2010/main" val="36656725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887D3-1B71-401F-A854-BAAF8A676383}"/>
              </a:ext>
            </a:extLst>
          </p:cNvPr>
          <p:cNvSpPr>
            <a:spLocks noGrp="1"/>
          </p:cNvSpPr>
          <p:nvPr>
            <p:ph type="title"/>
          </p:nvPr>
        </p:nvSpPr>
        <p:spPr>
          <a:xfrm>
            <a:off x="0" y="1"/>
            <a:ext cx="9144000" cy="643612"/>
          </a:xfrm>
        </p:spPr>
        <p:txBody>
          <a:bodyPr>
            <a:normAutofit fontScale="90000"/>
          </a:bodyPr>
          <a:lstStyle/>
          <a:p>
            <a:pPr algn="ctr"/>
            <a:r>
              <a:rPr lang="en-US" b="1" dirty="0">
                <a:solidFill>
                  <a:srgbClr val="000099"/>
                </a:solidFill>
                <a:effectLst>
                  <a:outerShdw blurRad="38100" dist="38100" dir="2700000" algn="tl">
                    <a:srgbClr val="000000">
                      <a:alpha val="43137"/>
                    </a:srgbClr>
                  </a:outerShdw>
                </a:effectLst>
                <a:latin typeface="Candara" panose="020E0502030303020204" pitchFamily="34" charset="0"/>
                <a:ea typeface="Gadugi" panose="020B0502040204020203" pitchFamily="34" charset="0"/>
                <a:cs typeface="Leelawadee UI" panose="020B0502040204020203" pitchFamily="34" charset="-34"/>
              </a:rPr>
              <a:t>The Law of Moses</a:t>
            </a:r>
          </a:p>
        </p:txBody>
      </p:sp>
      <p:sp>
        <p:nvSpPr>
          <p:cNvPr id="3" name="Content Placeholder 2">
            <a:extLst>
              <a:ext uri="{FF2B5EF4-FFF2-40B4-BE49-F238E27FC236}">
                <a16:creationId xmlns:a16="http://schemas.microsoft.com/office/drawing/2014/main" id="{712A9B13-216C-4F04-BA47-FABCB3AFFC38}"/>
              </a:ext>
            </a:extLst>
          </p:cNvPr>
          <p:cNvSpPr>
            <a:spLocks noGrp="1"/>
          </p:cNvSpPr>
          <p:nvPr>
            <p:ph idx="1"/>
          </p:nvPr>
        </p:nvSpPr>
        <p:spPr>
          <a:xfrm>
            <a:off x="282561" y="726026"/>
            <a:ext cx="8520011" cy="6016202"/>
          </a:xfrm>
        </p:spPr>
        <p:txBody>
          <a:bodyPr>
            <a:normAutofit fontScale="92500" lnSpcReduction="20000"/>
          </a:bodyPr>
          <a:lstStyle/>
          <a:p>
            <a:pPr lvl="1"/>
            <a:r>
              <a:rPr lang="en-US" sz="3200" dirty="0"/>
              <a:t>The </a:t>
            </a:r>
            <a:r>
              <a:rPr lang="en-US" sz="3200" b="1" i="1" dirty="0"/>
              <a:t>Law of Moses </a:t>
            </a:r>
            <a:r>
              <a:rPr lang="en-US" sz="3200" dirty="0"/>
              <a:t>was (according to the author) given </a:t>
            </a:r>
            <a:r>
              <a:rPr lang="en-US" sz="3200" b="1" i="1" dirty="0"/>
              <a:t>on the basis of </a:t>
            </a:r>
            <a:r>
              <a:rPr lang="en-US" sz="3200" dirty="0"/>
              <a:t>the Levitical Priesthood. </a:t>
            </a:r>
          </a:p>
          <a:p>
            <a:pPr lvl="2"/>
            <a:r>
              <a:rPr lang="en-US" sz="2800" i="1" dirty="0">
                <a:solidFill>
                  <a:srgbClr val="000099"/>
                </a:solidFill>
                <a:latin typeface="Cambria" panose="02040503050406030204" pitchFamily="18" charset="0"/>
                <a:ea typeface="Cambria" panose="02040503050406030204" pitchFamily="18" charset="0"/>
              </a:rPr>
              <a:t>[It was] on the basis of [the Levitical Priesthood] the [Law of Moses] was given to the people </a:t>
            </a:r>
            <a:r>
              <a:rPr lang="en-US" sz="2800" dirty="0"/>
              <a:t>(Heb 7:11 NIV)</a:t>
            </a:r>
          </a:p>
          <a:p>
            <a:pPr lvl="1"/>
            <a:r>
              <a:rPr lang="en-US" sz="3200" dirty="0"/>
              <a:t>And therefore (according to the author) a change in </a:t>
            </a:r>
            <a:r>
              <a:rPr lang="en-US" sz="3200" b="1" i="1" dirty="0"/>
              <a:t>priesthood</a:t>
            </a:r>
            <a:r>
              <a:rPr lang="en-US" sz="3200" dirty="0"/>
              <a:t> required that there be a change in </a:t>
            </a:r>
            <a:r>
              <a:rPr lang="en-US" sz="3200" b="1" i="1" dirty="0"/>
              <a:t>Law</a:t>
            </a:r>
            <a:r>
              <a:rPr lang="en-US" sz="3200" dirty="0"/>
              <a:t>.</a:t>
            </a:r>
          </a:p>
          <a:p>
            <a:pPr lvl="2"/>
            <a:r>
              <a:rPr kumimoji="0" lang="en-US" sz="28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For when there is a </a:t>
            </a:r>
            <a:r>
              <a:rPr kumimoji="0" lang="en-US" sz="2800" b="1"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change in the priesthood</a:t>
            </a:r>
            <a:r>
              <a:rPr kumimoji="0" lang="en-US" sz="28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there is </a:t>
            </a:r>
            <a:r>
              <a:rPr kumimoji="0" lang="en-US" sz="2800" b="1"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necessarily</a:t>
            </a:r>
            <a:r>
              <a:rPr kumimoji="0" lang="en-US" sz="28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a </a:t>
            </a:r>
            <a:r>
              <a:rPr kumimoji="0" lang="en-US" sz="2800" b="1"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change in the law </a:t>
            </a:r>
            <a:r>
              <a:rPr kumimoji="0" lang="en-US" sz="28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as well.</a:t>
            </a:r>
          </a:p>
          <a:p>
            <a:pPr lvl="1"/>
            <a:r>
              <a:rPr lang="en-US" sz="3200" dirty="0"/>
              <a:t>This is why the Apostle Paul can say:</a:t>
            </a:r>
          </a:p>
          <a:p>
            <a:pPr lvl="2"/>
            <a:r>
              <a:rPr kumimoji="0" lang="en-US" sz="28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To the Jews I became as a Jew, in order to win Jews. To those under the law I became as one under the law (</a:t>
            </a:r>
            <a:r>
              <a:rPr kumimoji="0" lang="en-US" sz="2800" b="1"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though not being myself under the law</a:t>
            </a:r>
            <a:r>
              <a:rPr kumimoji="0" lang="en-US" sz="28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that I might win those under the law. To those outside the law I became as one outside the law (</a:t>
            </a:r>
            <a:r>
              <a:rPr kumimoji="0" lang="en-US" sz="2800" b="1"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not being outside the law of God but under the law of Christ</a:t>
            </a:r>
            <a:r>
              <a:rPr kumimoji="0" lang="en-US" sz="28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that I might win those outside the law.  </a:t>
            </a:r>
            <a:r>
              <a:rPr lang="en-US" sz="2800" dirty="0"/>
              <a:t>(1 Cor 9:20-21)</a:t>
            </a:r>
          </a:p>
        </p:txBody>
      </p:sp>
    </p:spTree>
    <p:extLst>
      <p:ext uri="{BB962C8B-B14F-4D97-AF65-F5344CB8AC3E}">
        <p14:creationId xmlns:p14="http://schemas.microsoft.com/office/powerpoint/2010/main" val="2387084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887D3-1B71-401F-A854-BAAF8A676383}"/>
              </a:ext>
            </a:extLst>
          </p:cNvPr>
          <p:cNvSpPr>
            <a:spLocks noGrp="1"/>
          </p:cNvSpPr>
          <p:nvPr>
            <p:ph type="title"/>
          </p:nvPr>
        </p:nvSpPr>
        <p:spPr>
          <a:xfrm>
            <a:off x="0" y="1"/>
            <a:ext cx="9144000" cy="643612"/>
          </a:xfrm>
        </p:spPr>
        <p:txBody>
          <a:bodyPr>
            <a:normAutofit fontScale="90000"/>
          </a:bodyPr>
          <a:lstStyle/>
          <a:p>
            <a:pPr algn="ctr"/>
            <a:r>
              <a:rPr lang="en-US" b="1" dirty="0">
                <a:solidFill>
                  <a:srgbClr val="000099"/>
                </a:solidFill>
                <a:effectLst>
                  <a:outerShdw blurRad="38100" dist="38100" dir="2700000" algn="tl">
                    <a:srgbClr val="000000">
                      <a:alpha val="43137"/>
                    </a:srgbClr>
                  </a:outerShdw>
                </a:effectLst>
                <a:latin typeface="Candara" panose="020E0502030303020204" pitchFamily="34" charset="0"/>
                <a:ea typeface="Gadugi" panose="020B0502040204020203" pitchFamily="34" charset="0"/>
                <a:cs typeface="Leelawadee UI" panose="020B0502040204020203" pitchFamily="34" charset="-34"/>
              </a:rPr>
              <a:t>A Sabbath Rest for the People of God</a:t>
            </a:r>
          </a:p>
        </p:txBody>
      </p:sp>
      <p:sp>
        <p:nvSpPr>
          <p:cNvPr id="3" name="Content Placeholder 2">
            <a:extLst>
              <a:ext uri="{FF2B5EF4-FFF2-40B4-BE49-F238E27FC236}">
                <a16:creationId xmlns:a16="http://schemas.microsoft.com/office/drawing/2014/main" id="{712A9B13-216C-4F04-BA47-FABCB3AFFC38}"/>
              </a:ext>
            </a:extLst>
          </p:cNvPr>
          <p:cNvSpPr>
            <a:spLocks noGrp="1"/>
          </p:cNvSpPr>
          <p:nvPr>
            <p:ph idx="1"/>
          </p:nvPr>
        </p:nvSpPr>
        <p:spPr>
          <a:xfrm>
            <a:off x="282561" y="726026"/>
            <a:ext cx="8520011" cy="6016202"/>
          </a:xfrm>
        </p:spPr>
        <p:txBody>
          <a:bodyPr>
            <a:normAutofit fontScale="85000" lnSpcReduction="20000"/>
          </a:bodyPr>
          <a:lstStyle/>
          <a:p>
            <a:pPr lvl="1"/>
            <a:r>
              <a:rPr lang="en-US" sz="3200" dirty="0"/>
              <a:t>The “</a:t>
            </a:r>
            <a:r>
              <a:rPr lang="en-US" sz="3200" i="1" dirty="0">
                <a:solidFill>
                  <a:srgbClr val="000099"/>
                </a:solidFill>
                <a:latin typeface="Cambria" panose="02040503050406030204" pitchFamily="18" charset="0"/>
                <a:ea typeface="Cambria" panose="02040503050406030204" pitchFamily="18" charset="0"/>
              </a:rPr>
              <a:t>Sabbath rest</a:t>
            </a:r>
            <a:r>
              <a:rPr lang="en-US" sz="3200" dirty="0"/>
              <a:t>” spoken of by the author is not the observance of a special day, but the </a:t>
            </a:r>
            <a:r>
              <a:rPr lang="en-US" sz="3200" b="1" i="1" dirty="0"/>
              <a:t>eternal</a:t>
            </a:r>
            <a:r>
              <a:rPr lang="en-US" sz="3200" dirty="0"/>
              <a:t> rest of God’s people when we will experience final rest from the toils and trials of our present life.</a:t>
            </a:r>
          </a:p>
          <a:p>
            <a:pPr lvl="1"/>
            <a:r>
              <a:rPr lang="en-US" sz="3200" dirty="0"/>
              <a:t>We are told to “</a:t>
            </a:r>
            <a:r>
              <a:rPr lang="en-US" sz="3200" i="1" dirty="0">
                <a:solidFill>
                  <a:srgbClr val="000099"/>
                </a:solidFill>
                <a:latin typeface="Cambria" panose="02040503050406030204" pitchFamily="18" charset="0"/>
                <a:ea typeface="Cambria" panose="02040503050406030204" pitchFamily="18" charset="0"/>
              </a:rPr>
              <a:t>strive</a:t>
            </a:r>
            <a:r>
              <a:rPr lang="en-US" sz="3200" dirty="0"/>
              <a:t>” to enter that rest, by avoiding the kind of disobedience exhibited by the wilderness generation, who, as a result of their disobedience failed to enter the promised rest </a:t>
            </a:r>
            <a:r>
              <a:rPr lang="en-US" sz="3200" b="1" i="1" dirty="0"/>
              <a:t>they</a:t>
            </a:r>
            <a:r>
              <a:rPr lang="en-US" sz="3200" dirty="0"/>
              <a:t> might have received in the land of Canaan:</a:t>
            </a:r>
          </a:p>
          <a:p>
            <a:pPr lvl="2"/>
            <a:r>
              <a:rPr lang="en-US" sz="2900" i="1" dirty="0">
                <a:solidFill>
                  <a:srgbClr val="000099"/>
                </a:solidFill>
                <a:latin typeface="Cambria" panose="02040503050406030204" pitchFamily="18" charset="0"/>
                <a:ea typeface="Cambria" panose="02040503050406030204" pitchFamily="18" charset="0"/>
              </a:rPr>
              <a:t>There remains a Sabbath rest for the people of God, for whoever has entered God's rest has also rested from his works as God did from his. Let us therefore strive to enter that rest, so that no one may fall by the same sort of disobedience. </a:t>
            </a:r>
            <a:r>
              <a:rPr lang="en-US" sz="2800" dirty="0"/>
              <a:t>(Heb 4:9-11)</a:t>
            </a:r>
          </a:p>
          <a:p>
            <a:pPr lvl="1"/>
            <a:r>
              <a:rPr lang="en-US" sz="3200" dirty="0"/>
              <a:t>The various Sabbath days commanded in the OT pointed to this </a:t>
            </a:r>
            <a:r>
              <a:rPr lang="en-US" sz="3200" b="1" i="1" dirty="0"/>
              <a:t>ultimate</a:t>
            </a:r>
            <a:r>
              <a:rPr lang="en-US" sz="3200" dirty="0"/>
              <a:t> rest which is why the Apostle Paul says in Col 2:17 – </a:t>
            </a:r>
            <a:r>
              <a:rPr lang="en-US" sz="2900" i="1" dirty="0">
                <a:solidFill>
                  <a:srgbClr val="000099"/>
                </a:solidFill>
                <a:latin typeface="Cambria" panose="02040503050406030204" pitchFamily="18" charset="0"/>
                <a:ea typeface="Cambria" panose="02040503050406030204" pitchFamily="18" charset="0"/>
              </a:rPr>
              <a:t>Therefore let no one pass judgment on you… with regard to a festival or a new moon or </a:t>
            </a:r>
            <a:r>
              <a:rPr lang="en-US" sz="2900" b="1" i="1" dirty="0">
                <a:solidFill>
                  <a:srgbClr val="000099"/>
                </a:solidFill>
                <a:latin typeface="Cambria" panose="02040503050406030204" pitchFamily="18" charset="0"/>
                <a:ea typeface="Cambria" panose="02040503050406030204" pitchFamily="18" charset="0"/>
              </a:rPr>
              <a:t>a Sabbath</a:t>
            </a:r>
            <a:r>
              <a:rPr lang="en-US" sz="2900" i="1" dirty="0">
                <a:solidFill>
                  <a:srgbClr val="000099"/>
                </a:solidFill>
                <a:latin typeface="Cambria" panose="02040503050406030204" pitchFamily="18" charset="0"/>
                <a:ea typeface="Cambria" panose="02040503050406030204" pitchFamily="18" charset="0"/>
              </a:rPr>
              <a:t>. These are </a:t>
            </a:r>
            <a:r>
              <a:rPr lang="en-US" sz="2900" b="1" i="1" dirty="0">
                <a:solidFill>
                  <a:srgbClr val="000099"/>
                </a:solidFill>
                <a:latin typeface="Cambria" panose="02040503050406030204" pitchFamily="18" charset="0"/>
                <a:ea typeface="Cambria" panose="02040503050406030204" pitchFamily="18" charset="0"/>
              </a:rPr>
              <a:t>a shadow </a:t>
            </a:r>
            <a:r>
              <a:rPr lang="en-US" sz="2900" i="1" dirty="0">
                <a:solidFill>
                  <a:srgbClr val="000099"/>
                </a:solidFill>
                <a:latin typeface="Cambria" panose="02040503050406030204" pitchFamily="18" charset="0"/>
                <a:ea typeface="Cambria" panose="02040503050406030204" pitchFamily="18" charset="0"/>
              </a:rPr>
              <a:t>of the things to come, but the </a:t>
            </a:r>
            <a:r>
              <a:rPr lang="en-US" sz="2900" b="1" i="1" dirty="0">
                <a:solidFill>
                  <a:srgbClr val="000099"/>
                </a:solidFill>
                <a:latin typeface="Cambria" panose="02040503050406030204" pitchFamily="18" charset="0"/>
                <a:ea typeface="Cambria" panose="02040503050406030204" pitchFamily="18" charset="0"/>
              </a:rPr>
              <a:t>substance</a:t>
            </a:r>
            <a:r>
              <a:rPr lang="en-US" sz="2900" i="1" dirty="0">
                <a:solidFill>
                  <a:srgbClr val="000099"/>
                </a:solidFill>
                <a:latin typeface="Cambria" panose="02040503050406030204" pitchFamily="18" charset="0"/>
                <a:ea typeface="Cambria" panose="02040503050406030204" pitchFamily="18" charset="0"/>
              </a:rPr>
              <a:t> belongs to Christ.</a:t>
            </a:r>
          </a:p>
        </p:txBody>
      </p:sp>
    </p:spTree>
    <p:extLst>
      <p:ext uri="{BB962C8B-B14F-4D97-AF65-F5344CB8AC3E}">
        <p14:creationId xmlns:p14="http://schemas.microsoft.com/office/powerpoint/2010/main" val="31669559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8FD8E-3819-0FD7-AAE4-59EC26732302}"/>
              </a:ext>
            </a:extLst>
          </p:cNvPr>
          <p:cNvSpPr>
            <a:spLocks noGrp="1"/>
          </p:cNvSpPr>
          <p:nvPr>
            <p:ph type="title"/>
          </p:nvPr>
        </p:nvSpPr>
        <p:spPr>
          <a:xfrm>
            <a:off x="0" y="0"/>
            <a:ext cx="9144000" cy="922249"/>
          </a:xfrm>
        </p:spPr>
        <p:txBody>
          <a:bodyPr/>
          <a:lstStyle/>
          <a:p>
            <a:r>
              <a:rPr lang="en-US" sz="5400" b="1" dirty="0">
                <a:solidFill>
                  <a:srgbClr val="000099"/>
                </a:solidFill>
                <a:effectLst>
                  <a:outerShdw blurRad="38100" dist="38100" dir="2700000" algn="tl">
                    <a:srgbClr val="000000">
                      <a:alpha val="43137"/>
                    </a:srgbClr>
                  </a:outerShdw>
                </a:effectLst>
                <a:latin typeface="Candara" panose="020E0502030303020204" pitchFamily="34" charset="0"/>
                <a:ea typeface="Gadugi" panose="020B0502040204020203" pitchFamily="34" charset="0"/>
                <a:cs typeface="Leelawadee UI" panose="020B0502040204020203" pitchFamily="34" charset="-34"/>
              </a:rPr>
              <a:t>The Old Covenant Tabernacle</a:t>
            </a:r>
            <a:endParaRPr lang="en-US" sz="5400" dirty="0">
              <a:solidFill>
                <a:srgbClr val="002060"/>
              </a:solidFill>
            </a:endParaRPr>
          </a:p>
        </p:txBody>
      </p:sp>
      <p:pic>
        <p:nvPicPr>
          <p:cNvPr id="5" name="Content Placeholder 4">
            <a:extLst>
              <a:ext uri="{FF2B5EF4-FFF2-40B4-BE49-F238E27FC236}">
                <a16:creationId xmlns:a16="http://schemas.microsoft.com/office/drawing/2014/main" id="{6129A314-C47E-95C2-A011-ED02AC3BDF0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41208" y="1012512"/>
            <a:ext cx="8223299" cy="5356892"/>
          </a:xfrm>
        </p:spPr>
      </p:pic>
      <p:sp>
        <p:nvSpPr>
          <p:cNvPr id="6" name="TextBox 5">
            <a:extLst>
              <a:ext uri="{FF2B5EF4-FFF2-40B4-BE49-F238E27FC236}">
                <a16:creationId xmlns:a16="http://schemas.microsoft.com/office/drawing/2014/main" id="{017FEBD7-FC35-59F4-5B9E-23AA6570C830}"/>
              </a:ext>
            </a:extLst>
          </p:cNvPr>
          <p:cNvSpPr txBox="1"/>
          <p:nvPr/>
        </p:nvSpPr>
        <p:spPr>
          <a:xfrm>
            <a:off x="0" y="6581001"/>
            <a:ext cx="914400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https://www.warrencampdesign.com/hebrews/part2/week21.php</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42030061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887D3-1B71-401F-A854-BAAF8A676383}"/>
              </a:ext>
            </a:extLst>
          </p:cNvPr>
          <p:cNvSpPr>
            <a:spLocks noGrp="1"/>
          </p:cNvSpPr>
          <p:nvPr>
            <p:ph type="title"/>
          </p:nvPr>
        </p:nvSpPr>
        <p:spPr>
          <a:xfrm>
            <a:off x="0" y="1"/>
            <a:ext cx="9144000" cy="643612"/>
          </a:xfrm>
        </p:spPr>
        <p:txBody>
          <a:bodyPr>
            <a:normAutofit fontScale="90000"/>
          </a:bodyPr>
          <a:lstStyle/>
          <a:p>
            <a:pPr algn="ctr"/>
            <a:r>
              <a:rPr lang="en-US" b="1" dirty="0">
                <a:solidFill>
                  <a:srgbClr val="000099"/>
                </a:solidFill>
                <a:effectLst>
                  <a:outerShdw blurRad="38100" dist="38100" dir="2700000" algn="tl">
                    <a:srgbClr val="000000">
                      <a:alpha val="43137"/>
                    </a:srgbClr>
                  </a:outerShdw>
                </a:effectLst>
                <a:latin typeface="Candara" panose="020E0502030303020204" pitchFamily="34" charset="0"/>
                <a:ea typeface="Gadugi" panose="020B0502040204020203" pitchFamily="34" charset="0"/>
                <a:cs typeface="Leelawadee UI" panose="020B0502040204020203" pitchFamily="34" charset="-34"/>
              </a:rPr>
              <a:t>The Old Covenant Tabernacle</a:t>
            </a:r>
          </a:p>
        </p:txBody>
      </p:sp>
      <p:sp>
        <p:nvSpPr>
          <p:cNvPr id="3" name="Content Placeholder 2">
            <a:extLst>
              <a:ext uri="{FF2B5EF4-FFF2-40B4-BE49-F238E27FC236}">
                <a16:creationId xmlns:a16="http://schemas.microsoft.com/office/drawing/2014/main" id="{712A9B13-216C-4F04-BA47-FABCB3AFFC38}"/>
              </a:ext>
            </a:extLst>
          </p:cNvPr>
          <p:cNvSpPr>
            <a:spLocks noGrp="1"/>
          </p:cNvSpPr>
          <p:nvPr>
            <p:ph idx="1"/>
          </p:nvPr>
        </p:nvSpPr>
        <p:spPr>
          <a:xfrm>
            <a:off x="282561" y="726026"/>
            <a:ext cx="8520011" cy="6016202"/>
          </a:xfrm>
        </p:spPr>
        <p:txBody>
          <a:bodyPr>
            <a:normAutofit/>
          </a:bodyPr>
          <a:lstStyle/>
          <a:p>
            <a:pPr lvl="1"/>
            <a:r>
              <a:rPr lang="en-US" dirty="0"/>
              <a:t>The Old Covenant </a:t>
            </a:r>
            <a:r>
              <a:rPr lang="en-US" b="1" i="1" dirty="0"/>
              <a:t>Earthly Tabernacle </a:t>
            </a:r>
            <a:r>
              <a:rPr lang="en-US" dirty="0"/>
              <a:t>Was a Mere </a:t>
            </a:r>
            <a:r>
              <a:rPr lang="en-US" b="1" i="1" dirty="0"/>
              <a:t>Copy</a:t>
            </a:r>
            <a:r>
              <a:rPr lang="en-US" dirty="0"/>
              <a:t> that </a:t>
            </a:r>
            <a:r>
              <a:rPr lang="en-US" b="1" i="1" dirty="0"/>
              <a:t>Prefigured</a:t>
            </a:r>
            <a:r>
              <a:rPr lang="en-US" dirty="0"/>
              <a:t> the </a:t>
            </a:r>
            <a:r>
              <a:rPr lang="en-US" b="1" i="1" dirty="0"/>
              <a:t>True Heavenly Tabernacle</a:t>
            </a:r>
            <a:r>
              <a:rPr lang="en-US" dirty="0"/>
              <a:t>:</a:t>
            </a:r>
          </a:p>
          <a:p>
            <a:pPr lvl="2"/>
            <a:r>
              <a:rPr lang="en-US" i="1" dirty="0">
                <a:solidFill>
                  <a:srgbClr val="000099"/>
                </a:solidFill>
                <a:latin typeface="Cambria" panose="02040503050406030204" pitchFamily="18" charset="0"/>
                <a:ea typeface="Cambria" panose="02040503050406030204" pitchFamily="18" charset="0"/>
              </a:rPr>
              <a:t>We have… a high priest, one who is seated at the right hand of the throne of the Majesty in heaven, </a:t>
            </a:r>
            <a:r>
              <a:rPr lang="en-US" baseline="30000" dirty="0">
                <a:latin typeface="Candara" panose="020E0502030303020204" pitchFamily="34" charset="0"/>
                <a:ea typeface="Cambria" panose="02040503050406030204" pitchFamily="18" charset="0"/>
              </a:rPr>
              <a:t>2</a:t>
            </a:r>
            <a:r>
              <a:rPr lang="en-US" i="1" dirty="0">
                <a:solidFill>
                  <a:srgbClr val="000099"/>
                </a:solidFill>
                <a:latin typeface="Cambria" panose="02040503050406030204" pitchFamily="18" charset="0"/>
                <a:ea typeface="Cambria" panose="02040503050406030204" pitchFamily="18" charset="0"/>
              </a:rPr>
              <a:t> a minister in the holy places, in the </a:t>
            </a:r>
            <a:r>
              <a:rPr lang="en-US" b="1" i="1" dirty="0">
                <a:solidFill>
                  <a:srgbClr val="000099"/>
                </a:solidFill>
                <a:latin typeface="Cambria" panose="02040503050406030204" pitchFamily="18" charset="0"/>
                <a:ea typeface="Cambria" panose="02040503050406030204" pitchFamily="18" charset="0"/>
              </a:rPr>
              <a:t>true tent [=tabernacle] </a:t>
            </a:r>
            <a:r>
              <a:rPr lang="en-US" i="1" dirty="0">
                <a:solidFill>
                  <a:srgbClr val="000099"/>
                </a:solidFill>
                <a:latin typeface="Cambria" panose="02040503050406030204" pitchFamily="18" charset="0"/>
                <a:ea typeface="Cambria" panose="02040503050406030204" pitchFamily="18" charset="0"/>
              </a:rPr>
              <a:t>that the </a:t>
            </a:r>
            <a:r>
              <a:rPr lang="en-US" b="1" i="1" dirty="0">
                <a:solidFill>
                  <a:srgbClr val="000099"/>
                </a:solidFill>
                <a:latin typeface="Cambria" panose="02040503050406030204" pitchFamily="18" charset="0"/>
                <a:ea typeface="Cambria" panose="02040503050406030204" pitchFamily="18" charset="0"/>
              </a:rPr>
              <a:t>Lord</a:t>
            </a:r>
            <a:r>
              <a:rPr lang="en-US" i="1" dirty="0">
                <a:solidFill>
                  <a:srgbClr val="000099"/>
                </a:solidFill>
                <a:latin typeface="Cambria" panose="02040503050406030204" pitchFamily="18" charset="0"/>
                <a:ea typeface="Cambria" panose="02040503050406030204" pitchFamily="18" charset="0"/>
              </a:rPr>
              <a:t> </a:t>
            </a:r>
            <a:r>
              <a:rPr lang="en-US" b="1" i="1" dirty="0">
                <a:solidFill>
                  <a:srgbClr val="000099"/>
                </a:solidFill>
                <a:latin typeface="Cambria" panose="02040503050406030204" pitchFamily="18" charset="0"/>
                <a:ea typeface="Cambria" panose="02040503050406030204" pitchFamily="18" charset="0"/>
              </a:rPr>
              <a:t>set up, not man</a:t>
            </a:r>
            <a:r>
              <a:rPr lang="en-US" i="1" dirty="0">
                <a:solidFill>
                  <a:srgbClr val="000099"/>
                </a:solidFill>
                <a:latin typeface="Cambria" panose="02040503050406030204" pitchFamily="18" charset="0"/>
                <a:ea typeface="Cambria" panose="02040503050406030204" pitchFamily="18" charset="0"/>
              </a:rPr>
              <a:t>. </a:t>
            </a:r>
            <a:r>
              <a:rPr lang="en-US" dirty="0"/>
              <a:t>(Heb 8:1-2)</a:t>
            </a:r>
            <a:endParaRPr lang="en-US" sz="2800" dirty="0"/>
          </a:p>
          <a:p>
            <a:pPr lvl="2"/>
            <a:r>
              <a:rPr lang="en-US" i="1" dirty="0">
                <a:solidFill>
                  <a:srgbClr val="000099"/>
                </a:solidFill>
                <a:latin typeface="Cambria" panose="02040503050406030204" pitchFamily="18" charset="0"/>
                <a:ea typeface="Cambria" panose="02040503050406030204" pitchFamily="18" charset="0"/>
              </a:rPr>
              <a:t>[The Levitical Priests ministered in] </a:t>
            </a:r>
            <a:r>
              <a:rPr lang="en-US" b="1" i="1" dirty="0">
                <a:solidFill>
                  <a:srgbClr val="000099"/>
                </a:solidFill>
                <a:latin typeface="Cambria" panose="02040503050406030204" pitchFamily="18" charset="0"/>
                <a:ea typeface="Cambria" panose="02040503050406030204" pitchFamily="18" charset="0"/>
              </a:rPr>
              <a:t>a copy and shadow of the heavenly things</a:t>
            </a:r>
            <a:r>
              <a:rPr lang="en-US" i="1" dirty="0">
                <a:solidFill>
                  <a:srgbClr val="000099"/>
                </a:solidFill>
                <a:latin typeface="Cambria" panose="02040503050406030204" pitchFamily="18" charset="0"/>
                <a:ea typeface="Cambria" panose="02040503050406030204" pitchFamily="18" charset="0"/>
              </a:rPr>
              <a:t>. For when Moses was about to erect the tent, he was instructed by God, saying, </a:t>
            </a:r>
            <a:r>
              <a:rPr kumimoji="0" lang="en-US" sz="24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a:t>
            </a:r>
            <a:r>
              <a:rPr kumimoji="0" lang="en-US" sz="2400" b="0" i="1"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See that you make everything according to the pattern that was shown you on the mountain [Ex. 25:40]</a:t>
            </a:r>
            <a:r>
              <a:rPr kumimoji="0" lang="en-US" sz="24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a:t>
            </a:r>
            <a:r>
              <a:rPr lang="en-US" dirty="0"/>
              <a:t>(Heb 8:5)</a:t>
            </a:r>
            <a:endParaRPr kumimoji="0" lang="en-US" sz="24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endParaRPr>
          </a:p>
          <a:p>
            <a:pPr lvl="2"/>
            <a:r>
              <a:rPr kumimoji="0" lang="en-US" sz="240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But</a:t>
            </a:r>
            <a:r>
              <a:rPr kumimoji="0" lang="en-US" sz="24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when Christ appeared as a high priest of </a:t>
            </a:r>
            <a:r>
              <a:rPr kumimoji="0" lang="en-US" sz="240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the good things</a:t>
            </a:r>
            <a:r>
              <a:rPr kumimoji="0" lang="en-US" sz="24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that </a:t>
            </a:r>
            <a:r>
              <a:rPr kumimoji="0" lang="en-US" sz="240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have come</a:t>
            </a:r>
            <a:r>
              <a:rPr kumimoji="0" lang="en-US" sz="24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then through </a:t>
            </a:r>
            <a:r>
              <a:rPr kumimoji="0" lang="en-US" sz="2400" b="1"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the greater and more perfect tent </a:t>
            </a:r>
            <a:r>
              <a:rPr kumimoji="0" lang="en-US" sz="24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(not made with hands, that is, not of this creation) </a:t>
            </a:r>
            <a:r>
              <a:rPr kumimoji="0" lang="en-US" sz="2400" b="0" i="0" u="none" strike="noStrike" kern="1200" cap="none" spc="0" normalizeH="0" baseline="30000" noProof="0" dirty="0">
                <a:ln>
                  <a:noFill/>
                </a:ln>
                <a:solidFill>
                  <a:prstClr val="black"/>
                </a:solidFill>
                <a:effectLst/>
                <a:uLnTx/>
                <a:uFillTx/>
                <a:latin typeface="Cambria" panose="02040503050406030204" pitchFamily="18" charset="0"/>
                <a:ea typeface="Cambria" panose="02040503050406030204" pitchFamily="18" charset="0"/>
                <a:cs typeface="+mn-cs"/>
              </a:rPr>
              <a:t>12</a:t>
            </a:r>
            <a:r>
              <a:rPr kumimoji="0" lang="en-US" sz="24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he entered once for all into the [heavenly] holy places… </a:t>
            </a:r>
            <a:r>
              <a:rPr lang="en-US" dirty="0"/>
              <a:t>(Heb 9:11-12)</a:t>
            </a:r>
            <a:endParaRPr lang="en-US" sz="2800" dirty="0"/>
          </a:p>
        </p:txBody>
      </p:sp>
    </p:spTree>
    <p:extLst>
      <p:ext uri="{BB962C8B-B14F-4D97-AF65-F5344CB8AC3E}">
        <p14:creationId xmlns:p14="http://schemas.microsoft.com/office/powerpoint/2010/main" val="388508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887D3-1B71-401F-A854-BAAF8A676383}"/>
              </a:ext>
            </a:extLst>
          </p:cNvPr>
          <p:cNvSpPr>
            <a:spLocks noGrp="1"/>
          </p:cNvSpPr>
          <p:nvPr>
            <p:ph type="title"/>
          </p:nvPr>
        </p:nvSpPr>
        <p:spPr>
          <a:xfrm>
            <a:off x="0" y="1"/>
            <a:ext cx="9144000" cy="643612"/>
          </a:xfrm>
        </p:spPr>
        <p:txBody>
          <a:bodyPr>
            <a:normAutofit fontScale="90000"/>
          </a:bodyPr>
          <a:lstStyle/>
          <a:p>
            <a:pPr algn="ctr"/>
            <a:r>
              <a:rPr lang="en-US" b="1" dirty="0">
                <a:solidFill>
                  <a:srgbClr val="000099"/>
                </a:solidFill>
                <a:effectLst>
                  <a:outerShdw blurRad="38100" dist="38100" dir="2700000" algn="tl">
                    <a:srgbClr val="000000">
                      <a:alpha val="43137"/>
                    </a:srgbClr>
                  </a:outerShdw>
                </a:effectLst>
                <a:latin typeface="Candara" panose="020E0502030303020204" pitchFamily="34" charset="0"/>
                <a:ea typeface="Gadugi" panose="020B0502040204020203" pitchFamily="34" charset="0"/>
                <a:cs typeface="Leelawadee UI" panose="020B0502040204020203" pitchFamily="34" charset="-34"/>
              </a:rPr>
              <a:t>The Old Covenant Animal Sacrifices</a:t>
            </a:r>
          </a:p>
        </p:txBody>
      </p:sp>
      <p:sp>
        <p:nvSpPr>
          <p:cNvPr id="3" name="Content Placeholder 2">
            <a:extLst>
              <a:ext uri="{FF2B5EF4-FFF2-40B4-BE49-F238E27FC236}">
                <a16:creationId xmlns:a16="http://schemas.microsoft.com/office/drawing/2014/main" id="{712A9B13-216C-4F04-BA47-FABCB3AFFC38}"/>
              </a:ext>
            </a:extLst>
          </p:cNvPr>
          <p:cNvSpPr>
            <a:spLocks noGrp="1"/>
          </p:cNvSpPr>
          <p:nvPr>
            <p:ph idx="1"/>
          </p:nvPr>
        </p:nvSpPr>
        <p:spPr>
          <a:xfrm>
            <a:off x="282561" y="643613"/>
            <a:ext cx="8520011" cy="6214385"/>
          </a:xfrm>
        </p:spPr>
        <p:txBody>
          <a:bodyPr>
            <a:normAutofit fontScale="92500" lnSpcReduction="10000"/>
          </a:bodyPr>
          <a:lstStyle/>
          <a:p>
            <a:pPr lvl="1"/>
            <a:r>
              <a:rPr lang="en-US" sz="3500" dirty="0"/>
              <a:t>The old covenant </a:t>
            </a:r>
            <a:r>
              <a:rPr lang="en-US" sz="3500" b="1" i="1" dirty="0"/>
              <a:t>animal sacrifices </a:t>
            </a:r>
            <a:r>
              <a:rPr lang="en-US" sz="3500" dirty="0"/>
              <a:t>were </a:t>
            </a:r>
            <a:r>
              <a:rPr lang="en-US" sz="3500" b="1" i="1" dirty="0"/>
              <a:t>unable to take away the sins </a:t>
            </a:r>
            <a:r>
              <a:rPr lang="en-US" sz="3500" dirty="0"/>
              <a:t>of those who offered them, but were designed to point to </a:t>
            </a:r>
            <a:r>
              <a:rPr lang="en-US" sz="3500" b="1" i="1" dirty="0"/>
              <a:t>Jesus</a:t>
            </a:r>
            <a:r>
              <a:rPr lang="en-US" sz="3500" dirty="0"/>
              <a:t>’ perfect once-for-all sacrifice which </a:t>
            </a:r>
            <a:r>
              <a:rPr lang="en-US" sz="3500" b="1" i="1" dirty="0"/>
              <a:t>did</a:t>
            </a:r>
            <a:r>
              <a:rPr lang="en-US" sz="3500" dirty="0"/>
              <a:t> secure our eternal redemption:</a:t>
            </a:r>
          </a:p>
          <a:p>
            <a:pPr lvl="2"/>
            <a:r>
              <a:rPr lang="en-US" sz="2800" b="1" i="1" dirty="0">
                <a:solidFill>
                  <a:srgbClr val="000099"/>
                </a:solidFill>
                <a:latin typeface="Cambria" panose="02040503050406030204" pitchFamily="18" charset="0"/>
                <a:ea typeface="Cambria" panose="02040503050406030204" pitchFamily="18" charset="0"/>
              </a:rPr>
              <a:t>The law is only a shadow of the good things that are coming--not the realities themselves</a:t>
            </a:r>
            <a:r>
              <a:rPr lang="en-US" sz="2800" i="1" dirty="0">
                <a:solidFill>
                  <a:srgbClr val="000099"/>
                </a:solidFill>
                <a:latin typeface="Cambria" panose="02040503050406030204" pitchFamily="18" charset="0"/>
                <a:ea typeface="Cambria" panose="02040503050406030204" pitchFamily="18" charset="0"/>
              </a:rPr>
              <a:t>. For this reason it can never, by the same sacrifices repeated endlessly year after year, make perfect those who draw near to worship… But those sacrifices are </a:t>
            </a:r>
            <a:r>
              <a:rPr lang="en-US" sz="2800" b="1" i="1" dirty="0">
                <a:solidFill>
                  <a:srgbClr val="000099"/>
                </a:solidFill>
                <a:latin typeface="Cambria" panose="02040503050406030204" pitchFamily="18" charset="0"/>
                <a:ea typeface="Cambria" panose="02040503050406030204" pitchFamily="18" charset="0"/>
              </a:rPr>
              <a:t>an annual reminder </a:t>
            </a:r>
            <a:r>
              <a:rPr lang="en-US" sz="2800" i="1" dirty="0">
                <a:solidFill>
                  <a:srgbClr val="000099"/>
                </a:solidFill>
                <a:latin typeface="Cambria" panose="02040503050406030204" pitchFamily="18" charset="0"/>
                <a:ea typeface="Cambria" panose="02040503050406030204" pitchFamily="18" charset="0"/>
              </a:rPr>
              <a:t>of sins, because </a:t>
            </a:r>
            <a:r>
              <a:rPr lang="en-US" sz="2800" b="1" i="1" dirty="0">
                <a:solidFill>
                  <a:srgbClr val="000099"/>
                </a:solidFill>
                <a:latin typeface="Cambria" panose="02040503050406030204" pitchFamily="18" charset="0"/>
                <a:ea typeface="Cambria" panose="02040503050406030204" pitchFamily="18" charset="0"/>
              </a:rPr>
              <a:t>it is impossible for the blood of bulls and goats to take away sins</a:t>
            </a:r>
            <a:r>
              <a:rPr lang="en-US" sz="2800" i="1" dirty="0">
                <a:solidFill>
                  <a:srgbClr val="000099"/>
                </a:solidFill>
                <a:latin typeface="Cambria" panose="02040503050406030204" pitchFamily="18" charset="0"/>
                <a:ea typeface="Cambria" panose="02040503050406030204" pitchFamily="18" charset="0"/>
              </a:rPr>
              <a:t>. </a:t>
            </a:r>
            <a:r>
              <a:rPr lang="en-US" sz="2800" dirty="0"/>
              <a:t>(Heb 10:1, 3-4 NIV)</a:t>
            </a:r>
          </a:p>
          <a:p>
            <a:pPr lvl="2"/>
            <a:r>
              <a:rPr kumimoji="0" lang="en-US" sz="28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rPr>
              <a:t>[Jesus] entered </a:t>
            </a:r>
            <a:r>
              <a:rPr kumimoji="0" lang="en-US" sz="2800" b="1"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rPr>
              <a:t>once for all </a:t>
            </a:r>
            <a:r>
              <a:rPr kumimoji="0" lang="en-US" sz="28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rPr>
              <a:t>into the [heavenly] holy places, </a:t>
            </a:r>
            <a:r>
              <a:rPr kumimoji="0" lang="en-US" sz="2800" b="1"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rPr>
              <a:t>not by means of the blood of goats and calves </a:t>
            </a:r>
            <a:r>
              <a:rPr kumimoji="0" lang="en-US" sz="28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rPr>
              <a:t>but </a:t>
            </a:r>
            <a:r>
              <a:rPr kumimoji="0" lang="en-US" sz="2800" b="1"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rPr>
              <a:t>by means of his own blood</a:t>
            </a:r>
            <a:r>
              <a:rPr kumimoji="0" lang="en-US" sz="28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rPr>
              <a:t>, thus securing an eternal redemption</a:t>
            </a:r>
            <a:r>
              <a:rPr lang="en-US" sz="2800" i="1" dirty="0">
                <a:solidFill>
                  <a:srgbClr val="000099"/>
                </a:solidFill>
                <a:latin typeface="Cambria" panose="02040503050406030204" pitchFamily="18" charset="0"/>
                <a:ea typeface="Cambria" panose="02040503050406030204" pitchFamily="18" charset="0"/>
              </a:rPr>
              <a:t>. </a:t>
            </a:r>
            <a:r>
              <a:rPr lang="en-US" sz="2800" dirty="0"/>
              <a:t>(Heb 9:12)</a:t>
            </a:r>
          </a:p>
          <a:p>
            <a:pPr lvl="2"/>
            <a:endParaRPr lang="en-US" dirty="0"/>
          </a:p>
        </p:txBody>
      </p:sp>
    </p:spTree>
    <p:extLst>
      <p:ext uri="{BB962C8B-B14F-4D97-AF65-F5344CB8AC3E}">
        <p14:creationId xmlns:p14="http://schemas.microsoft.com/office/powerpoint/2010/main" val="1691608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887D3-1B71-401F-A854-BAAF8A676383}"/>
              </a:ext>
            </a:extLst>
          </p:cNvPr>
          <p:cNvSpPr>
            <a:spLocks noGrp="1"/>
          </p:cNvSpPr>
          <p:nvPr>
            <p:ph type="title"/>
          </p:nvPr>
        </p:nvSpPr>
        <p:spPr>
          <a:xfrm>
            <a:off x="0" y="1"/>
            <a:ext cx="9144000" cy="643612"/>
          </a:xfrm>
        </p:spPr>
        <p:txBody>
          <a:bodyPr>
            <a:normAutofit fontScale="90000"/>
          </a:bodyPr>
          <a:lstStyle/>
          <a:p>
            <a:pPr algn="ctr"/>
            <a:r>
              <a:rPr lang="en-US" b="1" dirty="0">
                <a:solidFill>
                  <a:srgbClr val="000099"/>
                </a:solidFill>
                <a:effectLst>
                  <a:outerShdw blurRad="38100" dist="38100" dir="2700000" algn="tl">
                    <a:srgbClr val="000000">
                      <a:alpha val="43137"/>
                    </a:srgbClr>
                  </a:outerShdw>
                </a:effectLst>
                <a:latin typeface="Candara" panose="020E0502030303020204" pitchFamily="34" charset="0"/>
                <a:ea typeface="Gadugi" panose="020B0502040204020203" pitchFamily="34" charset="0"/>
                <a:cs typeface="Leelawadee UI" panose="020B0502040204020203" pitchFamily="34" charset="-34"/>
              </a:rPr>
              <a:t>The Old Covenant Animal Sacrifices</a:t>
            </a:r>
          </a:p>
        </p:txBody>
      </p:sp>
      <p:sp>
        <p:nvSpPr>
          <p:cNvPr id="3" name="Content Placeholder 2">
            <a:extLst>
              <a:ext uri="{FF2B5EF4-FFF2-40B4-BE49-F238E27FC236}">
                <a16:creationId xmlns:a16="http://schemas.microsoft.com/office/drawing/2014/main" id="{712A9B13-216C-4F04-BA47-FABCB3AFFC38}"/>
              </a:ext>
            </a:extLst>
          </p:cNvPr>
          <p:cNvSpPr>
            <a:spLocks noGrp="1"/>
          </p:cNvSpPr>
          <p:nvPr>
            <p:ph idx="1"/>
          </p:nvPr>
        </p:nvSpPr>
        <p:spPr>
          <a:xfrm>
            <a:off x="282561" y="616141"/>
            <a:ext cx="8520011" cy="6241857"/>
          </a:xfrm>
        </p:spPr>
        <p:txBody>
          <a:bodyPr>
            <a:normAutofit/>
          </a:bodyPr>
          <a:lstStyle/>
          <a:p>
            <a:pPr lvl="1"/>
            <a:r>
              <a:rPr lang="en-US" sz="3200" dirty="0"/>
              <a:t>The old covenant </a:t>
            </a:r>
            <a:r>
              <a:rPr lang="en-US" sz="3200" b="1" i="1" dirty="0"/>
              <a:t>animal sacrifices </a:t>
            </a:r>
            <a:r>
              <a:rPr lang="en-US" sz="3200" dirty="0"/>
              <a:t>were </a:t>
            </a:r>
            <a:r>
              <a:rPr lang="en-US" sz="3200" b="1" i="1" dirty="0"/>
              <a:t>unable to take away the sins </a:t>
            </a:r>
            <a:r>
              <a:rPr lang="en-US" sz="3200" dirty="0"/>
              <a:t>of those who offered them, but were designed to point to </a:t>
            </a:r>
            <a:r>
              <a:rPr lang="en-US" sz="3200" b="1" i="1" dirty="0"/>
              <a:t>Jesus</a:t>
            </a:r>
            <a:r>
              <a:rPr lang="en-US" sz="3200" dirty="0"/>
              <a:t>’ perfect once-for-all sacrifice which </a:t>
            </a:r>
            <a:r>
              <a:rPr lang="en-US" sz="3200" b="1" i="1" dirty="0"/>
              <a:t>did</a:t>
            </a:r>
            <a:r>
              <a:rPr lang="en-US" sz="3200" dirty="0"/>
              <a:t> secure our eternal redemption:</a:t>
            </a:r>
          </a:p>
          <a:p>
            <a:pPr lvl="2"/>
            <a:r>
              <a:rPr lang="en-US" sz="2800" i="1" dirty="0">
                <a:solidFill>
                  <a:srgbClr val="000099"/>
                </a:solidFill>
                <a:latin typeface="Cambria" panose="02040503050406030204" pitchFamily="18" charset="0"/>
                <a:ea typeface="Cambria" panose="02040503050406030204" pitchFamily="18" charset="0"/>
              </a:rPr>
              <a:t>[Jesus said to the Father], "</a:t>
            </a:r>
            <a:r>
              <a:rPr lang="en-US" sz="2800" b="1" i="1" dirty="0">
                <a:solidFill>
                  <a:srgbClr val="000099"/>
                </a:solidFill>
                <a:latin typeface="Cambria" panose="02040503050406030204" pitchFamily="18" charset="0"/>
                <a:ea typeface="Cambria" panose="02040503050406030204" pitchFamily="18" charset="0"/>
              </a:rPr>
              <a:t>You have neither desired nor taken pleasure in sacrifices and offerings and burnt offerings and sin offerings</a:t>
            </a:r>
            <a:r>
              <a:rPr lang="en-US" sz="2800" i="1" dirty="0">
                <a:solidFill>
                  <a:srgbClr val="000099"/>
                </a:solidFill>
                <a:latin typeface="Cambria" panose="02040503050406030204" pitchFamily="18" charset="0"/>
                <a:ea typeface="Cambria" panose="02040503050406030204" pitchFamily="18" charset="0"/>
              </a:rPr>
              <a:t>" (these are offered according to the law), then he added, “Behold, I have come to do your will.” … And by that will </a:t>
            </a:r>
            <a:r>
              <a:rPr lang="en-US" sz="2800" b="1" i="1" dirty="0">
                <a:solidFill>
                  <a:srgbClr val="000099"/>
                </a:solidFill>
                <a:latin typeface="Cambria" panose="02040503050406030204" pitchFamily="18" charset="0"/>
                <a:ea typeface="Cambria" panose="02040503050406030204" pitchFamily="18" charset="0"/>
              </a:rPr>
              <a:t>we have been sanctified through the offering of the body of Jesus Christ once for all.</a:t>
            </a:r>
            <a:r>
              <a:rPr lang="en-US" sz="2800" b="1" dirty="0"/>
              <a:t> </a:t>
            </a:r>
            <a:r>
              <a:rPr lang="en-US" sz="2800" dirty="0"/>
              <a:t>(Heb 10:8-10)</a:t>
            </a:r>
          </a:p>
          <a:p>
            <a:pPr lvl="2"/>
            <a:endParaRPr lang="en-US" dirty="0"/>
          </a:p>
        </p:txBody>
      </p:sp>
    </p:spTree>
    <p:extLst>
      <p:ext uri="{BB962C8B-B14F-4D97-AF65-F5344CB8AC3E}">
        <p14:creationId xmlns:p14="http://schemas.microsoft.com/office/powerpoint/2010/main" val="12867853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887D3-1B71-401F-A854-BAAF8A676383}"/>
              </a:ext>
            </a:extLst>
          </p:cNvPr>
          <p:cNvSpPr>
            <a:spLocks noGrp="1"/>
          </p:cNvSpPr>
          <p:nvPr>
            <p:ph type="title"/>
          </p:nvPr>
        </p:nvSpPr>
        <p:spPr>
          <a:xfrm>
            <a:off x="0" y="1"/>
            <a:ext cx="9144000" cy="643612"/>
          </a:xfrm>
        </p:spPr>
        <p:txBody>
          <a:bodyPr>
            <a:normAutofit fontScale="90000"/>
          </a:bodyPr>
          <a:lstStyle/>
          <a:p>
            <a:pPr algn="ctr"/>
            <a:r>
              <a:rPr lang="en-US" b="1" dirty="0">
                <a:solidFill>
                  <a:srgbClr val="000099"/>
                </a:solidFill>
                <a:effectLst>
                  <a:outerShdw blurRad="38100" dist="38100" dir="2700000" algn="tl">
                    <a:srgbClr val="000000">
                      <a:alpha val="43137"/>
                    </a:srgbClr>
                  </a:outerShdw>
                </a:effectLst>
                <a:latin typeface="Candara" panose="020E0502030303020204" pitchFamily="34" charset="0"/>
                <a:ea typeface="Gadugi" panose="020B0502040204020203" pitchFamily="34" charset="0"/>
                <a:cs typeface="Leelawadee UI" panose="020B0502040204020203" pitchFamily="34" charset="-34"/>
              </a:rPr>
              <a:t>The Earthly City of Jerusalem</a:t>
            </a:r>
          </a:p>
        </p:txBody>
      </p:sp>
      <p:sp>
        <p:nvSpPr>
          <p:cNvPr id="3" name="Content Placeholder 2">
            <a:extLst>
              <a:ext uri="{FF2B5EF4-FFF2-40B4-BE49-F238E27FC236}">
                <a16:creationId xmlns:a16="http://schemas.microsoft.com/office/drawing/2014/main" id="{712A9B13-216C-4F04-BA47-FABCB3AFFC38}"/>
              </a:ext>
            </a:extLst>
          </p:cNvPr>
          <p:cNvSpPr>
            <a:spLocks noGrp="1"/>
          </p:cNvSpPr>
          <p:nvPr>
            <p:ph idx="1"/>
          </p:nvPr>
        </p:nvSpPr>
        <p:spPr>
          <a:xfrm>
            <a:off x="282561" y="726026"/>
            <a:ext cx="8520011" cy="6016202"/>
          </a:xfrm>
        </p:spPr>
        <p:txBody>
          <a:bodyPr>
            <a:normAutofit lnSpcReduction="10000"/>
          </a:bodyPr>
          <a:lstStyle/>
          <a:p>
            <a:pPr lvl="1"/>
            <a:r>
              <a:rPr lang="en-US" sz="3200" dirty="0"/>
              <a:t>The </a:t>
            </a:r>
            <a:r>
              <a:rPr lang="en-US" sz="3200" b="1" i="1" dirty="0"/>
              <a:t>earthly city of Jerusalem</a:t>
            </a:r>
            <a:r>
              <a:rPr lang="en-US" sz="3200" dirty="0"/>
              <a:t>, capitol of the nation of Israel, </a:t>
            </a:r>
            <a:r>
              <a:rPr lang="en-US" sz="3200" b="1" i="1" dirty="0"/>
              <a:t>prefigured</a:t>
            </a:r>
            <a:r>
              <a:rPr lang="en-US" sz="3200" dirty="0"/>
              <a:t> the </a:t>
            </a:r>
            <a:r>
              <a:rPr lang="en-US" sz="3200" b="1" i="1" dirty="0"/>
              <a:t>new heavenly Jerusalem</a:t>
            </a:r>
            <a:r>
              <a:rPr lang="en-US" sz="3200" dirty="0"/>
              <a:t> where all of God’s people will dwell for all eternity:</a:t>
            </a:r>
          </a:p>
          <a:p>
            <a:pPr lvl="2"/>
            <a:r>
              <a:rPr lang="en-US" sz="2800" i="1" dirty="0">
                <a:solidFill>
                  <a:srgbClr val="000099"/>
                </a:solidFill>
                <a:latin typeface="Cambria" panose="02040503050406030204" pitchFamily="18" charset="0"/>
                <a:ea typeface="Cambria" panose="02040503050406030204" pitchFamily="18" charset="0"/>
              </a:rPr>
              <a:t>For here [on earth] we have </a:t>
            </a:r>
            <a:r>
              <a:rPr lang="en-US" sz="2800" b="1" i="1" dirty="0">
                <a:solidFill>
                  <a:srgbClr val="000099"/>
                </a:solidFill>
                <a:latin typeface="Cambria" panose="02040503050406030204" pitchFamily="18" charset="0"/>
                <a:ea typeface="Cambria" panose="02040503050406030204" pitchFamily="18" charset="0"/>
              </a:rPr>
              <a:t>no lasting city</a:t>
            </a:r>
            <a:r>
              <a:rPr lang="en-US" sz="2800" i="1" dirty="0">
                <a:solidFill>
                  <a:srgbClr val="000099"/>
                </a:solidFill>
                <a:latin typeface="Cambria" panose="02040503050406030204" pitchFamily="18" charset="0"/>
                <a:ea typeface="Cambria" panose="02040503050406030204" pitchFamily="18" charset="0"/>
              </a:rPr>
              <a:t>, but we seek </a:t>
            </a:r>
            <a:r>
              <a:rPr lang="en-US" sz="2800" b="1" i="1" dirty="0">
                <a:solidFill>
                  <a:srgbClr val="000099"/>
                </a:solidFill>
                <a:latin typeface="Cambria" panose="02040503050406030204" pitchFamily="18" charset="0"/>
                <a:ea typeface="Cambria" panose="02040503050406030204" pitchFamily="18" charset="0"/>
              </a:rPr>
              <a:t>the city that is to come</a:t>
            </a:r>
            <a:r>
              <a:rPr lang="en-US" sz="2800" i="1" dirty="0">
                <a:solidFill>
                  <a:srgbClr val="000099"/>
                </a:solidFill>
                <a:latin typeface="Cambria" panose="02040503050406030204" pitchFamily="18" charset="0"/>
                <a:ea typeface="Cambria" panose="02040503050406030204" pitchFamily="18" charset="0"/>
              </a:rPr>
              <a:t>. </a:t>
            </a:r>
            <a:r>
              <a:rPr lang="en-US" sz="2800" dirty="0">
                <a:latin typeface="Arial" panose="020B0604020202020204" pitchFamily="34" charset="0"/>
              </a:rPr>
              <a:t>(Heb 13:14)</a:t>
            </a:r>
          </a:p>
          <a:p>
            <a:pPr lvl="2"/>
            <a:r>
              <a:rPr lang="en-US" sz="2800" i="1" dirty="0">
                <a:solidFill>
                  <a:srgbClr val="000099"/>
                </a:solidFill>
                <a:latin typeface="Cambria" panose="02040503050406030204" pitchFamily="18" charset="0"/>
                <a:ea typeface="Cambria" panose="02040503050406030204" pitchFamily="18" charset="0"/>
              </a:rPr>
              <a:t>[</a:t>
            </a:r>
            <a:r>
              <a:rPr lang="en-US" sz="2800" b="1" i="1" dirty="0">
                <a:solidFill>
                  <a:srgbClr val="000099"/>
                </a:solidFill>
                <a:latin typeface="Cambria" panose="02040503050406030204" pitchFamily="18" charset="0"/>
                <a:ea typeface="Cambria" panose="02040503050406030204" pitchFamily="18" charset="0"/>
              </a:rPr>
              <a:t>Abraham</a:t>
            </a:r>
            <a:r>
              <a:rPr lang="en-US" sz="2800" i="1" dirty="0">
                <a:solidFill>
                  <a:srgbClr val="000099"/>
                </a:solidFill>
                <a:latin typeface="Cambria" panose="02040503050406030204" pitchFamily="18" charset="0"/>
                <a:ea typeface="Cambria" panose="02040503050406030204" pitchFamily="18" charset="0"/>
              </a:rPr>
              <a:t>] was looking forward to </a:t>
            </a:r>
            <a:r>
              <a:rPr lang="en-US" sz="2800" b="1" i="1" dirty="0">
                <a:solidFill>
                  <a:srgbClr val="000099"/>
                </a:solidFill>
                <a:latin typeface="Cambria" panose="02040503050406030204" pitchFamily="18" charset="0"/>
                <a:ea typeface="Cambria" panose="02040503050406030204" pitchFamily="18" charset="0"/>
              </a:rPr>
              <a:t>the city </a:t>
            </a:r>
            <a:r>
              <a:rPr lang="en-US" sz="2800" i="1" dirty="0">
                <a:solidFill>
                  <a:srgbClr val="000099"/>
                </a:solidFill>
                <a:latin typeface="Cambria" panose="02040503050406030204" pitchFamily="18" charset="0"/>
                <a:ea typeface="Cambria" panose="02040503050406030204" pitchFamily="18" charset="0"/>
              </a:rPr>
              <a:t>that has foundations, </a:t>
            </a:r>
            <a:r>
              <a:rPr lang="en-US" sz="2800" b="1" i="1" dirty="0">
                <a:solidFill>
                  <a:srgbClr val="000099"/>
                </a:solidFill>
                <a:latin typeface="Cambria" panose="02040503050406030204" pitchFamily="18" charset="0"/>
                <a:ea typeface="Cambria" panose="02040503050406030204" pitchFamily="18" charset="0"/>
              </a:rPr>
              <a:t>whose designer and builder is God</a:t>
            </a:r>
            <a:r>
              <a:rPr lang="en-US" sz="2800" i="1" dirty="0">
                <a:solidFill>
                  <a:srgbClr val="000099"/>
                </a:solidFill>
                <a:latin typeface="Cambria" panose="02040503050406030204" pitchFamily="18" charset="0"/>
                <a:ea typeface="Cambria" panose="02040503050406030204" pitchFamily="18" charset="0"/>
              </a:rPr>
              <a:t>. </a:t>
            </a:r>
            <a:r>
              <a:rPr lang="en-US" sz="2800" dirty="0">
                <a:latin typeface="Arial" panose="020B0604020202020204" pitchFamily="34" charset="0"/>
              </a:rPr>
              <a:t>(Heb 11:10)</a:t>
            </a:r>
          </a:p>
          <a:p>
            <a:pPr lvl="2"/>
            <a:r>
              <a:rPr lang="en-US" sz="2800" i="1" dirty="0">
                <a:solidFill>
                  <a:srgbClr val="000099"/>
                </a:solidFill>
                <a:latin typeface="Cambria" panose="02040503050406030204" pitchFamily="18" charset="0"/>
                <a:ea typeface="Cambria" panose="02040503050406030204" pitchFamily="18" charset="0"/>
              </a:rPr>
              <a:t>[In fact, </a:t>
            </a:r>
            <a:r>
              <a:rPr lang="en-US" sz="2800" b="1" i="1" dirty="0">
                <a:solidFill>
                  <a:srgbClr val="000099"/>
                </a:solidFill>
                <a:latin typeface="Cambria" panose="02040503050406030204" pitchFamily="18" charset="0"/>
                <a:ea typeface="Cambria" panose="02040503050406030204" pitchFamily="18" charset="0"/>
              </a:rPr>
              <a:t>all the Patriarchs</a:t>
            </a:r>
            <a:r>
              <a:rPr lang="en-US" sz="2800" i="1" dirty="0">
                <a:solidFill>
                  <a:srgbClr val="000099"/>
                </a:solidFill>
                <a:latin typeface="Cambria" panose="02040503050406030204" pitchFamily="18" charset="0"/>
                <a:ea typeface="Cambria" panose="02040503050406030204" pitchFamily="18" charset="0"/>
              </a:rPr>
              <a:t>] </a:t>
            </a:r>
            <a:r>
              <a:rPr lang="en-US" sz="2800" b="1" i="1" dirty="0">
                <a:solidFill>
                  <a:srgbClr val="000099"/>
                </a:solidFill>
                <a:latin typeface="Cambria" panose="02040503050406030204" pitchFamily="18" charset="0"/>
                <a:ea typeface="Cambria" panose="02040503050406030204" pitchFamily="18" charset="0"/>
              </a:rPr>
              <a:t>desire a better country</a:t>
            </a:r>
            <a:r>
              <a:rPr lang="en-US" sz="2800" i="1" dirty="0">
                <a:solidFill>
                  <a:srgbClr val="000099"/>
                </a:solidFill>
                <a:latin typeface="Cambria" panose="02040503050406030204" pitchFamily="18" charset="0"/>
                <a:ea typeface="Cambria" panose="02040503050406030204" pitchFamily="18" charset="0"/>
              </a:rPr>
              <a:t>, that is, </a:t>
            </a:r>
            <a:r>
              <a:rPr lang="en-US" sz="2800" b="1" i="1" dirty="0">
                <a:solidFill>
                  <a:srgbClr val="000099"/>
                </a:solidFill>
                <a:latin typeface="Cambria" panose="02040503050406030204" pitchFamily="18" charset="0"/>
                <a:ea typeface="Cambria" panose="02040503050406030204" pitchFamily="18" charset="0"/>
              </a:rPr>
              <a:t>a heavenly one</a:t>
            </a:r>
            <a:r>
              <a:rPr lang="en-US" sz="2800" i="1" dirty="0">
                <a:solidFill>
                  <a:srgbClr val="000099"/>
                </a:solidFill>
                <a:latin typeface="Cambria" panose="02040503050406030204" pitchFamily="18" charset="0"/>
                <a:ea typeface="Cambria" panose="02040503050406030204" pitchFamily="18" charset="0"/>
              </a:rPr>
              <a:t>. Therefore God is not ashamed to be called their God, for he has prepared for them </a:t>
            </a:r>
            <a:r>
              <a:rPr lang="en-US" sz="2800" b="1" i="1" dirty="0">
                <a:solidFill>
                  <a:srgbClr val="000099"/>
                </a:solidFill>
                <a:latin typeface="Cambria" panose="02040503050406030204" pitchFamily="18" charset="0"/>
                <a:ea typeface="Cambria" panose="02040503050406030204" pitchFamily="18" charset="0"/>
              </a:rPr>
              <a:t>a city</a:t>
            </a:r>
            <a:r>
              <a:rPr lang="en-US" sz="2800" i="1" dirty="0">
                <a:solidFill>
                  <a:srgbClr val="000099"/>
                </a:solidFill>
                <a:latin typeface="Cambria" panose="02040503050406030204" pitchFamily="18" charset="0"/>
                <a:ea typeface="Cambria" panose="02040503050406030204" pitchFamily="18" charset="0"/>
              </a:rPr>
              <a:t>. </a:t>
            </a:r>
            <a:r>
              <a:rPr lang="en-US" sz="2800" dirty="0">
                <a:latin typeface="Arial" panose="020B0604020202020204" pitchFamily="34" charset="0"/>
              </a:rPr>
              <a:t>(Heb 11:16)</a:t>
            </a:r>
          </a:p>
          <a:p>
            <a:pPr lvl="2"/>
            <a:r>
              <a:rPr lang="en-US" sz="2800" i="1" dirty="0">
                <a:solidFill>
                  <a:srgbClr val="000099"/>
                </a:solidFill>
                <a:latin typeface="Cambria" panose="02040503050406030204" pitchFamily="18" charset="0"/>
                <a:ea typeface="Cambria" panose="02040503050406030204" pitchFamily="18" charset="0"/>
              </a:rPr>
              <a:t>But </a:t>
            </a:r>
            <a:r>
              <a:rPr lang="en-US" sz="2800" b="1" i="1" dirty="0">
                <a:solidFill>
                  <a:srgbClr val="000099"/>
                </a:solidFill>
                <a:latin typeface="Cambria" panose="02040503050406030204" pitchFamily="18" charset="0"/>
                <a:ea typeface="Cambria" panose="02040503050406030204" pitchFamily="18" charset="0"/>
              </a:rPr>
              <a:t>you have come</a:t>
            </a:r>
            <a:r>
              <a:rPr lang="en-US" sz="2800" i="1" dirty="0">
                <a:solidFill>
                  <a:srgbClr val="000099"/>
                </a:solidFill>
                <a:latin typeface="Cambria" panose="02040503050406030204" pitchFamily="18" charset="0"/>
                <a:ea typeface="Cambria" panose="02040503050406030204" pitchFamily="18" charset="0"/>
              </a:rPr>
              <a:t>… </a:t>
            </a:r>
            <a:r>
              <a:rPr lang="en-US" sz="2800" b="1" i="1" dirty="0">
                <a:solidFill>
                  <a:srgbClr val="000099"/>
                </a:solidFill>
                <a:latin typeface="Cambria" panose="02040503050406030204" pitchFamily="18" charset="0"/>
                <a:ea typeface="Cambria" panose="02040503050406030204" pitchFamily="18" charset="0"/>
              </a:rPr>
              <a:t>to the city of the living God</a:t>
            </a:r>
            <a:r>
              <a:rPr lang="en-US" sz="2800" i="1" dirty="0">
                <a:solidFill>
                  <a:srgbClr val="000099"/>
                </a:solidFill>
                <a:latin typeface="Cambria" panose="02040503050406030204" pitchFamily="18" charset="0"/>
                <a:ea typeface="Cambria" panose="02040503050406030204" pitchFamily="18" charset="0"/>
              </a:rPr>
              <a:t>, </a:t>
            </a:r>
            <a:r>
              <a:rPr lang="en-US" sz="2800" b="1" i="1" dirty="0">
                <a:solidFill>
                  <a:srgbClr val="000099"/>
                </a:solidFill>
                <a:latin typeface="Cambria" panose="02040503050406030204" pitchFamily="18" charset="0"/>
                <a:ea typeface="Cambria" panose="02040503050406030204" pitchFamily="18" charset="0"/>
              </a:rPr>
              <a:t>the heavenly Jerusalem…</a:t>
            </a:r>
            <a:r>
              <a:rPr lang="en-US" sz="2800" i="1" dirty="0">
                <a:solidFill>
                  <a:srgbClr val="000099"/>
                </a:solidFill>
                <a:latin typeface="Cambria" panose="02040503050406030204" pitchFamily="18" charset="0"/>
                <a:ea typeface="Cambria" panose="02040503050406030204" pitchFamily="18" charset="0"/>
              </a:rPr>
              <a:t> </a:t>
            </a:r>
            <a:r>
              <a:rPr lang="en-US" sz="2800" dirty="0">
                <a:latin typeface="Arial" panose="020B0604020202020204" pitchFamily="34" charset="0"/>
              </a:rPr>
              <a:t>(Heb 12:22) </a:t>
            </a:r>
          </a:p>
          <a:p>
            <a:pPr lvl="1"/>
            <a:endParaRPr lang="en-US" dirty="0"/>
          </a:p>
        </p:txBody>
      </p:sp>
    </p:spTree>
    <p:extLst>
      <p:ext uri="{BB962C8B-B14F-4D97-AF65-F5344CB8AC3E}">
        <p14:creationId xmlns:p14="http://schemas.microsoft.com/office/powerpoint/2010/main" val="14896518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887D3-1B71-401F-A854-BAAF8A676383}"/>
              </a:ext>
            </a:extLst>
          </p:cNvPr>
          <p:cNvSpPr>
            <a:spLocks noGrp="1"/>
          </p:cNvSpPr>
          <p:nvPr>
            <p:ph type="title"/>
          </p:nvPr>
        </p:nvSpPr>
        <p:spPr>
          <a:xfrm>
            <a:off x="0" y="1"/>
            <a:ext cx="9144000" cy="643612"/>
          </a:xfrm>
        </p:spPr>
        <p:txBody>
          <a:bodyPr>
            <a:normAutofit fontScale="90000"/>
          </a:bodyPr>
          <a:lstStyle/>
          <a:p>
            <a:pPr algn="ctr"/>
            <a:r>
              <a:rPr lang="en-US" b="1" dirty="0">
                <a:solidFill>
                  <a:srgbClr val="000099"/>
                </a:solidFill>
                <a:effectLst>
                  <a:outerShdw blurRad="38100" dist="38100" dir="2700000" algn="tl">
                    <a:srgbClr val="000000">
                      <a:alpha val="43137"/>
                    </a:srgbClr>
                  </a:outerShdw>
                </a:effectLst>
                <a:latin typeface="Candara" panose="020E0502030303020204" pitchFamily="34" charset="0"/>
                <a:ea typeface="Gadugi" panose="020B0502040204020203" pitchFamily="34" charset="0"/>
                <a:cs typeface="Leelawadee UI" panose="020B0502040204020203" pitchFamily="34" charset="-34"/>
              </a:rPr>
              <a:t>Mount Sinai Versus Mount Zion</a:t>
            </a:r>
          </a:p>
        </p:txBody>
      </p:sp>
      <p:sp>
        <p:nvSpPr>
          <p:cNvPr id="3" name="Content Placeholder 2">
            <a:extLst>
              <a:ext uri="{FF2B5EF4-FFF2-40B4-BE49-F238E27FC236}">
                <a16:creationId xmlns:a16="http://schemas.microsoft.com/office/drawing/2014/main" id="{712A9B13-216C-4F04-BA47-FABCB3AFFC38}"/>
              </a:ext>
            </a:extLst>
          </p:cNvPr>
          <p:cNvSpPr>
            <a:spLocks noGrp="1"/>
          </p:cNvSpPr>
          <p:nvPr>
            <p:ph idx="1"/>
          </p:nvPr>
        </p:nvSpPr>
        <p:spPr>
          <a:xfrm>
            <a:off x="282561" y="726026"/>
            <a:ext cx="8520011" cy="6016202"/>
          </a:xfrm>
        </p:spPr>
        <p:txBody>
          <a:bodyPr>
            <a:normAutofit fontScale="77500" lnSpcReduction="20000"/>
          </a:bodyPr>
          <a:lstStyle/>
          <a:p>
            <a:pPr lvl="1"/>
            <a:r>
              <a:rPr lang="en-US" sz="4100" dirty="0"/>
              <a:t>In Heb 12:18-24, the author makes a </a:t>
            </a:r>
            <a:r>
              <a:rPr lang="en-US" sz="4100" b="1" i="1" dirty="0"/>
              <a:t>dramatic contrast </a:t>
            </a:r>
            <a:r>
              <a:rPr lang="en-US" sz="4100" dirty="0"/>
              <a:t>between: </a:t>
            </a:r>
          </a:p>
          <a:p>
            <a:pPr lvl="2"/>
            <a:r>
              <a:rPr lang="en-US" sz="3300" b="1" i="1" dirty="0"/>
              <a:t>Mount Sinai – </a:t>
            </a:r>
            <a:r>
              <a:rPr lang="en-US" sz="3300" dirty="0"/>
              <a:t>and the </a:t>
            </a:r>
            <a:r>
              <a:rPr lang="en-US" sz="3300" b="1" i="1" dirty="0"/>
              <a:t>dreadful circumstances</a:t>
            </a:r>
            <a:r>
              <a:rPr lang="en-US" sz="3300" dirty="0"/>
              <a:t> that accompanied the giving of the law: </a:t>
            </a:r>
            <a:r>
              <a:rPr lang="en-US" sz="3300" i="1" dirty="0">
                <a:solidFill>
                  <a:srgbClr val="000099"/>
                </a:solidFill>
                <a:latin typeface="Cambria" panose="02040503050406030204" pitchFamily="18" charset="0"/>
                <a:ea typeface="Cambria" panose="02040503050406030204" pitchFamily="18" charset="0"/>
              </a:rPr>
              <a:t>For </a:t>
            </a:r>
            <a:r>
              <a:rPr lang="en-US" sz="3300" b="1" i="1" dirty="0">
                <a:solidFill>
                  <a:srgbClr val="000099"/>
                </a:solidFill>
                <a:latin typeface="Cambria" panose="02040503050406030204" pitchFamily="18" charset="0"/>
                <a:ea typeface="Cambria" panose="02040503050406030204" pitchFamily="18" charset="0"/>
              </a:rPr>
              <a:t>you have not come to what may be touched, a blazing fire and darkness and gloom</a:t>
            </a:r>
            <a:r>
              <a:rPr lang="en-US" sz="3300" i="1" dirty="0">
                <a:solidFill>
                  <a:srgbClr val="000099"/>
                </a:solidFill>
                <a:latin typeface="Cambria" panose="02040503050406030204" pitchFamily="18" charset="0"/>
                <a:ea typeface="Cambria" panose="02040503050406030204" pitchFamily="18" charset="0"/>
              </a:rPr>
              <a:t>… For they could not endure the order that was given, “If even a beast touches the mountain, it shall be stoned.” Indeed, so terrifying was the sight that Moses said, “I tremble with fear.”</a:t>
            </a:r>
            <a:endParaRPr lang="en-US" sz="3300" dirty="0"/>
          </a:p>
          <a:p>
            <a:pPr lvl="2"/>
            <a:r>
              <a:rPr lang="en-US" sz="3300" b="1" i="1" dirty="0"/>
              <a:t>The Heavenly Mount Zion – </a:t>
            </a:r>
            <a:r>
              <a:rPr lang="en-US" sz="3300" dirty="0"/>
              <a:t>and the </a:t>
            </a:r>
            <a:r>
              <a:rPr lang="en-US" sz="3300" b="1" i="1" dirty="0"/>
              <a:t>glorious assembly </a:t>
            </a:r>
            <a:r>
              <a:rPr lang="en-US" sz="3300" dirty="0"/>
              <a:t>of those gathered at there: </a:t>
            </a:r>
            <a:r>
              <a:rPr lang="en-US" sz="3300" i="1" dirty="0">
                <a:solidFill>
                  <a:srgbClr val="000099"/>
                </a:solidFill>
                <a:latin typeface="Cambria" panose="02040503050406030204" pitchFamily="18" charset="0"/>
                <a:ea typeface="Cambria" panose="02040503050406030204" pitchFamily="18" charset="0"/>
              </a:rPr>
              <a:t>But you have come to </a:t>
            </a:r>
            <a:r>
              <a:rPr lang="en-US" sz="3300" b="1" i="1" dirty="0">
                <a:solidFill>
                  <a:srgbClr val="000099"/>
                </a:solidFill>
                <a:latin typeface="Cambria" panose="02040503050406030204" pitchFamily="18" charset="0"/>
                <a:ea typeface="Cambria" panose="02040503050406030204" pitchFamily="18" charset="0"/>
              </a:rPr>
              <a:t>Mount Zion</a:t>
            </a:r>
            <a:r>
              <a:rPr lang="en-US" sz="3300" i="1" dirty="0">
                <a:solidFill>
                  <a:srgbClr val="000099"/>
                </a:solidFill>
                <a:latin typeface="Cambria" panose="02040503050406030204" pitchFamily="18" charset="0"/>
                <a:ea typeface="Cambria" panose="02040503050406030204" pitchFamily="18" charset="0"/>
              </a:rPr>
              <a:t>… and to innumerable angels in festal gathering, and to the assembly of the firstborn who are enrolled in heaven, and to God, the judge of all, and to the spirits of the righteous made perfect, and to Jesus, the mediator of a </a:t>
            </a:r>
            <a:r>
              <a:rPr lang="en-US" sz="3300" b="1" i="1" dirty="0">
                <a:solidFill>
                  <a:srgbClr val="000099"/>
                </a:solidFill>
                <a:latin typeface="Cambria" panose="02040503050406030204" pitchFamily="18" charset="0"/>
                <a:ea typeface="Cambria" panose="02040503050406030204" pitchFamily="18" charset="0"/>
              </a:rPr>
              <a:t>new covenant</a:t>
            </a:r>
            <a:r>
              <a:rPr lang="en-US" sz="3300" i="1" dirty="0">
                <a:solidFill>
                  <a:srgbClr val="000099"/>
                </a:solidFill>
                <a:latin typeface="Cambria" panose="02040503050406030204" pitchFamily="18" charset="0"/>
                <a:ea typeface="Cambria" panose="02040503050406030204" pitchFamily="18" charset="0"/>
              </a:rPr>
              <a:t>… </a:t>
            </a:r>
          </a:p>
          <a:p>
            <a:pPr lvl="1"/>
            <a:r>
              <a:rPr lang="en-US" sz="4000" dirty="0"/>
              <a:t>The author makes this contrast in order to demonstrate the </a:t>
            </a:r>
            <a:r>
              <a:rPr lang="en-US" sz="4000" b="1" i="1" dirty="0"/>
              <a:t>vast difference</a:t>
            </a:r>
            <a:r>
              <a:rPr lang="en-US" sz="4000" dirty="0"/>
              <a:t> between the old and new covenant.</a:t>
            </a:r>
          </a:p>
        </p:txBody>
      </p:sp>
    </p:spTree>
    <p:extLst>
      <p:ext uri="{BB962C8B-B14F-4D97-AF65-F5344CB8AC3E}">
        <p14:creationId xmlns:p14="http://schemas.microsoft.com/office/powerpoint/2010/main" val="12852597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887D3-1B71-401F-A854-BAAF8A676383}"/>
              </a:ext>
            </a:extLst>
          </p:cNvPr>
          <p:cNvSpPr>
            <a:spLocks noGrp="1"/>
          </p:cNvSpPr>
          <p:nvPr>
            <p:ph type="title"/>
          </p:nvPr>
        </p:nvSpPr>
        <p:spPr>
          <a:xfrm>
            <a:off x="0" y="1"/>
            <a:ext cx="9144000" cy="643612"/>
          </a:xfrm>
        </p:spPr>
        <p:txBody>
          <a:bodyPr>
            <a:normAutofit fontScale="90000"/>
          </a:bodyPr>
          <a:lstStyle/>
          <a:p>
            <a:pPr algn="ctr"/>
            <a:r>
              <a:rPr lang="en-US" b="1" dirty="0">
                <a:solidFill>
                  <a:srgbClr val="000099"/>
                </a:solidFill>
                <a:effectLst>
                  <a:outerShdw blurRad="38100" dist="38100" dir="2700000" algn="tl">
                    <a:srgbClr val="000000">
                      <a:alpha val="43137"/>
                    </a:srgbClr>
                  </a:outerShdw>
                </a:effectLst>
                <a:latin typeface="Candara" panose="020E0502030303020204" pitchFamily="34" charset="0"/>
                <a:ea typeface="Gadugi" panose="020B0502040204020203" pitchFamily="34" charset="0"/>
                <a:cs typeface="Leelawadee UI" panose="020B0502040204020203" pitchFamily="34" charset="-34"/>
              </a:rPr>
              <a:t>We Cannot Go Back</a:t>
            </a:r>
          </a:p>
        </p:txBody>
      </p:sp>
      <p:sp>
        <p:nvSpPr>
          <p:cNvPr id="3" name="Content Placeholder 2">
            <a:extLst>
              <a:ext uri="{FF2B5EF4-FFF2-40B4-BE49-F238E27FC236}">
                <a16:creationId xmlns:a16="http://schemas.microsoft.com/office/drawing/2014/main" id="{712A9B13-216C-4F04-BA47-FABCB3AFFC38}"/>
              </a:ext>
            </a:extLst>
          </p:cNvPr>
          <p:cNvSpPr>
            <a:spLocks noGrp="1"/>
          </p:cNvSpPr>
          <p:nvPr>
            <p:ph idx="1"/>
          </p:nvPr>
        </p:nvSpPr>
        <p:spPr>
          <a:xfrm>
            <a:off x="282561" y="726026"/>
            <a:ext cx="8520011" cy="6016202"/>
          </a:xfrm>
        </p:spPr>
        <p:txBody>
          <a:bodyPr>
            <a:normAutofit fontScale="92500" lnSpcReduction="20000"/>
          </a:bodyPr>
          <a:lstStyle/>
          <a:p>
            <a:r>
              <a:rPr lang="en-US" dirty="0"/>
              <a:t>The conclusion that the author draws from all that he has said about the old and new covenant is this: </a:t>
            </a:r>
          </a:p>
          <a:p>
            <a:r>
              <a:rPr lang="en-US" dirty="0"/>
              <a:t>Since Christ has now come and fulfilled </a:t>
            </a:r>
            <a:r>
              <a:rPr lang="en-US" b="1" i="1" dirty="0"/>
              <a:t>all</a:t>
            </a:r>
            <a:r>
              <a:rPr lang="en-US" dirty="0"/>
              <a:t> of the things that the old covenant prefigured and anticipated, a Christian living in the new covenant age who tries to </a:t>
            </a:r>
            <a:r>
              <a:rPr lang="en-US" b="1" i="1" dirty="0"/>
              <a:t>go back </a:t>
            </a:r>
            <a:r>
              <a:rPr lang="en-US" dirty="0"/>
              <a:t>to doing things the way they were done in the old covenant is, in effect, </a:t>
            </a:r>
            <a:r>
              <a:rPr lang="en-US" b="1" i="1" dirty="0"/>
              <a:t>denying</a:t>
            </a:r>
            <a:r>
              <a:rPr lang="en-US" dirty="0"/>
              <a:t> </a:t>
            </a:r>
            <a:r>
              <a:rPr lang="en-US" b="1" i="1" dirty="0"/>
              <a:t>Jesus</a:t>
            </a:r>
            <a:r>
              <a:rPr lang="en-US" dirty="0"/>
              <a:t> and the work that he has done in fulfilling those things.</a:t>
            </a:r>
          </a:p>
          <a:p>
            <a:r>
              <a:rPr lang="en-US" dirty="0"/>
              <a:t>The original readers of this letter were in danger of doing this very thing.</a:t>
            </a:r>
          </a:p>
          <a:p>
            <a:r>
              <a:rPr lang="en-US" dirty="0"/>
              <a:t>Which brings us to the </a:t>
            </a:r>
            <a:r>
              <a:rPr lang="en-US" b="1" i="1" dirty="0"/>
              <a:t>third</a:t>
            </a:r>
            <a:r>
              <a:rPr lang="en-US" dirty="0"/>
              <a:t> major idea presented in the book of Hebrews: a strong warning that a </a:t>
            </a:r>
            <a:r>
              <a:rPr lang="en-US" b="1" i="1" dirty="0"/>
              <a:t>genuine believer </a:t>
            </a:r>
            <a:r>
              <a:rPr lang="en-US" dirty="0"/>
              <a:t>who hopes to spend eternity resting in the presence of God in the New Jerusalem </a:t>
            </a:r>
            <a:r>
              <a:rPr lang="en-US" b="1" i="1" dirty="0"/>
              <a:t>must persevere </a:t>
            </a:r>
            <a:r>
              <a:rPr lang="en-US" dirty="0"/>
              <a:t>in their faith.</a:t>
            </a:r>
          </a:p>
        </p:txBody>
      </p:sp>
    </p:spTree>
    <p:extLst>
      <p:ext uri="{BB962C8B-B14F-4D97-AF65-F5344CB8AC3E}">
        <p14:creationId xmlns:p14="http://schemas.microsoft.com/office/powerpoint/2010/main" val="42499250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9A6B6E-4985-421F-87E4-C2C4966C4069}"/>
              </a:ext>
            </a:extLst>
          </p:cNvPr>
          <p:cNvSpPr>
            <a:spLocks noGrp="1"/>
          </p:cNvSpPr>
          <p:nvPr>
            <p:ph type="ctrTitle"/>
          </p:nvPr>
        </p:nvSpPr>
        <p:spPr>
          <a:xfrm>
            <a:off x="168753" y="0"/>
            <a:ext cx="8881060" cy="4878108"/>
          </a:xfrm>
        </p:spPr>
        <p:txBody>
          <a:bodyPr anchor="ctr">
            <a:normAutofit/>
          </a:bodyPr>
          <a:lstStyle/>
          <a:p>
            <a:r>
              <a:rPr kumimoji="0" lang="en-US" altLang="en-US" sz="9600" b="1" i="0" u="none" strike="noStrike" kern="1200" cap="none" spc="0" normalizeH="0" baseline="0" noProof="0" dirty="0">
                <a:ln>
                  <a:noFill/>
                </a:ln>
                <a:solidFill>
                  <a:srgbClr val="000099"/>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t>Major Ideas in the Book of Hebrews</a:t>
            </a:r>
            <a:endParaRPr lang="en-US" sz="6000" b="1" dirty="0">
              <a:solidFill>
                <a:srgbClr val="000099"/>
              </a:solidFill>
              <a:effectLst>
                <a:outerShdw blurRad="63500" dist="38100" dir="2700000" algn="tl">
                  <a:schemeClr val="tx1"/>
                </a:outerShdw>
              </a:effectLst>
              <a:latin typeface="Calibri" panose="020F0502020204030204" pitchFamily="34" charset="0"/>
              <a:cs typeface="Calibri" panose="020F0502020204030204" pitchFamily="34" charset="0"/>
            </a:endParaRPr>
          </a:p>
        </p:txBody>
      </p:sp>
      <p:sp>
        <p:nvSpPr>
          <p:cNvPr id="5" name="Subtitle 4">
            <a:extLst>
              <a:ext uri="{FF2B5EF4-FFF2-40B4-BE49-F238E27FC236}">
                <a16:creationId xmlns:a16="http://schemas.microsoft.com/office/drawing/2014/main" id="{F3AF1306-11ED-4358-B720-7D917F082B6E}"/>
              </a:ext>
            </a:extLst>
          </p:cNvPr>
          <p:cNvSpPr>
            <a:spLocks noGrp="1"/>
          </p:cNvSpPr>
          <p:nvPr>
            <p:ph type="subTitle" idx="1"/>
          </p:nvPr>
        </p:nvSpPr>
        <p:spPr>
          <a:xfrm>
            <a:off x="463087" y="5345118"/>
            <a:ext cx="8217826" cy="952991"/>
          </a:xfrm>
        </p:spPr>
        <p:txBody>
          <a:bodyPr anchor="ctr">
            <a:noAutofit/>
          </a:bodyPr>
          <a:lstStyle/>
          <a:p>
            <a:r>
              <a:rPr kumimoji="0" lang="en-US" altLang="en-US" sz="9600" b="1" i="0" u="none" strike="noStrike" kern="1200" cap="none" spc="0" normalizeH="0" baseline="30000" noProof="0" dirty="0">
                <a:ln>
                  <a:noFill/>
                </a:ln>
                <a:solidFill>
                  <a:srgbClr val="FFFFFF"/>
                </a:solidFill>
                <a:effectLst>
                  <a:outerShdw blurRad="63500" dist="38100" dir="2700000" algn="tl">
                    <a:srgbClr val="000000"/>
                  </a:outerShdw>
                </a:effectLst>
                <a:uLnTx/>
                <a:uFillTx/>
                <a:latin typeface="+mj-lt"/>
              </a:rPr>
              <a:t>High Level Overview</a:t>
            </a:r>
            <a:endParaRPr lang="en-US" sz="6000" dirty="0">
              <a:effectLst>
                <a:outerShdw blurRad="63500" dist="38100" dir="2700000" algn="tl">
                  <a:srgbClr val="000000"/>
                </a:outerShdw>
              </a:effectLst>
              <a:latin typeface="+mj-lt"/>
            </a:endParaRPr>
          </a:p>
        </p:txBody>
      </p:sp>
      <p:sp>
        <p:nvSpPr>
          <p:cNvPr id="7" name="TextBox 6">
            <a:extLst>
              <a:ext uri="{FF2B5EF4-FFF2-40B4-BE49-F238E27FC236}">
                <a16:creationId xmlns:a16="http://schemas.microsoft.com/office/drawing/2014/main" id="{CA7AEBE2-5D87-403E-ADB4-476CA43675AE}"/>
              </a:ext>
            </a:extLst>
          </p:cNvPr>
          <p:cNvSpPr txBox="1"/>
          <p:nvPr/>
        </p:nvSpPr>
        <p:spPr>
          <a:xfrm>
            <a:off x="0" y="6488668"/>
            <a:ext cx="457200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FF"/>
                </a:solidFill>
                <a:effectLst>
                  <a:glow rad="63500">
                    <a:srgbClr val="9BBB59">
                      <a:satMod val="175000"/>
                      <a:alpha val="40000"/>
                    </a:srgbClr>
                  </a:glow>
                  <a:outerShdw dist="50800" dir="5400000" algn="ctr" rotWithShape="0">
                    <a:prstClr val="black"/>
                  </a:outerShdw>
                </a:effectLst>
                <a:uLnTx/>
                <a:uFillTx/>
                <a:latin typeface="Calibri"/>
                <a:ea typeface="+mn-ea"/>
                <a:cs typeface="+mn-cs"/>
                <a:hlinkClick r:id="rId3">
                  <a:extLst>
                    <a:ext uri="{A12FA001-AC4F-418D-AE19-62706E023703}">
                      <ahyp:hlinkClr xmlns:ahyp="http://schemas.microsoft.com/office/drawing/2018/hyperlinkcolor" val="tx"/>
                    </a:ext>
                  </a:extLst>
                </a:hlinkClick>
              </a:rPr>
              <a:t>https://imgur.com/gallery/kOGmSB0</a:t>
            </a:r>
            <a:r>
              <a:rPr kumimoji="0" lang="en-US" sz="2000" b="0" i="0" u="none" strike="noStrike" kern="1200" cap="none" spc="0" normalizeH="0" baseline="0" noProof="0" dirty="0">
                <a:ln>
                  <a:noFill/>
                </a:ln>
                <a:solidFill>
                  <a:prstClr val="black"/>
                </a:solidFill>
                <a:effectLst>
                  <a:glow rad="63500">
                    <a:srgbClr val="9BBB59">
                      <a:satMod val="175000"/>
                      <a:alpha val="40000"/>
                    </a:srgbClr>
                  </a:glow>
                  <a:outerShdw dist="50800" dir="5400000" algn="ctr" rotWithShape="0">
                    <a:prstClr val="black"/>
                  </a:outerShdw>
                </a:effectLst>
                <a:uLnTx/>
                <a:uFillTx/>
                <a:latin typeface="Calibri"/>
                <a:ea typeface="+mn-ea"/>
                <a:cs typeface="+mn-cs"/>
              </a:rPr>
              <a:t> </a:t>
            </a:r>
          </a:p>
        </p:txBody>
      </p:sp>
    </p:spTree>
    <p:extLst>
      <p:ext uri="{BB962C8B-B14F-4D97-AF65-F5344CB8AC3E}">
        <p14:creationId xmlns:p14="http://schemas.microsoft.com/office/powerpoint/2010/main" val="18804448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887D3-1B71-401F-A854-BAAF8A676383}"/>
              </a:ext>
            </a:extLst>
          </p:cNvPr>
          <p:cNvSpPr>
            <a:spLocks noGrp="1"/>
          </p:cNvSpPr>
          <p:nvPr>
            <p:ph type="title"/>
          </p:nvPr>
        </p:nvSpPr>
        <p:spPr>
          <a:xfrm>
            <a:off x="0" y="1"/>
            <a:ext cx="9144000" cy="1145942"/>
          </a:xfrm>
        </p:spPr>
        <p:txBody>
          <a:bodyPr>
            <a:normAutofit fontScale="90000"/>
          </a:bodyPr>
          <a:lstStyle/>
          <a:p>
            <a:pPr algn="ctr"/>
            <a:r>
              <a:rPr lang="en-US" b="1" dirty="0">
                <a:solidFill>
                  <a:srgbClr val="000099"/>
                </a:solidFill>
                <a:effectLst>
                  <a:outerShdw blurRad="38100" dist="38100" dir="2700000" algn="tl">
                    <a:srgbClr val="000000">
                      <a:alpha val="43137"/>
                    </a:srgbClr>
                  </a:outerShdw>
                </a:effectLst>
                <a:latin typeface="Candara" panose="020E0502030303020204" pitchFamily="34" charset="0"/>
                <a:ea typeface="Gadugi" panose="020B0502040204020203" pitchFamily="34" charset="0"/>
                <a:cs typeface="Leelawadee UI" panose="020B0502040204020203" pitchFamily="34" charset="-34"/>
              </a:rPr>
              <a:t>Warning: A Genuine Believer </a:t>
            </a:r>
            <a:r>
              <a:rPr lang="en-US" b="1" i="1" dirty="0">
                <a:solidFill>
                  <a:srgbClr val="000099"/>
                </a:solidFill>
                <a:effectLst>
                  <a:outerShdw blurRad="38100" dist="38100" dir="2700000" algn="tl">
                    <a:srgbClr val="000000">
                      <a:alpha val="43137"/>
                    </a:srgbClr>
                  </a:outerShdw>
                </a:effectLst>
                <a:latin typeface="Candara" panose="020E0502030303020204" pitchFamily="34" charset="0"/>
                <a:ea typeface="Gadugi" panose="020B0502040204020203" pitchFamily="34" charset="0"/>
                <a:cs typeface="Leelawadee UI" panose="020B0502040204020203" pitchFamily="34" charset="-34"/>
              </a:rPr>
              <a:t>Must Persevere</a:t>
            </a:r>
            <a:r>
              <a:rPr lang="en-US" b="1" dirty="0">
                <a:solidFill>
                  <a:srgbClr val="000099"/>
                </a:solidFill>
                <a:effectLst>
                  <a:outerShdw blurRad="38100" dist="38100" dir="2700000" algn="tl">
                    <a:srgbClr val="000000">
                      <a:alpha val="43137"/>
                    </a:srgbClr>
                  </a:outerShdw>
                </a:effectLst>
                <a:latin typeface="Candara" panose="020E0502030303020204" pitchFamily="34" charset="0"/>
                <a:ea typeface="Gadugi" panose="020B0502040204020203" pitchFamily="34" charset="0"/>
                <a:cs typeface="Leelawadee UI" panose="020B0502040204020203" pitchFamily="34" charset="-34"/>
              </a:rPr>
              <a:t> in Their Faith</a:t>
            </a:r>
          </a:p>
        </p:txBody>
      </p:sp>
      <p:sp>
        <p:nvSpPr>
          <p:cNvPr id="3" name="Content Placeholder 2">
            <a:extLst>
              <a:ext uri="{FF2B5EF4-FFF2-40B4-BE49-F238E27FC236}">
                <a16:creationId xmlns:a16="http://schemas.microsoft.com/office/drawing/2014/main" id="{712A9B13-216C-4F04-BA47-FABCB3AFFC38}"/>
              </a:ext>
            </a:extLst>
          </p:cNvPr>
          <p:cNvSpPr>
            <a:spLocks noGrp="1"/>
          </p:cNvSpPr>
          <p:nvPr>
            <p:ph idx="1"/>
          </p:nvPr>
        </p:nvSpPr>
        <p:spPr>
          <a:xfrm>
            <a:off x="282561" y="1247979"/>
            <a:ext cx="8520011" cy="5494249"/>
          </a:xfrm>
        </p:spPr>
        <p:txBody>
          <a:bodyPr>
            <a:normAutofit lnSpcReduction="10000"/>
          </a:bodyPr>
          <a:lstStyle/>
          <a:p>
            <a:r>
              <a:rPr lang="en-US" dirty="0"/>
              <a:t>The Book of Hebrews contains some of the strongest warning passages in all of scripture.</a:t>
            </a:r>
          </a:p>
          <a:p>
            <a:r>
              <a:rPr lang="en-US" dirty="0"/>
              <a:t>As we have shown, the author spends the majority of the letter meticulously developing a very detailed series of theological arguments designed to show that Jesus is the ultimate fulfillment of all that the Old Testament scriptures pointed to.</a:t>
            </a:r>
          </a:p>
          <a:p>
            <a:r>
              <a:rPr lang="en-US" dirty="0"/>
              <a:t>But periodically, throughout the letter, the author punctuates and underscores his theological arguments with a series of very strong warnings.</a:t>
            </a:r>
          </a:p>
        </p:txBody>
      </p:sp>
    </p:spTree>
    <p:extLst>
      <p:ext uri="{BB962C8B-B14F-4D97-AF65-F5344CB8AC3E}">
        <p14:creationId xmlns:p14="http://schemas.microsoft.com/office/powerpoint/2010/main" val="4572542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887D3-1B71-401F-A854-BAAF8A676383}"/>
              </a:ext>
            </a:extLst>
          </p:cNvPr>
          <p:cNvSpPr>
            <a:spLocks noGrp="1"/>
          </p:cNvSpPr>
          <p:nvPr>
            <p:ph type="title"/>
          </p:nvPr>
        </p:nvSpPr>
        <p:spPr>
          <a:xfrm>
            <a:off x="0" y="0"/>
            <a:ext cx="9144000" cy="1118471"/>
          </a:xfrm>
        </p:spPr>
        <p:txBody>
          <a:bodyPr>
            <a:normAutofit fontScale="90000"/>
          </a:bodyPr>
          <a:lstStyle/>
          <a:p>
            <a:pPr algn="ctr"/>
            <a:r>
              <a:rPr lang="en-US" b="1" dirty="0">
                <a:solidFill>
                  <a:srgbClr val="000099"/>
                </a:solidFill>
                <a:effectLst>
                  <a:outerShdw blurRad="38100" dist="38100" dir="2700000" algn="tl">
                    <a:srgbClr val="000000">
                      <a:alpha val="43137"/>
                    </a:srgbClr>
                  </a:outerShdw>
                </a:effectLst>
                <a:latin typeface="Candara" panose="020E0502030303020204" pitchFamily="34" charset="0"/>
                <a:ea typeface="Gadugi" panose="020B0502040204020203" pitchFamily="34" charset="0"/>
                <a:cs typeface="Leelawadee UI" panose="020B0502040204020203" pitchFamily="34" charset="-34"/>
              </a:rPr>
              <a:t>Four Major Warning Passages in the Book of Hebrews</a:t>
            </a:r>
          </a:p>
        </p:txBody>
      </p:sp>
      <p:sp>
        <p:nvSpPr>
          <p:cNvPr id="3" name="Content Placeholder 2">
            <a:extLst>
              <a:ext uri="{FF2B5EF4-FFF2-40B4-BE49-F238E27FC236}">
                <a16:creationId xmlns:a16="http://schemas.microsoft.com/office/drawing/2014/main" id="{712A9B13-216C-4F04-BA47-FABCB3AFFC38}"/>
              </a:ext>
            </a:extLst>
          </p:cNvPr>
          <p:cNvSpPr>
            <a:spLocks noGrp="1"/>
          </p:cNvSpPr>
          <p:nvPr>
            <p:ph idx="1"/>
          </p:nvPr>
        </p:nvSpPr>
        <p:spPr>
          <a:xfrm>
            <a:off x="282561" y="1247979"/>
            <a:ext cx="8520011" cy="5494249"/>
          </a:xfrm>
        </p:spPr>
        <p:txBody>
          <a:bodyPr>
            <a:normAutofit/>
          </a:bodyPr>
          <a:lstStyle/>
          <a:p>
            <a:pPr lvl="1"/>
            <a:r>
              <a:rPr lang="en-US" sz="3200" dirty="0"/>
              <a:t>Don’t Drift Away (Heb 2:1-4):</a:t>
            </a:r>
          </a:p>
          <a:p>
            <a:pPr lvl="2"/>
            <a:r>
              <a:rPr lang="en-US" sz="2800" i="1" dirty="0">
                <a:solidFill>
                  <a:srgbClr val="000099"/>
                </a:solidFill>
                <a:latin typeface="Cambria" panose="02040503050406030204" pitchFamily="18" charset="0"/>
                <a:ea typeface="Cambria" panose="02040503050406030204" pitchFamily="18" charset="0"/>
              </a:rPr>
              <a:t>We must pay much closer attention to what we have heard, lest we drift away from it. For since the message declared by angels [i.e., the old covenant] proved to be reliable, and every transgression or disobedience received a just retribution, how shall </a:t>
            </a:r>
            <a:r>
              <a:rPr lang="en-US" sz="2800" b="1" i="1" dirty="0">
                <a:solidFill>
                  <a:srgbClr val="000099"/>
                </a:solidFill>
                <a:latin typeface="Cambria" panose="02040503050406030204" pitchFamily="18" charset="0"/>
                <a:ea typeface="Cambria" panose="02040503050406030204" pitchFamily="18" charset="0"/>
              </a:rPr>
              <a:t>we</a:t>
            </a:r>
            <a:r>
              <a:rPr lang="en-US" sz="2800" i="1" dirty="0">
                <a:solidFill>
                  <a:srgbClr val="000099"/>
                </a:solidFill>
                <a:latin typeface="Cambria" panose="02040503050406030204" pitchFamily="18" charset="0"/>
                <a:ea typeface="Cambria" panose="02040503050406030204" pitchFamily="18" charset="0"/>
              </a:rPr>
              <a:t> escape if we neglect such a </a:t>
            </a:r>
            <a:r>
              <a:rPr lang="en-US" sz="2800" b="1" i="1" dirty="0">
                <a:solidFill>
                  <a:srgbClr val="000099"/>
                </a:solidFill>
                <a:latin typeface="Cambria" panose="02040503050406030204" pitchFamily="18" charset="0"/>
                <a:ea typeface="Cambria" panose="02040503050406030204" pitchFamily="18" charset="0"/>
              </a:rPr>
              <a:t>great</a:t>
            </a:r>
            <a:r>
              <a:rPr lang="en-US" sz="2800" i="1" dirty="0">
                <a:solidFill>
                  <a:srgbClr val="000099"/>
                </a:solidFill>
                <a:latin typeface="Cambria" panose="02040503050406030204" pitchFamily="18" charset="0"/>
                <a:ea typeface="Cambria" panose="02040503050406030204" pitchFamily="18" charset="0"/>
              </a:rPr>
              <a:t> salvation [made available in the new covenant]? It was declared at first by the Lord, and it was attested to us by those who heard, while God also bore witness by signs and wonders and various miracles and by gifts of the Holy Spirit distributed according to his will.</a:t>
            </a:r>
            <a:endParaRPr lang="en-US" sz="2800" dirty="0"/>
          </a:p>
          <a:p>
            <a:pPr marL="914400" lvl="2" indent="0">
              <a:buNone/>
            </a:pPr>
            <a:endParaRPr lang="en-US" sz="2800" dirty="0"/>
          </a:p>
        </p:txBody>
      </p:sp>
    </p:spTree>
    <p:extLst>
      <p:ext uri="{BB962C8B-B14F-4D97-AF65-F5344CB8AC3E}">
        <p14:creationId xmlns:p14="http://schemas.microsoft.com/office/powerpoint/2010/main" val="706414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887D3-1B71-401F-A854-BAAF8A676383}"/>
              </a:ext>
            </a:extLst>
          </p:cNvPr>
          <p:cNvSpPr>
            <a:spLocks noGrp="1"/>
          </p:cNvSpPr>
          <p:nvPr>
            <p:ph type="title"/>
          </p:nvPr>
        </p:nvSpPr>
        <p:spPr>
          <a:xfrm>
            <a:off x="0" y="0"/>
            <a:ext cx="9144000" cy="761345"/>
          </a:xfrm>
        </p:spPr>
        <p:txBody>
          <a:bodyPr>
            <a:normAutofit/>
          </a:bodyPr>
          <a:lstStyle/>
          <a:p>
            <a:pPr algn="ctr"/>
            <a:r>
              <a:rPr lang="en-US" b="1" dirty="0">
                <a:solidFill>
                  <a:srgbClr val="000099"/>
                </a:solidFill>
                <a:effectLst>
                  <a:outerShdw blurRad="38100" dist="38100" dir="2700000" algn="tl">
                    <a:srgbClr val="000000">
                      <a:alpha val="43137"/>
                    </a:srgbClr>
                  </a:outerShdw>
                </a:effectLst>
                <a:latin typeface="Candara" panose="020E0502030303020204" pitchFamily="34" charset="0"/>
                <a:ea typeface="Gadugi" panose="020B0502040204020203" pitchFamily="34" charset="0"/>
                <a:cs typeface="Leelawadee UI" panose="020B0502040204020203" pitchFamily="34" charset="-34"/>
              </a:rPr>
              <a:t>Four Major Warning Passages</a:t>
            </a:r>
          </a:p>
        </p:txBody>
      </p:sp>
      <p:sp>
        <p:nvSpPr>
          <p:cNvPr id="3" name="Content Placeholder 2">
            <a:extLst>
              <a:ext uri="{FF2B5EF4-FFF2-40B4-BE49-F238E27FC236}">
                <a16:creationId xmlns:a16="http://schemas.microsoft.com/office/drawing/2014/main" id="{712A9B13-216C-4F04-BA47-FABCB3AFFC38}"/>
              </a:ext>
            </a:extLst>
          </p:cNvPr>
          <p:cNvSpPr>
            <a:spLocks noGrp="1"/>
          </p:cNvSpPr>
          <p:nvPr>
            <p:ph idx="1"/>
          </p:nvPr>
        </p:nvSpPr>
        <p:spPr>
          <a:xfrm>
            <a:off x="282561" y="718177"/>
            <a:ext cx="8520011" cy="6139823"/>
          </a:xfrm>
        </p:spPr>
        <p:txBody>
          <a:bodyPr>
            <a:normAutofit/>
          </a:bodyPr>
          <a:lstStyle/>
          <a:p>
            <a:pPr lvl="1"/>
            <a:r>
              <a:rPr lang="en-US" sz="3200" dirty="0"/>
              <a:t>Jesus Is Better – Don’t Apostatize (6:4-8)</a:t>
            </a:r>
          </a:p>
          <a:p>
            <a:pPr lvl="2"/>
            <a:r>
              <a:rPr lang="en-US" sz="2800" i="1" dirty="0">
                <a:solidFill>
                  <a:srgbClr val="000099"/>
                </a:solidFill>
                <a:latin typeface="Cambria" panose="02040503050406030204" pitchFamily="18" charset="0"/>
                <a:ea typeface="Cambria" panose="02040503050406030204" pitchFamily="18" charset="0"/>
              </a:rPr>
              <a:t>For it is impossible, in the case of those who have once been enlightened, who have tasted the heavenly gift, and have shared in the Holy Spirit, and have tasted the goodness of the word of God and the powers of the age to come, and then have fallen away, to restore them again to repentance, since they are crucifying once again the Son of God to their own harm and holding him up to contempt. For land that has drunk the rain that often falls on it, and produces a crop useful to those for whose sake it is cultivated, receives a blessing from God.  But if it bears thorns and thistles, it is worthless and near to being cursed, and its end is to be burned. </a:t>
            </a:r>
            <a:endParaRPr lang="en-US" sz="2800" dirty="0"/>
          </a:p>
        </p:txBody>
      </p:sp>
    </p:spTree>
    <p:extLst>
      <p:ext uri="{BB962C8B-B14F-4D97-AF65-F5344CB8AC3E}">
        <p14:creationId xmlns:p14="http://schemas.microsoft.com/office/powerpoint/2010/main" val="4969539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887D3-1B71-401F-A854-BAAF8A676383}"/>
              </a:ext>
            </a:extLst>
          </p:cNvPr>
          <p:cNvSpPr>
            <a:spLocks noGrp="1"/>
          </p:cNvSpPr>
          <p:nvPr>
            <p:ph type="title"/>
          </p:nvPr>
        </p:nvSpPr>
        <p:spPr>
          <a:xfrm>
            <a:off x="0" y="0"/>
            <a:ext cx="9144000" cy="1118471"/>
          </a:xfrm>
        </p:spPr>
        <p:txBody>
          <a:bodyPr>
            <a:normAutofit fontScale="90000"/>
          </a:bodyPr>
          <a:lstStyle/>
          <a:p>
            <a:pPr algn="ctr"/>
            <a:r>
              <a:rPr lang="en-US" b="1" dirty="0">
                <a:solidFill>
                  <a:srgbClr val="000099"/>
                </a:solidFill>
                <a:effectLst>
                  <a:outerShdw blurRad="38100" dist="38100" dir="2700000" algn="tl">
                    <a:srgbClr val="000000">
                      <a:alpha val="43137"/>
                    </a:srgbClr>
                  </a:outerShdw>
                </a:effectLst>
                <a:latin typeface="Candara" panose="020E0502030303020204" pitchFamily="34" charset="0"/>
                <a:ea typeface="Gadugi" panose="020B0502040204020203" pitchFamily="34" charset="0"/>
                <a:cs typeface="Leelawadee UI" panose="020B0502040204020203" pitchFamily="34" charset="-34"/>
              </a:rPr>
              <a:t>Four Major Warning Passages in the Book of Hebrews</a:t>
            </a:r>
          </a:p>
        </p:txBody>
      </p:sp>
      <p:sp>
        <p:nvSpPr>
          <p:cNvPr id="3" name="Content Placeholder 2">
            <a:extLst>
              <a:ext uri="{FF2B5EF4-FFF2-40B4-BE49-F238E27FC236}">
                <a16:creationId xmlns:a16="http://schemas.microsoft.com/office/drawing/2014/main" id="{712A9B13-216C-4F04-BA47-FABCB3AFFC38}"/>
              </a:ext>
            </a:extLst>
          </p:cNvPr>
          <p:cNvSpPr>
            <a:spLocks noGrp="1"/>
          </p:cNvSpPr>
          <p:nvPr>
            <p:ph idx="1"/>
          </p:nvPr>
        </p:nvSpPr>
        <p:spPr>
          <a:xfrm>
            <a:off x="282561" y="1247979"/>
            <a:ext cx="8520011" cy="5494249"/>
          </a:xfrm>
        </p:spPr>
        <p:txBody>
          <a:bodyPr>
            <a:normAutofit fontScale="92500" lnSpcReduction="10000"/>
          </a:bodyPr>
          <a:lstStyle/>
          <a:p>
            <a:pPr lvl="1"/>
            <a:r>
              <a:rPr lang="en-US" sz="3200" dirty="0"/>
              <a:t>No Hope of Forgiveness for Those Who Turn from Christ (10:26-31)</a:t>
            </a:r>
          </a:p>
          <a:p>
            <a:pPr lvl="2"/>
            <a:r>
              <a:rPr lang="en-US" sz="2800" i="1" dirty="0">
                <a:solidFill>
                  <a:srgbClr val="000099"/>
                </a:solidFill>
                <a:latin typeface="Cambria" panose="02040503050406030204" pitchFamily="18" charset="0"/>
                <a:ea typeface="Cambria" panose="02040503050406030204" pitchFamily="18" charset="0"/>
              </a:rPr>
              <a:t>For if we go on sinning deliberately after receiving the knowledge of the truth, there no longer remains a sacrifice for sins, but a fearful expectation of judgment, and a fury of fire that will consume the adversaries. Anyone who has set aside the law of Moses dies without mercy on the evidence of two or three witnesses. </a:t>
            </a:r>
            <a:r>
              <a:rPr lang="en-US" sz="2800" b="1" i="1" dirty="0">
                <a:solidFill>
                  <a:srgbClr val="000099"/>
                </a:solidFill>
                <a:latin typeface="Cambria" panose="02040503050406030204" pitchFamily="18" charset="0"/>
                <a:ea typeface="Cambria" panose="02040503050406030204" pitchFamily="18" charset="0"/>
              </a:rPr>
              <a:t>How much worse </a:t>
            </a:r>
            <a:r>
              <a:rPr lang="en-US" sz="2800" i="1" dirty="0">
                <a:solidFill>
                  <a:srgbClr val="000099"/>
                </a:solidFill>
                <a:latin typeface="Cambria" panose="02040503050406030204" pitchFamily="18" charset="0"/>
                <a:ea typeface="Cambria" panose="02040503050406030204" pitchFamily="18" charset="0"/>
              </a:rPr>
              <a:t>punishment, do you think, will be deserved by the one who has </a:t>
            </a:r>
            <a:r>
              <a:rPr lang="en-US" sz="2800" b="1" i="1" dirty="0">
                <a:solidFill>
                  <a:srgbClr val="000099"/>
                </a:solidFill>
                <a:latin typeface="Cambria" panose="02040503050406030204" pitchFamily="18" charset="0"/>
                <a:ea typeface="Cambria" panose="02040503050406030204" pitchFamily="18" charset="0"/>
              </a:rPr>
              <a:t>spurned the Son of God</a:t>
            </a:r>
            <a:r>
              <a:rPr lang="en-US" sz="2800" i="1" dirty="0">
                <a:solidFill>
                  <a:srgbClr val="000099"/>
                </a:solidFill>
                <a:latin typeface="Cambria" panose="02040503050406030204" pitchFamily="18" charset="0"/>
                <a:ea typeface="Cambria" panose="02040503050406030204" pitchFamily="18" charset="0"/>
              </a:rPr>
              <a:t>, and has </a:t>
            </a:r>
            <a:r>
              <a:rPr lang="en-US" sz="2800" b="1" i="1" dirty="0">
                <a:solidFill>
                  <a:srgbClr val="000099"/>
                </a:solidFill>
                <a:latin typeface="Cambria" panose="02040503050406030204" pitchFamily="18" charset="0"/>
                <a:ea typeface="Cambria" panose="02040503050406030204" pitchFamily="18" charset="0"/>
              </a:rPr>
              <a:t>profaned the blood of the covenant </a:t>
            </a:r>
            <a:r>
              <a:rPr lang="en-US" sz="2800" i="1" dirty="0">
                <a:solidFill>
                  <a:srgbClr val="000099"/>
                </a:solidFill>
                <a:latin typeface="Cambria" panose="02040503050406030204" pitchFamily="18" charset="0"/>
                <a:ea typeface="Cambria" panose="02040503050406030204" pitchFamily="18" charset="0"/>
              </a:rPr>
              <a:t>by which he was sanctified, and has outraged the Spirit of grace? For we know him who said, “Vengeance is mine; I will repay.” And again, “The Lord will judge his people.” It is a fearful thing to fall into the hands of the living God. </a:t>
            </a:r>
          </a:p>
          <a:p>
            <a:pPr marL="914400" lvl="2" indent="0">
              <a:buNone/>
            </a:pPr>
            <a:endParaRPr lang="en-US" sz="2800" dirty="0"/>
          </a:p>
        </p:txBody>
      </p:sp>
    </p:spTree>
    <p:extLst>
      <p:ext uri="{BB962C8B-B14F-4D97-AF65-F5344CB8AC3E}">
        <p14:creationId xmlns:p14="http://schemas.microsoft.com/office/powerpoint/2010/main" val="17241643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887D3-1B71-401F-A854-BAAF8A676383}"/>
              </a:ext>
            </a:extLst>
          </p:cNvPr>
          <p:cNvSpPr>
            <a:spLocks noGrp="1"/>
          </p:cNvSpPr>
          <p:nvPr>
            <p:ph type="title"/>
          </p:nvPr>
        </p:nvSpPr>
        <p:spPr>
          <a:xfrm>
            <a:off x="0" y="0"/>
            <a:ext cx="9144000" cy="1118471"/>
          </a:xfrm>
        </p:spPr>
        <p:txBody>
          <a:bodyPr>
            <a:normAutofit fontScale="90000"/>
          </a:bodyPr>
          <a:lstStyle/>
          <a:p>
            <a:pPr algn="ctr"/>
            <a:r>
              <a:rPr lang="en-US" b="1" dirty="0">
                <a:solidFill>
                  <a:srgbClr val="000099"/>
                </a:solidFill>
                <a:effectLst>
                  <a:outerShdw blurRad="38100" dist="38100" dir="2700000" algn="tl">
                    <a:srgbClr val="000000">
                      <a:alpha val="43137"/>
                    </a:srgbClr>
                  </a:outerShdw>
                </a:effectLst>
                <a:latin typeface="Candara" panose="020E0502030303020204" pitchFamily="34" charset="0"/>
                <a:ea typeface="Gadugi" panose="020B0502040204020203" pitchFamily="34" charset="0"/>
                <a:cs typeface="Leelawadee UI" panose="020B0502040204020203" pitchFamily="34" charset="-34"/>
              </a:rPr>
              <a:t>Four Major Warning Passages in the Book of Hebrews</a:t>
            </a:r>
          </a:p>
        </p:txBody>
      </p:sp>
      <p:sp>
        <p:nvSpPr>
          <p:cNvPr id="3" name="Content Placeholder 2">
            <a:extLst>
              <a:ext uri="{FF2B5EF4-FFF2-40B4-BE49-F238E27FC236}">
                <a16:creationId xmlns:a16="http://schemas.microsoft.com/office/drawing/2014/main" id="{712A9B13-216C-4F04-BA47-FABCB3AFFC38}"/>
              </a:ext>
            </a:extLst>
          </p:cNvPr>
          <p:cNvSpPr>
            <a:spLocks noGrp="1"/>
          </p:cNvSpPr>
          <p:nvPr>
            <p:ph idx="1"/>
          </p:nvPr>
        </p:nvSpPr>
        <p:spPr>
          <a:xfrm>
            <a:off x="282561" y="1247979"/>
            <a:ext cx="8520011" cy="5494249"/>
          </a:xfrm>
        </p:spPr>
        <p:txBody>
          <a:bodyPr>
            <a:normAutofit lnSpcReduction="10000"/>
          </a:bodyPr>
          <a:lstStyle/>
          <a:p>
            <a:pPr lvl="1"/>
            <a:r>
              <a:rPr lang="en-US" sz="3500" dirty="0"/>
              <a:t>Don’t Reject God’s Word! (12:25-29)</a:t>
            </a:r>
          </a:p>
          <a:p>
            <a:pPr lvl="2"/>
            <a:r>
              <a:rPr lang="en-US" sz="2800" i="1" dirty="0">
                <a:solidFill>
                  <a:srgbClr val="000099"/>
                </a:solidFill>
                <a:latin typeface="Cambria" panose="02040503050406030204" pitchFamily="18" charset="0"/>
                <a:ea typeface="Cambria" panose="02040503050406030204" pitchFamily="18" charset="0"/>
              </a:rPr>
              <a:t>See that you do not refuse him who is speaking. For if they did not escape when they refused him who warned them on earth [i.e. Moses in the old covenant], much less will we escape if we reject him who warns from heaven [i.e., Jesus in the new covenant]. At that time his voice shook the earth, but now he has promised, “Yet once more I will shake not only the earth but also the heavens.” … Therefore let us be grateful for receiving </a:t>
            </a:r>
            <a:r>
              <a:rPr lang="en-US" sz="2800" b="1" i="1" dirty="0">
                <a:solidFill>
                  <a:srgbClr val="000099"/>
                </a:solidFill>
                <a:latin typeface="Cambria" panose="02040503050406030204" pitchFamily="18" charset="0"/>
                <a:ea typeface="Cambria" panose="02040503050406030204" pitchFamily="18" charset="0"/>
              </a:rPr>
              <a:t>a kingdom that cannot be shaken</a:t>
            </a:r>
            <a:r>
              <a:rPr lang="en-US" sz="2800" i="1" dirty="0">
                <a:solidFill>
                  <a:srgbClr val="000099"/>
                </a:solidFill>
                <a:latin typeface="Cambria" panose="02040503050406030204" pitchFamily="18" charset="0"/>
                <a:ea typeface="Cambria" panose="02040503050406030204" pitchFamily="18" charset="0"/>
              </a:rPr>
              <a:t>, and thus let us offer to God acceptable worship, with reverence and awe, for our God is a consuming fire. </a:t>
            </a:r>
            <a:endParaRPr lang="en-US" sz="2800" dirty="0"/>
          </a:p>
        </p:txBody>
      </p:sp>
    </p:spTree>
    <p:extLst>
      <p:ext uri="{BB962C8B-B14F-4D97-AF65-F5344CB8AC3E}">
        <p14:creationId xmlns:p14="http://schemas.microsoft.com/office/powerpoint/2010/main" val="23587271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4B4D718-3BF3-4159-8690-F45761FCAF60}"/>
              </a:ext>
            </a:extLst>
          </p:cNvPr>
          <p:cNvSpPr>
            <a:spLocks noGrp="1"/>
          </p:cNvSpPr>
          <p:nvPr>
            <p:ph idx="1"/>
          </p:nvPr>
        </p:nvSpPr>
        <p:spPr>
          <a:xfrm>
            <a:off x="247241" y="784893"/>
            <a:ext cx="8700536" cy="5945562"/>
          </a:xfrm>
        </p:spPr>
        <p:txBody>
          <a:bodyPr>
            <a:normAutofit fontScale="85000" lnSpcReduction="20000"/>
          </a:bodyPr>
          <a:lstStyle/>
          <a:p>
            <a:r>
              <a:rPr lang="en-US" dirty="0"/>
              <a:t>Though, as we have seen, the author gives many strong warnings, he says a number of </a:t>
            </a:r>
            <a:r>
              <a:rPr lang="en-US" b="1" i="1" dirty="0"/>
              <a:t>encouraging</a:t>
            </a:r>
            <a:r>
              <a:rPr lang="en-US" dirty="0"/>
              <a:t> things to his readers as well. </a:t>
            </a:r>
          </a:p>
          <a:p>
            <a:r>
              <a:rPr lang="en-US" dirty="0"/>
              <a:t>For example, one of the author’s </a:t>
            </a:r>
            <a:r>
              <a:rPr lang="en-US" b="1" i="1" dirty="0"/>
              <a:t>favorite</a:t>
            </a:r>
            <a:r>
              <a:rPr lang="en-US" dirty="0"/>
              <a:t> words is a Greek word that is often translated as “</a:t>
            </a:r>
            <a:r>
              <a:rPr lang="en-US" i="1" dirty="0">
                <a:solidFill>
                  <a:srgbClr val="000099"/>
                </a:solidFill>
                <a:latin typeface="Cambria" panose="02040503050406030204" pitchFamily="18" charset="0"/>
                <a:ea typeface="Cambria" panose="02040503050406030204" pitchFamily="18" charset="0"/>
              </a:rPr>
              <a:t>draw near</a:t>
            </a:r>
            <a:r>
              <a:rPr lang="en-US" dirty="0"/>
              <a:t>” in the ESV :</a:t>
            </a:r>
          </a:p>
          <a:p>
            <a:pPr lvl="1"/>
            <a:r>
              <a:rPr lang="en-US" dirty="0"/>
              <a:t>The readers were told they should “</a:t>
            </a:r>
            <a:r>
              <a:rPr lang="en-US" b="1" i="1" dirty="0">
                <a:solidFill>
                  <a:srgbClr val="000099"/>
                </a:solidFill>
                <a:latin typeface="Cambria" panose="02040503050406030204" pitchFamily="18" charset="0"/>
                <a:ea typeface="Cambria" panose="02040503050406030204" pitchFamily="18" charset="0"/>
              </a:rPr>
              <a:t>draw near </a:t>
            </a:r>
            <a:r>
              <a:rPr lang="en-US" i="1" dirty="0">
                <a:solidFill>
                  <a:srgbClr val="000099"/>
                </a:solidFill>
                <a:latin typeface="Cambria" panose="02040503050406030204" pitchFamily="18" charset="0"/>
                <a:ea typeface="Cambria" panose="02040503050406030204" pitchFamily="18" charset="0"/>
              </a:rPr>
              <a:t>to the throne of grace</a:t>
            </a:r>
            <a:r>
              <a:rPr lang="en-US" dirty="0"/>
              <a:t>” (Heb 4:16)</a:t>
            </a:r>
          </a:p>
          <a:p>
            <a:pPr lvl="1"/>
            <a:r>
              <a:rPr lang="en-US" dirty="0"/>
              <a:t>Jesus “</a:t>
            </a:r>
            <a:r>
              <a:rPr lang="en-US" i="1" dirty="0">
                <a:solidFill>
                  <a:srgbClr val="000099"/>
                </a:solidFill>
                <a:latin typeface="Cambria" panose="02040503050406030204" pitchFamily="18" charset="0"/>
                <a:ea typeface="Cambria" panose="02040503050406030204" pitchFamily="18" charset="0"/>
              </a:rPr>
              <a:t>is able to save to the uttermost those who </a:t>
            </a:r>
            <a:r>
              <a:rPr lang="en-US" b="1" i="1" dirty="0">
                <a:solidFill>
                  <a:srgbClr val="000099"/>
                </a:solidFill>
                <a:latin typeface="Cambria" panose="02040503050406030204" pitchFamily="18" charset="0"/>
                <a:ea typeface="Cambria" panose="02040503050406030204" pitchFamily="18" charset="0"/>
              </a:rPr>
              <a:t>draw near </a:t>
            </a:r>
            <a:r>
              <a:rPr lang="en-US" i="1" dirty="0">
                <a:solidFill>
                  <a:srgbClr val="000099"/>
                </a:solidFill>
                <a:latin typeface="Cambria" panose="02040503050406030204" pitchFamily="18" charset="0"/>
                <a:ea typeface="Cambria" panose="02040503050406030204" pitchFamily="18" charset="0"/>
              </a:rPr>
              <a:t>to God through him</a:t>
            </a:r>
            <a:r>
              <a:rPr lang="en-US" dirty="0"/>
              <a:t>” (Heb 7:25)</a:t>
            </a:r>
          </a:p>
          <a:p>
            <a:pPr lvl="1"/>
            <a:r>
              <a:rPr lang="en-US" dirty="0"/>
              <a:t>The “</a:t>
            </a:r>
            <a:r>
              <a:rPr lang="en-US" i="1" dirty="0">
                <a:solidFill>
                  <a:srgbClr val="000099"/>
                </a:solidFill>
                <a:latin typeface="Cambria" panose="02040503050406030204" pitchFamily="18" charset="0"/>
                <a:ea typeface="Cambria" panose="02040503050406030204" pitchFamily="18" charset="0"/>
              </a:rPr>
              <a:t>sacrifices [required in the law can never] make perfect those who </a:t>
            </a:r>
            <a:r>
              <a:rPr lang="en-US" b="1" i="1" dirty="0">
                <a:solidFill>
                  <a:srgbClr val="000099"/>
                </a:solidFill>
                <a:latin typeface="Cambria" panose="02040503050406030204" pitchFamily="18" charset="0"/>
                <a:ea typeface="Cambria" panose="02040503050406030204" pitchFamily="18" charset="0"/>
              </a:rPr>
              <a:t>draw near </a:t>
            </a:r>
            <a:r>
              <a:rPr lang="en-US" i="1" dirty="0">
                <a:solidFill>
                  <a:srgbClr val="000099"/>
                </a:solidFill>
                <a:latin typeface="Cambria" panose="02040503050406030204" pitchFamily="18" charset="0"/>
                <a:ea typeface="Cambria" panose="02040503050406030204" pitchFamily="18" charset="0"/>
              </a:rPr>
              <a:t>[to God]</a:t>
            </a:r>
            <a:r>
              <a:rPr lang="en-US" dirty="0"/>
              <a:t>” (Heb 10:1), but because of </a:t>
            </a:r>
            <a:r>
              <a:rPr lang="en-US" b="1" i="1" dirty="0"/>
              <a:t>Christ’s</a:t>
            </a:r>
            <a:r>
              <a:rPr lang="en-US" dirty="0"/>
              <a:t> sacrifice the author is able to encourage his readers to “</a:t>
            </a:r>
            <a:r>
              <a:rPr lang="en-US" b="1" i="1" dirty="0">
                <a:solidFill>
                  <a:srgbClr val="000099"/>
                </a:solidFill>
                <a:latin typeface="Cambria" panose="02040503050406030204" pitchFamily="18" charset="0"/>
                <a:ea typeface="Cambria" panose="02040503050406030204" pitchFamily="18" charset="0"/>
              </a:rPr>
              <a:t>draw near </a:t>
            </a:r>
            <a:r>
              <a:rPr lang="en-US" i="1" dirty="0">
                <a:solidFill>
                  <a:srgbClr val="000099"/>
                </a:solidFill>
                <a:latin typeface="Cambria" panose="02040503050406030204" pitchFamily="18" charset="0"/>
                <a:ea typeface="Cambria" panose="02040503050406030204" pitchFamily="18" charset="0"/>
              </a:rPr>
              <a:t>[to God] with a true heart in full assurance of faith</a:t>
            </a:r>
            <a:r>
              <a:rPr lang="en-US" dirty="0"/>
              <a:t>” (Heb 10:22)</a:t>
            </a:r>
          </a:p>
          <a:p>
            <a:pPr lvl="1"/>
            <a:r>
              <a:rPr lang="en-US" i="1" dirty="0">
                <a:solidFill>
                  <a:srgbClr val="000099"/>
                </a:solidFill>
                <a:latin typeface="Cambria" panose="02040503050406030204" pitchFamily="18" charset="0"/>
                <a:ea typeface="Cambria" panose="02040503050406030204" pitchFamily="18" charset="0"/>
              </a:rPr>
              <a:t>For you have not </a:t>
            </a:r>
            <a:r>
              <a:rPr lang="en-US" b="1" i="1" dirty="0">
                <a:solidFill>
                  <a:srgbClr val="000099"/>
                </a:solidFill>
                <a:latin typeface="Cambria" panose="02040503050406030204" pitchFamily="18" charset="0"/>
                <a:ea typeface="Cambria" panose="02040503050406030204" pitchFamily="18" charset="0"/>
              </a:rPr>
              <a:t>come to </a:t>
            </a:r>
            <a:r>
              <a:rPr lang="en-US" i="1" dirty="0">
                <a:solidFill>
                  <a:srgbClr val="000099"/>
                </a:solidFill>
                <a:latin typeface="Cambria" panose="02040503050406030204" pitchFamily="18" charset="0"/>
                <a:ea typeface="Cambria" panose="02040503050406030204" pitchFamily="18" charset="0"/>
              </a:rPr>
              <a:t>[=draw near] what may be touched, a blazing fire and darkness and gloom and a tempest… But you have </a:t>
            </a:r>
            <a:r>
              <a:rPr lang="en-US" b="1" i="1" dirty="0">
                <a:solidFill>
                  <a:srgbClr val="000099"/>
                </a:solidFill>
                <a:latin typeface="Cambria" panose="02040503050406030204" pitchFamily="18" charset="0"/>
                <a:ea typeface="Cambria" panose="02040503050406030204" pitchFamily="18" charset="0"/>
              </a:rPr>
              <a:t>come to </a:t>
            </a:r>
            <a:r>
              <a:rPr lang="en-US" i="1" dirty="0">
                <a:solidFill>
                  <a:srgbClr val="000099"/>
                </a:solidFill>
                <a:latin typeface="Cambria" panose="02040503050406030204" pitchFamily="18" charset="0"/>
                <a:ea typeface="Cambria" panose="02040503050406030204" pitchFamily="18" charset="0"/>
              </a:rPr>
              <a:t>Mount Zion and to the city of the living God, the heavenly Jerusalem, and to innumerable angels in festal gathering </a:t>
            </a:r>
            <a:r>
              <a:rPr lang="en-US" dirty="0"/>
              <a:t>(Heb 12:18,22)</a:t>
            </a:r>
          </a:p>
          <a:p>
            <a:pPr lvl="1"/>
            <a:endParaRPr lang="en-US" dirty="0"/>
          </a:p>
          <a:p>
            <a:pPr lvl="1"/>
            <a:endParaRPr lang="en-US" dirty="0"/>
          </a:p>
        </p:txBody>
      </p:sp>
      <p:sp>
        <p:nvSpPr>
          <p:cNvPr id="3" name="Title 2">
            <a:extLst>
              <a:ext uri="{FF2B5EF4-FFF2-40B4-BE49-F238E27FC236}">
                <a16:creationId xmlns:a16="http://schemas.microsoft.com/office/drawing/2014/main" id="{6D745D42-C10B-F143-940E-0CB44C414B7B}"/>
              </a:ext>
            </a:extLst>
          </p:cNvPr>
          <p:cNvSpPr>
            <a:spLocks noGrp="1"/>
          </p:cNvSpPr>
          <p:nvPr>
            <p:ph type="title"/>
          </p:nvPr>
        </p:nvSpPr>
        <p:spPr>
          <a:xfrm>
            <a:off x="0" y="0"/>
            <a:ext cx="9144000" cy="722101"/>
          </a:xfrm>
        </p:spPr>
        <p:txBody>
          <a:bodyPr/>
          <a:lstStyle/>
          <a:p>
            <a:r>
              <a:rPr lang="en-US" dirty="0"/>
              <a:t>Draw Near to God</a:t>
            </a:r>
          </a:p>
        </p:txBody>
      </p:sp>
    </p:spTree>
    <p:extLst>
      <p:ext uri="{BB962C8B-B14F-4D97-AF65-F5344CB8AC3E}">
        <p14:creationId xmlns:p14="http://schemas.microsoft.com/office/powerpoint/2010/main" val="26782440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73600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586549"/>
          </a:xfrm>
        </p:spPr>
        <p:txBody>
          <a:bodyPr>
            <a:normAutofit fontScale="90000"/>
          </a:bodyPr>
          <a:lstStyle/>
          <a:p>
            <a:r>
              <a:rPr lang="en-US" sz="3600" b="1" dirty="0"/>
              <a:t>*Class Discussion Time</a:t>
            </a:r>
          </a:p>
        </p:txBody>
      </p:sp>
      <p:sp>
        <p:nvSpPr>
          <p:cNvPr id="4" name="Content Placeholder 3"/>
          <p:cNvSpPr>
            <a:spLocks noGrp="1"/>
          </p:cNvSpPr>
          <p:nvPr>
            <p:ph idx="1"/>
          </p:nvPr>
        </p:nvSpPr>
        <p:spPr>
          <a:xfrm>
            <a:off x="31629" y="659311"/>
            <a:ext cx="9069201" cy="6169098"/>
          </a:xfrm>
        </p:spPr>
        <p:txBody>
          <a:bodyPr>
            <a:normAutofit/>
          </a:bodyPr>
          <a:lstStyle/>
          <a:p>
            <a:r>
              <a:rPr lang="en-US" dirty="0"/>
              <a:t>What is the most surprising thing you learned during the past year as we have looked at the book of Hebrews together?</a:t>
            </a:r>
          </a:p>
          <a:p>
            <a:r>
              <a:rPr lang="en-US" dirty="0"/>
              <a:t>The original readers of this letter were being warned because they were in danger of reverting back to Judaism. Most modern Christians are not in danger of doing this. </a:t>
            </a:r>
          </a:p>
          <a:p>
            <a:r>
              <a:rPr lang="en-US" dirty="0"/>
              <a:t>But how might </a:t>
            </a:r>
            <a:r>
              <a:rPr lang="en-US" b="1" i="1" dirty="0"/>
              <a:t>we</a:t>
            </a:r>
            <a:r>
              <a:rPr lang="en-US" dirty="0"/>
              <a:t> in our day apply the strong warnings not to put themselves under the teachings of the old covenant and ignoring the changes brought about by the new?</a:t>
            </a:r>
          </a:p>
          <a:p>
            <a:r>
              <a:rPr lang="en-US" dirty="0"/>
              <a:t>What other things do you see going on in our day that are clearly addressed in the book of Hebrews? </a:t>
            </a:r>
          </a:p>
          <a:p>
            <a:endParaRPr lang="en-US" dirty="0"/>
          </a:p>
        </p:txBody>
      </p:sp>
    </p:spTree>
    <p:extLst>
      <p:ext uri="{BB962C8B-B14F-4D97-AF65-F5344CB8AC3E}">
        <p14:creationId xmlns:p14="http://schemas.microsoft.com/office/powerpoint/2010/main" val="22223484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887D3-1B71-401F-A854-BAAF8A676383}"/>
              </a:ext>
            </a:extLst>
          </p:cNvPr>
          <p:cNvSpPr>
            <a:spLocks noGrp="1"/>
          </p:cNvSpPr>
          <p:nvPr>
            <p:ph type="title"/>
          </p:nvPr>
        </p:nvSpPr>
        <p:spPr>
          <a:xfrm>
            <a:off x="0" y="1"/>
            <a:ext cx="9144000" cy="643612"/>
          </a:xfrm>
        </p:spPr>
        <p:txBody>
          <a:bodyPr>
            <a:normAutofit fontScale="90000"/>
          </a:bodyPr>
          <a:lstStyle/>
          <a:p>
            <a:pPr algn="ctr"/>
            <a:r>
              <a:rPr lang="en-US" b="1" dirty="0">
                <a:solidFill>
                  <a:srgbClr val="000099"/>
                </a:solidFill>
                <a:effectLst>
                  <a:outerShdw blurRad="38100" dist="38100" dir="2700000" algn="tl">
                    <a:srgbClr val="000000">
                      <a:alpha val="43137"/>
                    </a:srgbClr>
                  </a:outerShdw>
                </a:effectLst>
                <a:latin typeface="Candara" panose="020E0502030303020204" pitchFamily="34" charset="0"/>
                <a:ea typeface="Gadugi" panose="020B0502040204020203" pitchFamily="34" charset="0"/>
                <a:cs typeface="Leelawadee UI" panose="020B0502040204020203" pitchFamily="34" charset="-34"/>
              </a:rPr>
              <a:t>Jesus is Better</a:t>
            </a:r>
          </a:p>
        </p:txBody>
      </p:sp>
      <p:sp>
        <p:nvSpPr>
          <p:cNvPr id="3" name="Content Placeholder 2">
            <a:extLst>
              <a:ext uri="{FF2B5EF4-FFF2-40B4-BE49-F238E27FC236}">
                <a16:creationId xmlns:a16="http://schemas.microsoft.com/office/drawing/2014/main" id="{712A9B13-216C-4F04-BA47-FABCB3AFFC38}"/>
              </a:ext>
            </a:extLst>
          </p:cNvPr>
          <p:cNvSpPr>
            <a:spLocks noGrp="1"/>
          </p:cNvSpPr>
          <p:nvPr>
            <p:ph idx="1"/>
          </p:nvPr>
        </p:nvSpPr>
        <p:spPr>
          <a:xfrm>
            <a:off x="282561" y="726026"/>
            <a:ext cx="8520011" cy="6016202"/>
          </a:xfrm>
        </p:spPr>
        <p:txBody>
          <a:bodyPr>
            <a:normAutofit fontScale="85000" lnSpcReduction="20000"/>
          </a:bodyPr>
          <a:lstStyle/>
          <a:p>
            <a:pPr>
              <a:buClr>
                <a:srgbClr val="000099"/>
              </a:buClr>
            </a:pPr>
            <a:r>
              <a:rPr lang="en-US" b="1" i="1" dirty="0"/>
              <a:t>The</a:t>
            </a:r>
            <a:r>
              <a:rPr lang="en-US" dirty="0"/>
              <a:t> Major Idea: </a:t>
            </a:r>
            <a:r>
              <a:rPr lang="en-US" b="1" i="1" dirty="0"/>
              <a:t>Jesus is Better</a:t>
            </a:r>
          </a:p>
          <a:p>
            <a:pPr lvl="1"/>
            <a:r>
              <a:rPr lang="en-US" dirty="0"/>
              <a:t>Jesus Is Better Than the OT Prophets (1:1-4)</a:t>
            </a:r>
          </a:p>
          <a:p>
            <a:pPr lvl="1"/>
            <a:r>
              <a:rPr lang="en-US" dirty="0"/>
              <a:t>Jesus Is Better Than the Angels (1:5-2:18)</a:t>
            </a:r>
          </a:p>
          <a:p>
            <a:pPr lvl="1"/>
            <a:r>
              <a:rPr lang="en-US" dirty="0"/>
              <a:t>Jesus Is Better Than Moses (3:1-4:13)</a:t>
            </a:r>
          </a:p>
          <a:p>
            <a:pPr lvl="1"/>
            <a:r>
              <a:rPr lang="en-US" dirty="0"/>
              <a:t>Jesus’ Priesthood Is Better Than the Levitical Priesthood (4:14-10:18)</a:t>
            </a:r>
          </a:p>
          <a:p>
            <a:r>
              <a:rPr lang="en-US" dirty="0"/>
              <a:t>Notice that </a:t>
            </a:r>
            <a:r>
              <a:rPr lang="en-US" b="1" i="1" dirty="0"/>
              <a:t>every one</a:t>
            </a:r>
            <a:r>
              <a:rPr lang="en-US" dirty="0"/>
              <a:t> of the items in the above list where the author declares Jesus to be “better” is an item associated with the </a:t>
            </a:r>
            <a:r>
              <a:rPr lang="en-US" b="1" i="1" dirty="0"/>
              <a:t>old covenant</a:t>
            </a:r>
            <a:r>
              <a:rPr lang="en-US" dirty="0"/>
              <a:t>:</a:t>
            </a:r>
          </a:p>
          <a:p>
            <a:pPr lvl="1"/>
            <a:r>
              <a:rPr lang="en-US" dirty="0"/>
              <a:t>The </a:t>
            </a:r>
            <a:r>
              <a:rPr lang="en-US" b="1" i="1" dirty="0"/>
              <a:t>OT Prophets </a:t>
            </a:r>
            <a:r>
              <a:rPr lang="en-US" dirty="0"/>
              <a:t>gave us the old covenant scriptures.</a:t>
            </a:r>
          </a:p>
          <a:p>
            <a:pPr lvl="1"/>
            <a:r>
              <a:rPr lang="en-US" dirty="0"/>
              <a:t>The </a:t>
            </a:r>
            <a:r>
              <a:rPr lang="en-US" b="1" i="1" dirty="0"/>
              <a:t>Angels</a:t>
            </a:r>
            <a:r>
              <a:rPr lang="en-US" dirty="0"/>
              <a:t> are said to have delivered the old covenant law to Moses. (Heb </a:t>
            </a:r>
            <a:r>
              <a:rPr lang="en-US" sz="2800" dirty="0"/>
              <a:t>2:2; cf. Acts 7:53; Gal. 3:19</a:t>
            </a:r>
            <a:r>
              <a:rPr lang="en-US" dirty="0"/>
              <a:t>)</a:t>
            </a:r>
          </a:p>
          <a:p>
            <a:pPr lvl="1"/>
            <a:r>
              <a:rPr lang="en-US" b="1" i="1" dirty="0"/>
              <a:t>Moses</a:t>
            </a:r>
            <a:r>
              <a:rPr lang="en-US" dirty="0"/>
              <a:t> is the one who proclaimed the old covenant law to the Israelites.</a:t>
            </a:r>
          </a:p>
          <a:p>
            <a:pPr lvl="1"/>
            <a:r>
              <a:rPr lang="en-US" dirty="0"/>
              <a:t>The </a:t>
            </a:r>
            <a:r>
              <a:rPr lang="en-US" b="1" i="1" dirty="0"/>
              <a:t>Levitical Priesthood </a:t>
            </a:r>
            <a:r>
              <a:rPr lang="en-US" dirty="0"/>
              <a:t>is the old covenant priesthood.</a:t>
            </a:r>
          </a:p>
          <a:p>
            <a:r>
              <a:rPr lang="en-US" dirty="0"/>
              <a:t>Which brings us to the </a:t>
            </a:r>
            <a:r>
              <a:rPr lang="en-US" b="1" i="1" dirty="0"/>
              <a:t>second </a:t>
            </a:r>
            <a:r>
              <a:rPr lang="en-US" dirty="0"/>
              <a:t>major idea in the book of Hebrews: The </a:t>
            </a:r>
            <a:r>
              <a:rPr lang="en-US" b="1" i="1" dirty="0"/>
              <a:t>new</a:t>
            </a:r>
            <a:r>
              <a:rPr lang="en-US" dirty="0"/>
              <a:t> covenant that Jesus mediates is </a:t>
            </a:r>
            <a:r>
              <a:rPr lang="en-US" b="1" i="1" dirty="0"/>
              <a:t>better</a:t>
            </a:r>
            <a:r>
              <a:rPr lang="en-US" dirty="0"/>
              <a:t> than the </a:t>
            </a:r>
            <a:r>
              <a:rPr lang="en-US" b="1" i="1" dirty="0"/>
              <a:t>old</a:t>
            </a:r>
            <a:r>
              <a:rPr lang="en-US" dirty="0"/>
              <a:t> covenant made with the nation of Israel through Moses.</a:t>
            </a:r>
          </a:p>
        </p:txBody>
      </p:sp>
    </p:spTree>
    <p:extLst>
      <p:ext uri="{BB962C8B-B14F-4D97-AF65-F5344CB8AC3E}">
        <p14:creationId xmlns:p14="http://schemas.microsoft.com/office/powerpoint/2010/main" val="28879895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p:cTn id="56"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3">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 calcmode="lin" valueType="num">
                                      <p:cBhvr>
                                        <p:cTn id="63"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3">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 calcmode="lin" valueType="num">
                                      <p:cBhvr>
                                        <p:cTn id="70"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887D3-1B71-401F-A854-BAAF8A676383}"/>
              </a:ext>
            </a:extLst>
          </p:cNvPr>
          <p:cNvSpPr>
            <a:spLocks noGrp="1"/>
          </p:cNvSpPr>
          <p:nvPr>
            <p:ph type="title"/>
          </p:nvPr>
        </p:nvSpPr>
        <p:spPr>
          <a:xfrm>
            <a:off x="0" y="1"/>
            <a:ext cx="9144000" cy="643612"/>
          </a:xfrm>
        </p:spPr>
        <p:txBody>
          <a:bodyPr>
            <a:normAutofit/>
          </a:bodyPr>
          <a:lstStyle/>
          <a:p>
            <a:pPr algn="ctr"/>
            <a:r>
              <a:rPr lang="en-US" sz="4000" b="1" dirty="0">
                <a:solidFill>
                  <a:srgbClr val="000099"/>
                </a:solidFill>
                <a:effectLst>
                  <a:outerShdw blurRad="38100" dist="38100" dir="2700000" algn="tl">
                    <a:srgbClr val="000000">
                      <a:alpha val="43137"/>
                    </a:srgbClr>
                  </a:outerShdw>
                </a:effectLst>
                <a:latin typeface="Candara" panose="020E0502030303020204" pitchFamily="34" charset="0"/>
                <a:ea typeface="Gadugi" panose="020B0502040204020203" pitchFamily="34" charset="0"/>
                <a:cs typeface="Leelawadee UI" panose="020B0502040204020203" pitchFamily="34" charset="-34"/>
              </a:rPr>
              <a:t>The </a:t>
            </a:r>
            <a:r>
              <a:rPr lang="en-US" sz="4000" b="1" i="1" dirty="0">
                <a:solidFill>
                  <a:srgbClr val="000099"/>
                </a:solidFill>
                <a:effectLst>
                  <a:outerShdw blurRad="38100" dist="38100" dir="2700000" algn="tl">
                    <a:srgbClr val="000000">
                      <a:alpha val="43137"/>
                    </a:srgbClr>
                  </a:outerShdw>
                </a:effectLst>
                <a:latin typeface="Candara" panose="020E0502030303020204" pitchFamily="34" charset="0"/>
                <a:ea typeface="Gadugi" panose="020B0502040204020203" pitchFamily="34" charset="0"/>
                <a:cs typeface="Leelawadee UI" panose="020B0502040204020203" pitchFamily="34" charset="-34"/>
              </a:rPr>
              <a:t>New</a:t>
            </a:r>
            <a:r>
              <a:rPr lang="en-US" sz="4000" b="1" dirty="0">
                <a:solidFill>
                  <a:srgbClr val="000099"/>
                </a:solidFill>
                <a:effectLst>
                  <a:outerShdw blurRad="38100" dist="38100" dir="2700000" algn="tl">
                    <a:srgbClr val="000000">
                      <a:alpha val="43137"/>
                    </a:srgbClr>
                  </a:outerShdw>
                </a:effectLst>
                <a:latin typeface="Candara" panose="020E0502030303020204" pitchFamily="34" charset="0"/>
                <a:ea typeface="Gadugi" panose="020B0502040204020203" pitchFamily="34" charset="0"/>
                <a:cs typeface="Leelawadee UI" panose="020B0502040204020203" pitchFamily="34" charset="-34"/>
              </a:rPr>
              <a:t> Covenant Is Better Than the </a:t>
            </a:r>
            <a:r>
              <a:rPr lang="en-US" sz="4000" b="1" i="1" dirty="0">
                <a:solidFill>
                  <a:srgbClr val="000099"/>
                </a:solidFill>
                <a:effectLst>
                  <a:outerShdw blurRad="38100" dist="38100" dir="2700000" algn="tl">
                    <a:srgbClr val="000000">
                      <a:alpha val="43137"/>
                    </a:srgbClr>
                  </a:outerShdw>
                </a:effectLst>
                <a:latin typeface="Candara" panose="020E0502030303020204" pitchFamily="34" charset="0"/>
                <a:ea typeface="Gadugi" panose="020B0502040204020203" pitchFamily="34" charset="0"/>
                <a:cs typeface="Leelawadee UI" panose="020B0502040204020203" pitchFamily="34" charset="-34"/>
              </a:rPr>
              <a:t>Old</a:t>
            </a:r>
          </a:p>
        </p:txBody>
      </p:sp>
      <p:sp>
        <p:nvSpPr>
          <p:cNvPr id="3" name="Content Placeholder 2">
            <a:extLst>
              <a:ext uri="{FF2B5EF4-FFF2-40B4-BE49-F238E27FC236}">
                <a16:creationId xmlns:a16="http://schemas.microsoft.com/office/drawing/2014/main" id="{712A9B13-216C-4F04-BA47-FABCB3AFFC38}"/>
              </a:ext>
            </a:extLst>
          </p:cNvPr>
          <p:cNvSpPr>
            <a:spLocks noGrp="1"/>
          </p:cNvSpPr>
          <p:nvPr>
            <p:ph idx="1"/>
          </p:nvPr>
        </p:nvSpPr>
        <p:spPr>
          <a:xfrm>
            <a:off x="74565" y="549425"/>
            <a:ext cx="9041964" cy="6271293"/>
          </a:xfrm>
        </p:spPr>
        <p:txBody>
          <a:bodyPr>
            <a:normAutofit fontScale="85000" lnSpcReduction="10000"/>
          </a:bodyPr>
          <a:lstStyle/>
          <a:p>
            <a:r>
              <a:rPr lang="en-US" dirty="0"/>
              <a:t>Because Christ has come and established a </a:t>
            </a:r>
            <a:r>
              <a:rPr lang="en-US" b="1" i="1" dirty="0"/>
              <a:t>new and eternal covenant</a:t>
            </a:r>
            <a:r>
              <a:rPr lang="en-US" dirty="0"/>
              <a:t>, the </a:t>
            </a:r>
            <a:r>
              <a:rPr lang="en-US" b="1" i="1" dirty="0"/>
              <a:t>old covenant</a:t>
            </a:r>
            <a:r>
              <a:rPr lang="en-US" dirty="0"/>
              <a:t>, made with the nation of Israel through Moses, </a:t>
            </a:r>
            <a:r>
              <a:rPr lang="en-US" b="1" i="1" dirty="0"/>
              <a:t>is now obsolete</a:t>
            </a:r>
            <a:r>
              <a:rPr lang="en-US" dirty="0"/>
              <a:t>:</a:t>
            </a:r>
          </a:p>
          <a:p>
            <a:pPr lvl="1"/>
            <a:r>
              <a:rPr lang="en-US" i="1" dirty="0">
                <a:solidFill>
                  <a:srgbClr val="000099"/>
                </a:solidFill>
                <a:latin typeface="Cambria" panose="02040503050406030204" pitchFamily="18" charset="0"/>
                <a:ea typeface="Cambria" panose="02040503050406030204" pitchFamily="18" charset="0"/>
              </a:rPr>
              <a:t>“The Lord has sworn and will not change his mind, ‘You [Jesus] are a priest forever.’” This makes Jesus the guarantor of a </a:t>
            </a:r>
            <a:r>
              <a:rPr lang="en-US" b="1" i="1" dirty="0">
                <a:solidFill>
                  <a:srgbClr val="000099"/>
                </a:solidFill>
                <a:latin typeface="Cambria" panose="02040503050406030204" pitchFamily="18" charset="0"/>
                <a:ea typeface="Cambria" panose="02040503050406030204" pitchFamily="18" charset="0"/>
              </a:rPr>
              <a:t>better covenant</a:t>
            </a:r>
            <a:r>
              <a:rPr lang="en-US" i="1" dirty="0">
                <a:solidFill>
                  <a:srgbClr val="000099"/>
                </a:solidFill>
                <a:latin typeface="Cambria" panose="02040503050406030204" pitchFamily="18" charset="0"/>
                <a:ea typeface="Cambria" panose="02040503050406030204" pitchFamily="18" charset="0"/>
              </a:rPr>
              <a:t>. </a:t>
            </a:r>
            <a:r>
              <a:rPr lang="en-US" dirty="0"/>
              <a:t>(Heb 7:21b-22)</a:t>
            </a:r>
          </a:p>
          <a:p>
            <a:pPr lvl="1"/>
            <a:r>
              <a:rPr lang="en-US" i="1" dirty="0">
                <a:solidFill>
                  <a:srgbClr val="000099"/>
                </a:solidFill>
                <a:latin typeface="Cambria" panose="02040503050406030204" pitchFamily="18" charset="0"/>
                <a:ea typeface="Cambria" panose="02040503050406030204" pitchFamily="18" charset="0"/>
              </a:rPr>
              <a:t>Christ has obtained a ministry that is as much more excellent than the old as </a:t>
            </a:r>
            <a:r>
              <a:rPr lang="en-US" b="1" i="1" dirty="0">
                <a:solidFill>
                  <a:srgbClr val="000099"/>
                </a:solidFill>
                <a:latin typeface="Cambria" panose="02040503050406030204" pitchFamily="18" charset="0"/>
                <a:ea typeface="Cambria" panose="02040503050406030204" pitchFamily="18" charset="0"/>
              </a:rPr>
              <a:t>the [new] covenant </a:t>
            </a:r>
            <a:r>
              <a:rPr lang="en-US" i="1" dirty="0">
                <a:solidFill>
                  <a:srgbClr val="000099"/>
                </a:solidFill>
                <a:latin typeface="Cambria" panose="02040503050406030204" pitchFamily="18" charset="0"/>
                <a:ea typeface="Cambria" panose="02040503050406030204" pitchFamily="18" charset="0"/>
              </a:rPr>
              <a:t>[Christ] mediates </a:t>
            </a:r>
            <a:r>
              <a:rPr lang="en-US" b="1" i="1" dirty="0">
                <a:solidFill>
                  <a:srgbClr val="000099"/>
                </a:solidFill>
                <a:latin typeface="Cambria" panose="02040503050406030204" pitchFamily="18" charset="0"/>
                <a:ea typeface="Cambria" panose="02040503050406030204" pitchFamily="18" charset="0"/>
              </a:rPr>
              <a:t>is better</a:t>
            </a:r>
            <a:r>
              <a:rPr lang="en-US" i="1" dirty="0">
                <a:solidFill>
                  <a:srgbClr val="000099"/>
                </a:solidFill>
                <a:latin typeface="Cambria" panose="02040503050406030204" pitchFamily="18" charset="0"/>
                <a:ea typeface="Cambria" panose="02040503050406030204" pitchFamily="18" charset="0"/>
              </a:rPr>
              <a:t>, since it is enacted on better promises. For </a:t>
            </a:r>
            <a:r>
              <a:rPr lang="en-US" b="1" i="1" dirty="0">
                <a:solidFill>
                  <a:srgbClr val="000099"/>
                </a:solidFill>
                <a:latin typeface="Cambria" panose="02040503050406030204" pitchFamily="18" charset="0"/>
                <a:ea typeface="Cambria" panose="02040503050406030204" pitchFamily="18" charset="0"/>
              </a:rPr>
              <a:t>if that first covenant had been faultless, there would have been no occasion to look for a second</a:t>
            </a:r>
            <a:r>
              <a:rPr lang="en-US" i="1" dirty="0">
                <a:solidFill>
                  <a:srgbClr val="000099"/>
                </a:solidFill>
                <a:latin typeface="Cambria" panose="02040503050406030204" pitchFamily="18" charset="0"/>
                <a:ea typeface="Cambria" panose="02040503050406030204" pitchFamily="18" charset="0"/>
              </a:rPr>
              <a:t>. For he finds fault with them when he says: “Behold, the days are coming, declares the Lord, when </a:t>
            </a:r>
            <a:r>
              <a:rPr lang="en-US" b="1" i="1" dirty="0">
                <a:solidFill>
                  <a:srgbClr val="000099"/>
                </a:solidFill>
                <a:latin typeface="Cambria" panose="02040503050406030204" pitchFamily="18" charset="0"/>
                <a:ea typeface="Cambria" panose="02040503050406030204" pitchFamily="18" charset="0"/>
              </a:rPr>
              <a:t>I will establish a new covenant</a:t>
            </a:r>
            <a:r>
              <a:rPr lang="en-US" i="1" dirty="0">
                <a:solidFill>
                  <a:srgbClr val="000099"/>
                </a:solidFill>
                <a:latin typeface="Cambria" panose="02040503050406030204" pitchFamily="18" charset="0"/>
                <a:ea typeface="Cambria" panose="02040503050406030204" pitchFamily="18" charset="0"/>
              </a:rPr>
              <a:t> with the house of Israel and with the house of Judah, </a:t>
            </a:r>
            <a:r>
              <a:rPr lang="en-US" b="1" i="1" dirty="0">
                <a:solidFill>
                  <a:srgbClr val="000099"/>
                </a:solidFill>
                <a:latin typeface="Cambria" panose="02040503050406030204" pitchFamily="18" charset="0"/>
                <a:ea typeface="Cambria" panose="02040503050406030204" pitchFamily="18" charset="0"/>
              </a:rPr>
              <a:t>not like the covenant that I made with their fathers </a:t>
            </a:r>
            <a:r>
              <a:rPr lang="en-US" i="1" dirty="0">
                <a:solidFill>
                  <a:srgbClr val="000099"/>
                </a:solidFill>
                <a:latin typeface="Cambria" panose="02040503050406030204" pitchFamily="18" charset="0"/>
                <a:ea typeface="Cambria" panose="02040503050406030204" pitchFamily="18" charset="0"/>
              </a:rPr>
              <a:t>on the day when I took them by the hand to bring them out of the land of Egypt”… </a:t>
            </a:r>
            <a:r>
              <a:rPr lang="en-US" b="1" i="1" dirty="0">
                <a:solidFill>
                  <a:srgbClr val="000099"/>
                </a:solidFill>
                <a:latin typeface="Cambria" panose="02040503050406030204" pitchFamily="18" charset="0"/>
                <a:ea typeface="Cambria" panose="02040503050406030204" pitchFamily="18" charset="0"/>
              </a:rPr>
              <a:t>In speaking of a new covenant, he makes the first one obsolete</a:t>
            </a:r>
            <a:r>
              <a:rPr lang="en-US" i="1" dirty="0">
                <a:solidFill>
                  <a:srgbClr val="000099"/>
                </a:solidFill>
                <a:latin typeface="Cambria" panose="02040503050406030204" pitchFamily="18" charset="0"/>
                <a:ea typeface="Cambria" panose="02040503050406030204" pitchFamily="18" charset="0"/>
              </a:rPr>
              <a:t>... </a:t>
            </a:r>
            <a:r>
              <a:rPr lang="en-US" sz="2900" dirty="0"/>
              <a:t>(Heb 8:6-9, 13a)</a:t>
            </a:r>
          </a:p>
          <a:p>
            <a:pPr lvl="1"/>
            <a:r>
              <a:rPr lang="en-US" b="0" i="1" u="none" strike="noStrike" baseline="0" dirty="0">
                <a:solidFill>
                  <a:srgbClr val="000099"/>
                </a:solidFill>
                <a:latin typeface="Cambria" panose="02040503050406030204" pitchFamily="18" charset="0"/>
                <a:ea typeface="Cambria" panose="02040503050406030204" pitchFamily="18" charset="0"/>
              </a:rPr>
              <a:t>Now may the God of peace who brought again from the dead our Lord Jesus… by the blood of the </a:t>
            </a:r>
            <a:r>
              <a:rPr lang="en-US" b="1" i="1" u="none" strike="noStrike" baseline="0" dirty="0">
                <a:solidFill>
                  <a:srgbClr val="000099"/>
                </a:solidFill>
                <a:latin typeface="Cambria" panose="02040503050406030204" pitchFamily="18" charset="0"/>
                <a:ea typeface="Cambria" panose="02040503050406030204" pitchFamily="18" charset="0"/>
              </a:rPr>
              <a:t>eternal covenant</a:t>
            </a:r>
            <a:r>
              <a:rPr lang="en-US" b="0" i="1" u="none" strike="noStrike" baseline="0" dirty="0">
                <a:solidFill>
                  <a:srgbClr val="000099"/>
                </a:solidFill>
                <a:latin typeface="Cambria" panose="02040503050406030204" pitchFamily="18" charset="0"/>
                <a:ea typeface="Cambria" panose="02040503050406030204" pitchFamily="18" charset="0"/>
              </a:rPr>
              <a:t>, equip you with everything good that you may do his will... </a:t>
            </a:r>
            <a:r>
              <a:rPr lang="en-US" sz="2900" dirty="0"/>
              <a:t>(Heb 13:20-21)</a:t>
            </a:r>
          </a:p>
          <a:p>
            <a:pPr lvl="1"/>
            <a:endParaRPr lang="en-US" sz="2900" dirty="0"/>
          </a:p>
        </p:txBody>
      </p:sp>
    </p:spTree>
    <p:extLst>
      <p:ext uri="{BB962C8B-B14F-4D97-AF65-F5344CB8AC3E}">
        <p14:creationId xmlns:p14="http://schemas.microsoft.com/office/powerpoint/2010/main" val="6139680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887D3-1B71-401F-A854-BAAF8A676383}"/>
              </a:ext>
            </a:extLst>
          </p:cNvPr>
          <p:cNvSpPr>
            <a:spLocks noGrp="1"/>
          </p:cNvSpPr>
          <p:nvPr>
            <p:ph type="title"/>
          </p:nvPr>
        </p:nvSpPr>
        <p:spPr>
          <a:xfrm>
            <a:off x="0" y="1"/>
            <a:ext cx="9144000" cy="643612"/>
          </a:xfrm>
        </p:spPr>
        <p:txBody>
          <a:bodyPr>
            <a:normAutofit/>
          </a:bodyPr>
          <a:lstStyle/>
          <a:p>
            <a:r>
              <a:rPr lang="en-US" sz="4000" dirty="0">
                <a:ea typeface="Gadugi" panose="020B0502040204020203" pitchFamily="34" charset="0"/>
                <a:cs typeface="Leelawadee UI" panose="020B0502040204020203" pitchFamily="34" charset="-34"/>
              </a:rPr>
              <a:t>The </a:t>
            </a:r>
            <a:r>
              <a:rPr lang="en-US" sz="4000" i="1" dirty="0">
                <a:ea typeface="Gadugi" panose="020B0502040204020203" pitchFamily="34" charset="0"/>
                <a:cs typeface="Leelawadee UI" panose="020B0502040204020203" pitchFamily="34" charset="-34"/>
              </a:rPr>
              <a:t>New</a:t>
            </a:r>
            <a:r>
              <a:rPr lang="en-US" sz="4000" dirty="0">
                <a:ea typeface="Gadugi" panose="020B0502040204020203" pitchFamily="34" charset="0"/>
                <a:cs typeface="Leelawadee UI" panose="020B0502040204020203" pitchFamily="34" charset="-34"/>
              </a:rPr>
              <a:t> Covenant Is Better Than the </a:t>
            </a:r>
            <a:r>
              <a:rPr lang="en-US" sz="4000" i="1" dirty="0">
                <a:ea typeface="Gadugi" panose="020B0502040204020203" pitchFamily="34" charset="0"/>
                <a:cs typeface="Leelawadee UI" panose="020B0502040204020203" pitchFamily="34" charset="-34"/>
              </a:rPr>
              <a:t>Old</a:t>
            </a:r>
            <a:endParaRPr lang="en-US" sz="4000" b="1" dirty="0">
              <a:solidFill>
                <a:srgbClr val="000099"/>
              </a:solidFill>
              <a:effectLst>
                <a:outerShdw blurRad="38100" dist="38100" dir="2700000" algn="tl">
                  <a:srgbClr val="000000">
                    <a:alpha val="43137"/>
                  </a:srgbClr>
                </a:outerShdw>
              </a:effectLst>
              <a:ea typeface="Gadugi" panose="020B0502040204020203" pitchFamily="34" charset="0"/>
              <a:cs typeface="Leelawadee UI" panose="020B0502040204020203" pitchFamily="34" charset="-34"/>
            </a:endParaRPr>
          </a:p>
        </p:txBody>
      </p:sp>
      <p:sp>
        <p:nvSpPr>
          <p:cNvPr id="3" name="Content Placeholder 2">
            <a:extLst>
              <a:ext uri="{FF2B5EF4-FFF2-40B4-BE49-F238E27FC236}">
                <a16:creationId xmlns:a16="http://schemas.microsoft.com/office/drawing/2014/main" id="{712A9B13-216C-4F04-BA47-FABCB3AFFC38}"/>
              </a:ext>
            </a:extLst>
          </p:cNvPr>
          <p:cNvSpPr>
            <a:spLocks noGrp="1"/>
          </p:cNvSpPr>
          <p:nvPr>
            <p:ph idx="1"/>
          </p:nvPr>
        </p:nvSpPr>
        <p:spPr>
          <a:xfrm>
            <a:off x="282561" y="643613"/>
            <a:ext cx="8520011" cy="6214387"/>
          </a:xfrm>
        </p:spPr>
        <p:txBody>
          <a:bodyPr>
            <a:normAutofit fontScale="85000" lnSpcReduction="10000"/>
          </a:bodyPr>
          <a:lstStyle/>
          <a:p>
            <a:r>
              <a:rPr lang="en-US" dirty="0"/>
              <a:t>Furthermore, the author takes great pains throughout the letter to demonstrate that </a:t>
            </a:r>
            <a:r>
              <a:rPr lang="en-US" b="1" i="1" dirty="0"/>
              <a:t>all</a:t>
            </a:r>
            <a:r>
              <a:rPr lang="en-US" dirty="0"/>
              <a:t> of the things </a:t>
            </a:r>
            <a:r>
              <a:rPr lang="en-US" b="1" i="1" dirty="0"/>
              <a:t>associated</a:t>
            </a:r>
            <a:r>
              <a:rPr lang="en-US" dirty="0"/>
              <a:t> with the </a:t>
            </a:r>
            <a:r>
              <a:rPr lang="en-US" b="1" i="1" dirty="0"/>
              <a:t>old covenant</a:t>
            </a:r>
            <a:r>
              <a:rPr lang="en-US" dirty="0"/>
              <a:t> –</a:t>
            </a:r>
          </a:p>
          <a:p>
            <a:pPr lvl="1"/>
            <a:r>
              <a:rPr lang="en-US" dirty="0"/>
              <a:t>Were </a:t>
            </a:r>
            <a:r>
              <a:rPr lang="en-US" b="1" i="1" dirty="0"/>
              <a:t>Given By God</a:t>
            </a:r>
            <a:r>
              <a:rPr lang="en-US" dirty="0"/>
              <a:t> (to the people of Israel) and served God’s sovereign purposes within the course of redemptive history.</a:t>
            </a:r>
          </a:p>
          <a:p>
            <a:pPr lvl="1"/>
            <a:r>
              <a:rPr lang="en-US" b="1" i="1" dirty="0"/>
              <a:t>But</a:t>
            </a:r>
            <a:r>
              <a:rPr lang="en-US" dirty="0"/>
              <a:t> at the same time, they were proclaimed by God </a:t>
            </a:r>
            <a:r>
              <a:rPr lang="en-US" b="1" i="1" dirty="0"/>
              <a:t>within the OT scriptures themselves </a:t>
            </a:r>
            <a:r>
              <a:rPr lang="en-US" dirty="0"/>
              <a:t>to be </a:t>
            </a:r>
            <a:r>
              <a:rPr lang="en-US" b="1" i="1" dirty="0"/>
              <a:t>temporary</a:t>
            </a:r>
            <a:r>
              <a:rPr lang="en-US" dirty="0"/>
              <a:t>, because those things were mere </a:t>
            </a:r>
            <a:r>
              <a:rPr lang="en-US" b="1" i="1" dirty="0"/>
              <a:t>types</a:t>
            </a:r>
            <a:r>
              <a:rPr lang="en-US" dirty="0"/>
              <a:t> that </a:t>
            </a:r>
            <a:r>
              <a:rPr lang="en-US" b="1" i="1" dirty="0"/>
              <a:t>prefigured</a:t>
            </a:r>
            <a:r>
              <a:rPr lang="en-US" dirty="0"/>
              <a:t> the </a:t>
            </a:r>
            <a:r>
              <a:rPr lang="en-US" b="1" i="1" dirty="0"/>
              <a:t>greater</a:t>
            </a:r>
            <a:r>
              <a:rPr lang="en-US" dirty="0"/>
              <a:t> spiritual realities that we now have in Christ in the </a:t>
            </a:r>
            <a:r>
              <a:rPr lang="en-US" b="1" i="1" dirty="0"/>
              <a:t>new covenant</a:t>
            </a:r>
            <a:r>
              <a:rPr lang="en-US" dirty="0"/>
              <a:t>.</a:t>
            </a:r>
          </a:p>
          <a:p>
            <a:r>
              <a:rPr lang="en-US" dirty="0"/>
              <a:t>The old covenant and all those things associated with it were </a:t>
            </a:r>
            <a:r>
              <a:rPr lang="en-US" b="1" i="1" dirty="0"/>
              <a:t>never designed </a:t>
            </a:r>
            <a:r>
              <a:rPr lang="en-US" dirty="0"/>
              <a:t>to meet the ultimate spiritual needs of God’s people. Only Jesus can do that!</a:t>
            </a:r>
          </a:p>
          <a:p>
            <a:r>
              <a:rPr lang="en-US" dirty="0"/>
              <a:t>Consequently, throughout the letter, the author demonstrates again and again from the OT text itself, that the old covenant system and all the things that were a part of it were </a:t>
            </a:r>
            <a:r>
              <a:rPr lang="en-US" b="1" i="1" dirty="0"/>
              <a:t>inadequate</a:t>
            </a:r>
            <a:r>
              <a:rPr lang="en-US" dirty="0"/>
              <a:t> and a </a:t>
            </a:r>
            <a:r>
              <a:rPr lang="en-US" b="1" i="1" dirty="0"/>
              <a:t>mere shadow </a:t>
            </a:r>
            <a:r>
              <a:rPr lang="en-US" dirty="0"/>
              <a:t>of the coming greater realities that they were pointing to.</a:t>
            </a:r>
          </a:p>
        </p:txBody>
      </p:sp>
    </p:spTree>
    <p:extLst>
      <p:ext uri="{BB962C8B-B14F-4D97-AF65-F5344CB8AC3E}">
        <p14:creationId xmlns:p14="http://schemas.microsoft.com/office/powerpoint/2010/main" val="27448646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887D3-1B71-401F-A854-BAAF8A676383}"/>
              </a:ext>
            </a:extLst>
          </p:cNvPr>
          <p:cNvSpPr>
            <a:spLocks noGrp="1"/>
          </p:cNvSpPr>
          <p:nvPr>
            <p:ph type="title"/>
          </p:nvPr>
        </p:nvSpPr>
        <p:spPr>
          <a:xfrm>
            <a:off x="0" y="1"/>
            <a:ext cx="9144000" cy="643612"/>
          </a:xfrm>
        </p:spPr>
        <p:txBody>
          <a:bodyPr>
            <a:normAutofit/>
          </a:bodyPr>
          <a:lstStyle/>
          <a:p>
            <a:r>
              <a:rPr lang="en-US" sz="4000" dirty="0">
                <a:ea typeface="Gadugi" panose="020B0502040204020203" pitchFamily="34" charset="0"/>
                <a:cs typeface="Leelawadee UI" panose="020B0502040204020203" pitchFamily="34" charset="-34"/>
              </a:rPr>
              <a:t>The </a:t>
            </a:r>
            <a:r>
              <a:rPr lang="en-US" sz="4000" i="1" dirty="0">
                <a:ea typeface="Gadugi" panose="020B0502040204020203" pitchFamily="34" charset="0"/>
                <a:cs typeface="Leelawadee UI" panose="020B0502040204020203" pitchFamily="34" charset="-34"/>
              </a:rPr>
              <a:t>New</a:t>
            </a:r>
            <a:r>
              <a:rPr lang="en-US" sz="4000" dirty="0">
                <a:ea typeface="Gadugi" panose="020B0502040204020203" pitchFamily="34" charset="0"/>
                <a:cs typeface="Leelawadee UI" panose="020B0502040204020203" pitchFamily="34" charset="-34"/>
              </a:rPr>
              <a:t> Covenant Is Better Than the </a:t>
            </a:r>
            <a:r>
              <a:rPr lang="en-US" sz="4000" i="1" dirty="0">
                <a:ea typeface="Gadugi" panose="020B0502040204020203" pitchFamily="34" charset="0"/>
                <a:cs typeface="Leelawadee UI" panose="020B0502040204020203" pitchFamily="34" charset="-34"/>
              </a:rPr>
              <a:t>Old</a:t>
            </a:r>
            <a:endParaRPr lang="en-US" sz="4000" b="1" dirty="0">
              <a:solidFill>
                <a:srgbClr val="000099"/>
              </a:solidFill>
              <a:effectLst>
                <a:outerShdw blurRad="38100" dist="38100" dir="2700000" algn="tl">
                  <a:srgbClr val="000000">
                    <a:alpha val="43137"/>
                  </a:srgbClr>
                </a:outerShdw>
              </a:effectLst>
              <a:ea typeface="Gadugi" panose="020B0502040204020203" pitchFamily="34" charset="0"/>
              <a:cs typeface="Leelawadee UI" panose="020B0502040204020203" pitchFamily="34" charset="-34"/>
            </a:endParaRPr>
          </a:p>
        </p:txBody>
      </p:sp>
      <p:sp>
        <p:nvSpPr>
          <p:cNvPr id="3" name="Content Placeholder 2">
            <a:extLst>
              <a:ext uri="{FF2B5EF4-FFF2-40B4-BE49-F238E27FC236}">
                <a16:creationId xmlns:a16="http://schemas.microsoft.com/office/drawing/2014/main" id="{712A9B13-216C-4F04-BA47-FABCB3AFFC38}"/>
              </a:ext>
            </a:extLst>
          </p:cNvPr>
          <p:cNvSpPr>
            <a:spLocks noGrp="1"/>
          </p:cNvSpPr>
          <p:nvPr>
            <p:ph idx="1"/>
          </p:nvPr>
        </p:nvSpPr>
        <p:spPr>
          <a:xfrm>
            <a:off x="282561" y="726026"/>
            <a:ext cx="8520011" cy="6016202"/>
          </a:xfrm>
        </p:spPr>
        <p:txBody>
          <a:bodyPr>
            <a:normAutofit lnSpcReduction="10000"/>
          </a:bodyPr>
          <a:lstStyle/>
          <a:p>
            <a:r>
              <a:rPr lang="en-US" dirty="0"/>
              <a:t>The major things associated with the old covenant that are discussed in the book of Hebrews are:</a:t>
            </a:r>
          </a:p>
          <a:p>
            <a:pPr lvl="1"/>
            <a:r>
              <a:rPr lang="en-US" dirty="0"/>
              <a:t>The Old Testament Scriptures</a:t>
            </a:r>
          </a:p>
          <a:p>
            <a:pPr lvl="1"/>
            <a:r>
              <a:rPr lang="en-US" dirty="0"/>
              <a:t>The Levitical Priesthood</a:t>
            </a:r>
          </a:p>
          <a:p>
            <a:pPr lvl="1"/>
            <a:r>
              <a:rPr lang="en-US" dirty="0"/>
              <a:t>The Law of Moses</a:t>
            </a:r>
          </a:p>
          <a:p>
            <a:pPr lvl="1"/>
            <a:r>
              <a:rPr lang="en-US" dirty="0"/>
              <a:t>The Sabbath Rest</a:t>
            </a:r>
          </a:p>
          <a:p>
            <a:pPr lvl="1"/>
            <a:r>
              <a:rPr lang="en-US" dirty="0"/>
              <a:t>The Tabernacle</a:t>
            </a:r>
          </a:p>
          <a:p>
            <a:pPr lvl="1"/>
            <a:r>
              <a:rPr lang="en-US" dirty="0"/>
              <a:t>The Animal Sacrifices</a:t>
            </a:r>
          </a:p>
          <a:p>
            <a:pPr lvl="1"/>
            <a:r>
              <a:rPr lang="en-US" dirty="0"/>
              <a:t>The Earthly City of Jerusalem</a:t>
            </a:r>
          </a:p>
          <a:p>
            <a:pPr lvl="1"/>
            <a:r>
              <a:rPr lang="en-US" dirty="0"/>
              <a:t>Mount Sinai</a:t>
            </a:r>
          </a:p>
          <a:p>
            <a:r>
              <a:rPr lang="en-US" dirty="0"/>
              <a:t>In the next few slides, I would like to </a:t>
            </a:r>
            <a:r>
              <a:rPr lang="en-US" b="1" i="1" dirty="0"/>
              <a:t>remind you </a:t>
            </a:r>
            <a:r>
              <a:rPr lang="en-US" dirty="0"/>
              <a:t>of what the author has said about </a:t>
            </a:r>
            <a:r>
              <a:rPr lang="en-US" b="1" i="1" dirty="0"/>
              <a:t>each</a:t>
            </a:r>
            <a:r>
              <a:rPr lang="en-US" dirty="0"/>
              <a:t> of these old covenant ideas.</a:t>
            </a:r>
          </a:p>
        </p:txBody>
      </p:sp>
    </p:spTree>
    <p:extLst>
      <p:ext uri="{BB962C8B-B14F-4D97-AF65-F5344CB8AC3E}">
        <p14:creationId xmlns:p14="http://schemas.microsoft.com/office/powerpoint/2010/main" val="15620541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p:cTn id="56"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3">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 calcmode="lin" valueType="num">
                                      <p:cBhvr>
                                        <p:cTn id="63"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887D3-1B71-401F-A854-BAAF8A676383}"/>
              </a:ext>
            </a:extLst>
          </p:cNvPr>
          <p:cNvSpPr>
            <a:spLocks noGrp="1"/>
          </p:cNvSpPr>
          <p:nvPr>
            <p:ph type="title"/>
          </p:nvPr>
        </p:nvSpPr>
        <p:spPr>
          <a:xfrm>
            <a:off x="0" y="1"/>
            <a:ext cx="9144000" cy="643612"/>
          </a:xfrm>
        </p:spPr>
        <p:txBody>
          <a:bodyPr>
            <a:normAutofit fontScale="90000"/>
          </a:bodyPr>
          <a:lstStyle/>
          <a:p>
            <a:pPr algn="ctr"/>
            <a:r>
              <a:rPr lang="en-US" b="1" dirty="0">
                <a:solidFill>
                  <a:srgbClr val="000099"/>
                </a:solidFill>
                <a:effectLst>
                  <a:outerShdw blurRad="38100" dist="38100" dir="2700000" algn="tl">
                    <a:srgbClr val="000000">
                      <a:alpha val="43137"/>
                    </a:srgbClr>
                  </a:outerShdw>
                </a:effectLst>
                <a:latin typeface="Candara" panose="020E0502030303020204" pitchFamily="34" charset="0"/>
                <a:ea typeface="Gadugi" panose="020B0502040204020203" pitchFamily="34" charset="0"/>
                <a:cs typeface="Leelawadee UI" panose="020B0502040204020203" pitchFamily="34" charset="-34"/>
              </a:rPr>
              <a:t>The Old Testament Scriptures</a:t>
            </a:r>
          </a:p>
        </p:txBody>
      </p:sp>
      <p:sp>
        <p:nvSpPr>
          <p:cNvPr id="3" name="Content Placeholder 2">
            <a:extLst>
              <a:ext uri="{FF2B5EF4-FFF2-40B4-BE49-F238E27FC236}">
                <a16:creationId xmlns:a16="http://schemas.microsoft.com/office/drawing/2014/main" id="{712A9B13-216C-4F04-BA47-FABCB3AFFC38}"/>
              </a:ext>
            </a:extLst>
          </p:cNvPr>
          <p:cNvSpPr>
            <a:spLocks noGrp="1"/>
          </p:cNvSpPr>
          <p:nvPr>
            <p:ph idx="1"/>
          </p:nvPr>
        </p:nvSpPr>
        <p:spPr>
          <a:xfrm>
            <a:off x="282561" y="726026"/>
            <a:ext cx="8520011" cy="6016202"/>
          </a:xfrm>
        </p:spPr>
        <p:txBody>
          <a:bodyPr>
            <a:normAutofit/>
          </a:bodyPr>
          <a:lstStyle/>
          <a:p>
            <a:pPr>
              <a:buClr>
                <a:srgbClr val="000099"/>
              </a:buClr>
            </a:pPr>
            <a:r>
              <a:rPr lang="en-US" dirty="0"/>
              <a:t>The author of the Book of Hebrews holds the Old Testament scriptures in </a:t>
            </a:r>
            <a:r>
              <a:rPr lang="en-US" b="1" i="1" dirty="0"/>
              <a:t>high esteem </a:t>
            </a:r>
            <a:r>
              <a:rPr lang="en-US" dirty="0"/>
              <a:t>because he recognizes that </a:t>
            </a:r>
            <a:r>
              <a:rPr lang="en-US" b="1" i="1" dirty="0"/>
              <a:t>all</a:t>
            </a:r>
            <a:r>
              <a:rPr lang="en-US" dirty="0"/>
              <a:t> scripture is the “</a:t>
            </a:r>
            <a:r>
              <a:rPr lang="en-US" i="1" dirty="0">
                <a:solidFill>
                  <a:srgbClr val="000099"/>
                </a:solidFill>
                <a:latin typeface="Cambria" panose="02040503050406030204" pitchFamily="18" charset="0"/>
                <a:ea typeface="Cambria" panose="02040503050406030204" pitchFamily="18" charset="0"/>
              </a:rPr>
              <a:t>the Word of God</a:t>
            </a:r>
            <a:r>
              <a:rPr lang="en-US" dirty="0"/>
              <a:t>” and as such it is </a:t>
            </a:r>
          </a:p>
          <a:p>
            <a:pPr lvl="1"/>
            <a:r>
              <a:rPr lang="en-US" i="1" dirty="0">
                <a:solidFill>
                  <a:srgbClr val="000099"/>
                </a:solidFill>
                <a:latin typeface="Cambria" panose="02040503050406030204" pitchFamily="18" charset="0"/>
                <a:ea typeface="Cambria" panose="02040503050406030204" pitchFamily="18" charset="0"/>
              </a:rPr>
              <a:t>…living and active, sharper than any two-edged sword, piercing to the division of soul and of spirit, of joints and of marrow, and discerning the thoughts and intentions of the heart.</a:t>
            </a:r>
            <a:r>
              <a:rPr lang="en-US" dirty="0"/>
              <a:t> (Heb 4:12)</a:t>
            </a:r>
          </a:p>
          <a:p>
            <a:r>
              <a:rPr lang="en-US" dirty="0"/>
              <a:t>In fact, the author builds his </a:t>
            </a:r>
            <a:r>
              <a:rPr lang="en-US" b="1" i="1" dirty="0"/>
              <a:t>entire case</a:t>
            </a:r>
            <a:r>
              <a:rPr lang="en-US" dirty="0"/>
              <a:t> throughout the course of this letter on the basis of the Old Testament text itself, giving specific Old Testament citations for </a:t>
            </a:r>
            <a:r>
              <a:rPr lang="en-US" b="1" i="1" dirty="0"/>
              <a:t>each</a:t>
            </a:r>
            <a:r>
              <a:rPr lang="en-US" dirty="0"/>
              <a:t> of his major points. </a:t>
            </a:r>
          </a:p>
          <a:p>
            <a:pPr>
              <a:buClr>
                <a:srgbClr val="000099"/>
              </a:buClr>
            </a:pPr>
            <a:endParaRPr lang="en-US" dirty="0"/>
          </a:p>
        </p:txBody>
      </p:sp>
    </p:spTree>
    <p:extLst>
      <p:ext uri="{BB962C8B-B14F-4D97-AF65-F5344CB8AC3E}">
        <p14:creationId xmlns:p14="http://schemas.microsoft.com/office/powerpoint/2010/main" val="7571556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887D3-1B71-401F-A854-BAAF8A676383}"/>
              </a:ext>
            </a:extLst>
          </p:cNvPr>
          <p:cNvSpPr>
            <a:spLocks noGrp="1"/>
          </p:cNvSpPr>
          <p:nvPr>
            <p:ph type="title"/>
          </p:nvPr>
        </p:nvSpPr>
        <p:spPr>
          <a:xfrm>
            <a:off x="0" y="1"/>
            <a:ext cx="9144000" cy="643612"/>
          </a:xfrm>
        </p:spPr>
        <p:txBody>
          <a:bodyPr>
            <a:normAutofit fontScale="90000"/>
          </a:bodyPr>
          <a:lstStyle/>
          <a:p>
            <a:pPr algn="ctr"/>
            <a:r>
              <a:rPr lang="en-US" b="1" dirty="0">
                <a:solidFill>
                  <a:srgbClr val="000099"/>
                </a:solidFill>
                <a:effectLst>
                  <a:outerShdw blurRad="38100" dist="38100" dir="2700000" algn="tl">
                    <a:srgbClr val="000000">
                      <a:alpha val="43137"/>
                    </a:srgbClr>
                  </a:outerShdw>
                </a:effectLst>
                <a:latin typeface="Candara" panose="020E0502030303020204" pitchFamily="34" charset="0"/>
                <a:ea typeface="Gadugi" panose="020B0502040204020203" pitchFamily="34" charset="0"/>
                <a:cs typeface="Leelawadee UI" panose="020B0502040204020203" pitchFamily="34" charset="-34"/>
              </a:rPr>
              <a:t>The Old Testament Scriptures</a:t>
            </a:r>
          </a:p>
        </p:txBody>
      </p:sp>
      <p:sp>
        <p:nvSpPr>
          <p:cNvPr id="3" name="Content Placeholder 2">
            <a:extLst>
              <a:ext uri="{FF2B5EF4-FFF2-40B4-BE49-F238E27FC236}">
                <a16:creationId xmlns:a16="http://schemas.microsoft.com/office/drawing/2014/main" id="{712A9B13-216C-4F04-BA47-FABCB3AFFC38}"/>
              </a:ext>
            </a:extLst>
          </p:cNvPr>
          <p:cNvSpPr>
            <a:spLocks noGrp="1"/>
          </p:cNvSpPr>
          <p:nvPr>
            <p:ph idx="1"/>
          </p:nvPr>
        </p:nvSpPr>
        <p:spPr>
          <a:xfrm>
            <a:off x="282561" y="726026"/>
            <a:ext cx="8520011" cy="6016202"/>
          </a:xfrm>
        </p:spPr>
        <p:txBody>
          <a:bodyPr>
            <a:normAutofit/>
          </a:bodyPr>
          <a:lstStyle/>
          <a:p>
            <a:r>
              <a:rPr lang="en-US" dirty="0"/>
              <a:t>Nevertheless the author recognizes that the </a:t>
            </a:r>
            <a:r>
              <a:rPr lang="en-US" b="1" i="1" dirty="0"/>
              <a:t>New Testament</a:t>
            </a:r>
            <a:r>
              <a:rPr lang="en-US" dirty="0"/>
              <a:t> scriptures are the </a:t>
            </a:r>
            <a:r>
              <a:rPr lang="en-US" b="1" i="1" dirty="0"/>
              <a:t>definitive and final revelation</a:t>
            </a:r>
            <a:r>
              <a:rPr lang="en-US" dirty="0"/>
              <a:t> given </a:t>
            </a:r>
            <a:r>
              <a:rPr lang="en-US" b="1" i="1" dirty="0"/>
              <a:t>in the Son </a:t>
            </a:r>
            <a:r>
              <a:rPr lang="en-US" dirty="0"/>
              <a:t>and have been passed on to us </a:t>
            </a:r>
            <a:r>
              <a:rPr lang="en-US" b="1" i="1" dirty="0"/>
              <a:t>by his apostles</a:t>
            </a:r>
            <a:r>
              <a:rPr lang="en-US" dirty="0"/>
              <a:t>:</a:t>
            </a:r>
          </a:p>
          <a:p>
            <a:pPr lvl="2"/>
            <a:r>
              <a:rPr lang="en-US" i="1" dirty="0">
                <a:solidFill>
                  <a:srgbClr val="000099"/>
                </a:solidFill>
                <a:latin typeface="Cambria" panose="02040503050406030204" pitchFamily="18" charset="0"/>
                <a:ea typeface="Cambria" panose="02040503050406030204" pitchFamily="18" charset="0"/>
              </a:rPr>
              <a:t>Long ago, at many times and in many ways, God spoke to our fathers by the prophets, </a:t>
            </a:r>
            <a:r>
              <a:rPr lang="en-US" baseline="30000" dirty="0">
                <a:latin typeface="Candara" panose="020E0502030303020204" pitchFamily="34" charset="0"/>
                <a:ea typeface="Cambria" panose="02040503050406030204" pitchFamily="18" charset="0"/>
              </a:rPr>
              <a:t>2</a:t>
            </a:r>
            <a:r>
              <a:rPr lang="en-US" i="1" baseline="30000" dirty="0">
                <a:latin typeface="Cambria" panose="02040503050406030204" pitchFamily="18" charset="0"/>
                <a:ea typeface="Cambria" panose="02040503050406030204" pitchFamily="18" charset="0"/>
              </a:rPr>
              <a:t> </a:t>
            </a:r>
            <a:r>
              <a:rPr lang="en-US" i="1" dirty="0">
                <a:solidFill>
                  <a:srgbClr val="000099"/>
                </a:solidFill>
                <a:latin typeface="Cambria" panose="02040503050406030204" pitchFamily="18" charset="0"/>
                <a:ea typeface="Cambria" panose="02040503050406030204" pitchFamily="18" charset="0"/>
              </a:rPr>
              <a:t>but in these </a:t>
            </a:r>
            <a:r>
              <a:rPr lang="en-US" b="1" i="1" dirty="0">
                <a:solidFill>
                  <a:srgbClr val="000099"/>
                </a:solidFill>
                <a:latin typeface="Cambria" panose="02040503050406030204" pitchFamily="18" charset="0"/>
                <a:ea typeface="Cambria" panose="02040503050406030204" pitchFamily="18" charset="0"/>
              </a:rPr>
              <a:t>last days </a:t>
            </a:r>
            <a:r>
              <a:rPr lang="en-US" i="1" dirty="0">
                <a:solidFill>
                  <a:srgbClr val="000099"/>
                </a:solidFill>
                <a:latin typeface="Cambria" panose="02040503050406030204" pitchFamily="18" charset="0"/>
                <a:ea typeface="Cambria" panose="02040503050406030204" pitchFamily="18" charset="0"/>
              </a:rPr>
              <a:t>he has spoken to us </a:t>
            </a:r>
            <a:r>
              <a:rPr lang="en-US" b="1" i="1" dirty="0">
                <a:solidFill>
                  <a:srgbClr val="000099"/>
                </a:solidFill>
                <a:latin typeface="Cambria" panose="02040503050406030204" pitchFamily="18" charset="0"/>
                <a:ea typeface="Cambria" panose="02040503050406030204" pitchFamily="18" charset="0"/>
              </a:rPr>
              <a:t>by his Son</a:t>
            </a:r>
            <a:r>
              <a:rPr lang="en-US" i="1" dirty="0">
                <a:solidFill>
                  <a:srgbClr val="000099"/>
                </a:solidFill>
                <a:latin typeface="Cambria" panose="02040503050406030204" pitchFamily="18" charset="0"/>
                <a:ea typeface="Cambria" panose="02040503050406030204" pitchFamily="18" charset="0"/>
              </a:rPr>
              <a:t>, whom he appointed the heir of all things, through whom also he created the world. </a:t>
            </a:r>
            <a:r>
              <a:rPr lang="en-US" dirty="0"/>
              <a:t>(Heb 1:1-2)</a:t>
            </a:r>
            <a:endParaRPr lang="en-US" i="1" dirty="0">
              <a:solidFill>
                <a:srgbClr val="000099"/>
              </a:solidFill>
              <a:latin typeface="Cambria" panose="02040503050406030204" pitchFamily="18" charset="0"/>
              <a:ea typeface="Cambria" panose="02040503050406030204" pitchFamily="18" charset="0"/>
            </a:endParaRPr>
          </a:p>
          <a:p>
            <a:pPr lvl="2"/>
            <a:r>
              <a:rPr lang="en-US" i="1" dirty="0">
                <a:solidFill>
                  <a:srgbClr val="000099"/>
                </a:solidFill>
                <a:latin typeface="Cambria" panose="02040503050406030204" pitchFamily="18" charset="0"/>
                <a:ea typeface="Cambria" panose="02040503050406030204" pitchFamily="18" charset="0"/>
              </a:rPr>
              <a:t>For since the message [given to Moses and mediated by angels] proved to be reliable, and every transgression or disobedience received a just retribution, how shall we escape if we neglect such a great salvation? It was </a:t>
            </a:r>
            <a:r>
              <a:rPr lang="en-US" b="1" i="1" dirty="0">
                <a:solidFill>
                  <a:srgbClr val="000099"/>
                </a:solidFill>
                <a:latin typeface="Cambria" panose="02040503050406030204" pitchFamily="18" charset="0"/>
                <a:ea typeface="Cambria" panose="02040503050406030204" pitchFamily="18" charset="0"/>
              </a:rPr>
              <a:t>declared at first by the Lord</a:t>
            </a:r>
            <a:r>
              <a:rPr lang="en-US" i="1" dirty="0">
                <a:solidFill>
                  <a:srgbClr val="000099"/>
                </a:solidFill>
                <a:latin typeface="Cambria" panose="02040503050406030204" pitchFamily="18" charset="0"/>
                <a:ea typeface="Cambria" panose="02040503050406030204" pitchFamily="18" charset="0"/>
              </a:rPr>
              <a:t>, and it was </a:t>
            </a:r>
            <a:r>
              <a:rPr lang="en-US" b="1" i="1" dirty="0">
                <a:solidFill>
                  <a:srgbClr val="000099"/>
                </a:solidFill>
                <a:latin typeface="Cambria" panose="02040503050406030204" pitchFamily="18" charset="0"/>
                <a:ea typeface="Cambria" panose="02040503050406030204" pitchFamily="18" charset="0"/>
              </a:rPr>
              <a:t>attested to us by those who heard </a:t>
            </a:r>
            <a:r>
              <a:rPr lang="en-US" i="1" dirty="0">
                <a:solidFill>
                  <a:srgbClr val="000099"/>
                </a:solidFill>
                <a:latin typeface="Cambria" panose="02040503050406030204" pitchFamily="18" charset="0"/>
                <a:ea typeface="Cambria" panose="02040503050406030204" pitchFamily="18" charset="0"/>
              </a:rPr>
              <a:t>[i.e. Jesus’ apostles] </a:t>
            </a:r>
            <a:r>
              <a:rPr lang="en-US" dirty="0"/>
              <a:t>(Heb 2:2-3)</a:t>
            </a:r>
            <a:endParaRPr lang="en-US" i="1" dirty="0">
              <a:solidFill>
                <a:srgbClr val="000099"/>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62230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887D3-1B71-401F-A854-BAAF8A676383}"/>
              </a:ext>
            </a:extLst>
          </p:cNvPr>
          <p:cNvSpPr>
            <a:spLocks noGrp="1"/>
          </p:cNvSpPr>
          <p:nvPr>
            <p:ph type="title"/>
          </p:nvPr>
        </p:nvSpPr>
        <p:spPr>
          <a:xfrm>
            <a:off x="0" y="1"/>
            <a:ext cx="9144000" cy="643612"/>
          </a:xfrm>
        </p:spPr>
        <p:txBody>
          <a:bodyPr>
            <a:normAutofit fontScale="90000"/>
          </a:bodyPr>
          <a:lstStyle/>
          <a:p>
            <a:pPr algn="ctr"/>
            <a:r>
              <a:rPr lang="en-US" b="1" dirty="0">
                <a:solidFill>
                  <a:srgbClr val="000099"/>
                </a:solidFill>
                <a:effectLst>
                  <a:outerShdw blurRad="38100" dist="38100" dir="2700000" algn="tl">
                    <a:srgbClr val="000000">
                      <a:alpha val="43137"/>
                    </a:srgbClr>
                  </a:outerShdw>
                </a:effectLst>
                <a:latin typeface="Candara" panose="020E0502030303020204" pitchFamily="34" charset="0"/>
                <a:ea typeface="Gadugi" panose="020B0502040204020203" pitchFamily="34" charset="0"/>
                <a:cs typeface="Leelawadee UI" panose="020B0502040204020203" pitchFamily="34" charset="-34"/>
              </a:rPr>
              <a:t>The Old Covenant Levitical Priesthood</a:t>
            </a:r>
          </a:p>
        </p:txBody>
      </p:sp>
      <p:sp>
        <p:nvSpPr>
          <p:cNvPr id="3" name="Content Placeholder 2">
            <a:extLst>
              <a:ext uri="{FF2B5EF4-FFF2-40B4-BE49-F238E27FC236}">
                <a16:creationId xmlns:a16="http://schemas.microsoft.com/office/drawing/2014/main" id="{712A9B13-216C-4F04-BA47-FABCB3AFFC38}"/>
              </a:ext>
            </a:extLst>
          </p:cNvPr>
          <p:cNvSpPr>
            <a:spLocks noGrp="1"/>
          </p:cNvSpPr>
          <p:nvPr>
            <p:ph idx="1"/>
          </p:nvPr>
        </p:nvSpPr>
        <p:spPr>
          <a:xfrm>
            <a:off x="282561" y="726026"/>
            <a:ext cx="8520011" cy="6016202"/>
          </a:xfrm>
        </p:spPr>
        <p:txBody>
          <a:bodyPr>
            <a:normAutofit/>
          </a:bodyPr>
          <a:lstStyle/>
          <a:p>
            <a:pPr lvl="1"/>
            <a:r>
              <a:rPr lang="en-US" sz="3200" dirty="0"/>
              <a:t>The Old Covenant </a:t>
            </a:r>
            <a:r>
              <a:rPr lang="en-US" sz="3200" b="1" i="1" dirty="0"/>
              <a:t>Levitical Priesthood</a:t>
            </a:r>
            <a:r>
              <a:rPr lang="en-US" sz="3200" dirty="0"/>
              <a:t> prefigured Jesus’ </a:t>
            </a:r>
            <a:r>
              <a:rPr lang="en-US" sz="3200" b="1" i="1" dirty="0"/>
              <a:t>Melchizedekian priesthood</a:t>
            </a:r>
          </a:p>
          <a:p>
            <a:pPr lvl="2"/>
            <a:r>
              <a:rPr kumimoji="0" lang="en-US" sz="2800" b="1"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We</a:t>
            </a:r>
            <a:r>
              <a:rPr kumimoji="0" lang="en-US" sz="28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have a </a:t>
            </a:r>
            <a:r>
              <a:rPr kumimoji="0" lang="en-US" sz="2800" b="1"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great high priest </a:t>
            </a:r>
            <a:r>
              <a:rPr kumimoji="0" lang="en-US" sz="28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who has passed through the </a:t>
            </a:r>
            <a:r>
              <a:rPr kumimoji="0" lang="en-US" sz="2800" b="1"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heavens</a:t>
            </a:r>
            <a:r>
              <a:rPr kumimoji="0" lang="en-US" sz="28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Jesus, the Son of God… </a:t>
            </a:r>
            <a:r>
              <a:rPr lang="en-US" sz="2800" dirty="0"/>
              <a:t>(Heb 4:14)</a:t>
            </a:r>
          </a:p>
          <a:p>
            <a:pPr lvl="2"/>
            <a:r>
              <a:rPr kumimoji="0" lang="en-US" sz="28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Every high priest chosen from among men is appointed to act on behalf of men in relation to God, to offer gifts and sacrifices for sins. </a:t>
            </a:r>
            <a:r>
              <a:rPr lang="en-US" sz="2800" dirty="0"/>
              <a:t>(Heb 5:1)</a:t>
            </a:r>
          </a:p>
          <a:p>
            <a:pPr lvl="2"/>
            <a:r>
              <a:rPr lang="en-US" sz="2800" b="1" i="1" dirty="0">
                <a:solidFill>
                  <a:srgbClr val="000099"/>
                </a:solidFill>
                <a:latin typeface="Cambria" panose="02040503050406030204" pitchFamily="18" charset="0"/>
                <a:ea typeface="Cambria" panose="02040503050406030204" pitchFamily="18" charset="0"/>
              </a:rPr>
              <a:t>Christ</a:t>
            </a:r>
            <a:r>
              <a:rPr lang="en-US" sz="2800" i="1" dirty="0">
                <a:solidFill>
                  <a:srgbClr val="000099"/>
                </a:solidFill>
                <a:latin typeface="Cambria" panose="02040503050406030204" pitchFamily="18" charset="0"/>
                <a:ea typeface="Cambria" panose="02040503050406030204" pitchFamily="18" charset="0"/>
              </a:rPr>
              <a:t> did not exalt </a:t>
            </a:r>
            <a:r>
              <a:rPr lang="en-US" sz="2800" b="1" i="1" dirty="0">
                <a:solidFill>
                  <a:srgbClr val="000099"/>
                </a:solidFill>
                <a:latin typeface="Cambria" panose="02040503050406030204" pitchFamily="18" charset="0"/>
                <a:ea typeface="Cambria" panose="02040503050406030204" pitchFamily="18" charset="0"/>
              </a:rPr>
              <a:t>himself</a:t>
            </a:r>
            <a:r>
              <a:rPr lang="en-US" sz="2800" i="1" dirty="0">
                <a:solidFill>
                  <a:srgbClr val="000099"/>
                </a:solidFill>
                <a:latin typeface="Cambria" panose="02040503050406030204" pitchFamily="18" charset="0"/>
                <a:ea typeface="Cambria" panose="02040503050406030204" pitchFamily="18" charset="0"/>
              </a:rPr>
              <a:t> to be made a high priest, but was appointed by him who said… “</a:t>
            </a:r>
            <a:r>
              <a:rPr lang="en-US" sz="2800" b="1" i="1" dirty="0">
                <a:solidFill>
                  <a:srgbClr val="000099"/>
                </a:solidFill>
                <a:latin typeface="Cambria" panose="02040503050406030204" pitchFamily="18" charset="0"/>
                <a:ea typeface="Cambria" panose="02040503050406030204" pitchFamily="18" charset="0"/>
              </a:rPr>
              <a:t>You are a priest forever, after the order of Melchizedek</a:t>
            </a:r>
            <a:r>
              <a:rPr lang="en-US" sz="2800" i="1" dirty="0">
                <a:solidFill>
                  <a:srgbClr val="000099"/>
                </a:solidFill>
                <a:latin typeface="Cambria" panose="02040503050406030204" pitchFamily="18" charset="0"/>
                <a:ea typeface="Cambria" panose="02040503050406030204" pitchFamily="18" charset="0"/>
              </a:rPr>
              <a:t>.”</a:t>
            </a:r>
            <a:r>
              <a:rPr lang="en-US" sz="2800" dirty="0"/>
              <a:t> (Heb 5:5-6)</a:t>
            </a:r>
            <a:endParaRPr lang="en-US" dirty="0"/>
          </a:p>
          <a:p>
            <a:pPr marL="457200" lvl="1" indent="0">
              <a:buNone/>
            </a:pPr>
            <a:endParaRPr lang="en-US" dirty="0"/>
          </a:p>
        </p:txBody>
      </p:sp>
    </p:spTree>
    <p:extLst>
      <p:ext uri="{BB962C8B-B14F-4D97-AF65-F5344CB8AC3E}">
        <p14:creationId xmlns:p14="http://schemas.microsoft.com/office/powerpoint/2010/main" val="9278904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246393</TotalTime>
  <Words>3721</Words>
  <Application>Microsoft Office PowerPoint</Application>
  <PresentationFormat>On-screen Show (4:3)</PresentationFormat>
  <Paragraphs>131</Paragraphs>
  <Slides>27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Bwhebb</vt:lpstr>
      <vt:lpstr>Calibri</vt:lpstr>
      <vt:lpstr>Cambria</vt:lpstr>
      <vt:lpstr>Candara</vt:lpstr>
      <vt:lpstr>1_Office Theme</vt:lpstr>
      <vt:lpstr>2_Office Theme</vt:lpstr>
      <vt:lpstr>PowerPoint Presentation</vt:lpstr>
      <vt:lpstr>Major Ideas in the Book of Hebrews</vt:lpstr>
      <vt:lpstr>Jesus is Better</vt:lpstr>
      <vt:lpstr>The New Covenant Is Better Than the Old</vt:lpstr>
      <vt:lpstr>The New Covenant Is Better Than the Old</vt:lpstr>
      <vt:lpstr>The New Covenant Is Better Than the Old</vt:lpstr>
      <vt:lpstr>The Old Testament Scriptures</vt:lpstr>
      <vt:lpstr>The Old Testament Scriptures</vt:lpstr>
      <vt:lpstr>The Old Covenant Levitical Priesthood</vt:lpstr>
      <vt:lpstr>The Old Covenant Levitical Priesthood</vt:lpstr>
      <vt:lpstr>The Law of Moses</vt:lpstr>
      <vt:lpstr>A Sabbath Rest for the People of God</vt:lpstr>
      <vt:lpstr>The Old Covenant Tabernacle</vt:lpstr>
      <vt:lpstr>The Old Covenant Tabernacle</vt:lpstr>
      <vt:lpstr>The Old Covenant Animal Sacrifices</vt:lpstr>
      <vt:lpstr>The Old Covenant Animal Sacrifices</vt:lpstr>
      <vt:lpstr>The Earthly City of Jerusalem</vt:lpstr>
      <vt:lpstr>Mount Sinai Versus Mount Zion</vt:lpstr>
      <vt:lpstr>We Cannot Go Back</vt:lpstr>
      <vt:lpstr>Warning: A Genuine Believer Must Persevere in Their Faith</vt:lpstr>
      <vt:lpstr>Four Major Warning Passages in the Book of Hebrews</vt:lpstr>
      <vt:lpstr>Four Major Warning Passages</vt:lpstr>
      <vt:lpstr>Four Major Warning Passages in the Book of Hebrews</vt:lpstr>
      <vt:lpstr>Four Major Warning Passages in the Book of Hebrews</vt:lpstr>
      <vt:lpstr>Draw Near to God</vt:lpstr>
      <vt:lpstr>Class Discussion Time</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2867</cp:revision>
  <cp:lastPrinted>2023-03-26T14:08:16Z</cp:lastPrinted>
  <dcterms:created xsi:type="dcterms:W3CDTF">2022-03-11T13:15:23Z</dcterms:created>
  <dcterms:modified xsi:type="dcterms:W3CDTF">2023-03-26T15:55:33Z</dcterms:modified>
</cp:coreProperties>
</file>