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5"/>
  </p:notesMasterIdLst>
  <p:handoutMasterIdLst>
    <p:handoutMasterId r:id="rId26"/>
  </p:handoutMasterIdLst>
  <p:sldIdLst>
    <p:sldId id="3246" r:id="rId2"/>
    <p:sldId id="3253" r:id="rId3"/>
    <p:sldId id="3282" r:id="rId4"/>
    <p:sldId id="3289" r:id="rId5"/>
    <p:sldId id="3255" r:id="rId6"/>
    <p:sldId id="3264" r:id="rId7"/>
    <p:sldId id="3265" r:id="rId8"/>
    <p:sldId id="3266" r:id="rId9"/>
    <p:sldId id="3276" r:id="rId10"/>
    <p:sldId id="3260" r:id="rId11"/>
    <p:sldId id="3287" r:id="rId12"/>
    <p:sldId id="3286" r:id="rId13"/>
    <p:sldId id="3272" r:id="rId14"/>
    <p:sldId id="3285" r:id="rId15"/>
    <p:sldId id="3274" r:id="rId16"/>
    <p:sldId id="3280" r:id="rId17"/>
    <p:sldId id="3284" r:id="rId18"/>
    <p:sldId id="3283" r:id="rId19"/>
    <p:sldId id="3275" r:id="rId20"/>
    <p:sldId id="3288" r:id="rId21"/>
    <p:sldId id="3279" r:id="rId22"/>
    <p:sldId id="3273" r:id="rId23"/>
    <p:sldId id="3290" r:id="rId24"/>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B183"/>
    <a:srgbClr val="3D481F"/>
    <a:srgbClr val="334017"/>
    <a:srgbClr val="FFFF99"/>
    <a:srgbClr val="FFCCCC"/>
    <a:srgbClr val="3E491F"/>
    <a:srgbClr val="344017"/>
    <a:srgbClr val="3F4A20"/>
    <a:srgbClr val="334016"/>
    <a:srgbClr val="4651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2" autoAdjust="0"/>
    <p:restoredTop sz="94636" autoAdjust="0"/>
  </p:normalViewPr>
  <p:slideViewPr>
    <p:cSldViewPr snapToGrid="0">
      <p:cViewPr varScale="1">
        <p:scale>
          <a:sx n="153" d="100"/>
          <a:sy n="153" d="100"/>
        </p:scale>
        <p:origin x="1180" y="88"/>
      </p:cViewPr>
      <p:guideLst/>
    </p:cSldViewPr>
  </p:slideViewPr>
  <p:notesTextViewPr>
    <p:cViewPr>
      <p:scale>
        <a:sx n="1" d="1"/>
        <a:sy n="1" d="1"/>
      </p:scale>
      <p:origin x="0" y="0"/>
    </p:cViewPr>
  </p:notesTextViewPr>
  <p:notesViewPr>
    <p:cSldViewPr snapToGrid="0">
      <p:cViewPr varScale="1">
        <p:scale>
          <a:sx n="122" d="100"/>
          <a:sy n="122" d="100"/>
        </p:scale>
        <p:origin x="493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D050F2-B705-22B0-17E5-C826B5D73077}"/>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9A68D3AA-DD06-9A33-8DC5-B8D77E9ECFF7}"/>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9C46CDA2-243C-4BE4-BB8A-CCE78D818377}" type="datetimeFigureOut">
              <a:rPr lang="en-US" smtClean="0"/>
              <a:t>3/28/2023</a:t>
            </a:fld>
            <a:endParaRPr lang="en-US"/>
          </a:p>
        </p:txBody>
      </p:sp>
      <p:sp>
        <p:nvSpPr>
          <p:cNvPr id="4" name="Footer Placeholder 3">
            <a:extLst>
              <a:ext uri="{FF2B5EF4-FFF2-40B4-BE49-F238E27FC236}">
                <a16:creationId xmlns:a16="http://schemas.microsoft.com/office/drawing/2014/main" id="{C3D82612-C319-9F33-BE08-ACC0E330D2D7}"/>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D2CB308-4E45-9087-D1EF-880A281B03A3}"/>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D3B2534E-7144-40B4-918B-7E2BA6B00A45}" type="slidenum">
              <a:rPr lang="en-US" smtClean="0"/>
              <a:t>‹#›</a:t>
            </a:fld>
            <a:endParaRPr lang="en-US"/>
          </a:p>
        </p:txBody>
      </p:sp>
    </p:spTree>
    <p:extLst>
      <p:ext uri="{BB962C8B-B14F-4D97-AF65-F5344CB8AC3E}">
        <p14:creationId xmlns:p14="http://schemas.microsoft.com/office/powerpoint/2010/main" val="2042909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495968A8-64DE-47C8-ACE8-5907827ACF34}" type="datetimeFigureOut">
              <a:rPr lang="en-US" smtClean="0"/>
              <a:t>3/28/2023</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78FD6F2-DA5A-4383-88C2-0A1D32D7323F}" type="slidenum">
              <a:rPr lang="en-US" smtClean="0"/>
              <a:t>‹#›</a:t>
            </a:fld>
            <a:endParaRPr lang="en-US"/>
          </a:p>
        </p:txBody>
      </p:sp>
    </p:spTree>
    <p:extLst>
      <p:ext uri="{BB962C8B-B14F-4D97-AF65-F5344CB8AC3E}">
        <p14:creationId xmlns:p14="http://schemas.microsoft.com/office/powerpoint/2010/main" val="2536152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2AB77-487A-CC2B-ACF6-94DC113A73E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E1D5E2C-365B-D2DD-CFBE-34511E03293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D250012-B16C-E6B3-1135-9DDED2153C1C}"/>
              </a:ext>
            </a:extLst>
          </p:cNvPr>
          <p:cNvSpPr>
            <a:spLocks noGrp="1"/>
          </p:cNvSpPr>
          <p:nvPr>
            <p:ph type="dt" sz="half" idx="10"/>
          </p:nvPr>
        </p:nvSpPr>
        <p:spPr>
          <a:xfrm>
            <a:off x="628650" y="6356353"/>
            <a:ext cx="2057400" cy="365125"/>
          </a:xfrm>
          <a:prstGeom prst="rect">
            <a:avLst/>
          </a:prstGeom>
        </p:spPr>
        <p:txBody>
          <a:bodyPr/>
          <a:lstStyle/>
          <a:p>
            <a:fld id="{9F4C82AD-DBC2-4394-8D52-CAB38C445915}" type="datetimeFigureOut">
              <a:rPr lang="en-US" smtClean="0"/>
              <a:t>3/28/2023</a:t>
            </a:fld>
            <a:endParaRPr lang="en-US"/>
          </a:p>
        </p:txBody>
      </p:sp>
      <p:sp>
        <p:nvSpPr>
          <p:cNvPr id="5" name="Footer Placeholder 4">
            <a:extLst>
              <a:ext uri="{FF2B5EF4-FFF2-40B4-BE49-F238E27FC236}">
                <a16:creationId xmlns:a16="http://schemas.microsoft.com/office/drawing/2014/main" id="{F22E8138-1B51-C3C1-A56D-E7378E02A4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C5A051-833C-F097-0163-0DE7828FD56B}"/>
              </a:ext>
            </a:extLst>
          </p:cNvPr>
          <p:cNvSpPr>
            <a:spLocks noGrp="1"/>
          </p:cNvSpPr>
          <p:nvPr>
            <p:ph type="sldNum" sz="quarter" idx="12"/>
          </p:nvPr>
        </p:nvSpPr>
        <p:spPr>
          <a:xfrm>
            <a:off x="6457950" y="6356353"/>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1644996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B7CDE-6A48-EDB8-49BF-EED5573444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86AB15-130B-B498-CBA2-F02B539D3A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785008-485D-300B-FE28-FD64D465CD03}"/>
              </a:ext>
            </a:extLst>
          </p:cNvPr>
          <p:cNvSpPr>
            <a:spLocks noGrp="1"/>
          </p:cNvSpPr>
          <p:nvPr>
            <p:ph type="dt" sz="half" idx="10"/>
          </p:nvPr>
        </p:nvSpPr>
        <p:spPr>
          <a:xfrm>
            <a:off x="628650" y="6356353"/>
            <a:ext cx="2057400" cy="365125"/>
          </a:xfrm>
          <a:prstGeom prst="rect">
            <a:avLst/>
          </a:prstGeom>
        </p:spPr>
        <p:txBody>
          <a:bodyPr/>
          <a:lstStyle/>
          <a:p>
            <a:fld id="{9F4C82AD-DBC2-4394-8D52-CAB38C445915}" type="datetimeFigureOut">
              <a:rPr lang="en-US" smtClean="0"/>
              <a:t>3/28/2023</a:t>
            </a:fld>
            <a:endParaRPr lang="en-US"/>
          </a:p>
        </p:txBody>
      </p:sp>
      <p:sp>
        <p:nvSpPr>
          <p:cNvPr id="5" name="Footer Placeholder 4">
            <a:extLst>
              <a:ext uri="{FF2B5EF4-FFF2-40B4-BE49-F238E27FC236}">
                <a16:creationId xmlns:a16="http://schemas.microsoft.com/office/drawing/2014/main" id="{A104E38C-BF2D-EFB0-F248-4EB5C202B5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ACD659-9E26-5BF8-A5F8-DE8143D9046E}"/>
              </a:ext>
            </a:extLst>
          </p:cNvPr>
          <p:cNvSpPr>
            <a:spLocks noGrp="1"/>
          </p:cNvSpPr>
          <p:nvPr>
            <p:ph type="sldNum" sz="quarter" idx="12"/>
          </p:nvPr>
        </p:nvSpPr>
        <p:spPr>
          <a:xfrm>
            <a:off x="6457950" y="6356353"/>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4215733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B24557-7F9A-2497-5FE6-AE81CDD1B28C}"/>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3107AF-F674-233C-8BE3-B93A8819C780}"/>
              </a:ext>
            </a:extLst>
          </p:cNvPr>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FF0A74-074B-045E-87F8-F14CA0F55732}"/>
              </a:ext>
            </a:extLst>
          </p:cNvPr>
          <p:cNvSpPr>
            <a:spLocks noGrp="1"/>
          </p:cNvSpPr>
          <p:nvPr>
            <p:ph type="dt" sz="half" idx="10"/>
          </p:nvPr>
        </p:nvSpPr>
        <p:spPr>
          <a:xfrm>
            <a:off x="628650" y="6356353"/>
            <a:ext cx="2057400" cy="365125"/>
          </a:xfrm>
          <a:prstGeom prst="rect">
            <a:avLst/>
          </a:prstGeom>
        </p:spPr>
        <p:txBody>
          <a:bodyPr/>
          <a:lstStyle/>
          <a:p>
            <a:fld id="{9F4C82AD-DBC2-4394-8D52-CAB38C445915}" type="datetimeFigureOut">
              <a:rPr lang="en-US" smtClean="0"/>
              <a:t>3/28/2023</a:t>
            </a:fld>
            <a:endParaRPr lang="en-US"/>
          </a:p>
        </p:txBody>
      </p:sp>
      <p:sp>
        <p:nvSpPr>
          <p:cNvPr id="5" name="Footer Placeholder 4">
            <a:extLst>
              <a:ext uri="{FF2B5EF4-FFF2-40B4-BE49-F238E27FC236}">
                <a16:creationId xmlns:a16="http://schemas.microsoft.com/office/drawing/2014/main" id="{C002A128-B25E-4D40-250D-26BFFE7C36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36E019-3400-0882-28F5-938FC3C5C581}"/>
              </a:ext>
            </a:extLst>
          </p:cNvPr>
          <p:cNvSpPr>
            <a:spLocks noGrp="1"/>
          </p:cNvSpPr>
          <p:nvPr>
            <p:ph type="sldNum" sz="quarter" idx="12"/>
          </p:nvPr>
        </p:nvSpPr>
        <p:spPr>
          <a:xfrm>
            <a:off x="6457950" y="6356353"/>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3010320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0">
              <a:srgbClr val="3D481F"/>
            </a:gs>
            <a:gs pos="100000">
              <a:srgbClr val="334017"/>
            </a:gs>
          </a:gsLst>
          <a:lin ang="108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40CA6-7632-25D4-B48A-BFA8A91319E9}"/>
              </a:ext>
            </a:extLst>
          </p:cNvPr>
          <p:cNvSpPr>
            <a:spLocks noGrp="1"/>
          </p:cNvSpPr>
          <p:nvPr>
            <p:ph type="title"/>
          </p:nvPr>
        </p:nvSpPr>
        <p:spPr>
          <a:xfrm>
            <a:off x="0" y="0"/>
            <a:ext cx="9144000" cy="896145"/>
          </a:xfrm>
        </p:spPr>
        <p:txBody>
          <a:bodyPr>
            <a:normAutofit/>
          </a:bodyPr>
          <a:lstStyle>
            <a:lvl1pPr algn="ctr">
              <a:defRPr sz="4800" b="1">
                <a:solidFill>
                  <a:srgbClr val="FFFF99"/>
                </a:solidFill>
                <a:latin typeface="Century Gothic" panose="020B0502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5435CAD6-6C27-7A82-467E-BD3D43667402}"/>
              </a:ext>
            </a:extLst>
          </p:cNvPr>
          <p:cNvSpPr>
            <a:spLocks noGrp="1"/>
          </p:cNvSpPr>
          <p:nvPr>
            <p:ph idx="1"/>
          </p:nvPr>
        </p:nvSpPr>
        <p:spPr>
          <a:xfrm>
            <a:off x="364975" y="1047834"/>
            <a:ext cx="8449370" cy="5278403"/>
          </a:xfrm>
        </p:spPr>
        <p:txBody>
          <a:bodyPr>
            <a:normAutofit/>
          </a:bodyPr>
          <a:lstStyle>
            <a:lvl1pPr>
              <a:defRPr sz="3200">
                <a:solidFill>
                  <a:schemeClr val="bg1"/>
                </a:solidFill>
              </a:defRPr>
            </a:lvl1pPr>
            <a:lvl2pPr>
              <a:defRPr sz="28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E638947B-5521-3397-C94B-6EDAF3D7E541}"/>
              </a:ext>
            </a:extLst>
          </p:cNvPr>
          <p:cNvSpPr>
            <a:spLocks noGrp="1"/>
          </p:cNvSpPr>
          <p:nvPr>
            <p:ph type="ftr" sz="quarter" idx="11"/>
          </p:nvPr>
        </p:nvSpPr>
        <p:spPr>
          <a:xfrm>
            <a:off x="0" y="6492877"/>
            <a:ext cx="9144000" cy="365125"/>
          </a:xfrm>
        </p:spPr>
        <p:txBody>
          <a:bodyPr/>
          <a:lstStyle>
            <a:lvl1pPr algn="l">
              <a:defRPr sz="1800">
                <a:solidFill>
                  <a:schemeClr val="bg1"/>
                </a:solidFill>
              </a:defRPr>
            </a:lvl1pPr>
          </a:lstStyle>
          <a:p>
            <a:r>
              <a:rPr lang="en-US"/>
              <a:t>Footer</a:t>
            </a:r>
            <a:endParaRPr lang="en-US" dirty="0"/>
          </a:p>
        </p:txBody>
      </p:sp>
    </p:spTree>
    <p:extLst>
      <p:ext uri="{BB962C8B-B14F-4D97-AF65-F5344CB8AC3E}">
        <p14:creationId xmlns:p14="http://schemas.microsoft.com/office/powerpoint/2010/main" val="1213301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FDE3-4C31-932F-C15E-1ACF814F1020}"/>
              </a:ext>
            </a:extLst>
          </p:cNvPr>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7C8FBD2-43D8-4C19-977D-583994355495}"/>
              </a:ext>
            </a:extLst>
          </p:cNvPr>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AD6EDB-B552-2B48-2A4B-ACF1F1B6E50B}"/>
              </a:ext>
            </a:extLst>
          </p:cNvPr>
          <p:cNvSpPr>
            <a:spLocks noGrp="1"/>
          </p:cNvSpPr>
          <p:nvPr>
            <p:ph type="dt" sz="half" idx="10"/>
          </p:nvPr>
        </p:nvSpPr>
        <p:spPr>
          <a:xfrm>
            <a:off x="628650" y="6356353"/>
            <a:ext cx="2057400" cy="365125"/>
          </a:xfrm>
          <a:prstGeom prst="rect">
            <a:avLst/>
          </a:prstGeom>
        </p:spPr>
        <p:txBody>
          <a:bodyPr/>
          <a:lstStyle/>
          <a:p>
            <a:fld id="{9F4C82AD-DBC2-4394-8D52-CAB38C445915}" type="datetimeFigureOut">
              <a:rPr lang="en-US" smtClean="0"/>
              <a:t>3/28/2023</a:t>
            </a:fld>
            <a:endParaRPr lang="en-US"/>
          </a:p>
        </p:txBody>
      </p:sp>
      <p:sp>
        <p:nvSpPr>
          <p:cNvPr id="5" name="Footer Placeholder 4">
            <a:extLst>
              <a:ext uri="{FF2B5EF4-FFF2-40B4-BE49-F238E27FC236}">
                <a16:creationId xmlns:a16="http://schemas.microsoft.com/office/drawing/2014/main" id="{AEE4F342-91BE-6EEE-8ADC-741967A156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F84FE7-5F44-3368-149B-B9651396EE0E}"/>
              </a:ext>
            </a:extLst>
          </p:cNvPr>
          <p:cNvSpPr>
            <a:spLocks noGrp="1"/>
          </p:cNvSpPr>
          <p:nvPr>
            <p:ph type="sldNum" sz="quarter" idx="12"/>
          </p:nvPr>
        </p:nvSpPr>
        <p:spPr>
          <a:xfrm>
            <a:off x="6457950" y="6356353"/>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3592309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D7404-C9B0-1AE3-C397-FAAA137F7F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94BD34-B193-A1C3-51DA-AF91DC2CCBDC}"/>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B51081-C60F-DED8-2436-24B86213643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BFBB94-90A8-F8FC-967B-84DB0A7B4295}"/>
              </a:ext>
            </a:extLst>
          </p:cNvPr>
          <p:cNvSpPr>
            <a:spLocks noGrp="1"/>
          </p:cNvSpPr>
          <p:nvPr>
            <p:ph type="dt" sz="half" idx="10"/>
          </p:nvPr>
        </p:nvSpPr>
        <p:spPr>
          <a:xfrm>
            <a:off x="628650" y="6356353"/>
            <a:ext cx="2057400" cy="365125"/>
          </a:xfrm>
          <a:prstGeom prst="rect">
            <a:avLst/>
          </a:prstGeom>
        </p:spPr>
        <p:txBody>
          <a:bodyPr/>
          <a:lstStyle/>
          <a:p>
            <a:fld id="{9F4C82AD-DBC2-4394-8D52-CAB38C445915}" type="datetimeFigureOut">
              <a:rPr lang="en-US" smtClean="0"/>
              <a:t>3/28/2023</a:t>
            </a:fld>
            <a:endParaRPr lang="en-US"/>
          </a:p>
        </p:txBody>
      </p:sp>
      <p:sp>
        <p:nvSpPr>
          <p:cNvPr id="6" name="Footer Placeholder 5">
            <a:extLst>
              <a:ext uri="{FF2B5EF4-FFF2-40B4-BE49-F238E27FC236}">
                <a16:creationId xmlns:a16="http://schemas.microsoft.com/office/drawing/2014/main" id="{700EE73D-3696-BECE-C8B3-4D5DE43FAA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BE6DE2-C09A-F5BD-2960-7EB53FAD0660}"/>
              </a:ext>
            </a:extLst>
          </p:cNvPr>
          <p:cNvSpPr>
            <a:spLocks noGrp="1"/>
          </p:cNvSpPr>
          <p:nvPr>
            <p:ph type="sldNum" sz="quarter" idx="12"/>
          </p:nvPr>
        </p:nvSpPr>
        <p:spPr>
          <a:xfrm>
            <a:off x="6457950" y="6356353"/>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26205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74CCA-7B59-179B-85D3-4D30970FE9B1}"/>
              </a:ext>
            </a:extLst>
          </p:cNvPr>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CAA025-89AA-816C-2BCF-30160B3E999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655EB38-B8D4-6F57-912F-25423280446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909745-13BC-AD72-660A-7C76352CE4C8}"/>
              </a:ext>
            </a:extLst>
          </p:cNvPr>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DCE41B4-D4B3-68FD-B42C-5F8701719B9C}"/>
              </a:ext>
            </a:extLst>
          </p:cNvPr>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6C55AD-B154-C65C-B81E-B7A9F198C462}"/>
              </a:ext>
            </a:extLst>
          </p:cNvPr>
          <p:cNvSpPr>
            <a:spLocks noGrp="1"/>
          </p:cNvSpPr>
          <p:nvPr>
            <p:ph type="dt" sz="half" idx="10"/>
          </p:nvPr>
        </p:nvSpPr>
        <p:spPr>
          <a:xfrm>
            <a:off x="628650" y="6356353"/>
            <a:ext cx="2057400" cy="365125"/>
          </a:xfrm>
          <a:prstGeom prst="rect">
            <a:avLst/>
          </a:prstGeom>
        </p:spPr>
        <p:txBody>
          <a:bodyPr/>
          <a:lstStyle/>
          <a:p>
            <a:fld id="{9F4C82AD-DBC2-4394-8D52-CAB38C445915}" type="datetimeFigureOut">
              <a:rPr lang="en-US" smtClean="0"/>
              <a:t>3/28/2023</a:t>
            </a:fld>
            <a:endParaRPr lang="en-US"/>
          </a:p>
        </p:txBody>
      </p:sp>
      <p:sp>
        <p:nvSpPr>
          <p:cNvPr id="8" name="Footer Placeholder 7">
            <a:extLst>
              <a:ext uri="{FF2B5EF4-FFF2-40B4-BE49-F238E27FC236}">
                <a16:creationId xmlns:a16="http://schemas.microsoft.com/office/drawing/2014/main" id="{A8AAD716-F2EA-9743-B03F-56A781D6B2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959F30-DB59-6E43-0343-E63D131464A5}"/>
              </a:ext>
            </a:extLst>
          </p:cNvPr>
          <p:cNvSpPr>
            <a:spLocks noGrp="1"/>
          </p:cNvSpPr>
          <p:nvPr>
            <p:ph type="sldNum" sz="quarter" idx="12"/>
          </p:nvPr>
        </p:nvSpPr>
        <p:spPr>
          <a:xfrm>
            <a:off x="6457950" y="6356353"/>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1549639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1379-91C6-EADA-843E-AAF82B2EF0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5EB847-734C-2F82-8FFB-9757D1FC7EA5}"/>
              </a:ext>
            </a:extLst>
          </p:cNvPr>
          <p:cNvSpPr>
            <a:spLocks noGrp="1"/>
          </p:cNvSpPr>
          <p:nvPr>
            <p:ph type="dt" sz="half" idx="10"/>
          </p:nvPr>
        </p:nvSpPr>
        <p:spPr>
          <a:xfrm>
            <a:off x="628650" y="6356353"/>
            <a:ext cx="2057400" cy="365125"/>
          </a:xfrm>
          <a:prstGeom prst="rect">
            <a:avLst/>
          </a:prstGeom>
        </p:spPr>
        <p:txBody>
          <a:bodyPr/>
          <a:lstStyle/>
          <a:p>
            <a:fld id="{9F4C82AD-DBC2-4394-8D52-CAB38C445915}" type="datetimeFigureOut">
              <a:rPr lang="en-US" smtClean="0"/>
              <a:t>3/28/2023</a:t>
            </a:fld>
            <a:endParaRPr lang="en-US"/>
          </a:p>
        </p:txBody>
      </p:sp>
      <p:sp>
        <p:nvSpPr>
          <p:cNvPr id="4" name="Footer Placeholder 3">
            <a:extLst>
              <a:ext uri="{FF2B5EF4-FFF2-40B4-BE49-F238E27FC236}">
                <a16:creationId xmlns:a16="http://schemas.microsoft.com/office/drawing/2014/main" id="{A8D90EAD-B22D-0ADA-9985-3A4081C24B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E7D041-5C2D-6229-D4E9-5EF75A18AB2B}"/>
              </a:ext>
            </a:extLst>
          </p:cNvPr>
          <p:cNvSpPr>
            <a:spLocks noGrp="1"/>
          </p:cNvSpPr>
          <p:nvPr>
            <p:ph type="sldNum" sz="quarter" idx="12"/>
          </p:nvPr>
        </p:nvSpPr>
        <p:spPr>
          <a:xfrm>
            <a:off x="6457950" y="6356353"/>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1964586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D377EE-D810-B322-03EF-4A5E9735506D}"/>
              </a:ext>
            </a:extLst>
          </p:cNvPr>
          <p:cNvSpPr>
            <a:spLocks noGrp="1"/>
          </p:cNvSpPr>
          <p:nvPr>
            <p:ph type="dt" sz="half" idx="10"/>
          </p:nvPr>
        </p:nvSpPr>
        <p:spPr>
          <a:xfrm>
            <a:off x="628650" y="6356353"/>
            <a:ext cx="2057400" cy="365125"/>
          </a:xfrm>
          <a:prstGeom prst="rect">
            <a:avLst/>
          </a:prstGeom>
        </p:spPr>
        <p:txBody>
          <a:bodyPr/>
          <a:lstStyle/>
          <a:p>
            <a:fld id="{9F4C82AD-DBC2-4394-8D52-CAB38C445915}" type="datetimeFigureOut">
              <a:rPr lang="en-US" smtClean="0"/>
              <a:t>3/28/2023</a:t>
            </a:fld>
            <a:endParaRPr lang="en-US"/>
          </a:p>
        </p:txBody>
      </p:sp>
      <p:sp>
        <p:nvSpPr>
          <p:cNvPr id="3" name="Footer Placeholder 2">
            <a:extLst>
              <a:ext uri="{FF2B5EF4-FFF2-40B4-BE49-F238E27FC236}">
                <a16:creationId xmlns:a16="http://schemas.microsoft.com/office/drawing/2014/main" id="{1C9BDFDF-E4CC-0BE1-9686-85C9A5AEC5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373F9B-9295-EFC5-72C6-AEE3AA04C391}"/>
              </a:ext>
            </a:extLst>
          </p:cNvPr>
          <p:cNvSpPr>
            <a:spLocks noGrp="1"/>
          </p:cNvSpPr>
          <p:nvPr>
            <p:ph type="sldNum" sz="quarter" idx="12"/>
          </p:nvPr>
        </p:nvSpPr>
        <p:spPr>
          <a:xfrm>
            <a:off x="6457950" y="6356353"/>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741451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BF13F-C5E7-411E-3139-66D2B2F92A2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2B1C6DE-6BDC-754B-1030-90000660C0C4}"/>
              </a:ext>
            </a:extLst>
          </p:cNvPr>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CDC634-E992-FFC7-5E95-C09E32FCCC8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FFF0504-E538-AEA6-DA07-85DE0B2BC16F}"/>
              </a:ext>
            </a:extLst>
          </p:cNvPr>
          <p:cNvSpPr>
            <a:spLocks noGrp="1"/>
          </p:cNvSpPr>
          <p:nvPr>
            <p:ph type="dt" sz="half" idx="10"/>
          </p:nvPr>
        </p:nvSpPr>
        <p:spPr>
          <a:xfrm>
            <a:off x="628650" y="6356353"/>
            <a:ext cx="2057400" cy="365125"/>
          </a:xfrm>
          <a:prstGeom prst="rect">
            <a:avLst/>
          </a:prstGeom>
        </p:spPr>
        <p:txBody>
          <a:bodyPr/>
          <a:lstStyle/>
          <a:p>
            <a:fld id="{9F4C82AD-DBC2-4394-8D52-CAB38C445915}" type="datetimeFigureOut">
              <a:rPr lang="en-US" smtClean="0"/>
              <a:t>3/28/2023</a:t>
            </a:fld>
            <a:endParaRPr lang="en-US"/>
          </a:p>
        </p:txBody>
      </p:sp>
      <p:sp>
        <p:nvSpPr>
          <p:cNvPr id="6" name="Footer Placeholder 5">
            <a:extLst>
              <a:ext uri="{FF2B5EF4-FFF2-40B4-BE49-F238E27FC236}">
                <a16:creationId xmlns:a16="http://schemas.microsoft.com/office/drawing/2014/main" id="{5C131B50-9F9E-5E07-2B9E-BA8A162E1D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9E9388-3D8D-5C5E-496D-959ECB0F07A6}"/>
              </a:ext>
            </a:extLst>
          </p:cNvPr>
          <p:cNvSpPr>
            <a:spLocks noGrp="1"/>
          </p:cNvSpPr>
          <p:nvPr>
            <p:ph type="sldNum" sz="quarter" idx="12"/>
          </p:nvPr>
        </p:nvSpPr>
        <p:spPr>
          <a:xfrm>
            <a:off x="6457950" y="6356353"/>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1885535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8185E-456F-DBF4-01DC-AA58F669C46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ABAC5F3-E8E2-1769-A98E-0D722CCD448F}"/>
              </a:ext>
            </a:extLst>
          </p:cNvPr>
          <p:cNvSpPr>
            <a:spLocks noGrp="1"/>
          </p:cNvSpPr>
          <p:nvPr>
            <p:ph type="pic" idx="1"/>
          </p:nvPr>
        </p:nvSpPr>
        <p:spPr>
          <a:xfrm>
            <a:off x="3887391" y="98742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2F77438-FF38-4876-7603-E44DC78FF27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F231DF7-1A17-170B-F324-B4658DEF8622}"/>
              </a:ext>
            </a:extLst>
          </p:cNvPr>
          <p:cNvSpPr>
            <a:spLocks noGrp="1"/>
          </p:cNvSpPr>
          <p:nvPr>
            <p:ph type="dt" sz="half" idx="10"/>
          </p:nvPr>
        </p:nvSpPr>
        <p:spPr>
          <a:xfrm>
            <a:off x="628650" y="6356353"/>
            <a:ext cx="2057400" cy="365125"/>
          </a:xfrm>
          <a:prstGeom prst="rect">
            <a:avLst/>
          </a:prstGeom>
        </p:spPr>
        <p:txBody>
          <a:bodyPr/>
          <a:lstStyle/>
          <a:p>
            <a:fld id="{9F4C82AD-DBC2-4394-8D52-CAB38C445915}" type="datetimeFigureOut">
              <a:rPr lang="en-US" smtClean="0"/>
              <a:t>3/28/2023</a:t>
            </a:fld>
            <a:endParaRPr lang="en-US"/>
          </a:p>
        </p:txBody>
      </p:sp>
      <p:sp>
        <p:nvSpPr>
          <p:cNvPr id="6" name="Footer Placeholder 5">
            <a:extLst>
              <a:ext uri="{FF2B5EF4-FFF2-40B4-BE49-F238E27FC236}">
                <a16:creationId xmlns:a16="http://schemas.microsoft.com/office/drawing/2014/main" id="{7C8B79E2-B300-6A1E-9B9B-B3A6249216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01AC83-6463-B1C9-720A-0A8E9D597830}"/>
              </a:ext>
            </a:extLst>
          </p:cNvPr>
          <p:cNvSpPr>
            <a:spLocks noGrp="1"/>
          </p:cNvSpPr>
          <p:nvPr>
            <p:ph type="sldNum" sz="quarter" idx="12"/>
          </p:nvPr>
        </p:nvSpPr>
        <p:spPr>
          <a:xfrm>
            <a:off x="6457950" y="6356353"/>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780899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3D481F"/>
            </a:gs>
            <a:gs pos="100000">
              <a:srgbClr val="334017"/>
            </a:gs>
          </a:gsLst>
          <a:lin ang="10800000" scaled="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6B16CA-9AA2-7FDF-7B0C-5E3786063340}"/>
              </a:ext>
            </a:extLst>
          </p:cNvPr>
          <p:cNvSpPr>
            <a:spLocks noGrp="1"/>
          </p:cNvSpPr>
          <p:nvPr>
            <p:ph type="title"/>
          </p:nvPr>
        </p:nvSpPr>
        <p:spPr>
          <a:xfrm>
            <a:off x="0" y="2"/>
            <a:ext cx="9144000" cy="82021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699A3427-95DE-CABD-A825-2118C7DA8262}"/>
              </a:ext>
            </a:extLst>
          </p:cNvPr>
          <p:cNvSpPr>
            <a:spLocks noGrp="1"/>
          </p:cNvSpPr>
          <p:nvPr>
            <p:ph type="body" idx="1"/>
          </p:nvPr>
        </p:nvSpPr>
        <p:spPr>
          <a:xfrm>
            <a:off x="290410" y="985041"/>
            <a:ext cx="8527860" cy="519192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D5F239E-E35A-7E8A-F4E8-62FDEE17AACB}"/>
              </a:ext>
            </a:extLst>
          </p:cNvPr>
          <p:cNvSpPr>
            <a:spLocks noGrp="1"/>
          </p:cNvSpPr>
          <p:nvPr>
            <p:ph type="ftr" sz="quarter" idx="3"/>
          </p:nvPr>
        </p:nvSpPr>
        <p:spPr>
          <a:xfrm>
            <a:off x="1" y="6492877"/>
            <a:ext cx="9143999" cy="365125"/>
          </a:xfrm>
          <a:prstGeom prst="rect">
            <a:avLst/>
          </a:prstGeom>
        </p:spPr>
        <p:txBody>
          <a:bodyPr vert="horz" lIns="91440" tIns="45720" rIns="91440" bIns="45720" rtlCol="0" anchor="ctr"/>
          <a:lstStyle>
            <a:lvl1pPr algn="ctr">
              <a:defRPr sz="1800">
                <a:solidFill>
                  <a:schemeClr val="bg1"/>
                </a:solidFill>
              </a:defRPr>
            </a:lvl1pPr>
          </a:lstStyle>
          <a:p>
            <a:endParaRPr lang="en-US" dirty="0"/>
          </a:p>
        </p:txBody>
      </p:sp>
    </p:spTree>
    <p:extLst>
      <p:ext uri="{BB962C8B-B14F-4D97-AF65-F5344CB8AC3E}">
        <p14:creationId xmlns:p14="http://schemas.microsoft.com/office/powerpoint/2010/main" val="34122746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685800" rtl="0" eaLnBrk="1" latinLnBrk="0" hangingPunct="1">
        <a:lnSpc>
          <a:spcPct val="90000"/>
        </a:lnSpc>
        <a:spcBef>
          <a:spcPct val="0"/>
        </a:spcBef>
        <a:buNone/>
        <a:defRPr sz="5400" b="1" kern="1200">
          <a:solidFill>
            <a:srgbClr val="FFFF99"/>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wikiart.org/en/ernest-meissonier/isaiah"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hyperlink" Target="http://www.purifiedbyfaith.com/Isaiah/Hebrews.htm"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s://www.thechurchnews.com/1994/7/16/23256798/israel-divided-into-two-kingdom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thechurchnews.com/1994/7/16/23256798/israel-divided-into-two-kingdom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hyperlink" Target="https://www.conformingtojesus.com/charts-maps/en/israel_and_judah_map.ht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6.xml"/><Relationship Id="rId1" Type="http://schemas.openxmlformats.org/officeDocument/2006/relationships/themeOverride" Target="../theme/themeOverride3.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6.xml"/><Relationship Id="rId1" Type="http://schemas.openxmlformats.org/officeDocument/2006/relationships/themeOverride" Target="../theme/themeOverride4.xml"/><Relationship Id="rId4" Type="http://schemas.openxmlformats.org/officeDocument/2006/relationships/hyperlink" Target="https://en.wikipedia.org/wiki/Assyrian_conquest_of_Egypt#/media/File:Neo-Assyrian_map_824-671_BC.pn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6.xml"/><Relationship Id="rId1" Type="http://schemas.openxmlformats.org/officeDocument/2006/relationships/themeOverride" Target="../theme/themeOverride5.xml"/><Relationship Id="rId4" Type="http://schemas.openxmlformats.org/officeDocument/2006/relationships/hyperlink" Target="https://owlcation.com/humanities/The-Formation-of-Ancient-Babyl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themeOverride" Target="../theme/themeOverride6.xml"/><Relationship Id="rId4" Type="http://schemas.openxmlformats.org/officeDocument/2006/relationships/hyperlink" Target="https://www.worldhistory.org/uploads/images/16107.png?v=1673278143" TargetMode="Externa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7.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6.xml"/><Relationship Id="rId1" Type="http://schemas.openxmlformats.org/officeDocument/2006/relationships/themeOverride" Target="../theme/themeOverride8.xml"/><Relationship Id="rId5" Type="http://schemas.openxmlformats.org/officeDocument/2006/relationships/hyperlink" Target="https://www.youtube.com/watch?v=d0A6Uchb1F8" TargetMode="External"/><Relationship Id="rId4" Type="http://schemas.openxmlformats.org/officeDocument/2006/relationships/hyperlink" Target="https://www.youtube.com/watch?v=_TzdEPuqgQ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42644EB-3F5F-EA2D-2D0C-28D56C902C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7" y="0"/>
            <a:ext cx="9136766" cy="6858000"/>
          </a:xfrm>
          <a:prstGeom prst="rect">
            <a:avLst/>
          </a:prstGeom>
        </p:spPr>
      </p:pic>
      <p:sp>
        <p:nvSpPr>
          <p:cNvPr id="7" name="Title 6">
            <a:extLst>
              <a:ext uri="{FF2B5EF4-FFF2-40B4-BE49-F238E27FC236}">
                <a16:creationId xmlns:a16="http://schemas.microsoft.com/office/drawing/2014/main" id="{54AB2C89-0599-CA33-72B1-16350A6720C9}"/>
              </a:ext>
            </a:extLst>
          </p:cNvPr>
          <p:cNvSpPr>
            <a:spLocks noGrp="1"/>
          </p:cNvSpPr>
          <p:nvPr>
            <p:ph type="title"/>
          </p:nvPr>
        </p:nvSpPr>
        <p:spPr>
          <a:xfrm>
            <a:off x="3994806" y="0"/>
            <a:ext cx="5145579" cy="4733886"/>
          </a:xfrm>
          <a:effectLst/>
        </p:spPr>
        <p:txBody>
          <a:bodyPr>
            <a:noAutofit/>
          </a:bodyPr>
          <a:lstStyle/>
          <a:p>
            <a:pPr algn="ctr">
              <a:spcBef>
                <a:spcPts val="0"/>
              </a:spcBef>
            </a:pPr>
            <a:r>
              <a:rPr lang="en-US" sz="8000" dirty="0">
                <a:solidFill>
                  <a:srgbClr val="CC3300"/>
                </a:solidFill>
                <a:effectLst>
                  <a:outerShdw blurRad="25400" dist="38100" dir="2400000" algn="tl" rotWithShape="0">
                    <a:srgbClr val="FFFF99"/>
                  </a:outerShdw>
                </a:effectLst>
                <a:latin typeface="Century Gothic" panose="020B0502020202020204" pitchFamily="34" charset="0"/>
              </a:rPr>
              <a:t>Highlights</a:t>
            </a:r>
            <a:r>
              <a:rPr lang="en-US" sz="6600" dirty="0">
                <a:solidFill>
                  <a:srgbClr val="CC3300"/>
                </a:solidFill>
                <a:effectLst>
                  <a:outerShdw blurRad="25400" dist="38100" dir="2400000" algn="tl" rotWithShape="0">
                    <a:srgbClr val="FFFF99"/>
                  </a:outerShdw>
                </a:effectLst>
                <a:latin typeface="Century Gothic" panose="020B0502020202020204" pitchFamily="34" charset="0"/>
              </a:rPr>
              <a:t> </a:t>
            </a:r>
            <a:br>
              <a:rPr lang="en-US" sz="6600" dirty="0">
                <a:solidFill>
                  <a:srgbClr val="CC3300"/>
                </a:solidFill>
                <a:effectLst>
                  <a:outerShdw blurRad="25400" dist="38100" dir="2400000" algn="tl" rotWithShape="0">
                    <a:srgbClr val="FFFF99"/>
                  </a:outerShdw>
                </a:effectLst>
                <a:latin typeface="Century Gothic" panose="020B0502020202020204" pitchFamily="34" charset="0"/>
              </a:rPr>
            </a:br>
            <a:r>
              <a:rPr lang="en-US" sz="800" dirty="0">
                <a:solidFill>
                  <a:srgbClr val="CC3300"/>
                </a:solidFill>
                <a:effectLst>
                  <a:outerShdw blurRad="25400" dist="38100" dir="2400000" algn="tl" rotWithShape="0">
                    <a:srgbClr val="FFFF99"/>
                  </a:outerShdw>
                </a:effectLst>
                <a:latin typeface="Century Gothic" panose="020B0502020202020204" pitchFamily="34" charset="0"/>
              </a:rPr>
              <a:t>  </a:t>
            </a:r>
            <a:br>
              <a:rPr lang="en-US" sz="800" dirty="0">
                <a:solidFill>
                  <a:srgbClr val="CC3300"/>
                </a:solidFill>
                <a:effectLst>
                  <a:outerShdw blurRad="25400" dist="38100" dir="2400000" algn="tl" rotWithShape="0">
                    <a:srgbClr val="FFFF99"/>
                  </a:outerShdw>
                </a:effectLst>
                <a:latin typeface="Century Gothic" panose="020B0502020202020204" pitchFamily="34" charset="0"/>
              </a:rPr>
            </a:br>
            <a:r>
              <a:rPr lang="en-US" sz="6600" dirty="0">
                <a:solidFill>
                  <a:srgbClr val="CC3300"/>
                </a:solidFill>
                <a:effectLst>
                  <a:outerShdw blurRad="25400" dist="38100" dir="2400000" algn="tl" rotWithShape="0">
                    <a:srgbClr val="FFFF99"/>
                  </a:outerShdw>
                </a:effectLst>
                <a:latin typeface="Century Gothic" panose="020B0502020202020204" pitchFamily="34" charset="0"/>
              </a:rPr>
              <a:t>From the </a:t>
            </a:r>
            <a:br>
              <a:rPr lang="en-US" sz="6600" dirty="0">
                <a:solidFill>
                  <a:srgbClr val="CC3300"/>
                </a:solidFill>
                <a:effectLst>
                  <a:outerShdw blurRad="25400" dist="38100" dir="2400000" algn="tl" rotWithShape="0">
                    <a:srgbClr val="FFFF99"/>
                  </a:outerShdw>
                </a:effectLst>
                <a:latin typeface="Century Gothic" panose="020B0502020202020204" pitchFamily="34" charset="0"/>
              </a:rPr>
            </a:br>
            <a:r>
              <a:rPr lang="en-US" sz="6600" dirty="0">
                <a:solidFill>
                  <a:srgbClr val="CC3300"/>
                </a:solidFill>
                <a:effectLst>
                  <a:outerShdw blurRad="25400" dist="38100" dir="2400000" algn="tl" rotWithShape="0">
                    <a:srgbClr val="FFFF99"/>
                  </a:outerShdw>
                </a:effectLst>
                <a:latin typeface="Century Gothic" panose="020B0502020202020204" pitchFamily="34" charset="0"/>
              </a:rPr>
              <a:t>Book of </a:t>
            </a:r>
            <a:br>
              <a:rPr lang="en-US" sz="6600" dirty="0">
                <a:solidFill>
                  <a:srgbClr val="CC3300"/>
                </a:solidFill>
                <a:effectLst>
                  <a:outerShdw blurRad="25400" dist="38100" dir="2400000" algn="tl" rotWithShape="0">
                    <a:srgbClr val="FFFF99"/>
                  </a:outerShdw>
                </a:effectLst>
                <a:latin typeface="Century Gothic" panose="020B0502020202020204" pitchFamily="34" charset="0"/>
              </a:rPr>
            </a:br>
            <a:r>
              <a:rPr lang="en-US" sz="9600" dirty="0">
                <a:solidFill>
                  <a:srgbClr val="CC3300"/>
                </a:solidFill>
                <a:effectLst>
                  <a:outerShdw blurRad="25400" dist="38100" dir="2400000" algn="tl" rotWithShape="0">
                    <a:srgbClr val="FFFF99"/>
                  </a:outerShdw>
                </a:effectLst>
                <a:latin typeface="Century Gothic" panose="020B0502020202020204" pitchFamily="34" charset="0"/>
              </a:rPr>
              <a:t>Isaiah</a:t>
            </a:r>
          </a:p>
        </p:txBody>
      </p:sp>
      <p:sp>
        <p:nvSpPr>
          <p:cNvPr id="10" name="TextBox 9">
            <a:extLst>
              <a:ext uri="{FF2B5EF4-FFF2-40B4-BE49-F238E27FC236}">
                <a16:creationId xmlns:a16="http://schemas.microsoft.com/office/drawing/2014/main" id="{D7E56C7F-388E-A031-CB9B-C90A23AC59B5}"/>
              </a:ext>
            </a:extLst>
          </p:cNvPr>
          <p:cNvSpPr txBox="1"/>
          <p:nvPr/>
        </p:nvSpPr>
        <p:spPr>
          <a:xfrm>
            <a:off x="4921277" y="6550225"/>
            <a:ext cx="4219106" cy="307777"/>
          </a:xfrm>
          <a:prstGeom prst="rect">
            <a:avLst/>
          </a:prstGeom>
          <a:noFill/>
        </p:spPr>
        <p:txBody>
          <a:bodyPr wrap="square" rtlCol="0">
            <a:spAutoFit/>
          </a:bodyPr>
          <a:lstStyle/>
          <a:p>
            <a:pPr>
              <a:defRPr/>
            </a:pPr>
            <a:r>
              <a:rPr lang="en-US" sz="1400" dirty="0">
                <a:solidFill>
                  <a:srgbClr val="70AD47">
                    <a:lumMod val="60000"/>
                    <a:lumOff val="40000"/>
                  </a:srgbClr>
                </a:solidFill>
                <a:latin typeface="Calibri" panose="020F0502020204030204"/>
                <a:hlinkClick r:id="rId3"/>
              </a:rPr>
              <a:t>https://www.wikiart.org/en/ernest-meissonier/isaiah</a:t>
            </a:r>
            <a:endParaRPr lang="en-US" sz="1400" dirty="0">
              <a:solidFill>
                <a:srgbClr val="70AD47">
                  <a:lumMod val="60000"/>
                  <a:lumOff val="40000"/>
                </a:srgbClr>
              </a:solidFill>
              <a:latin typeface="Calibri" panose="020F0502020204030204"/>
            </a:endParaRPr>
          </a:p>
        </p:txBody>
      </p:sp>
      <p:sp>
        <p:nvSpPr>
          <p:cNvPr id="5" name="TextBox 4">
            <a:extLst>
              <a:ext uri="{FF2B5EF4-FFF2-40B4-BE49-F238E27FC236}">
                <a16:creationId xmlns:a16="http://schemas.microsoft.com/office/drawing/2014/main" id="{EBD4CB24-A0F0-4E6E-D4A2-DE300945CBE9}"/>
              </a:ext>
            </a:extLst>
          </p:cNvPr>
          <p:cNvSpPr txBox="1"/>
          <p:nvPr/>
        </p:nvSpPr>
        <p:spPr>
          <a:xfrm>
            <a:off x="0" y="6334780"/>
            <a:ext cx="4307306" cy="523220"/>
          </a:xfrm>
          <a:prstGeom prst="rect">
            <a:avLst/>
          </a:prstGeom>
          <a:noFill/>
        </p:spPr>
        <p:txBody>
          <a:bodyPr wrap="square" rtlCol="0">
            <a:spAutoFit/>
          </a:bodyPr>
          <a:lstStyle/>
          <a:p>
            <a:pPr defTabSz="457200">
              <a:defRPr/>
            </a:pPr>
            <a:r>
              <a:rPr lang="en-US" sz="1400" kern="0" dirty="0">
                <a:solidFill>
                  <a:srgbClr val="CC3300"/>
                </a:solidFill>
                <a:effectLst>
                  <a:outerShdw blurRad="50800" dist="38100" dir="2700000" algn="tl" rotWithShape="0">
                    <a:prstClr val="black">
                      <a:alpha val="40000"/>
                    </a:prstClr>
                  </a:outerShdw>
                </a:effectLst>
                <a:latin typeface="Calibri" panose="020F0502020204030204"/>
              </a:rPr>
              <a:t>To Download this lesson go to: </a:t>
            </a:r>
          </a:p>
          <a:p>
            <a:pPr defTabSz="457200">
              <a:defRPr/>
            </a:pPr>
            <a:r>
              <a:rPr lang="en-US" sz="1400" kern="0" dirty="0">
                <a:solidFill>
                  <a:prstClr val="black"/>
                </a:solidFill>
                <a:latin typeface="Calibri" panose="020F0502020204030204"/>
                <a:hlinkClick r:id="rId4"/>
              </a:rPr>
              <a:t>http://www.purifiedbyfaith.com/Isaiah/Isaiah.htm</a:t>
            </a:r>
            <a:r>
              <a:rPr lang="en-US" sz="1400" kern="0" dirty="0">
                <a:solidFill>
                  <a:prstClr val="black"/>
                </a:solidFill>
                <a:latin typeface="Calibri" panose="020F0502020204030204"/>
              </a:rPr>
              <a:t> </a:t>
            </a:r>
          </a:p>
        </p:txBody>
      </p:sp>
    </p:spTree>
    <p:extLst>
      <p:ext uri="{BB962C8B-B14F-4D97-AF65-F5344CB8AC3E}">
        <p14:creationId xmlns:p14="http://schemas.microsoft.com/office/powerpoint/2010/main" val="36203871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D3185-EF80-D9D1-F41B-C2D6768C7D37}"/>
              </a:ext>
            </a:extLst>
          </p:cNvPr>
          <p:cNvSpPr>
            <a:spLocks noGrp="1"/>
          </p:cNvSpPr>
          <p:nvPr>
            <p:ph type="title"/>
          </p:nvPr>
        </p:nvSpPr>
        <p:spPr>
          <a:xfrm>
            <a:off x="0" y="2"/>
            <a:ext cx="9144000" cy="839584"/>
          </a:xfrm>
        </p:spPr>
        <p:txBody>
          <a:bodyPr>
            <a:noAutofit/>
          </a:bodyPr>
          <a:lstStyle/>
          <a:p>
            <a:r>
              <a:rPr lang="en-US" sz="4000" dirty="0"/>
              <a:t>Brief History of Israel </a:t>
            </a:r>
            <a:r>
              <a:rPr lang="en-US" sz="4000" i="1" dirty="0"/>
              <a:t>Prior</a:t>
            </a:r>
            <a:r>
              <a:rPr lang="en-US" sz="4000" dirty="0"/>
              <a:t> to Isaiah</a:t>
            </a:r>
          </a:p>
        </p:txBody>
      </p:sp>
      <p:sp>
        <p:nvSpPr>
          <p:cNvPr id="3" name="Content Placeholder 2">
            <a:extLst>
              <a:ext uri="{FF2B5EF4-FFF2-40B4-BE49-F238E27FC236}">
                <a16:creationId xmlns:a16="http://schemas.microsoft.com/office/drawing/2014/main" id="{3CD6B5F8-336E-B215-E1ED-14D18AAAF821}"/>
              </a:ext>
            </a:extLst>
          </p:cNvPr>
          <p:cNvSpPr>
            <a:spLocks noGrp="1"/>
          </p:cNvSpPr>
          <p:nvPr>
            <p:ph idx="1"/>
          </p:nvPr>
        </p:nvSpPr>
        <p:spPr>
          <a:xfrm>
            <a:off x="364976" y="839587"/>
            <a:ext cx="8525487" cy="5577838"/>
          </a:xfrm>
        </p:spPr>
        <p:txBody>
          <a:bodyPr>
            <a:normAutofit fontScale="92500" lnSpcReduction="10000"/>
          </a:bodyPr>
          <a:lstStyle/>
          <a:p>
            <a:r>
              <a:rPr lang="en-US" dirty="0"/>
              <a:t>The Israelites were the descendants of Abraham, Isaac, and Jacob who, after a period of serving as slaves in Egypt were rescued by God (through Moses) and given the land of Canaan.</a:t>
            </a:r>
          </a:p>
          <a:p>
            <a:r>
              <a:rPr lang="en-US" dirty="0"/>
              <a:t>Eventually, Israel, wanting to “</a:t>
            </a:r>
            <a:r>
              <a:rPr lang="en-US" i="1" dirty="0">
                <a:solidFill>
                  <a:srgbClr val="F4B183"/>
                </a:solidFill>
                <a:latin typeface="Cambria" panose="02040503050406030204" pitchFamily="18" charset="0"/>
                <a:ea typeface="Cambria" panose="02040503050406030204" pitchFamily="18" charset="0"/>
              </a:rPr>
              <a:t>be like other nations</a:t>
            </a:r>
            <a:r>
              <a:rPr lang="en-US" dirty="0"/>
              <a:t>” (1 Sam 8:5), asked God for a </a:t>
            </a:r>
            <a:r>
              <a:rPr lang="en-US" b="1" i="1" dirty="0"/>
              <a:t>king</a:t>
            </a:r>
            <a:r>
              <a:rPr lang="en-US" dirty="0"/>
              <a:t>.</a:t>
            </a:r>
          </a:p>
          <a:p>
            <a:r>
              <a:rPr lang="en-US" dirty="0"/>
              <a:t>The first three kings of Israel were:</a:t>
            </a:r>
          </a:p>
          <a:p>
            <a:pPr lvl="1"/>
            <a:r>
              <a:rPr lang="en-US" dirty="0"/>
              <a:t>Saul</a:t>
            </a:r>
          </a:p>
          <a:p>
            <a:pPr lvl="1"/>
            <a:r>
              <a:rPr lang="en-US" dirty="0"/>
              <a:t>David</a:t>
            </a:r>
          </a:p>
          <a:p>
            <a:pPr lvl="1"/>
            <a:r>
              <a:rPr lang="en-US" dirty="0"/>
              <a:t>Solomon</a:t>
            </a:r>
          </a:p>
          <a:p>
            <a:r>
              <a:rPr lang="en-US" dirty="0"/>
              <a:t>During the reign of Solomon’s </a:t>
            </a:r>
            <a:r>
              <a:rPr lang="en-US" b="1" i="1" dirty="0"/>
              <a:t>son</a:t>
            </a:r>
            <a:r>
              <a:rPr lang="en-US" dirty="0"/>
              <a:t>, </a:t>
            </a:r>
            <a:r>
              <a:rPr lang="en-US" b="1" i="1" dirty="0"/>
              <a:t>Rehoboam</a:t>
            </a:r>
            <a:r>
              <a:rPr lang="en-US" dirty="0"/>
              <a:t>, the people revolted against the heavy taxes levied by Solomon and Rehoboam and became a </a:t>
            </a:r>
            <a:r>
              <a:rPr lang="en-US" b="1" i="1" dirty="0"/>
              <a:t>divided kingdom</a:t>
            </a:r>
            <a:r>
              <a:rPr lang="en-US" dirty="0"/>
              <a:t>.</a:t>
            </a:r>
          </a:p>
          <a:p>
            <a:endParaRPr lang="en-US" dirty="0"/>
          </a:p>
        </p:txBody>
      </p:sp>
      <p:sp>
        <p:nvSpPr>
          <p:cNvPr id="4" name="TextBox 3">
            <a:extLst>
              <a:ext uri="{FF2B5EF4-FFF2-40B4-BE49-F238E27FC236}">
                <a16:creationId xmlns:a16="http://schemas.microsoft.com/office/drawing/2014/main" id="{DFCE20D4-03EE-F942-1274-47424AD04736}"/>
              </a:ext>
            </a:extLst>
          </p:cNvPr>
          <p:cNvSpPr txBox="1"/>
          <p:nvPr/>
        </p:nvSpPr>
        <p:spPr>
          <a:xfrm>
            <a:off x="0" y="6519446"/>
            <a:ext cx="9144000" cy="338554"/>
          </a:xfrm>
          <a:prstGeom prst="rect">
            <a:avLst/>
          </a:prstGeom>
          <a:noFill/>
        </p:spPr>
        <p:txBody>
          <a:bodyPr wrap="square" rtlCol="0">
            <a:spAutoFit/>
          </a:bodyPr>
          <a:lstStyle/>
          <a:p>
            <a:pPr>
              <a:defRPr/>
            </a:pPr>
            <a:r>
              <a:rPr lang="en-US" sz="1600" dirty="0">
                <a:solidFill>
                  <a:prstClr val="white"/>
                </a:solidFill>
                <a:latin typeface="Calibri" panose="020F0502020204030204"/>
                <a:hlinkClick r:id="rId2"/>
              </a:rPr>
              <a:t>https://www.thechurchnews.com/1994/7/16/23256798/israel-divided-into-two-kingdoms</a:t>
            </a:r>
            <a:r>
              <a:rPr lang="en-US" sz="1600" dirty="0">
                <a:solidFill>
                  <a:prstClr val="white"/>
                </a:solidFill>
                <a:latin typeface="Calibri" panose="020F0502020204030204"/>
              </a:rPr>
              <a:t> </a:t>
            </a:r>
          </a:p>
        </p:txBody>
      </p:sp>
    </p:spTree>
    <p:extLst>
      <p:ext uri="{BB962C8B-B14F-4D97-AF65-F5344CB8AC3E}">
        <p14:creationId xmlns:p14="http://schemas.microsoft.com/office/powerpoint/2010/main" val="67569223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D3185-EF80-D9D1-F41B-C2D6768C7D37}"/>
              </a:ext>
            </a:extLst>
          </p:cNvPr>
          <p:cNvSpPr>
            <a:spLocks noGrp="1"/>
          </p:cNvSpPr>
          <p:nvPr>
            <p:ph type="title"/>
          </p:nvPr>
        </p:nvSpPr>
        <p:spPr>
          <a:xfrm>
            <a:off x="0" y="2"/>
            <a:ext cx="9144000" cy="839584"/>
          </a:xfrm>
        </p:spPr>
        <p:txBody>
          <a:bodyPr>
            <a:noAutofit/>
          </a:bodyPr>
          <a:lstStyle/>
          <a:p>
            <a:r>
              <a:rPr lang="en-US" sz="4000" dirty="0"/>
              <a:t>Brief History of Israel </a:t>
            </a:r>
            <a:r>
              <a:rPr lang="en-US" sz="4000" i="1" dirty="0"/>
              <a:t>Prior</a:t>
            </a:r>
            <a:r>
              <a:rPr lang="en-US" sz="4000" dirty="0"/>
              <a:t> to Isaiah</a:t>
            </a:r>
          </a:p>
        </p:txBody>
      </p:sp>
      <p:sp>
        <p:nvSpPr>
          <p:cNvPr id="3" name="Content Placeholder 2">
            <a:extLst>
              <a:ext uri="{FF2B5EF4-FFF2-40B4-BE49-F238E27FC236}">
                <a16:creationId xmlns:a16="http://schemas.microsoft.com/office/drawing/2014/main" id="{3CD6B5F8-336E-B215-E1ED-14D18AAAF821}"/>
              </a:ext>
            </a:extLst>
          </p:cNvPr>
          <p:cNvSpPr>
            <a:spLocks noGrp="1"/>
          </p:cNvSpPr>
          <p:nvPr>
            <p:ph idx="1"/>
          </p:nvPr>
        </p:nvSpPr>
        <p:spPr>
          <a:xfrm>
            <a:off x="364976" y="839587"/>
            <a:ext cx="8525487" cy="5577838"/>
          </a:xfrm>
        </p:spPr>
        <p:txBody>
          <a:bodyPr>
            <a:normAutofit lnSpcReduction="10000"/>
          </a:bodyPr>
          <a:lstStyle/>
          <a:p>
            <a:r>
              <a:rPr lang="en-US" dirty="0"/>
              <a:t>The tribe of Judah and the majority of the tribe of Benjamin accepted </a:t>
            </a:r>
            <a:r>
              <a:rPr lang="en-US" b="1" i="1" dirty="0"/>
              <a:t>Rehoboam</a:t>
            </a:r>
            <a:r>
              <a:rPr lang="en-US" dirty="0"/>
              <a:t> as their king. </a:t>
            </a:r>
          </a:p>
          <a:p>
            <a:r>
              <a:rPr lang="en-US" dirty="0"/>
              <a:t>They became the kingdom of </a:t>
            </a:r>
            <a:r>
              <a:rPr lang="en-US" b="1" i="1" dirty="0"/>
              <a:t>Judah</a:t>
            </a:r>
            <a:r>
              <a:rPr lang="en-US" dirty="0"/>
              <a:t>, or the </a:t>
            </a:r>
            <a:r>
              <a:rPr lang="en-US" b="1" i="1" dirty="0"/>
              <a:t>Southern Kingdom</a:t>
            </a:r>
            <a:r>
              <a:rPr lang="en-US" dirty="0"/>
              <a:t>, with its capital at Jerusalem.</a:t>
            </a:r>
          </a:p>
          <a:p>
            <a:r>
              <a:rPr lang="en-US" dirty="0"/>
              <a:t>The other 10 tribes and the remainder of the tribe of Benjamin chose </a:t>
            </a:r>
            <a:r>
              <a:rPr lang="en-US" b="1" i="1" dirty="0"/>
              <a:t>Jeroboam</a:t>
            </a:r>
            <a:r>
              <a:rPr lang="en-US" dirty="0"/>
              <a:t> as their king. </a:t>
            </a:r>
          </a:p>
          <a:p>
            <a:r>
              <a:rPr lang="en-US" dirty="0"/>
              <a:t>These ten tribes retained the title of </a:t>
            </a:r>
            <a:r>
              <a:rPr lang="en-US" b="1" i="1" dirty="0"/>
              <a:t>Israel</a:t>
            </a:r>
            <a:r>
              <a:rPr lang="en-US" dirty="0"/>
              <a:t>, and became the </a:t>
            </a:r>
            <a:r>
              <a:rPr lang="en-US" b="1" i="1" dirty="0"/>
              <a:t>Northern Kingdom</a:t>
            </a:r>
            <a:r>
              <a:rPr lang="en-US" dirty="0"/>
              <a:t>, with headquarters at Shechem in Samaria.</a:t>
            </a:r>
          </a:p>
          <a:p>
            <a:r>
              <a:rPr lang="en-US" dirty="0"/>
              <a:t>About 200 years after this division, </a:t>
            </a:r>
            <a:r>
              <a:rPr lang="en-US" b="1" i="1" dirty="0"/>
              <a:t>Isaiah</a:t>
            </a:r>
            <a:r>
              <a:rPr lang="en-US" dirty="0"/>
              <a:t> became one the prophets God sent to minster to the Southern Kingdom. </a:t>
            </a:r>
          </a:p>
          <a:p>
            <a:endParaRPr lang="en-US" dirty="0"/>
          </a:p>
        </p:txBody>
      </p:sp>
      <p:sp>
        <p:nvSpPr>
          <p:cNvPr id="4" name="TextBox 3">
            <a:extLst>
              <a:ext uri="{FF2B5EF4-FFF2-40B4-BE49-F238E27FC236}">
                <a16:creationId xmlns:a16="http://schemas.microsoft.com/office/drawing/2014/main" id="{DFCE20D4-03EE-F942-1274-47424AD04736}"/>
              </a:ext>
            </a:extLst>
          </p:cNvPr>
          <p:cNvSpPr txBox="1"/>
          <p:nvPr/>
        </p:nvSpPr>
        <p:spPr>
          <a:xfrm>
            <a:off x="0" y="6519446"/>
            <a:ext cx="9144000" cy="338554"/>
          </a:xfrm>
          <a:prstGeom prst="rect">
            <a:avLst/>
          </a:prstGeom>
          <a:noFill/>
        </p:spPr>
        <p:txBody>
          <a:bodyPr wrap="square" rtlCol="0">
            <a:spAutoFit/>
          </a:bodyPr>
          <a:lstStyle/>
          <a:p>
            <a:pPr>
              <a:defRPr/>
            </a:pPr>
            <a:r>
              <a:rPr lang="en-US" sz="1600" dirty="0">
                <a:solidFill>
                  <a:prstClr val="white"/>
                </a:solidFill>
                <a:latin typeface="Calibri" panose="020F0502020204030204"/>
                <a:hlinkClick r:id="rId2"/>
              </a:rPr>
              <a:t>https://www.thechurchnews.com/1994/7/16/23256798/israel-divided-into-two-kingdoms</a:t>
            </a:r>
            <a:r>
              <a:rPr lang="en-US" sz="1600" dirty="0">
                <a:solidFill>
                  <a:prstClr val="white"/>
                </a:solidFill>
                <a:latin typeface="Calibri" panose="020F0502020204030204"/>
              </a:rPr>
              <a:t> </a:t>
            </a:r>
          </a:p>
        </p:txBody>
      </p:sp>
    </p:spTree>
    <p:extLst>
      <p:ext uri="{BB962C8B-B14F-4D97-AF65-F5344CB8AC3E}">
        <p14:creationId xmlns:p14="http://schemas.microsoft.com/office/powerpoint/2010/main" val="390043274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34017"/>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654F1F-60A1-F557-E3A8-593DF91F49CA}"/>
              </a:ext>
            </a:extLst>
          </p:cNvPr>
          <p:cNvSpPr txBox="1"/>
          <p:nvPr/>
        </p:nvSpPr>
        <p:spPr>
          <a:xfrm>
            <a:off x="0" y="6519446"/>
            <a:ext cx="9144000" cy="338554"/>
          </a:xfrm>
          <a:prstGeom prst="rect">
            <a:avLst/>
          </a:prstGeom>
          <a:noFill/>
        </p:spPr>
        <p:txBody>
          <a:bodyPr wrap="square" rtlCol="0">
            <a:spAutoFit/>
          </a:bodyPr>
          <a:lstStyle/>
          <a:p>
            <a:pPr>
              <a:defRPr/>
            </a:pPr>
            <a:r>
              <a:rPr lang="en-US" sz="1600" dirty="0">
                <a:solidFill>
                  <a:prstClr val="white"/>
                </a:solidFill>
                <a:latin typeface="Calibri" panose="020F0502020204030204"/>
              </a:rPr>
              <a:t>Rose Book of Bible Charts, Maps and Time Lines; Rose Publishing; p.110-111</a:t>
            </a:r>
          </a:p>
        </p:txBody>
      </p:sp>
      <p:pic>
        <p:nvPicPr>
          <p:cNvPr id="4" name="Picture 3">
            <a:extLst>
              <a:ext uri="{FF2B5EF4-FFF2-40B4-BE49-F238E27FC236}">
                <a16:creationId xmlns:a16="http://schemas.microsoft.com/office/drawing/2014/main" id="{7FAF3626-A18A-7404-A470-F1F999E1C8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81921" y="840352"/>
            <a:ext cx="4276575" cy="5679094"/>
          </a:xfrm>
          <a:prstGeom prst="rect">
            <a:avLst/>
          </a:prstGeom>
        </p:spPr>
      </p:pic>
      <p:sp>
        <p:nvSpPr>
          <p:cNvPr id="7" name="Title 6">
            <a:extLst>
              <a:ext uri="{FF2B5EF4-FFF2-40B4-BE49-F238E27FC236}">
                <a16:creationId xmlns:a16="http://schemas.microsoft.com/office/drawing/2014/main" id="{A08E8119-F8BA-E5C4-ABA9-8E2A6D090CFE}"/>
              </a:ext>
            </a:extLst>
          </p:cNvPr>
          <p:cNvSpPr>
            <a:spLocks noGrp="1"/>
          </p:cNvSpPr>
          <p:nvPr>
            <p:ph type="title"/>
          </p:nvPr>
        </p:nvSpPr>
        <p:spPr/>
        <p:txBody>
          <a:bodyPr/>
          <a:lstStyle/>
          <a:p>
            <a:pPr algn="ctr"/>
            <a:r>
              <a:rPr lang="en-US" sz="6600" dirty="0"/>
              <a:t>Kings and Prophets</a:t>
            </a:r>
          </a:p>
        </p:txBody>
      </p:sp>
    </p:spTree>
    <p:extLst>
      <p:ext uri="{BB962C8B-B14F-4D97-AF65-F5344CB8AC3E}">
        <p14:creationId xmlns:p14="http://schemas.microsoft.com/office/powerpoint/2010/main" val="364748820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3D481F"/>
            </a:gs>
            <a:gs pos="100000">
              <a:srgbClr val="334017"/>
            </a:gs>
          </a:gsLst>
          <a:lin ang="10800000" scaled="0"/>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26C26F-0C79-C693-BCA8-B37FC7C632B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98816" y="1157575"/>
            <a:ext cx="4489023" cy="5253113"/>
          </a:xfrm>
          <a:prstGeom prst="rect">
            <a:avLst/>
          </a:prstGeom>
        </p:spPr>
      </p:pic>
      <p:sp>
        <p:nvSpPr>
          <p:cNvPr id="4" name="TextBox 3">
            <a:extLst>
              <a:ext uri="{FF2B5EF4-FFF2-40B4-BE49-F238E27FC236}">
                <a16:creationId xmlns:a16="http://schemas.microsoft.com/office/drawing/2014/main" id="{6A780B00-B018-D4C5-8F9A-8C75716DD069}"/>
              </a:ext>
            </a:extLst>
          </p:cNvPr>
          <p:cNvSpPr txBox="1"/>
          <p:nvPr/>
        </p:nvSpPr>
        <p:spPr>
          <a:xfrm>
            <a:off x="0" y="6519448"/>
            <a:ext cx="9144000" cy="307777"/>
          </a:xfrm>
          <a:prstGeom prst="rect">
            <a:avLst/>
          </a:prstGeom>
          <a:noFill/>
        </p:spPr>
        <p:txBody>
          <a:bodyPr wrap="square" rtlCol="0">
            <a:spAutoFit/>
          </a:bodyPr>
          <a:lstStyle/>
          <a:p>
            <a:pPr>
              <a:defRPr/>
            </a:pPr>
            <a:r>
              <a:rPr lang="en-US" sz="1400" dirty="0">
                <a:solidFill>
                  <a:prstClr val="white"/>
                </a:solidFill>
                <a:latin typeface="Calibri" panose="020F0502020204030204"/>
                <a:hlinkClick r:id="rId4"/>
              </a:rPr>
              <a:t>https://www.conformingtojesus.com/charts-maps/en/israel_and_judah_map.htm</a:t>
            </a:r>
            <a:r>
              <a:rPr lang="en-US" sz="1400" dirty="0">
                <a:solidFill>
                  <a:prstClr val="white"/>
                </a:solidFill>
                <a:latin typeface="Calibri" panose="020F0502020204030204"/>
              </a:rPr>
              <a:t> </a:t>
            </a:r>
          </a:p>
        </p:txBody>
      </p:sp>
      <p:sp>
        <p:nvSpPr>
          <p:cNvPr id="5" name="Title 4">
            <a:extLst>
              <a:ext uri="{FF2B5EF4-FFF2-40B4-BE49-F238E27FC236}">
                <a16:creationId xmlns:a16="http://schemas.microsoft.com/office/drawing/2014/main" id="{FFCD8D72-7A61-23D6-F4DD-91B16377AD32}"/>
              </a:ext>
            </a:extLst>
          </p:cNvPr>
          <p:cNvSpPr>
            <a:spLocks noGrp="1"/>
          </p:cNvSpPr>
          <p:nvPr>
            <p:ph type="title"/>
          </p:nvPr>
        </p:nvSpPr>
        <p:spPr>
          <a:xfrm>
            <a:off x="0" y="228602"/>
            <a:ext cx="9144000" cy="820213"/>
          </a:xfrm>
        </p:spPr>
        <p:txBody>
          <a:bodyPr/>
          <a:lstStyle/>
          <a:p>
            <a:pPr algn="ctr"/>
            <a:r>
              <a:rPr lang="en-US" sz="6600" dirty="0"/>
              <a:t>The Divided Kingdom</a:t>
            </a:r>
          </a:p>
        </p:txBody>
      </p:sp>
    </p:spTree>
  </p:cSld>
  <p:clrMapOvr>
    <a:overrideClrMapping bg1="lt1" tx1="dk1" bg2="lt2" tx2="dk2" accent1="accent1" accent2="accent2" accent3="accent3" accent4="accent4" accent5="accent5" accent6="accent6" hlink="hlink" folHlink="folHlink"/>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D3185-EF80-D9D1-F41B-C2D6768C7D37}"/>
              </a:ext>
            </a:extLst>
          </p:cNvPr>
          <p:cNvSpPr>
            <a:spLocks noGrp="1"/>
          </p:cNvSpPr>
          <p:nvPr>
            <p:ph type="title"/>
          </p:nvPr>
        </p:nvSpPr>
        <p:spPr>
          <a:xfrm>
            <a:off x="0" y="2"/>
            <a:ext cx="9144000" cy="839584"/>
          </a:xfrm>
        </p:spPr>
        <p:txBody>
          <a:bodyPr>
            <a:noAutofit/>
          </a:bodyPr>
          <a:lstStyle/>
          <a:p>
            <a:r>
              <a:rPr lang="en-US" sz="4400" dirty="0"/>
              <a:t>Historical Background of </a:t>
            </a:r>
            <a:r>
              <a:rPr lang="en-US" sz="4400" i="1" dirty="0"/>
              <a:t>Isaiah</a:t>
            </a:r>
          </a:p>
        </p:txBody>
      </p:sp>
      <p:sp>
        <p:nvSpPr>
          <p:cNvPr id="3" name="Content Placeholder 2">
            <a:extLst>
              <a:ext uri="{FF2B5EF4-FFF2-40B4-BE49-F238E27FC236}">
                <a16:creationId xmlns:a16="http://schemas.microsoft.com/office/drawing/2014/main" id="{3CD6B5F8-336E-B215-E1ED-14D18AAAF821}"/>
              </a:ext>
            </a:extLst>
          </p:cNvPr>
          <p:cNvSpPr>
            <a:spLocks noGrp="1"/>
          </p:cNvSpPr>
          <p:nvPr>
            <p:ph idx="1"/>
          </p:nvPr>
        </p:nvSpPr>
        <p:spPr>
          <a:xfrm>
            <a:off x="364976" y="839587"/>
            <a:ext cx="8525487" cy="5577838"/>
          </a:xfrm>
        </p:spPr>
        <p:txBody>
          <a:bodyPr>
            <a:normAutofit fontScale="92500" lnSpcReduction="10000"/>
          </a:bodyPr>
          <a:lstStyle/>
          <a:p>
            <a:r>
              <a:rPr lang="en-US" dirty="0"/>
              <a:t>Isaiah lived during the stormy period of the </a:t>
            </a:r>
            <a:r>
              <a:rPr lang="en-US" b="1" i="1" dirty="0"/>
              <a:t>expansion</a:t>
            </a:r>
            <a:r>
              <a:rPr lang="en-US" dirty="0"/>
              <a:t> of the </a:t>
            </a:r>
            <a:r>
              <a:rPr lang="en-US" b="1" i="1" dirty="0"/>
              <a:t>Assyrian Empire </a:t>
            </a:r>
            <a:r>
              <a:rPr lang="en-US" dirty="0"/>
              <a:t>and the </a:t>
            </a:r>
            <a:r>
              <a:rPr lang="en-US" b="1" i="1" dirty="0"/>
              <a:t>decline</a:t>
            </a:r>
            <a:r>
              <a:rPr lang="en-US" dirty="0"/>
              <a:t> of </a:t>
            </a:r>
            <a:r>
              <a:rPr lang="en-US" b="1" i="1" dirty="0"/>
              <a:t>Israel</a:t>
            </a:r>
            <a:r>
              <a:rPr lang="en-US" dirty="0"/>
              <a:t>. </a:t>
            </a:r>
          </a:p>
          <a:p>
            <a:r>
              <a:rPr lang="en-US" dirty="0"/>
              <a:t>Under the Assyrian King </a:t>
            </a:r>
            <a:r>
              <a:rPr lang="en-US" b="1" i="1" dirty="0"/>
              <a:t>Tiglath-Pileser III </a:t>
            </a:r>
            <a:r>
              <a:rPr lang="en-US" dirty="0"/>
              <a:t>(745-727 BC) the Assyrians swept westward into Aram (Syria) and Canaan. </a:t>
            </a:r>
          </a:p>
          <a:p>
            <a:r>
              <a:rPr lang="en-US" dirty="0"/>
              <a:t>In about 733 BC the kings of </a:t>
            </a:r>
            <a:r>
              <a:rPr lang="en-US" b="1" i="1" dirty="0"/>
              <a:t>Aram</a:t>
            </a:r>
            <a:r>
              <a:rPr lang="en-US" dirty="0"/>
              <a:t> and </a:t>
            </a:r>
            <a:r>
              <a:rPr lang="en-US" b="1" i="1" dirty="0"/>
              <a:t>Israel</a:t>
            </a:r>
            <a:r>
              <a:rPr lang="en-US" dirty="0"/>
              <a:t> tried to pressure </a:t>
            </a:r>
            <a:r>
              <a:rPr lang="en-US" b="1" i="1" dirty="0"/>
              <a:t>Ahaz</a:t>
            </a:r>
            <a:r>
              <a:rPr lang="en-US" dirty="0"/>
              <a:t>, king of Judah, into joining a coalition against Assyria. </a:t>
            </a:r>
          </a:p>
          <a:p>
            <a:r>
              <a:rPr lang="en-US" dirty="0"/>
              <a:t>Ahaz chose </a:t>
            </a:r>
            <a:r>
              <a:rPr lang="en-US" b="1" i="1" dirty="0"/>
              <a:t>instead</a:t>
            </a:r>
            <a:r>
              <a:rPr lang="en-US" dirty="0"/>
              <a:t> to ask the Assyrian king Tiglath-Pileser for help, a decision </a:t>
            </a:r>
            <a:r>
              <a:rPr lang="en-US" b="1" i="1" dirty="0"/>
              <a:t>condemned</a:t>
            </a:r>
            <a:r>
              <a:rPr lang="en-US" dirty="0"/>
              <a:t> by Isaiah. </a:t>
            </a:r>
          </a:p>
          <a:p>
            <a:r>
              <a:rPr lang="en-US" dirty="0"/>
              <a:t>Assyria did </a:t>
            </a:r>
            <a:r>
              <a:rPr lang="en-US" b="1" i="1" dirty="0"/>
              <a:t>assist</a:t>
            </a:r>
            <a:r>
              <a:rPr lang="en-US" dirty="0"/>
              <a:t> Judah and </a:t>
            </a:r>
            <a:r>
              <a:rPr lang="en-US" b="1" i="1" dirty="0"/>
              <a:t>conquered</a:t>
            </a:r>
            <a:r>
              <a:rPr lang="en-US" dirty="0"/>
              <a:t> the northern kingdom in 722 BC. </a:t>
            </a:r>
          </a:p>
        </p:txBody>
      </p:sp>
      <p:sp>
        <p:nvSpPr>
          <p:cNvPr id="4" name="TextBox 3">
            <a:extLst>
              <a:ext uri="{FF2B5EF4-FFF2-40B4-BE49-F238E27FC236}">
                <a16:creationId xmlns:a16="http://schemas.microsoft.com/office/drawing/2014/main" id="{DFCE20D4-03EE-F942-1274-47424AD04736}"/>
              </a:ext>
            </a:extLst>
          </p:cNvPr>
          <p:cNvSpPr txBox="1"/>
          <p:nvPr/>
        </p:nvSpPr>
        <p:spPr>
          <a:xfrm>
            <a:off x="0" y="6519446"/>
            <a:ext cx="9144000" cy="338554"/>
          </a:xfrm>
          <a:prstGeom prst="rect">
            <a:avLst/>
          </a:prstGeom>
          <a:noFill/>
        </p:spPr>
        <p:txBody>
          <a:bodyPr wrap="square" rtlCol="0">
            <a:spAutoFit/>
          </a:bodyPr>
          <a:lstStyle/>
          <a:p>
            <a:pPr>
              <a:defRPr/>
            </a:pPr>
            <a:r>
              <a:rPr lang="en-US" sz="1600" dirty="0">
                <a:solidFill>
                  <a:prstClr val="white"/>
                </a:solidFill>
                <a:latin typeface="Calibri" panose="020F0502020204030204"/>
              </a:rPr>
              <a:t>Zondervan,. NIV Study Bible, Fully Revised Edition (pp. 5099-5100). </a:t>
            </a:r>
          </a:p>
        </p:txBody>
      </p:sp>
    </p:spTree>
    <p:extLst>
      <p:ext uri="{BB962C8B-B14F-4D97-AF65-F5344CB8AC3E}">
        <p14:creationId xmlns:p14="http://schemas.microsoft.com/office/powerpoint/2010/main" val="351158060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3D481F"/>
            </a:gs>
            <a:gs pos="100000">
              <a:srgbClr val="334017"/>
            </a:gs>
          </a:gsLst>
          <a:lin ang="108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92646-7FF1-ECF5-5130-F566F3D86C35}"/>
              </a:ext>
            </a:extLst>
          </p:cNvPr>
          <p:cNvSpPr>
            <a:spLocks noGrp="1"/>
          </p:cNvSpPr>
          <p:nvPr>
            <p:ph type="title"/>
          </p:nvPr>
        </p:nvSpPr>
        <p:spPr>
          <a:xfrm>
            <a:off x="0" y="2"/>
            <a:ext cx="9144000" cy="1321723"/>
          </a:xfrm>
        </p:spPr>
        <p:txBody>
          <a:bodyPr/>
          <a:lstStyle/>
          <a:p>
            <a:pPr algn="ctr"/>
            <a:r>
              <a:rPr lang="en-US" sz="4800" dirty="0"/>
              <a:t>Near East at the Time Isaiah </a:t>
            </a:r>
            <a:r>
              <a:rPr lang="en-US" sz="4800" i="1" dirty="0"/>
              <a:t>Began</a:t>
            </a:r>
            <a:r>
              <a:rPr lang="en-US" sz="4800" dirty="0"/>
              <a:t> His Ministry (740 BC)</a:t>
            </a:r>
          </a:p>
        </p:txBody>
      </p:sp>
      <p:pic>
        <p:nvPicPr>
          <p:cNvPr id="4" name="Picture 3">
            <a:extLst>
              <a:ext uri="{FF2B5EF4-FFF2-40B4-BE49-F238E27FC236}">
                <a16:creationId xmlns:a16="http://schemas.microsoft.com/office/drawing/2014/main" id="{99D200A9-5FEF-FFF4-1FE9-B79BACEFC9B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75263" y="1568513"/>
            <a:ext cx="6325984" cy="4871736"/>
          </a:xfrm>
          <a:prstGeom prst="rect">
            <a:avLst/>
          </a:prstGeom>
        </p:spPr>
      </p:pic>
      <p:sp>
        <p:nvSpPr>
          <p:cNvPr id="5" name="TextBox 4">
            <a:extLst>
              <a:ext uri="{FF2B5EF4-FFF2-40B4-BE49-F238E27FC236}">
                <a16:creationId xmlns:a16="http://schemas.microsoft.com/office/drawing/2014/main" id="{BDFCFD89-BD1B-D860-C0C8-20FEEDCBE162}"/>
              </a:ext>
            </a:extLst>
          </p:cNvPr>
          <p:cNvSpPr txBox="1"/>
          <p:nvPr/>
        </p:nvSpPr>
        <p:spPr>
          <a:xfrm>
            <a:off x="0" y="6544179"/>
            <a:ext cx="9144000" cy="307777"/>
          </a:xfrm>
          <a:prstGeom prst="rect">
            <a:avLst/>
          </a:prstGeom>
          <a:noFill/>
        </p:spPr>
        <p:txBody>
          <a:bodyPr wrap="square" rtlCol="0">
            <a:spAutoFit/>
          </a:bodyPr>
          <a:lstStyle/>
          <a:p>
            <a:pPr>
              <a:defRPr/>
            </a:pPr>
            <a:r>
              <a:rPr lang="en-US" sz="1400" dirty="0">
                <a:solidFill>
                  <a:prstClr val="white"/>
                </a:solidFill>
                <a:latin typeface="Calibri" panose="020F0502020204030204"/>
              </a:rPr>
              <a:t>ESV Study Bible (p. 5434). Crossway.  </a:t>
            </a:r>
          </a:p>
        </p:txBody>
      </p:sp>
    </p:spTree>
  </p:cSld>
  <p:clrMapOvr>
    <a:overrideClrMapping bg1="lt1" tx1="dk1" bg2="lt2" tx2="dk2" accent1="accent1" accent2="accent2" accent3="accent3" accent4="accent4" accent5="accent5" accent6="accent6" hlink="hlink" folHlink="folHlink"/>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3D481F"/>
            </a:gs>
            <a:gs pos="100000">
              <a:srgbClr val="334017"/>
            </a:gs>
          </a:gsLst>
          <a:lin ang="108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6CD47-0107-58C6-18DC-54D1C2363F24}"/>
              </a:ext>
            </a:extLst>
          </p:cNvPr>
          <p:cNvSpPr>
            <a:spLocks noGrp="1"/>
          </p:cNvSpPr>
          <p:nvPr>
            <p:ph type="title"/>
          </p:nvPr>
        </p:nvSpPr>
        <p:spPr>
          <a:xfrm>
            <a:off x="0" y="224445"/>
            <a:ext cx="9144000" cy="820213"/>
          </a:xfrm>
        </p:spPr>
        <p:txBody>
          <a:bodyPr/>
          <a:lstStyle/>
          <a:p>
            <a:pPr algn="ctr"/>
            <a:r>
              <a:rPr lang="en-US" sz="6600" dirty="0"/>
              <a:t>The Middle East Today</a:t>
            </a:r>
          </a:p>
        </p:txBody>
      </p:sp>
      <p:pic>
        <p:nvPicPr>
          <p:cNvPr id="4" name="Picture 3">
            <a:extLst>
              <a:ext uri="{FF2B5EF4-FFF2-40B4-BE49-F238E27FC236}">
                <a16:creationId xmlns:a16="http://schemas.microsoft.com/office/drawing/2014/main" id="{482A545E-798D-C465-F933-DCC9BF936B4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50732" y="1202599"/>
            <a:ext cx="3842534" cy="4982071"/>
          </a:xfrm>
          <a:prstGeom prst="rect">
            <a:avLst/>
          </a:prstGeom>
        </p:spPr>
      </p:pic>
      <p:sp>
        <p:nvSpPr>
          <p:cNvPr id="6" name="TextBox 5">
            <a:extLst>
              <a:ext uri="{FF2B5EF4-FFF2-40B4-BE49-F238E27FC236}">
                <a16:creationId xmlns:a16="http://schemas.microsoft.com/office/drawing/2014/main" id="{07AF1A89-EF1E-84D9-69C4-51DB07E3A056}"/>
              </a:ext>
            </a:extLst>
          </p:cNvPr>
          <p:cNvSpPr txBox="1"/>
          <p:nvPr/>
        </p:nvSpPr>
        <p:spPr>
          <a:xfrm>
            <a:off x="0" y="6519446"/>
            <a:ext cx="9144000" cy="338554"/>
          </a:xfrm>
          <a:prstGeom prst="rect">
            <a:avLst/>
          </a:prstGeom>
          <a:noFill/>
        </p:spPr>
        <p:txBody>
          <a:bodyPr wrap="square" rtlCol="0">
            <a:spAutoFit/>
          </a:bodyPr>
          <a:lstStyle/>
          <a:p>
            <a:pPr>
              <a:defRPr/>
            </a:pPr>
            <a:r>
              <a:rPr lang="en-US" sz="1600" dirty="0">
                <a:solidFill>
                  <a:prstClr val="white"/>
                </a:solidFill>
                <a:latin typeface="Calibri" panose="020F0502020204030204"/>
              </a:rPr>
              <a:t>Rose Bible </a:t>
            </a:r>
            <a:r>
              <a:rPr lang="en-US" sz="1600" dirty="0" err="1">
                <a:solidFill>
                  <a:prstClr val="white"/>
                </a:solidFill>
                <a:latin typeface="Calibri" panose="020F0502020204030204"/>
              </a:rPr>
              <a:t>eCharts</a:t>
            </a:r>
            <a:r>
              <a:rPr lang="en-US" sz="1600" dirty="0">
                <a:solidFill>
                  <a:prstClr val="white"/>
                </a:solidFill>
                <a:latin typeface="Calibri" panose="020F0502020204030204"/>
              </a:rPr>
              <a:t> Maps</a:t>
            </a:r>
          </a:p>
        </p:txBody>
      </p:sp>
    </p:spTree>
    <p:extLst>
      <p:ext uri="{BB962C8B-B14F-4D97-AF65-F5344CB8AC3E}">
        <p14:creationId xmlns:p14="http://schemas.microsoft.com/office/powerpoint/2010/main" val="1360997077"/>
      </p:ext>
    </p:extLst>
  </p:cSld>
  <p:clrMapOvr>
    <a:overrideClrMapping bg1="lt1" tx1="dk1" bg2="lt2" tx2="dk2" accent1="accent1" accent2="accent2" accent3="accent3" accent4="accent4" accent5="accent5" accent6="accent6" hlink="hlink" folHlink="folHlink"/>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3D481F"/>
            </a:gs>
            <a:gs pos="100000">
              <a:srgbClr val="334017"/>
            </a:gs>
          </a:gsLst>
          <a:lin ang="108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92646-7FF1-ECF5-5130-F566F3D86C35}"/>
              </a:ext>
            </a:extLst>
          </p:cNvPr>
          <p:cNvSpPr>
            <a:spLocks noGrp="1"/>
          </p:cNvSpPr>
          <p:nvPr>
            <p:ph type="title"/>
          </p:nvPr>
        </p:nvSpPr>
        <p:spPr>
          <a:xfrm>
            <a:off x="0" y="188291"/>
            <a:ext cx="9144000" cy="820213"/>
          </a:xfrm>
        </p:spPr>
        <p:txBody>
          <a:bodyPr/>
          <a:lstStyle/>
          <a:p>
            <a:pPr algn="ctr"/>
            <a:r>
              <a:rPr lang="en-US" sz="6600" dirty="0"/>
              <a:t>Assyrian Empire</a:t>
            </a:r>
          </a:p>
        </p:txBody>
      </p:sp>
      <p:pic>
        <p:nvPicPr>
          <p:cNvPr id="4" name="Picture 3">
            <a:extLst>
              <a:ext uri="{FF2B5EF4-FFF2-40B4-BE49-F238E27FC236}">
                <a16:creationId xmlns:a16="http://schemas.microsoft.com/office/drawing/2014/main" id="{99D200A9-5FEF-FFF4-1FE9-B79BACEFC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263" y="1363048"/>
            <a:ext cx="7192639" cy="4946072"/>
          </a:xfrm>
          <a:prstGeom prst="rect">
            <a:avLst/>
          </a:prstGeom>
        </p:spPr>
      </p:pic>
      <p:sp>
        <p:nvSpPr>
          <p:cNvPr id="5" name="TextBox 4">
            <a:extLst>
              <a:ext uri="{FF2B5EF4-FFF2-40B4-BE49-F238E27FC236}">
                <a16:creationId xmlns:a16="http://schemas.microsoft.com/office/drawing/2014/main" id="{BDFCFD89-BD1B-D860-C0C8-20FEEDCBE162}"/>
              </a:ext>
            </a:extLst>
          </p:cNvPr>
          <p:cNvSpPr txBox="1"/>
          <p:nvPr/>
        </p:nvSpPr>
        <p:spPr>
          <a:xfrm>
            <a:off x="0" y="6519448"/>
            <a:ext cx="9144000" cy="307777"/>
          </a:xfrm>
          <a:prstGeom prst="rect">
            <a:avLst/>
          </a:prstGeom>
          <a:noFill/>
        </p:spPr>
        <p:txBody>
          <a:bodyPr wrap="square" rtlCol="0">
            <a:spAutoFit/>
          </a:bodyPr>
          <a:lstStyle/>
          <a:p>
            <a:pPr>
              <a:defRPr/>
            </a:pPr>
            <a:r>
              <a:rPr lang="en-US" sz="1400" dirty="0">
                <a:solidFill>
                  <a:prstClr val="white"/>
                </a:solidFill>
                <a:latin typeface="Calibri" panose="020F0502020204030204"/>
                <a:hlinkClick r:id="rId4"/>
              </a:rPr>
              <a:t>https://en.wikipedia.org/wiki/Assyrian_conquest_of_Egypt#/media/File:Neo-Assyrian_map_824-671_BC.png</a:t>
            </a:r>
            <a:r>
              <a:rPr lang="en-US" sz="1400" dirty="0">
                <a:solidFill>
                  <a:prstClr val="white"/>
                </a:solidFill>
                <a:latin typeface="Calibri" panose="020F0502020204030204"/>
              </a:rPr>
              <a:t> </a:t>
            </a:r>
          </a:p>
        </p:txBody>
      </p:sp>
    </p:spTree>
    <p:extLst>
      <p:ext uri="{BB962C8B-B14F-4D97-AF65-F5344CB8AC3E}">
        <p14:creationId xmlns:p14="http://schemas.microsoft.com/office/powerpoint/2010/main" val="3560109541"/>
      </p:ext>
    </p:extLst>
  </p:cSld>
  <p:clrMapOvr>
    <a:overrideClrMapping bg1="lt1" tx1="dk1" bg2="lt2" tx2="dk2" accent1="accent1" accent2="accent2" accent3="accent3" accent4="accent4" accent5="accent5" accent6="accent6" hlink="hlink" folHlink="folHlink"/>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D3185-EF80-D9D1-F41B-C2D6768C7D37}"/>
              </a:ext>
            </a:extLst>
          </p:cNvPr>
          <p:cNvSpPr>
            <a:spLocks noGrp="1"/>
          </p:cNvSpPr>
          <p:nvPr>
            <p:ph type="title"/>
          </p:nvPr>
        </p:nvSpPr>
        <p:spPr>
          <a:xfrm>
            <a:off x="0" y="2"/>
            <a:ext cx="9144000" cy="839584"/>
          </a:xfrm>
        </p:spPr>
        <p:txBody>
          <a:bodyPr>
            <a:noAutofit/>
          </a:bodyPr>
          <a:lstStyle/>
          <a:p>
            <a:r>
              <a:rPr lang="en-US" sz="4400" dirty="0"/>
              <a:t>Historical Background of </a:t>
            </a:r>
            <a:r>
              <a:rPr lang="en-US" sz="4400" i="1" dirty="0"/>
              <a:t>Isaiah</a:t>
            </a:r>
          </a:p>
        </p:txBody>
      </p:sp>
      <p:sp>
        <p:nvSpPr>
          <p:cNvPr id="3" name="Content Placeholder 2">
            <a:extLst>
              <a:ext uri="{FF2B5EF4-FFF2-40B4-BE49-F238E27FC236}">
                <a16:creationId xmlns:a16="http://schemas.microsoft.com/office/drawing/2014/main" id="{3CD6B5F8-336E-B215-E1ED-14D18AAAF821}"/>
              </a:ext>
            </a:extLst>
          </p:cNvPr>
          <p:cNvSpPr>
            <a:spLocks noGrp="1"/>
          </p:cNvSpPr>
          <p:nvPr>
            <p:ph idx="1"/>
          </p:nvPr>
        </p:nvSpPr>
        <p:spPr>
          <a:xfrm>
            <a:off x="364976" y="839587"/>
            <a:ext cx="8525487" cy="5577838"/>
          </a:xfrm>
        </p:spPr>
        <p:txBody>
          <a:bodyPr>
            <a:normAutofit fontScale="92500" lnSpcReduction="10000"/>
          </a:bodyPr>
          <a:lstStyle/>
          <a:p>
            <a:r>
              <a:rPr lang="en-US" dirty="0"/>
              <a:t>Assyria’s conquest of the northern kingdom made Judah even </a:t>
            </a:r>
            <a:r>
              <a:rPr lang="en-US" b="1" i="1" dirty="0"/>
              <a:t>more</a:t>
            </a:r>
            <a:r>
              <a:rPr lang="en-US" dirty="0"/>
              <a:t> vulnerable, and in 701 BC </a:t>
            </a:r>
            <a:r>
              <a:rPr lang="en-US" b="1" i="1" dirty="0"/>
              <a:t>King Sennacherib</a:t>
            </a:r>
            <a:r>
              <a:rPr lang="en-US" dirty="0"/>
              <a:t> of Assyria threatened Jerusalem </a:t>
            </a:r>
            <a:r>
              <a:rPr lang="en-US" b="1" i="1" dirty="0"/>
              <a:t>itself</a:t>
            </a:r>
            <a:r>
              <a:rPr lang="en-US" dirty="0"/>
              <a:t>. </a:t>
            </a:r>
          </a:p>
          <a:p>
            <a:r>
              <a:rPr lang="en-US" dirty="0"/>
              <a:t>The godly </a:t>
            </a:r>
            <a:r>
              <a:rPr lang="en-US" b="1" i="1" dirty="0"/>
              <a:t>King Hezekiah</a:t>
            </a:r>
            <a:r>
              <a:rPr lang="en-US" dirty="0"/>
              <a:t> prayed earnestly, and Isaiah predicted that God would force the Assyrians to withdraw from the city – which he did. </a:t>
            </a:r>
          </a:p>
          <a:p>
            <a:r>
              <a:rPr lang="en-US" dirty="0"/>
              <a:t>Nevertheless, Isaiah warned Judah that their sin would </a:t>
            </a:r>
            <a:r>
              <a:rPr lang="en-US" b="1" i="1" dirty="0"/>
              <a:t>eventually</a:t>
            </a:r>
            <a:r>
              <a:rPr lang="en-US" dirty="0"/>
              <a:t> bring captivity at the hands of </a:t>
            </a:r>
            <a:r>
              <a:rPr lang="en-US" b="1" i="1" dirty="0"/>
              <a:t>Babylonia</a:t>
            </a:r>
            <a:r>
              <a:rPr lang="en-US" dirty="0"/>
              <a:t>. </a:t>
            </a:r>
          </a:p>
          <a:p>
            <a:r>
              <a:rPr lang="en-US" dirty="0"/>
              <a:t>The visit of the Babylonian king’s envoys to Hezekiah set the stage for this prediction. </a:t>
            </a:r>
          </a:p>
          <a:p>
            <a:r>
              <a:rPr lang="en-US" dirty="0"/>
              <a:t>In 586 BC, Jerusalem was conquered by the Babylonian Empire and carried into exile.</a:t>
            </a:r>
          </a:p>
        </p:txBody>
      </p:sp>
      <p:sp>
        <p:nvSpPr>
          <p:cNvPr id="4" name="TextBox 3">
            <a:extLst>
              <a:ext uri="{FF2B5EF4-FFF2-40B4-BE49-F238E27FC236}">
                <a16:creationId xmlns:a16="http://schemas.microsoft.com/office/drawing/2014/main" id="{DFCE20D4-03EE-F942-1274-47424AD04736}"/>
              </a:ext>
            </a:extLst>
          </p:cNvPr>
          <p:cNvSpPr txBox="1"/>
          <p:nvPr/>
        </p:nvSpPr>
        <p:spPr>
          <a:xfrm>
            <a:off x="0" y="6519446"/>
            <a:ext cx="9144000" cy="338554"/>
          </a:xfrm>
          <a:prstGeom prst="rect">
            <a:avLst/>
          </a:prstGeom>
          <a:noFill/>
        </p:spPr>
        <p:txBody>
          <a:bodyPr wrap="square" rtlCol="0">
            <a:spAutoFit/>
          </a:bodyPr>
          <a:lstStyle/>
          <a:p>
            <a:pPr>
              <a:defRPr/>
            </a:pPr>
            <a:r>
              <a:rPr lang="en-US" sz="1600" dirty="0">
                <a:solidFill>
                  <a:prstClr val="white"/>
                </a:solidFill>
                <a:latin typeface="Calibri" panose="020F0502020204030204"/>
              </a:rPr>
              <a:t>Zondervan,. NIV Study Bible, Fully Revised Edition (pp. 5099-5100). </a:t>
            </a:r>
          </a:p>
        </p:txBody>
      </p:sp>
    </p:spTree>
    <p:extLst>
      <p:ext uri="{BB962C8B-B14F-4D97-AF65-F5344CB8AC3E}">
        <p14:creationId xmlns:p14="http://schemas.microsoft.com/office/powerpoint/2010/main" val="298779427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3D481F"/>
            </a:gs>
            <a:gs pos="100000">
              <a:srgbClr val="334017"/>
            </a:gs>
          </a:gsLst>
          <a:lin ang="108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6CD47-0107-58C6-18DC-54D1C2363F24}"/>
              </a:ext>
            </a:extLst>
          </p:cNvPr>
          <p:cNvSpPr>
            <a:spLocks noGrp="1"/>
          </p:cNvSpPr>
          <p:nvPr>
            <p:ph type="title"/>
          </p:nvPr>
        </p:nvSpPr>
        <p:spPr>
          <a:xfrm>
            <a:off x="0" y="224445"/>
            <a:ext cx="9144000" cy="820213"/>
          </a:xfrm>
        </p:spPr>
        <p:txBody>
          <a:bodyPr/>
          <a:lstStyle/>
          <a:p>
            <a:pPr algn="ctr"/>
            <a:r>
              <a:rPr lang="en-US" sz="6600" dirty="0"/>
              <a:t>Babylonia Empire</a:t>
            </a:r>
          </a:p>
        </p:txBody>
      </p:sp>
      <p:pic>
        <p:nvPicPr>
          <p:cNvPr id="4" name="Picture 3">
            <a:extLst>
              <a:ext uri="{FF2B5EF4-FFF2-40B4-BE49-F238E27FC236}">
                <a16:creationId xmlns:a16="http://schemas.microsoft.com/office/drawing/2014/main" id="{482A545E-798D-C465-F933-DCC9BF936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374" y="1363287"/>
            <a:ext cx="5871267" cy="5042046"/>
          </a:xfrm>
          <a:prstGeom prst="rect">
            <a:avLst/>
          </a:prstGeom>
        </p:spPr>
      </p:pic>
      <p:sp>
        <p:nvSpPr>
          <p:cNvPr id="5" name="TextBox 4">
            <a:extLst>
              <a:ext uri="{FF2B5EF4-FFF2-40B4-BE49-F238E27FC236}">
                <a16:creationId xmlns:a16="http://schemas.microsoft.com/office/drawing/2014/main" id="{FE01E88B-5692-1510-9DE3-3DF9CEC10096}"/>
              </a:ext>
            </a:extLst>
          </p:cNvPr>
          <p:cNvSpPr txBox="1"/>
          <p:nvPr/>
        </p:nvSpPr>
        <p:spPr>
          <a:xfrm>
            <a:off x="0" y="6519448"/>
            <a:ext cx="9144000" cy="307777"/>
          </a:xfrm>
          <a:prstGeom prst="rect">
            <a:avLst/>
          </a:prstGeom>
          <a:noFill/>
        </p:spPr>
        <p:txBody>
          <a:bodyPr wrap="square" rtlCol="0">
            <a:spAutoFit/>
          </a:bodyPr>
          <a:lstStyle/>
          <a:p>
            <a:pPr>
              <a:defRPr/>
            </a:pPr>
            <a:r>
              <a:rPr lang="en-US" sz="1400" dirty="0">
                <a:solidFill>
                  <a:prstClr val="white"/>
                </a:solidFill>
                <a:latin typeface="Calibri" panose="020F0502020204030204"/>
                <a:hlinkClick r:id="rId4"/>
              </a:rPr>
              <a:t>https://owlcation.com/humanities/The-Formation-of-Ancient-Babylon</a:t>
            </a:r>
            <a:r>
              <a:rPr lang="en-US" sz="1400" dirty="0">
                <a:solidFill>
                  <a:prstClr val="white"/>
                </a:solidFill>
                <a:latin typeface="Calibri" panose="020F0502020204030204"/>
              </a:rPr>
              <a:t> </a:t>
            </a:r>
          </a:p>
        </p:txBody>
      </p:sp>
    </p:spTree>
  </p:cSld>
  <p:clrMapOvr>
    <a:overrideClrMapping bg1="lt1" tx1="dk1" bg2="lt2" tx2="dk2" accent1="accent1" accent2="accent2" accent3="accent3" accent4="accent4" accent5="accent5" accent6="accent6" hlink="hlink" folHlink="folHlink"/>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D3185-EF80-D9D1-F41B-C2D6768C7D37}"/>
              </a:ext>
            </a:extLst>
          </p:cNvPr>
          <p:cNvSpPr>
            <a:spLocks noGrp="1"/>
          </p:cNvSpPr>
          <p:nvPr>
            <p:ph type="title"/>
          </p:nvPr>
        </p:nvSpPr>
        <p:spPr>
          <a:xfrm>
            <a:off x="0" y="1645920"/>
            <a:ext cx="9144000" cy="3059084"/>
          </a:xfrm>
        </p:spPr>
        <p:txBody>
          <a:bodyPr>
            <a:noAutofit/>
          </a:bodyPr>
          <a:lstStyle/>
          <a:p>
            <a:pPr algn="ctr"/>
            <a:r>
              <a:rPr lang="en-US" sz="8800" dirty="0"/>
              <a:t>Introduction to the Book of Isaiah</a:t>
            </a:r>
          </a:p>
        </p:txBody>
      </p:sp>
    </p:spTree>
    <p:extLst>
      <p:ext uri="{BB962C8B-B14F-4D97-AF65-F5344CB8AC3E}">
        <p14:creationId xmlns:p14="http://schemas.microsoft.com/office/powerpoint/2010/main" val="34736091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D3185-EF80-D9D1-F41B-C2D6768C7D37}"/>
              </a:ext>
            </a:extLst>
          </p:cNvPr>
          <p:cNvSpPr>
            <a:spLocks noGrp="1"/>
          </p:cNvSpPr>
          <p:nvPr>
            <p:ph type="title"/>
          </p:nvPr>
        </p:nvSpPr>
        <p:spPr>
          <a:xfrm>
            <a:off x="0" y="2"/>
            <a:ext cx="9144000" cy="839584"/>
          </a:xfrm>
        </p:spPr>
        <p:txBody>
          <a:bodyPr>
            <a:noAutofit/>
          </a:bodyPr>
          <a:lstStyle/>
          <a:p>
            <a:r>
              <a:rPr lang="en-US" sz="4400" dirty="0"/>
              <a:t>Historical Background of </a:t>
            </a:r>
            <a:r>
              <a:rPr lang="en-US" sz="4400" i="1" dirty="0"/>
              <a:t>Isaiah</a:t>
            </a:r>
          </a:p>
        </p:txBody>
      </p:sp>
      <p:sp>
        <p:nvSpPr>
          <p:cNvPr id="3" name="Content Placeholder 2">
            <a:extLst>
              <a:ext uri="{FF2B5EF4-FFF2-40B4-BE49-F238E27FC236}">
                <a16:creationId xmlns:a16="http://schemas.microsoft.com/office/drawing/2014/main" id="{3CD6B5F8-336E-B215-E1ED-14D18AAAF821}"/>
              </a:ext>
            </a:extLst>
          </p:cNvPr>
          <p:cNvSpPr>
            <a:spLocks noGrp="1"/>
          </p:cNvSpPr>
          <p:nvPr>
            <p:ph idx="1"/>
          </p:nvPr>
        </p:nvSpPr>
        <p:spPr>
          <a:xfrm>
            <a:off x="364976" y="839587"/>
            <a:ext cx="8525487" cy="5577838"/>
          </a:xfrm>
        </p:spPr>
        <p:txBody>
          <a:bodyPr>
            <a:normAutofit fontScale="92500" lnSpcReduction="10000"/>
          </a:bodyPr>
          <a:lstStyle/>
          <a:p>
            <a:r>
              <a:rPr lang="en-US" dirty="0"/>
              <a:t>The fall of Jerusalem took place nearly a hundred years </a:t>
            </a:r>
            <a:r>
              <a:rPr lang="en-US" b="1" i="1" dirty="0"/>
              <a:t>after</a:t>
            </a:r>
            <a:r>
              <a:rPr lang="en-US" dirty="0"/>
              <a:t> the </a:t>
            </a:r>
            <a:r>
              <a:rPr lang="en-US" b="1" i="1" dirty="0"/>
              <a:t>death</a:t>
            </a:r>
            <a:r>
              <a:rPr lang="en-US" dirty="0"/>
              <a:t> of Isaiah, but as a prophet of God he not only </a:t>
            </a:r>
            <a:r>
              <a:rPr lang="en-US" b="1" i="1" dirty="0"/>
              <a:t>knew</a:t>
            </a:r>
            <a:r>
              <a:rPr lang="en-US" dirty="0"/>
              <a:t> of the future </a:t>
            </a:r>
            <a:r>
              <a:rPr lang="en-US" b="1" i="1" dirty="0"/>
              <a:t>destruction</a:t>
            </a:r>
            <a:r>
              <a:rPr lang="en-US" dirty="0"/>
              <a:t> of Judah, but he went on to predict the </a:t>
            </a:r>
            <a:r>
              <a:rPr lang="en-US" b="1" i="1" dirty="0"/>
              <a:t>restoration</a:t>
            </a:r>
            <a:r>
              <a:rPr lang="en-US" dirty="0"/>
              <a:t> of the Jewish people from captivity. </a:t>
            </a:r>
          </a:p>
          <a:p>
            <a:r>
              <a:rPr lang="en-US" dirty="0"/>
              <a:t>God would redeem his people from </a:t>
            </a:r>
            <a:r>
              <a:rPr lang="en-US" b="1" i="1" dirty="0"/>
              <a:t>Babylonia</a:t>
            </a:r>
            <a:r>
              <a:rPr lang="en-US" dirty="0"/>
              <a:t>, just as he had rescued them from </a:t>
            </a:r>
            <a:r>
              <a:rPr lang="en-US" b="1" i="1" dirty="0"/>
              <a:t>Egypt</a:t>
            </a:r>
            <a:r>
              <a:rPr lang="en-US" dirty="0"/>
              <a:t>. </a:t>
            </a:r>
          </a:p>
          <a:p>
            <a:r>
              <a:rPr lang="en-US" dirty="0"/>
              <a:t>Isaiah predicted (by name!) the rise of </a:t>
            </a:r>
            <a:r>
              <a:rPr lang="en-US" b="1" i="1" dirty="0"/>
              <a:t>Cyrus</a:t>
            </a:r>
            <a:r>
              <a:rPr lang="en-US" dirty="0"/>
              <a:t> the </a:t>
            </a:r>
            <a:r>
              <a:rPr lang="en-US" b="1" i="1" dirty="0"/>
              <a:t>Persian</a:t>
            </a:r>
            <a:r>
              <a:rPr lang="en-US" dirty="0"/>
              <a:t>, who would unite the Medes and Persians and conquer Babylon in 539 BC. </a:t>
            </a:r>
          </a:p>
          <a:p>
            <a:r>
              <a:rPr lang="en-US" dirty="0"/>
              <a:t>The decree of Cyrus would allow the Jews to return home in 538 BC, a deliverance that prefigured the </a:t>
            </a:r>
            <a:r>
              <a:rPr lang="en-US" b="1" i="1" dirty="0"/>
              <a:t>greater</a:t>
            </a:r>
            <a:r>
              <a:rPr lang="en-US" dirty="0"/>
              <a:t> salvation from sin through Christ.</a:t>
            </a:r>
          </a:p>
        </p:txBody>
      </p:sp>
      <p:sp>
        <p:nvSpPr>
          <p:cNvPr id="4" name="TextBox 3">
            <a:extLst>
              <a:ext uri="{FF2B5EF4-FFF2-40B4-BE49-F238E27FC236}">
                <a16:creationId xmlns:a16="http://schemas.microsoft.com/office/drawing/2014/main" id="{DFCE20D4-03EE-F942-1274-47424AD04736}"/>
              </a:ext>
            </a:extLst>
          </p:cNvPr>
          <p:cNvSpPr txBox="1"/>
          <p:nvPr/>
        </p:nvSpPr>
        <p:spPr>
          <a:xfrm>
            <a:off x="0" y="6519446"/>
            <a:ext cx="9144000" cy="338554"/>
          </a:xfrm>
          <a:prstGeom prst="rect">
            <a:avLst/>
          </a:prstGeom>
          <a:noFill/>
        </p:spPr>
        <p:txBody>
          <a:bodyPr wrap="square" rtlCol="0">
            <a:spAutoFit/>
          </a:bodyPr>
          <a:lstStyle/>
          <a:p>
            <a:pPr>
              <a:defRPr/>
            </a:pPr>
            <a:r>
              <a:rPr lang="en-US" sz="1600" dirty="0">
                <a:solidFill>
                  <a:prstClr val="white"/>
                </a:solidFill>
                <a:latin typeface="Calibri" panose="020F0502020204030204"/>
              </a:rPr>
              <a:t>Zondervan,. NIV Study Bible, Fully Revised Edition (pp. 5099-5100). </a:t>
            </a:r>
          </a:p>
        </p:txBody>
      </p:sp>
    </p:spTree>
    <p:extLst>
      <p:ext uri="{BB962C8B-B14F-4D97-AF65-F5344CB8AC3E}">
        <p14:creationId xmlns:p14="http://schemas.microsoft.com/office/powerpoint/2010/main" val="173155137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3D481F"/>
            </a:gs>
            <a:gs pos="100000">
              <a:srgbClr val="334017"/>
            </a:gs>
          </a:gsLst>
          <a:lin ang="108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6CD47-0107-58C6-18DC-54D1C2363F24}"/>
              </a:ext>
            </a:extLst>
          </p:cNvPr>
          <p:cNvSpPr>
            <a:spLocks noGrp="1"/>
          </p:cNvSpPr>
          <p:nvPr>
            <p:ph type="title"/>
          </p:nvPr>
        </p:nvSpPr>
        <p:spPr>
          <a:xfrm>
            <a:off x="0" y="224445"/>
            <a:ext cx="9144000" cy="820213"/>
          </a:xfrm>
        </p:spPr>
        <p:txBody>
          <a:bodyPr/>
          <a:lstStyle/>
          <a:p>
            <a:pPr algn="ctr"/>
            <a:r>
              <a:rPr lang="en-US" sz="6600" dirty="0"/>
              <a:t>Persian Empire</a:t>
            </a:r>
          </a:p>
        </p:txBody>
      </p:sp>
      <p:pic>
        <p:nvPicPr>
          <p:cNvPr id="4" name="Picture 3">
            <a:extLst>
              <a:ext uri="{FF2B5EF4-FFF2-40B4-BE49-F238E27FC236}">
                <a16:creationId xmlns:a16="http://schemas.microsoft.com/office/drawing/2014/main" id="{482A545E-798D-C465-F933-DCC9BF936B4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4187" y="1202599"/>
            <a:ext cx="8855629" cy="4982071"/>
          </a:xfrm>
          <a:prstGeom prst="rect">
            <a:avLst/>
          </a:prstGeom>
        </p:spPr>
      </p:pic>
      <p:sp>
        <p:nvSpPr>
          <p:cNvPr id="5" name="TextBox 4">
            <a:extLst>
              <a:ext uri="{FF2B5EF4-FFF2-40B4-BE49-F238E27FC236}">
                <a16:creationId xmlns:a16="http://schemas.microsoft.com/office/drawing/2014/main" id="{FE01E88B-5692-1510-9DE3-3DF9CEC10096}"/>
              </a:ext>
            </a:extLst>
          </p:cNvPr>
          <p:cNvSpPr txBox="1"/>
          <p:nvPr/>
        </p:nvSpPr>
        <p:spPr>
          <a:xfrm>
            <a:off x="0" y="6519448"/>
            <a:ext cx="9144000" cy="307777"/>
          </a:xfrm>
          <a:prstGeom prst="rect">
            <a:avLst/>
          </a:prstGeom>
          <a:noFill/>
        </p:spPr>
        <p:txBody>
          <a:bodyPr wrap="square" rtlCol="0">
            <a:spAutoFit/>
          </a:bodyPr>
          <a:lstStyle/>
          <a:p>
            <a:pPr>
              <a:defRPr/>
            </a:pPr>
            <a:r>
              <a:rPr lang="en-US" sz="1400" dirty="0">
                <a:solidFill>
                  <a:prstClr val="white"/>
                </a:solidFill>
                <a:latin typeface="Calibri" panose="020F0502020204030204"/>
                <a:hlinkClick r:id="rId4"/>
              </a:rPr>
              <a:t>https://www.worldhistory.org/uploads/images/16107.png?v=1673278143</a:t>
            </a:r>
            <a:r>
              <a:rPr lang="en-US" sz="1400" dirty="0">
                <a:solidFill>
                  <a:prstClr val="white"/>
                </a:solidFill>
                <a:latin typeface="Calibri" panose="020F0502020204030204"/>
              </a:rPr>
              <a:t> </a:t>
            </a:r>
          </a:p>
        </p:txBody>
      </p:sp>
    </p:spTree>
    <p:extLst>
      <p:ext uri="{BB962C8B-B14F-4D97-AF65-F5344CB8AC3E}">
        <p14:creationId xmlns:p14="http://schemas.microsoft.com/office/powerpoint/2010/main" val="1388409729"/>
      </p:ext>
    </p:extLst>
  </p:cSld>
  <p:clrMapOvr>
    <a:overrideClrMapping bg1="lt1" tx1="dk1" bg2="lt2" tx2="dk2" accent1="accent1" accent2="accent2" accent3="accent3" accent4="accent4" accent5="accent5" accent6="accent6" hlink="hlink" folHlink="folHlink"/>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3D481F"/>
            </a:gs>
            <a:gs pos="100000">
              <a:srgbClr val="334017"/>
            </a:gs>
          </a:gsLst>
          <a:lin ang="10800000" scaled="0"/>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0" y="-1"/>
            <a:ext cx="9144000" cy="1027332"/>
          </a:xfrm>
        </p:spPr>
        <p:txBody>
          <a:bodyPr>
            <a:normAutofit/>
          </a:bodyPr>
          <a:lstStyle/>
          <a:p>
            <a:pPr algn="ctr"/>
            <a:r>
              <a:rPr sz="6600" dirty="0"/>
              <a:t>Isaiah Timeline</a:t>
            </a:r>
            <a:endParaRPr lang="en-US" sz="6600" dirty="0"/>
          </a:p>
        </p:txBody>
      </p:sp>
      <p:sp>
        <p:nvSpPr>
          <p:cNvPr id="4" name="Rectangle 3"/>
          <p:cNvSpPr/>
          <p:nvPr/>
        </p:nvSpPr>
        <p:spPr>
          <a:xfrm>
            <a:off x="990600" y="3733800"/>
            <a:ext cx="7543800" cy="1524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ndara"/>
            </a:endParaRPr>
          </a:p>
        </p:txBody>
      </p:sp>
      <p:cxnSp>
        <p:nvCxnSpPr>
          <p:cNvPr id="7" name="Straight Connector 6"/>
          <p:cNvCxnSpPr/>
          <p:nvPr/>
        </p:nvCxnSpPr>
        <p:spPr>
          <a:xfrm rot="5400000" flipH="1" flipV="1">
            <a:off x="724694" y="3618706"/>
            <a:ext cx="533400" cy="158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3239294" y="3618706"/>
            <a:ext cx="533400" cy="158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flipH="1" flipV="1">
            <a:off x="5677694" y="3618706"/>
            <a:ext cx="533400" cy="158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flipH="1" flipV="1">
            <a:off x="8268494" y="3618706"/>
            <a:ext cx="533400" cy="158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62000" y="2743202"/>
            <a:ext cx="609600" cy="646331"/>
          </a:xfrm>
          <a:prstGeom prst="rect">
            <a:avLst/>
          </a:prstGeom>
          <a:noFill/>
        </p:spPr>
        <p:txBody>
          <a:bodyPr wrap="square" rtlCol="0">
            <a:spAutoFit/>
          </a:bodyPr>
          <a:lstStyle/>
          <a:p>
            <a:r>
              <a:rPr lang="en-US" dirty="0">
                <a:solidFill>
                  <a:schemeClr val="bg1"/>
                </a:solidFill>
                <a:latin typeface="Candara"/>
              </a:rPr>
              <a:t>800 BC</a:t>
            </a:r>
          </a:p>
        </p:txBody>
      </p:sp>
      <p:sp>
        <p:nvSpPr>
          <p:cNvPr id="16" name="TextBox 15"/>
          <p:cNvSpPr txBox="1"/>
          <p:nvPr/>
        </p:nvSpPr>
        <p:spPr>
          <a:xfrm>
            <a:off x="5715000" y="2743202"/>
            <a:ext cx="609600" cy="646331"/>
          </a:xfrm>
          <a:prstGeom prst="rect">
            <a:avLst/>
          </a:prstGeom>
          <a:noFill/>
        </p:spPr>
        <p:txBody>
          <a:bodyPr wrap="square" rtlCol="0">
            <a:spAutoFit/>
          </a:bodyPr>
          <a:lstStyle/>
          <a:p>
            <a:r>
              <a:rPr lang="en-US" dirty="0">
                <a:solidFill>
                  <a:schemeClr val="bg1"/>
                </a:solidFill>
                <a:latin typeface="Candara"/>
              </a:rPr>
              <a:t>600 BC</a:t>
            </a:r>
          </a:p>
        </p:txBody>
      </p:sp>
      <p:sp>
        <p:nvSpPr>
          <p:cNvPr id="17" name="TextBox 16"/>
          <p:cNvSpPr txBox="1"/>
          <p:nvPr/>
        </p:nvSpPr>
        <p:spPr>
          <a:xfrm>
            <a:off x="3276600" y="2743202"/>
            <a:ext cx="609600" cy="646331"/>
          </a:xfrm>
          <a:prstGeom prst="rect">
            <a:avLst/>
          </a:prstGeom>
          <a:noFill/>
        </p:spPr>
        <p:txBody>
          <a:bodyPr wrap="square" rtlCol="0">
            <a:spAutoFit/>
          </a:bodyPr>
          <a:lstStyle/>
          <a:p>
            <a:r>
              <a:rPr lang="en-US" dirty="0">
                <a:solidFill>
                  <a:schemeClr val="bg1"/>
                </a:solidFill>
                <a:latin typeface="Candara"/>
              </a:rPr>
              <a:t>700 BC</a:t>
            </a:r>
          </a:p>
        </p:txBody>
      </p:sp>
      <p:sp>
        <p:nvSpPr>
          <p:cNvPr id="18" name="TextBox 17"/>
          <p:cNvSpPr txBox="1"/>
          <p:nvPr/>
        </p:nvSpPr>
        <p:spPr>
          <a:xfrm>
            <a:off x="8305800" y="2743202"/>
            <a:ext cx="609600" cy="646331"/>
          </a:xfrm>
          <a:prstGeom prst="rect">
            <a:avLst/>
          </a:prstGeom>
          <a:noFill/>
        </p:spPr>
        <p:txBody>
          <a:bodyPr wrap="square" rtlCol="0">
            <a:spAutoFit/>
          </a:bodyPr>
          <a:lstStyle/>
          <a:p>
            <a:r>
              <a:rPr lang="en-US" dirty="0">
                <a:solidFill>
                  <a:schemeClr val="bg1"/>
                </a:solidFill>
                <a:latin typeface="Candara"/>
              </a:rPr>
              <a:t>500 BC</a:t>
            </a:r>
          </a:p>
        </p:txBody>
      </p:sp>
      <p:grpSp>
        <p:nvGrpSpPr>
          <p:cNvPr id="54" name="Group 53"/>
          <p:cNvGrpSpPr/>
          <p:nvPr/>
        </p:nvGrpSpPr>
        <p:grpSpPr>
          <a:xfrm>
            <a:off x="2513806" y="3886994"/>
            <a:ext cx="1601788" cy="2751336"/>
            <a:chOff x="2513806" y="3886994"/>
            <a:chExt cx="1601788" cy="2751336"/>
          </a:xfrm>
        </p:grpSpPr>
        <p:sp>
          <p:nvSpPr>
            <p:cNvPr id="19" name="Rectangle 18"/>
            <p:cNvSpPr/>
            <p:nvPr/>
          </p:nvSpPr>
          <p:spPr>
            <a:xfrm>
              <a:off x="2514600" y="5562600"/>
              <a:ext cx="1600200" cy="152400"/>
            </a:xfrm>
            <a:prstGeom prst="rect">
              <a:avLst/>
            </a:prstGeom>
            <a:solidFill>
              <a:srgbClr val="FFFF99"/>
            </a:solidFill>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ndara"/>
              </a:endParaRPr>
            </a:p>
          </p:txBody>
        </p:sp>
        <p:sp>
          <p:nvSpPr>
            <p:cNvPr id="20" name="TextBox 19"/>
            <p:cNvSpPr txBox="1"/>
            <p:nvPr/>
          </p:nvSpPr>
          <p:spPr>
            <a:xfrm>
              <a:off x="2667000" y="5715000"/>
              <a:ext cx="1371600" cy="923330"/>
            </a:xfrm>
            <a:prstGeom prst="rect">
              <a:avLst/>
            </a:prstGeom>
            <a:noFill/>
            <a:ln>
              <a:solidFill>
                <a:schemeClr val="tx1"/>
              </a:solidFill>
              <a:tailEnd type="stealth" w="lg" len="lg"/>
            </a:ln>
          </p:spPr>
          <p:txBody>
            <a:bodyPr wrap="square" rtlCol="0">
              <a:spAutoFit/>
            </a:bodyPr>
            <a:lstStyle/>
            <a:p>
              <a:r>
                <a:rPr lang="en-US" dirty="0">
                  <a:solidFill>
                    <a:schemeClr val="bg1"/>
                  </a:solidFill>
                  <a:latin typeface="Candara"/>
                </a:rPr>
                <a:t>Isaiah’s Ministry 740-681 BC</a:t>
              </a:r>
            </a:p>
          </p:txBody>
        </p:sp>
        <p:cxnSp>
          <p:nvCxnSpPr>
            <p:cNvPr id="21" name="Straight Connector 20"/>
            <p:cNvCxnSpPr/>
            <p:nvPr/>
          </p:nvCxnSpPr>
          <p:spPr>
            <a:xfrm rot="5400000" flipH="1" flipV="1">
              <a:off x="1600200" y="4800600"/>
              <a:ext cx="1828800" cy="1588"/>
            </a:xfrm>
            <a:prstGeom prst="line">
              <a:avLst/>
            </a:prstGeom>
            <a:ln w="25400">
              <a:solidFill>
                <a:srgbClr val="FFFF99"/>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flipH="1" flipV="1">
              <a:off x="3200400" y="4800600"/>
              <a:ext cx="1828800" cy="1588"/>
            </a:xfrm>
            <a:prstGeom prst="line">
              <a:avLst/>
            </a:prstGeom>
            <a:ln w="25400">
              <a:solidFill>
                <a:srgbClr val="FFFF99"/>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685800" y="1371600"/>
            <a:ext cx="2286000" cy="2362200"/>
            <a:chOff x="685800" y="1371600"/>
            <a:chExt cx="2286000" cy="2362200"/>
          </a:xfrm>
        </p:grpSpPr>
        <p:sp>
          <p:nvSpPr>
            <p:cNvPr id="30" name="Rectangle 29"/>
            <p:cNvSpPr/>
            <p:nvPr/>
          </p:nvSpPr>
          <p:spPr>
            <a:xfrm>
              <a:off x="685800" y="1371600"/>
              <a:ext cx="1981200" cy="1200329"/>
            </a:xfrm>
            <a:prstGeom prst="rect">
              <a:avLst/>
            </a:prstGeom>
            <a:ln w="25400">
              <a:solidFill>
                <a:schemeClr val="accent6"/>
              </a:solidFill>
            </a:ln>
          </p:spPr>
          <p:txBody>
            <a:bodyPr wrap="square">
              <a:spAutoFit/>
            </a:bodyPr>
            <a:lstStyle/>
            <a:p>
              <a:r>
                <a:rPr lang="en-US" dirty="0">
                  <a:solidFill>
                    <a:schemeClr val="bg1"/>
                  </a:solidFill>
                  <a:latin typeface="Candara"/>
                </a:rPr>
                <a:t>722 B.C. – Assyria Conquers the Northern Kingdom</a:t>
              </a:r>
            </a:p>
          </p:txBody>
        </p:sp>
        <p:cxnSp>
          <p:nvCxnSpPr>
            <p:cNvPr id="33" name="Shape 32"/>
            <p:cNvCxnSpPr>
              <a:stCxn id="30" idx="3"/>
            </p:cNvCxnSpPr>
            <p:nvPr/>
          </p:nvCxnSpPr>
          <p:spPr>
            <a:xfrm>
              <a:off x="2667000" y="1971765"/>
              <a:ext cx="304800" cy="1762035"/>
            </a:xfrm>
            <a:prstGeom prst="bentConnector2">
              <a:avLst/>
            </a:prstGeom>
            <a:ln w="25400">
              <a:solidFill>
                <a:schemeClr val="accent6"/>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52800" y="1371600"/>
            <a:ext cx="2895600" cy="2362200"/>
            <a:chOff x="3352800" y="1371600"/>
            <a:chExt cx="2895600" cy="2362200"/>
          </a:xfrm>
        </p:grpSpPr>
        <p:sp>
          <p:nvSpPr>
            <p:cNvPr id="31" name="Rectangle 30"/>
            <p:cNvSpPr/>
            <p:nvPr/>
          </p:nvSpPr>
          <p:spPr>
            <a:xfrm>
              <a:off x="3352800" y="1371600"/>
              <a:ext cx="2286000" cy="923330"/>
            </a:xfrm>
            <a:prstGeom prst="rect">
              <a:avLst/>
            </a:prstGeom>
            <a:ln w="25400">
              <a:solidFill>
                <a:schemeClr val="accent6"/>
              </a:solidFill>
            </a:ln>
          </p:spPr>
          <p:txBody>
            <a:bodyPr wrap="square">
              <a:spAutoFit/>
            </a:bodyPr>
            <a:lstStyle/>
            <a:p>
              <a:r>
                <a:rPr lang="en-US" dirty="0">
                  <a:solidFill>
                    <a:schemeClr val="bg1"/>
                  </a:solidFill>
                  <a:latin typeface="Candara"/>
                </a:rPr>
                <a:t>586 B.C. – Babylon Conquers the Southern Kingdom</a:t>
              </a:r>
            </a:p>
          </p:txBody>
        </p:sp>
        <p:cxnSp>
          <p:nvCxnSpPr>
            <p:cNvPr id="37" name="Shape 36"/>
            <p:cNvCxnSpPr>
              <a:stCxn id="31" idx="3"/>
            </p:cNvCxnSpPr>
            <p:nvPr/>
          </p:nvCxnSpPr>
          <p:spPr>
            <a:xfrm>
              <a:off x="5638800" y="1833265"/>
              <a:ext cx="609600" cy="1900535"/>
            </a:xfrm>
            <a:prstGeom prst="bentConnector2">
              <a:avLst/>
            </a:prstGeom>
            <a:ln w="25400">
              <a:solidFill>
                <a:schemeClr val="accent6"/>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553200" y="1371600"/>
            <a:ext cx="2133600" cy="2362200"/>
            <a:chOff x="6553200" y="1371600"/>
            <a:chExt cx="2133600" cy="2362200"/>
          </a:xfrm>
        </p:grpSpPr>
        <p:sp>
          <p:nvSpPr>
            <p:cNvPr id="42" name="Rectangle 41"/>
            <p:cNvSpPr/>
            <p:nvPr/>
          </p:nvSpPr>
          <p:spPr>
            <a:xfrm>
              <a:off x="6553200" y="1371600"/>
              <a:ext cx="2133600" cy="923330"/>
            </a:xfrm>
            <a:prstGeom prst="rect">
              <a:avLst/>
            </a:prstGeom>
            <a:ln w="25400">
              <a:solidFill>
                <a:schemeClr val="accent6"/>
              </a:solidFill>
            </a:ln>
          </p:spPr>
          <p:txBody>
            <a:bodyPr wrap="square">
              <a:spAutoFit/>
            </a:bodyPr>
            <a:lstStyle/>
            <a:p>
              <a:r>
                <a:rPr lang="en-US" dirty="0">
                  <a:solidFill>
                    <a:schemeClr val="bg1"/>
                  </a:solidFill>
                  <a:latin typeface="Candara"/>
                </a:rPr>
                <a:t>539 B.C. – The Medes and Persians Conquer Babylon</a:t>
              </a:r>
            </a:p>
          </p:txBody>
        </p:sp>
        <p:cxnSp>
          <p:nvCxnSpPr>
            <p:cNvPr id="43" name="Shape 42"/>
            <p:cNvCxnSpPr/>
            <p:nvPr/>
          </p:nvCxnSpPr>
          <p:spPr>
            <a:xfrm rot="5400000">
              <a:off x="6896894" y="3009106"/>
              <a:ext cx="1447800" cy="1588"/>
            </a:xfrm>
            <a:prstGeom prst="bentConnector3">
              <a:avLst>
                <a:gd name="adj1" fmla="val 50000"/>
              </a:avLst>
            </a:prstGeom>
            <a:ln w="25400">
              <a:solidFill>
                <a:schemeClr val="accent6"/>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5791200" y="3886200"/>
            <a:ext cx="2667000" cy="2371130"/>
            <a:chOff x="5791200" y="3886200"/>
            <a:chExt cx="2667000" cy="2371130"/>
          </a:xfrm>
        </p:grpSpPr>
        <p:sp>
          <p:nvSpPr>
            <p:cNvPr id="48" name="Rectangle 47"/>
            <p:cNvSpPr/>
            <p:nvPr/>
          </p:nvSpPr>
          <p:spPr>
            <a:xfrm>
              <a:off x="5791200" y="5334000"/>
              <a:ext cx="2667000" cy="923330"/>
            </a:xfrm>
            <a:prstGeom prst="rect">
              <a:avLst/>
            </a:prstGeom>
            <a:ln w="25400">
              <a:solidFill>
                <a:schemeClr val="accent6"/>
              </a:solidFill>
            </a:ln>
          </p:spPr>
          <p:txBody>
            <a:bodyPr wrap="square">
              <a:spAutoFit/>
            </a:bodyPr>
            <a:lstStyle/>
            <a:p>
              <a:r>
                <a:rPr lang="en-US" dirty="0">
                  <a:solidFill>
                    <a:schemeClr val="bg1"/>
                  </a:solidFill>
                  <a:latin typeface="Candara"/>
                </a:rPr>
                <a:t>538 B.C. – Cyrus Issues Decree to Restore Jews to Their Land</a:t>
              </a:r>
            </a:p>
          </p:txBody>
        </p:sp>
        <p:cxnSp>
          <p:nvCxnSpPr>
            <p:cNvPr id="49" name="Shape 42"/>
            <p:cNvCxnSpPr>
              <a:stCxn id="48" idx="0"/>
            </p:cNvCxnSpPr>
            <p:nvPr/>
          </p:nvCxnSpPr>
          <p:spPr>
            <a:xfrm rot="5400000" flipH="1" flipV="1">
              <a:off x="6686551" y="4324349"/>
              <a:ext cx="1447800" cy="571502"/>
            </a:xfrm>
            <a:prstGeom prst="bentConnector3">
              <a:avLst>
                <a:gd name="adj1" fmla="val 50000"/>
              </a:avLst>
            </a:prstGeom>
            <a:ln w="25400">
              <a:solidFill>
                <a:schemeClr val="accent6"/>
              </a:solidFill>
              <a:tailEnd type="stealth" w="lg" len="lg"/>
            </a:ln>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left)">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wipe(left)">
                                      <p:cBhvr>
                                        <p:cTn id="17" dur="5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wipe(up)">
                                      <p:cBhvr>
                                        <p:cTn id="22" dur="500"/>
                                        <p:tgtEl>
                                          <p:spTgt spid="5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down)">
                                      <p:cBhvr>
                                        <p:cTn id="2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3D481F"/>
            </a:gs>
            <a:gs pos="100000">
              <a:srgbClr val="334017"/>
            </a:gs>
          </a:gsLst>
          <a:lin ang="10800000" scaled="0"/>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620F8E5-EBA8-A1F5-588D-E2F246A174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03875"/>
            <a:ext cx="9144000" cy="5084495"/>
          </a:xfrm>
          <a:prstGeom prst="rect">
            <a:avLst/>
          </a:prstGeom>
        </p:spPr>
      </p:pic>
      <p:sp>
        <p:nvSpPr>
          <p:cNvPr id="2" name="Title 1">
            <a:extLst>
              <a:ext uri="{FF2B5EF4-FFF2-40B4-BE49-F238E27FC236}">
                <a16:creationId xmlns:a16="http://schemas.microsoft.com/office/drawing/2014/main" id="{FFADC495-F6F7-6234-7CFE-418116FAED29}"/>
              </a:ext>
            </a:extLst>
          </p:cNvPr>
          <p:cNvSpPr>
            <a:spLocks noGrp="1"/>
          </p:cNvSpPr>
          <p:nvPr>
            <p:ph type="title"/>
          </p:nvPr>
        </p:nvSpPr>
        <p:spPr>
          <a:xfrm>
            <a:off x="601178" y="117887"/>
            <a:ext cx="7886700" cy="1024133"/>
          </a:xfrm>
        </p:spPr>
        <p:txBody>
          <a:bodyPr>
            <a:noAutofit/>
          </a:bodyPr>
          <a:lstStyle/>
          <a:p>
            <a:pPr algn="ctr">
              <a:lnSpc>
                <a:spcPct val="107000"/>
              </a:lnSpc>
              <a:spcBef>
                <a:spcPts val="0"/>
              </a:spcBef>
            </a:pPr>
            <a:r>
              <a:rPr lang="en-US" sz="3600" dirty="0">
                <a:latin typeface="Arial Rounded MT Bold" panose="020F0704030504030204" pitchFamily="34" charset="0"/>
                <a:ea typeface="Calibri" panose="020F0502020204030204" pitchFamily="34" charset="0"/>
                <a:cs typeface="Times New Roman" panose="02020603050405020304" pitchFamily="18" charset="0"/>
              </a:rPr>
              <a:t>A Quick High Level Summary of</a:t>
            </a:r>
            <a:br>
              <a:rPr lang="en-US" sz="3600" dirty="0">
                <a:latin typeface="Calibri" panose="020F0502020204030204" pitchFamily="34" charset="0"/>
                <a:ea typeface="Calibri" panose="020F0502020204030204" pitchFamily="34" charset="0"/>
                <a:cs typeface="Times New Roman" panose="02020603050405020304" pitchFamily="18" charset="0"/>
              </a:rPr>
            </a:br>
            <a:r>
              <a:rPr lang="en-US" sz="3600" dirty="0">
                <a:latin typeface="Arial Rounded MT Bold" panose="020F0704030504030204" pitchFamily="34" charset="0"/>
                <a:ea typeface="Calibri" panose="020F0502020204030204" pitchFamily="34" charset="0"/>
                <a:cs typeface="Times New Roman" panose="02020603050405020304" pitchFamily="18" charset="0"/>
              </a:rPr>
              <a:t>the Book of Isaiah</a:t>
            </a:r>
            <a:endParaRPr lang="en-US" sz="3600" dirty="0"/>
          </a:p>
        </p:txBody>
      </p:sp>
      <p:sp>
        <p:nvSpPr>
          <p:cNvPr id="5" name="TextBox 4">
            <a:extLst>
              <a:ext uri="{FF2B5EF4-FFF2-40B4-BE49-F238E27FC236}">
                <a16:creationId xmlns:a16="http://schemas.microsoft.com/office/drawing/2014/main" id="{A6187295-40C0-EC65-78D0-3242DFE22C5F}"/>
              </a:ext>
            </a:extLst>
          </p:cNvPr>
          <p:cNvSpPr txBox="1"/>
          <p:nvPr/>
        </p:nvSpPr>
        <p:spPr>
          <a:xfrm>
            <a:off x="4697508" y="6550225"/>
            <a:ext cx="4446494" cy="307777"/>
          </a:xfrm>
          <a:prstGeom prst="rect">
            <a:avLst/>
          </a:prstGeom>
          <a:noFill/>
        </p:spPr>
        <p:txBody>
          <a:bodyPr wrap="square" rtlCol="0">
            <a:spAutoFit/>
          </a:bodyPr>
          <a:lstStyle/>
          <a:p>
            <a:pPr defTabSz="457200"/>
            <a:r>
              <a:rPr lang="en-US" sz="1400" dirty="0">
                <a:solidFill>
                  <a:schemeClr val="bg1"/>
                </a:solidFill>
                <a:latin typeface="Calibri" panose="020F0502020204030204"/>
              </a:rPr>
              <a:t>Part 2:</a:t>
            </a:r>
            <a:r>
              <a:rPr lang="en-US" sz="1400" dirty="0">
                <a:solidFill>
                  <a:prstClr val="black"/>
                </a:solidFill>
                <a:latin typeface="Calibri" panose="020F0502020204030204"/>
              </a:rPr>
              <a:t> </a:t>
            </a:r>
            <a:r>
              <a:rPr lang="en-US" sz="1400" dirty="0">
                <a:solidFill>
                  <a:prstClr val="black"/>
                </a:solidFill>
                <a:latin typeface="Calibri" panose="020F0502020204030204"/>
                <a:hlinkClick r:id="rId4"/>
              </a:rPr>
              <a:t>https://www.youtube.com/watch?v=_TzdEPuqgQg</a:t>
            </a:r>
            <a:endParaRPr lang="en-US" sz="1400"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23DF6356-657A-831B-A10F-8BD9CBEECCCC}"/>
              </a:ext>
            </a:extLst>
          </p:cNvPr>
          <p:cNvSpPr txBox="1"/>
          <p:nvPr/>
        </p:nvSpPr>
        <p:spPr>
          <a:xfrm>
            <a:off x="-1" y="6550225"/>
            <a:ext cx="4446494" cy="307777"/>
          </a:xfrm>
          <a:prstGeom prst="rect">
            <a:avLst/>
          </a:prstGeom>
          <a:noFill/>
        </p:spPr>
        <p:txBody>
          <a:bodyPr wrap="square" rtlCol="0">
            <a:spAutoFit/>
          </a:bodyPr>
          <a:lstStyle/>
          <a:p>
            <a:pPr defTabSz="457200"/>
            <a:r>
              <a:rPr lang="en-US" sz="1400" dirty="0">
                <a:solidFill>
                  <a:schemeClr val="bg1"/>
                </a:solidFill>
                <a:latin typeface="Calibri" panose="020F0502020204030204"/>
              </a:rPr>
              <a:t>Part 1:</a:t>
            </a:r>
            <a:r>
              <a:rPr lang="en-US" sz="1400" dirty="0">
                <a:solidFill>
                  <a:prstClr val="black"/>
                </a:solidFill>
                <a:latin typeface="Calibri" panose="020F0502020204030204"/>
              </a:rPr>
              <a:t> </a:t>
            </a:r>
            <a:r>
              <a:rPr lang="en-US" sz="1400" dirty="0">
                <a:solidFill>
                  <a:prstClr val="black"/>
                </a:solidFill>
                <a:latin typeface="Calibri" panose="020F0502020204030204"/>
                <a:hlinkClick r:id="rId5"/>
              </a:rPr>
              <a:t>https://www.youtube.com/watch?v=d0A6Uchb1F8</a:t>
            </a:r>
            <a:endParaRPr lang="en-US" sz="1400" dirty="0">
              <a:solidFill>
                <a:prstClr val="black"/>
              </a:solidFill>
              <a:latin typeface="Calibri" panose="020F0502020204030204"/>
            </a:endParaRPr>
          </a:p>
        </p:txBody>
      </p:sp>
    </p:spTree>
    <p:extLst>
      <p:ext uri="{BB962C8B-B14F-4D97-AF65-F5344CB8AC3E}">
        <p14:creationId xmlns:p14="http://schemas.microsoft.com/office/powerpoint/2010/main" val="1717539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D3185-EF80-D9D1-F41B-C2D6768C7D37}"/>
              </a:ext>
            </a:extLst>
          </p:cNvPr>
          <p:cNvSpPr>
            <a:spLocks noGrp="1"/>
          </p:cNvSpPr>
          <p:nvPr>
            <p:ph type="title"/>
          </p:nvPr>
        </p:nvSpPr>
        <p:spPr>
          <a:xfrm>
            <a:off x="0" y="1"/>
            <a:ext cx="9144000" cy="1288472"/>
          </a:xfrm>
        </p:spPr>
        <p:txBody>
          <a:bodyPr>
            <a:noAutofit/>
          </a:bodyPr>
          <a:lstStyle/>
          <a:p>
            <a:r>
              <a:rPr lang="en-US" sz="4400" i="1" dirty="0"/>
              <a:t>When</a:t>
            </a:r>
            <a:r>
              <a:rPr lang="en-US" sz="4400" dirty="0"/>
              <a:t> Was the Book of Isaiah Written?</a:t>
            </a:r>
          </a:p>
        </p:txBody>
      </p:sp>
      <p:sp>
        <p:nvSpPr>
          <p:cNvPr id="3" name="Content Placeholder 2">
            <a:extLst>
              <a:ext uri="{FF2B5EF4-FFF2-40B4-BE49-F238E27FC236}">
                <a16:creationId xmlns:a16="http://schemas.microsoft.com/office/drawing/2014/main" id="{3CD6B5F8-336E-B215-E1ED-14D18AAAF821}"/>
              </a:ext>
            </a:extLst>
          </p:cNvPr>
          <p:cNvSpPr>
            <a:spLocks noGrp="1"/>
          </p:cNvSpPr>
          <p:nvPr>
            <p:ph idx="1"/>
          </p:nvPr>
        </p:nvSpPr>
        <p:spPr>
          <a:xfrm>
            <a:off x="364976" y="1371600"/>
            <a:ext cx="8525487" cy="5070764"/>
          </a:xfrm>
        </p:spPr>
        <p:txBody>
          <a:bodyPr>
            <a:normAutofit fontScale="92500" lnSpcReduction="10000"/>
          </a:bodyPr>
          <a:lstStyle/>
          <a:p>
            <a:r>
              <a:rPr lang="en-US" dirty="0"/>
              <a:t>The book of Isaiah tells us that Isaiah prophesied “</a:t>
            </a:r>
            <a:r>
              <a:rPr lang="en-US" i="1" dirty="0">
                <a:solidFill>
                  <a:srgbClr val="F4B183"/>
                </a:solidFill>
                <a:latin typeface="Cambria" panose="02040503050406030204" pitchFamily="18" charset="0"/>
                <a:ea typeface="Cambria" panose="02040503050406030204" pitchFamily="18" charset="0"/>
              </a:rPr>
              <a:t>in the days of Uzziah, Jotham, Ahaz, and Hezekiah, kings of Judah</a:t>
            </a:r>
            <a:r>
              <a:rPr lang="en-US" dirty="0"/>
              <a:t>” (1:1). </a:t>
            </a:r>
          </a:p>
          <a:p>
            <a:r>
              <a:rPr lang="en-US" dirty="0"/>
              <a:t>His call to ministry came “</a:t>
            </a:r>
            <a:r>
              <a:rPr lang="en-US" i="1" dirty="0">
                <a:solidFill>
                  <a:srgbClr val="F4B183"/>
                </a:solidFill>
                <a:latin typeface="Cambria" panose="02040503050406030204" pitchFamily="18" charset="0"/>
                <a:ea typeface="Cambria" panose="02040503050406030204" pitchFamily="18" charset="0"/>
              </a:rPr>
              <a:t>in the year that King Uzziah died</a:t>
            </a:r>
            <a:r>
              <a:rPr lang="en-US" dirty="0"/>
              <a:t>” (6:1), around 740 B.C.</a:t>
            </a:r>
          </a:p>
          <a:p>
            <a:r>
              <a:rPr lang="en-US" dirty="0"/>
              <a:t>Most of the events referred to in chapters 1-39 occurred during Isaiah’s ministry (6:1; 14:28; 36:1), so these chapters may have been completed not long after 701 BC, the year the Assyrian army was destroyed.</a:t>
            </a:r>
          </a:p>
          <a:p>
            <a:r>
              <a:rPr lang="en-US" dirty="0"/>
              <a:t>The prophet lived until at least 681 BC and may have written chapters 40-66 during his later years. </a:t>
            </a:r>
          </a:p>
        </p:txBody>
      </p:sp>
      <p:sp>
        <p:nvSpPr>
          <p:cNvPr id="4" name="TextBox 3">
            <a:extLst>
              <a:ext uri="{FF2B5EF4-FFF2-40B4-BE49-F238E27FC236}">
                <a16:creationId xmlns:a16="http://schemas.microsoft.com/office/drawing/2014/main" id="{DFCE20D4-03EE-F942-1274-47424AD04736}"/>
              </a:ext>
            </a:extLst>
          </p:cNvPr>
          <p:cNvSpPr txBox="1"/>
          <p:nvPr/>
        </p:nvSpPr>
        <p:spPr>
          <a:xfrm>
            <a:off x="0" y="6519446"/>
            <a:ext cx="9144000" cy="338554"/>
          </a:xfrm>
          <a:prstGeom prst="rect">
            <a:avLst/>
          </a:prstGeom>
          <a:noFill/>
        </p:spPr>
        <p:txBody>
          <a:bodyPr wrap="square" rtlCol="0">
            <a:spAutoFit/>
          </a:bodyPr>
          <a:lstStyle/>
          <a:p>
            <a:pPr>
              <a:defRPr/>
            </a:pPr>
            <a:r>
              <a:rPr lang="en-US" sz="1600" dirty="0">
                <a:solidFill>
                  <a:prstClr val="white"/>
                </a:solidFill>
                <a:latin typeface="Calibri" panose="020F0502020204030204"/>
              </a:rPr>
              <a:t>ESV Study Bible (p. 5422). Crossway. </a:t>
            </a:r>
          </a:p>
        </p:txBody>
      </p:sp>
    </p:spTree>
    <p:extLst>
      <p:ext uri="{BB962C8B-B14F-4D97-AF65-F5344CB8AC3E}">
        <p14:creationId xmlns:p14="http://schemas.microsoft.com/office/powerpoint/2010/main" val="324745598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D3185-EF80-D9D1-F41B-C2D6768C7D37}"/>
              </a:ext>
            </a:extLst>
          </p:cNvPr>
          <p:cNvSpPr>
            <a:spLocks noGrp="1"/>
          </p:cNvSpPr>
          <p:nvPr>
            <p:ph type="title"/>
          </p:nvPr>
        </p:nvSpPr>
        <p:spPr>
          <a:xfrm>
            <a:off x="0" y="2"/>
            <a:ext cx="9144000" cy="839584"/>
          </a:xfrm>
        </p:spPr>
        <p:txBody>
          <a:bodyPr>
            <a:noAutofit/>
          </a:bodyPr>
          <a:lstStyle/>
          <a:p>
            <a:r>
              <a:rPr lang="en-US" sz="4400" dirty="0"/>
              <a:t>Who Wrote the Book of Isaiah?</a:t>
            </a:r>
          </a:p>
        </p:txBody>
      </p:sp>
      <p:sp>
        <p:nvSpPr>
          <p:cNvPr id="3" name="Content Placeholder 2">
            <a:extLst>
              <a:ext uri="{FF2B5EF4-FFF2-40B4-BE49-F238E27FC236}">
                <a16:creationId xmlns:a16="http://schemas.microsoft.com/office/drawing/2014/main" id="{3CD6B5F8-336E-B215-E1ED-14D18AAAF821}"/>
              </a:ext>
            </a:extLst>
          </p:cNvPr>
          <p:cNvSpPr>
            <a:spLocks noGrp="1"/>
          </p:cNvSpPr>
          <p:nvPr>
            <p:ph idx="1"/>
          </p:nvPr>
        </p:nvSpPr>
        <p:spPr>
          <a:xfrm>
            <a:off x="364976" y="773085"/>
            <a:ext cx="8525487" cy="5746362"/>
          </a:xfrm>
        </p:spPr>
        <p:txBody>
          <a:bodyPr>
            <a:normAutofit lnSpcReduction="10000"/>
          </a:bodyPr>
          <a:lstStyle/>
          <a:p>
            <a:r>
              <a:rPr lang="en-US" sz="2800" dirty="0"/>
              <a:t>Isaiah, son of Amoz, is often thought of as the greatest of the writing prophets. </a:t>
            </a:r>
          </a:p>
          <a:p>
            <a:r>
              <a:rPr lang="en-US" sz="2800" dirty="0"/>
              <a:t>His name means “The LORD is salvation.” He was a contemporary of Amos, Hosea and Micah, beginning his ministry in 740 BC, the year King Uzziah died (Isa 6: 1). </a:t>
            </a:r>
          </a:p>
          <a:p>
            <a:r>
              <a:rPr lang="en-US" sz="2800" dirty="0"/>
              <a:t>Isaiah was married and had at least two sons, Shear-</a:t>
            </a:r>
            <a:r>
              <a:rPr lang="en-US" sz="2800" dirty="0" err="1"/>
              <a:t>Jashub</a:t>
            </a:r>
            <a:r>
              <a:rPr lang="en-US" sz="2800" dirty="0"/>
              <a:t> (Isa 7: 3) and Maher-Shalal-Hash-Baz (Isa 8: 3). </a:t>
            </a:r>
          </a:p>
          <a:p>
            <a:r>
              <a:rPr lang="en-US" sz="2800" dirty="0"/>
              <a:t>He probably spent most of his life in </a:t>
            </a:r>
            <a:r>
              <a:rPr lang="en-US" sz="2800" b="1" i="1" dirty="0"/>
              <a:t>Jerusalem</a:t>
            </a:r>
            <a:r>
              <a:rPr lang="en-US" sz="2800" dirty="0"/>
              <a:t>, enjoying his </a:t>
            </a:r>
            <a:r>
              <a:rPr lang="en-US" sz="2800" b="1" i="1" dirty="0"/>
              <a:t>greatest</a:t>
            </a:r>
            <a:r>
              <a:rPr lang="en-US" sz="2800" dirty="0"/>
              <a:t> influence under </a:t>
            </a:r>
            <a:r>
              <a:rPr lang="en-US" sz="2800" b="1" i="1" dirty="0"/>
              <a:t>King Hezekiah</a:t>
            </a:r>
            <a:r>
              <a:rPr lang="en-US" sz="2800" dirty="0"/>
              <a:t> (Isa 37:1-2). </a:t>
            </a:r>
          </a:p>
          <a:p>
            <a:r>
              <a:rPr lang="en-US" sz="2800" dirty="0"/>
              <a:t>Isaiah is </a:t>
            </a:r>
            <a:r>
              <a:rPr lang="en-US" sz="2800" b="1" i="1" dirty="0"/>
              <a:t>also</a:t>
            </a:r>
            <a:r>
              <a:rPr lang="en-US" sz="2800" dirty="0"/>
              <a:t> credited with writing a </a:t>
            </a:r>
            <a:r>
              <a:rPr lang="en-US" sz="2800" b="1" i="1" dirty="0"/>
              <a:t>history</a:t>
            </a:r>
            <a:r>
              <a:rPr lang="en-US" sz="2800" dirty="0"/>
              <a:t> of the reign of King Uzziah (2Ch 26: 22). </a:t>
            </a:r>
          </a:p>
          <a:p>
            <a:r>
              <a:rPr lang="en-US" sz="2800" dirty="0"/>
              <a:t>Exactly </a:t>
            </a:r>
            <a:r>
              <a:rPr lang="en-US" sz="2800" b="1" i="1" dirty="0"/>
              <a:t>when</a:t>
            </a:r>
            <a:r>
              <a:rPr lang="en-US" sz="2800" dirty="0"/>
              <a:t> Isaiah was put to death is not known. According to an unsubstantiated Jewish tradition (</a:t>
            </a:r>
            <a:r>
              <a:rPr lang="en-US" sz="2800" i="1" dirty="0"/>
              <a:t>The Ascension of Isaiah</a:t>
            </a:r>
            <a:r>
              <a:rPr lang="en-US" sz="2800" dirty="0"/>
              <a:t>), he was sawed in half during the reign of Manasseh (cf. Heb 11: 37).</a:t>
            </a:r>
          </a:p>
        </p:txBody>
      </p:sp>
      <p:sp>
        <p:nvSpPr>
          <p:cNvPr id="4" name="TextBox 3">
            <a:extLst>
              <a:ext uri="{FF2B5EF4-FFF2-40B4-BE49-F238E27FC236}">
                <a16:creationId xmlns:a16="http://schemas.microsoft.com/office/drawing/2014/main" id="{DFCE20D4-03EE-F942-1274-47424AD04736}"/>
              </a:ext>
            </a:extLst>
          </p:cNvPr>
          <p:cNvSpPr txBox="1"/>
          <p:nvPr/>
        </p:nvSpPr>
        <p:spPr>
          <a:xfrm>
            <a:off x="0" y="6519446"/>
            <a:ext cx="9144000" cy="338554"/>
          </a:xfrm>
          <a:prstGeom prst="rect">
            <a:avLst/>
          </a:prstGeom>
          <a:noFill/>
        </p:spPr>
        <p:txBody>
          <a:bodyPr wrap="square" rtlCol="0">
            <a:spAutoFit/>
          </a:bodyPr>
          <a:lstStyle/>
          <a:p>
            <a:pPr>
              <a:defRPr/>
            </a:pPr>
            <a:r>
              <a:rPr lang="en-US" sz="1600" dirty="0">
                <a:solidFill>
                  <a:prstClr val="white"/>
                </a:solidFill>
                <a:latin typeface="Calibri" panose="020F0502020204030204"/>
              </a:rPr>
              <a:t>NIV Study Bible, Fully Revised Edition (pp. 5096-5097). Zondervan. </a:t>
            </a:r>
          </a:p>
        </p:txBody>
      </p:sp>
    </p:spTree>
    <p:extLst>
      <p:ext uri="{BB962C8B-B14F-4D97-AF65-F5344CB8AC3E}">
        <p14:creationId xmlns:p14="http://schemas.microsoft.com/office/powerpoint/2010/main" val="272443754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D3185-EF80-D9D1-F41B-C2D6768C7D37}"/>
              </a:ext>
            </a:extLst>
          </p:cNvPr>
          <p:cNvSpPr>
            <a:spLocks noGrp="1"/>
          </p:cNvSpPr>
          <p:nvPr>
            <p:ph type="title"/>
          </p:nvPr>
        </p:nvSpPr>
        <p:spPr>
          <a:xfrm>
            <a:off x="0" y="2"/>
            <a:ext cx="9144000" cy="839584"/>
          </a:xfrm>
        </p:spPr>
        <p:txBody>
          <a:bodyPr>
            <a:noAutofit/>
          </a:bodyPr>
          <a:lstStyle/>
          <a:p>
            <a:r>
              <a:rPr lang="en-US" sz="4400" dirty="0"/>
              <a:t>Who Wrote the Book of Isaiah?</a:t>
            </a:r>
          </a:p>
        </p:txBody>
      </p:sp>
      <p:sp>
        <p:nvSpPr>
          <p:cNvPr id="3" name="Content Placeholder 2">
            <a:extLst>
              <a:ext uri="{FF2B5EF4-FFF2-40B4-BE49-F238E27FC236}">
                <a16:creationId xmlns:a16="http://schemas.microsoft.com/office/drawing/2014/main" id="{3CD6B5F8-336E-B215-E1ED-14D18AAAF821}"/>
              </a:ext>
            </a:extLst>
          </p:cNvPr>
          <p:cNvSpPr>
            <a:spLocks noGrp="1"/>
          </p:cNvSpPr>
          <p:nvPr>
            <p:ph idx="1"/>
          </p:nvPr>
        </p:nvSpPr>
        <p:spPr>
          <a:xfrm>
            <a:off x="364976" y="839588"/>
            <a:ext cx="8525487" cy="5679859"/>
          </a:xfrm>
        </p:spPr>
        <p:txBody>
          <a:bodyPr>
            <a:normAutofit lnSpcReduction="10000"/>
          </a:bodyPr>
          <a:lstStyle/>
          <a:p>
            <a:r>
              <a:rPr lang="en-US" sz="3600" dirty="0"/>
              <a:t>Some (liberal) scholars theorize that more than one author was responsible for writing the book of Isaiah. </a:t>
            </a:r>
          </a:p>
          <a:p>
            <a:r>
              <a:rPr lang="en-US" sz="3600" dirty="0"/>
              <a:t>According to </a:t>
            </a:r>
            <a:r>
              <a:rPr lang="en-US" sz="3600" b="1" i="1" dirty="0"/>
              <a:t>them</a:t>
            </a:r>
            <a:r>
              <a:rPr lang="en-US" sz="3600" dirty="0"/>
              <a:t> what we have in the book of Isaiah is really </a:t>
            </a:r>
            <a:r>
              <a:rPr lang="en-US" sz="3600" b="1" i="1" dirty="0"/>
              <a:t>three</a:t>
            </a:r>
            <a:r>
              <a:rPr lang="en-US" sz="3600" dirty="0"/>
              <a:t> books:</a:t>
            </a:r>
          </a:p>
          <a:p>
            <a:pPr lvl="1"/>
            <a:r>
              <a:rPr lang="en-US" sz="3200" b="1" i="1" dirty="0"/>
              <a:t>First</a:t>
            </a:r>
            <a:r>
              <a:rPr lang="en-US" sz="3200" dirty="0"/>
              <a:t> Isaiah (Isa 1-39), which is largely the work of Isaiah</a:t>
            </a:r>
          </a:p>
          <a:p>
            <a:pPr lvl="1"/>
            <a:r>
              <a:rPr lang="en-US" sz="3200" b="1" i="1" dirty="0"/>
              <a:t>Second</a:t>
            </a:r>
            <a:r>
              <a:rPr lang="en-US" sz="3200" dirty="0"/>
              <a:t> Isaiah (Isa 40-55), is the work of an anonymous prophet living during the Babylonian exile, over a century </a:t>
            </a:r>
            <a:r>
              <a:rPr lang="en-US" sz="3200" b="1" i="1" dirty="0"/>
              <a:t>after</a:t>
            </a:r>
            <a:r>
              <a:rPr lang="en-US" sz="3200" dirty="0"/>
              <a:t> Isaiah.</a:t>
            </a:r>
          </a:p>
          <a:p>
            <a:pPr lvl="1"/>
            <a:r>
              <a:rPr lang="en-US" sz="3200" b="1" i="1" dirty="0"/>
              <a:t>Third</a:t>
            </a:r>
            <a:r>
              <a:rPr lang="en-US" sz="3200" dirty="0"/>
              <a:t> Isaiah (Isa 56-66), was composed by </a:t>
            </a:r>
            <a:r>
              <a:rPr lang="en-US" sz="3200" b="1" i="1" dirty="0"/>
              <a:t>yet another</a:t>
            </a:r>
            <a:r>
              <a:rPr lang="en-US" sz="3200" dirty="0"/>
              <a:t> anonymous prophet sometime in the fifth century BC. </a:t>
            </a:r>
          </a:p>
        </p:txBody>
      </p:sp>
      <p:sp>
        <p:nvSpPr>
          <p:cNvPr id="4" name="TextBox 3">
            <a:extLst>
              <a:ext uri="{FF2B5EF4-FFF2-40B4-BE49-F238E27FC236}">
                <a16:creationId xmlns:a16="http://schemas.microsoft.com/office/drawing/2014/main" id="{DFCE20D4-03EE-F942-1274-47424AD04736}"/>
              </a:ext>
            </a:extLst>
          </p:cNvPr>
          <p:cNvSpPr txBox="1"/>
          <p:nvPr/>
        </p:nvSpPr>
        <p:spPr>
          <a:xfrm>
            <a:off x="0" y="6519446"/>
            <a:ext cx="9144000" cy="338554"/>
          </a:xfrm>
          <a:prstGeom prst="rect">
            <a:avLst/>
          </a:prstGeom>
          <a:noFill/>
        </p:spPr>
        <p:txBody>
          <a:bodyPr wrap="square" rtlCol="0">
            <a:spAutoFit/>
          </a:bodyPr>
          <a:lstStyle/>
          <a:p>
            <a:pPr>
              <a:defRPr/>
            </a:pPr>
            <a:r>
              <a:rPr lang="en-US" sz="1600" dirty="0">
                <a:solidFill>
                  <a:prstClr val="white"/>
                </a:solidFill>
                <a:latin typeface="Calibri" panose="020F0502020204030204"/>
              </a:rPr>
              <a:t>ESV Study Bible (pp. 5422-5424). Crossway. </a:t>
            </a:r>
          </a:p>
        </p:txBody>
      </p:sp>
    </p:spTree>
    <p:extLst>
      <p:ext uri="{BB962C8B-B14F-4D97-AF65-F5344CB8AC3E}">
        <p14:creationId xmlns:p14="http://schemas.microsoft.com/office/powerpoint/2010/main" val="136428120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D3185-EF80-D9D1-F41B-C2D6768C7D37}"/>
              </a:ext>
            </a:extLst>
          </p:cNvPr>
          <p:cNvSpPr>
            <a:spLocks noGrp="1"/>
          </p:cNvSpPr>
          <p:nvPr>
            <p:ph type="title"/>
          </p:nvPr>
        </p:nvSpPr>
        <p:spPr>
          <a:xfrm>
            <a:off x="0" y="2"/>
            <a:ext cx="9144000" cy="839584"/>
          </a:xfrm>
        </p:spPr>
        <p:txBody>
          <a:bodyPr>
            <a:noAutofit/>
          </a:bodyPr>
          <a:lstStyle/>
          <a:p>
            <a:r>
              <a:rPr lang="en-US" sz="4400" dirty="0"/>
              <a:t>Who Wrote the Book of Isaiah?</a:t>
            </a:r>
          </a:p>
        </p:txBody>
      </p:sp>
      <p:sp>
        <p:nvSpPr>
          <p:cNvPr id="3" name="Content Placeholder 2">
            <a:extLst>
              <a:ext uri="{FF2B5EF4-FFF2-40B4-BE49-F238E27FC236}">
                <a16:creationId xmlns:a16="http://schemas.microsoft.com/office/drawing/2014/main" id="{3CD6B5F8-336E-B215-E1ED-14D18AAAF821}"/>
              </a:ext>
            </a:extLst>
          </p:cNvPr>
          <p:cNvSpPr>
            <a:spLocks noGrp="1"/>
          </p:cNvSpPr>
          <p:nvPr>
            <p:ph idx="1"/>
          </p:nvPr>
        </p:nvSpPr>
        <p:spPr>
          <a:xfrm>
            <a:off x="364976" y="839587"/>
            <a:ext cx="8525487" cy="5577838"/>
          </a:xfrm>
        </p:spPr>
        <p:txBody>
          <a:bodyPr>
            <a:normAutofit/>
          </a:bodyPr>
          <a:lstStyle/>
          <a:p>
            <a:r>
              <a:rPr lang="en-US" sz="3600" dirty="0"/>
              <a:t>The primary reasons offered for not attributing chapters 40-66 to Isaiah the son of Amoz are: </a:t>
            </a:r>
          </a:p>
          <a:p>
            <a:pPr lvl="1"/>
            <a:r>
              <a:rPr lang="en-US" sz="3200" dirty="0"/>
              <a:t>The writing in chapters 40-66 seems to differ (at times) in style from the writing in chapters 1-39. </a:t>
            </a:r>
          </a:p>
          <a:p>
            <a:pPr lvl="1"/>
            <a:r>
              <a:rPr lang="en-US" sz="3200" dirty="0"/>
              <a:t>There are </a:t>
            </a:r>
            <a:r>
              <a:rPr lang="en-US" sz="3200" b="1" i="1" dirty="0"/>
              <a:t>prophesies</a:t>
            </a:r>
            <a:r>
              <a:rPr lang="en-US" sz="3200" dirty="0"/>
              <a:t> in chapters 40-66 which </a:t>
            </a:r>
            <a:r>
              <a:rPr lang="en-US" sz="3200" b="1" i="1" dirty="0"/>
              <a:t>accurately</a:t>
            </a:r>
            <a:r>
              <a:rPr lang="en-US" sz="3200" dirty="0"/>
              <a:t> describe things that happened over 100 years after Isaiah died, therefore they assume those things </a:t>
            </a:r>
            <a:r>
              <a:rPr lang="en-US" sz="3200" b="1" i="1" dirty="0"/>
              <a:t>couldn’t</a:t>
            </a:r>
            <a:r>
              <a:rPr lang="en-US" sz="3200" dirty="0"/>
              <a:t> have been written by Isaiah!</a:t>
            </a:r>
          </a:p>
        </p:txBody>
      </p:sp>
      <p:sp>
        <p:nvSpPr>
          <p:cNvPr id="4" name="TextBox 3">
            <a:extLst>
              <a:ext uri="{FF2B5EF4-FFF2-40B4-BE49-F238E27FC236}">
                <a16:creationId xmlns:a16="http://schemas.microsoft.com/office/drawing/2014/main" id="{DFCE20D4-03EE-F942-1274-47424AD04736}"/>
              </a:ext>
            </a:extLst>
          </p:cNvPr>
          <p:cNvSpPr txBox="1"/>
          <p:nvPr/>
        </p:nvSpPr>
        <p:spPr>
          <a:xfrm>
            <a:off x="0" y="6519446"/>
            <a:ext cx="9144000" cy="338554"/>
          </a:xfrm>
          <a:prstGeom prst="rect">
            <a:avLst/>
          </a:prstGeom>
          <a:noFill/>
        </p:spPr>
        <p:txBody>
          <a:bodyPr wrap="square" rtlCol="0">
            <a:spAutoFit/>
          </a:bodyPr>
          <a:lstStyle/>
          <a:p>
            <a:pPr>
              <a:defRPr/>
            </a:pPr>
            <a:r>
              <a:rPr lang="en-US" sz="1600" dirty="0">
                <a:solidFill>
                  <a:prstClr val="white"/>
                </a:solidFill>
                <a:latin typeface="Calibri" panose="020F0502020204030204"/>
              </a:rPr>
              <a:t>ESV Study Bible (pp. 5422-5424). Crossway. </a:t>
            </a:r>
          </a:p>
        </p:txBody>
      </p:sp>
    </p:spTree>
    <p:extLst>
      <p:ext uri="{BB962C8B-B14F-4D97-AF65-F5344CB8AC3E}">
        <p14:creationId xmlns:p14="http://schemas.microsoft.com/office/powerpoint/2010/main" val="279938087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D3185-EF80-D9D1-F41B-C2D6768C7D37}"/>
              </a:ext>
            </a:extLst>
          </p:cNvPr>
          <p:cNvSpPr>
            <a:spLocks noGrp="1"/>
          </p:cNvSpPr>
          <p:nvPr>
            <p:ph type="title"/>
          </p:nvPr>
        </p:nvSpPr>
        <p:spPr>
          <a:xfrm>
            <a:off x="0" y="2"/>
            <a:ext cx="9144000" cy="839584"/>
          </a:xfrm>
        </p:spPr>
        <p:txBody>
          <a:bodyPr>
            <a:noAutofit/>
          </a:bodyPr>
          <a:lstStyle/>
          <a:p>
            <a:r>
              <a:rPr lang="en-US" sz="4400" dirty="0"/>
              <a:t>Who Wrote the Book of Isaiah?</a:t>
            </a:r>
          </a:p>
        </p:txBody>
      </p:sp>
      <p:sp>
        <p:nvSpPr>
          <p:cNvPr id="3" name="Content Placeholder 2">
            <a:extLst>
              <a:ext uri="{FF2B5EF4-FFF2-40B4-BE49-F238E27FC236}">
                <a16:creationId xmlns:a16="http://schemas.microsoft.com/office/drawing/2014/main" id="{3CD6B5F8-336E-B215-E1ED-14D18AAAF821}"/>
              </a:ext>
            </a:extLst>
          </p:cNvPr>
          <p:cNvSpPr>
            <a:spLocks noGrp="1"/>
          </p:cNvSpPr>
          <p:nvPr>
            <p:ph idx="1"/>
          </p:nvPr>
        </p:nvSpPr>
        <p:spPr>
          <a:xfrm>
            <a:off x="364976" y="839587"/>
            <a:ext cx="8525487" cy="5577838"/>
          </a:xfrm>
        </p:spPr>
        <p:txBody>
          <a:bodyPr>
            <a:normAutofit fontScale="92500" lnSpcReduction="20000"/>
          </a:bodyPr>
          <a:lstStyle/>
          <a:p>
            <a:r>
              <a:rPr lang="en-US" dirty="0"/>
              <a:t>But this claim that there were </a:t>
            </a:r>
            <a:r>
              <a:rPr lang="en-US" b="1" i="1" dirty="0"/>
              <a:t>multiple</a:t>
            </a:r>
            <a:r>
              <a:rPr lang="en-US" dirty="0"/>
              <a:t> authors of the book of Isaiah just </a:t>
            </a:r>
            <a:r>
              <a:rPr lang="en-US" b="1" i="1" dirty="0"/>
              <a:t>doesn’t</a:t>
            </a:r>
            <a:r>
              <a:rPr lang="en-US" dirty="0"/>
              <a:t> stand up to serious scrutiny.</a:t>
            </a:r>
          </a:p>
          <a:p>
            <a:r>
              <a:rPr lang="en-US" dirty="0"/>
              <a:t>There is </a:t>
            </a:r>
            <a:r>
              <a:rPr lang="en-US" b="1" i="1" dirty="0"/>
              <a:t>unified</a:t>
            </a:r>
            <a:r>
              <a:rPr lang="en-US" dirty="0"/>
              <a:t> testimony from the ancient world for </a:t>
            </a:r>
            <a:r>
              <a:rPr lang="en-US" b="1" i="1" dirty="0"/>
              <a:t>single</a:t>
            </a:r>
            <a:r>
              <a:rPr lang="en-US" dirty="0"/>
              <a:t> authorship for the book of Isaiah.</a:t>
            </a:r>
          </a:p>
          <a:p>
            <a:r>
              <a:rPr lang="en-US" dirty="0"/>
              <a:t>The intertestamental book of Sirach (48:24-25) and the first-century Jewish historian Josephus (Jewish Antiquities 11.5-6) </a:t>
            </a:r>
            <a:r>
              <a:rPr lang="en-US" b="1" i="1" dirty="0"/>
              <a:t>both</a:t>
            </a:r>
            <a:r>
              <a:rPr lang="en-US" dirty="0"/>
              <a:t> attest to Isaiah’s authorship of the whole book. </a:t>
            </a:r>
          </a:p>
          <a:p>
            <a:r>
              <a:rPr lang="en-US" dirty="0"/>
              <a:t>The </a:t>
            </a:r>
            <a:r>
              <a:rPr lang="en-US" b="1" i="1" dirty="0"/>
              <a:t>NT</a:t>
            </a:r>
            <a:r>
              <a:rPr lang="en-US" dirty="0"/>
              <a:t> refers to passages </a:t>
            </a:r>
            <a:r>
              <a:rPr lang="en-US" b="1" i="1" dirty="0"/>
              <a:t>throughout</a:t>
            </a:r>
            <a:r>
              <a:rPr lang="en-US" dirty="0"/>
              <a:t> the book as the work of Isaiah and </a:t>
            </a:r>
            <a:r>
              <a:rPr lang="en-US" b="1" i="1" dirty="0"/>
              <a:t>never</a:t>
            </a:r>
            <a:r>
              <a:rPr lang="en-US" dirty="0"/>
              <a:t> suggests that there are any other authors (see Matt 3:3; 4:14-16; 8:17; 12:17-21; 13:14-15; 15:7-9; Mark 7:6-7; Luke 3:4-6; 4:17-19; John 1:23; 12:37-41; Acts 8:27-35; 28:25-27; Rom 9:27-29; 10:16, 20-21; 15:12). </a:t>
            </a:r>
          </a:p>
        </p:txBody>
      </p:sp>
      <p:sp>
        <p:nvSpPr>
          <p:cNvPr id="4" name="TextBox 3">
            <a:extLst>
              <a:ext uri="{FF2B5EF4-FFF2-40B4-BE49-F238E27FC236}">
                <a16:creationId xmlns:a16="http://schemas.microsoft.com/office/drawing/2014/main" id="{DFCE20D4-03EE-F942-1274-47424AD04736}"/>
              </a:ext>
            </a:extLst>
          </p:cNvPr>
          <p:cNvSpPr txBox="1"/>
          <p:nvPr/>
        </p:nvSpPr>
        <p:spPr>
          <a:xfrm>
            <a:off x="0" y="6519446"/>
            <a:ext cx="9144000" cy="338554"/>
          </a:xfrm>
          <a:prstGeom prst="rect">
            <a:avLst/>
          </a:prstGeom>
          <a:noFill/>
        </p:spPr>
        <p:txBody>
          <a:bodyPr wrap="square" rtlCol="0">
            <a:spAutoFit/>
          </a:bodyPr>
          <a:lstStyle/>
          <a:p>
            <a:pPr>
              <a:defRPr/>
            </a:pPr>
            <a:r>
              <a:rPr lang="en-US" sz="1600" dirty="0">
                <a:solidFill>
                  <a:prstClr val="white"/>
                </a:solidFill>
                <a:latin typeface="Calibri" panose="020F0502020204030204"/>
              </a:rPr>
              <a:t>ESV Study Bible (pp. 5422-5424). Crossway. </a:t>
            </a:r>
          </a:p>
        </p:txBody>
      </p:sp>
    </p:spTree>
    <p:extLst>
      <p:ext uri="{BB962C8B-B14F-4D97-AF65-F5344CB8AC3E}">
        <p14:creationId xmlns:p14="http://schemas.microsoft.com/office/powerpoint/2010/main" val="20375588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D3185-EF80-D9D1-F41B-C2D6768C7D37}"/>
              </a:ext>
            </a:extLst>
          </p:cNvPr>
          <p:cNvSpPr>
            <a:spLocks noGrp="1"/>
          </p:cNvSpPr>
          <p:nvPr>
            <p:ph type="title"/>
          </p:nvPr>
        </p:nvSpPr>
        <p:spPr>
          <a:xfrm>
            <a:off x="0" y="2"/>
            <a:ext cx="9144000" cy="839584"/>
          </a:xfrm>
        </p:spPr>
        <p:txBody>
          <a:bodyPr>
            <a:noAutofit/>
          </a:bodyPr>
          <a:lstStyle/>
          <a:p>
            <a:r>
              <a:rPr lang="en-US" sz="4400" dirty="0"/>
              <a:t>Who Wrote the Book of Isaiah?</a:t>
            </a:r>
          </a:p>
        </p:txBody>
      </p:sp>
      <p:sp>
        <p:nvSpPr>
          <p:cNvPr id="3" name="Content Placeholder 2">
            <a:extLst>
              <a:ext uri="{FF2B5EF4-FFF2-40B4-BE49-F238E27FC236}">
                <a16:creationId xmlns:a16="http://schemas.microsoft.com/office/drawing/2014/main" id="{3CD6B5F8-336E-B215-E1ED-14D18AAAF821}"/>
              </a:ext>
            </a:extLst>
          </p:cNvPr>
          <p:cNvSpPr>
            <a:spLocks noGrp="1"/>
          </p:cNvSpPr>
          <p:nvPr>
            <p:ph idx="1"/>
          </p:nvPr>
        </p:nvSpPr>
        <p:spPr>
          <a:xfrm>
            <a:off x="364976" y="839587"/>
            <a:ext cx="8525487" cy="5577838"/>
          </a:xfrm>
        </p:spPr>
        <p:txBody>
          <a:bodyPr>
            <a:normAutofit fontScale="85000" lnSpcReduction="20000"/>
          </a:bodyPr>
          <a:lstStyle/>
          <a:p>
            <a:r>
              <a:rPr lang="en-US" sz="3500" dirty="0"/>
              <a:t>Any “differences of style” within the book can be explained by the </a:t>
            </a:r>
            <a:r>
              <a:rPr lang="en-US" sz="3500" b="1" i="1" dirty="0"/>
              <a:t>different topics </a:t>
            </a:r>
            <a:r>
              <a:rPr lang="en-US" sz="3500" dirty="0"/>
              <a:t>covered and by the fact that the various parts of the book were probably written at different stages in Isaiah’s life.</a:t>
            </a:r>
          </a:p>
          <a:p>
            <a:r>
              <a:rPr lang="en-US" sz="3500" dirty="0"/>
              <a:t>The accurate prophesies given in chapters 40-66 are not only </a:t>
            </a:r>
            <a:r>
              <a:rPr lang="en-US" sz="3500" b="1" i="1" dirty="0"/>
              <a:t>not</a:t>
            </a:r>
            <a:r>
              <a:rPr lang="en-US" sz="3500" dirty="0"/>
              <a:t> a problem, they are </a:t>
            </a:r>
            <a:r>
              <a:rPr lang="en-US" sz="3500" b="1" i="1" dirty="0"/>
              <a:t>evidence</a:t>
            </a:r>
            <a:r>
              <a:rPr lang="en-US" sz="3500" dirty="0"/>
              <a:t> of the Lord’s sovereign control over history. </a:t>
            </a:r>
          </a:p>
          <a:p>
            <a:r>
              <a:rPr lang="en-US" sz="3500" dirty="0"/>
              <a:t>In fact, there is within these very chapters an </a:t>
            </a:r>
            <a:r>
              <a:rPr lang="en-US" sz="3500" b="1" i="1" dirty="0"/>
              <a:t>appeal</a:t>
            </a:r>
            <a:r>
              <a:rPr lang="en-US" sz="3500" dirty="0"/>
              <a:t> to the fact that the Lord can </a:t>
            </a:r>
            <a:r>
              <a:rPr lang="en-US" sz="3500" b="1" i="1" dirty="0"/>
              <a:t>accurately</a:t>
            </a:r>
            <a:r>
              <a:rPr lang="en-US" sz="3500" dirty="0"/>
              <a:t> predict the future, while the pagan gods and idols </a:t>
            </a:r>
            <a:r>
              <a:rPr lang="en-US" sz="3500" b="1" i="1" dirty="0"/>
              <a:t>cannot</a:t>
            </a:r>
            <a:r>
              <a:rPr lang="en-US" sz="3500" dirty="0"/>
              <a:t>: </a:t>
            </a:r>
          </a:p>
          <a:p>
            <a:pPr lvl="1"/>
            <a:r>
              <a:rPr lang="en-US" sz="3300" i="1" dirty="0">
                <a:solidFill>
                  <a:srgbClr val="F4B183"/>
                </a:solidFill>
                <a:latin typeface="Cambria" panose="02040503050406030204" pitchFamily="18" charset="0"/>
                <a:ea typeface="Cambria" panose="02040503050406030204" pitchFamily="18" charset="0"/>
              </a:rPr>
              <a:t>“Present the case for your idols,” says the LORD. “Let them show what they can do,” says the King of Israel. “</a:t>
            </a:r>
            <a:r>
              <a:rPr lang="en-US" sz="3300" b="1" i="1" dirty="0">
                <a:solidFill>
                  <a:srgbClr val="F4B183"/>
                </a:solidFill>
                <a:latin typeface="Cambria" panose="02040503050406030204" pitchFamily="18" charset="0"/>
                <a:ea typeface="Cambria" panose="02040503050406030204" pitchFamily="18" charset="0"/>
              </a:rPr>
              <a:t>Let them … </a:t>
            </a:r>
            <a:r>
              <a:rPr lang="en-US" sz="3300" b="1" i="1" dirty="0">
                <a:solidFill>
                  <a:schemeClr val="accent2"/>
                </a:solidFill>
                <a:latin typeface="Cambria" panose="02040503050406030204" pitchFamily="18" charset="0"/>
                <a:ea typeface="Cambria" panose="02040503050406030204" pitchFamily="18" charset="0"/>
              </a:rPr>
              <a:t>tell us what the future holds, so we can know what's going to happen. Yes, tell us what will occur in the days ahead. Then we will know you are gods.</a:t>
            </a:r>
            <a:r>
              <a:rPr lang="en-US" sz="3300" i="1" dirty="0">
                <a:solidFill>
                  <a:schemeClr val="accent2"/>
                </a:solidFill>
                <a:latin typeface="Cambria" panose="02040503050406030204" pitchFamily="18" charset="0"/>
                <a:ea typeface="Cambria" panose="02040503050406030204" pitchFamily="18" charset="0"/>
              </a:rPr>
              <a:t> </a:t>
            </a:r>
            <a:r>
              <a:rPr lang="en-US" sz="3300" dirty="0"/>
              <a:t>(Isaiah 41:21-23a NLT)</a:t>
            </a:r>
          </a:p>
          <a:p>
            <a:endParaRPr lang="en-US" sz="2800" dirty="0"/>
          </a:p>
        </p:txBody>
      </p:sp>
      <p:sp>
        <p:nvSpPr>
          <p:cNvPr id="4" name="TextBox 3">
            <a:extLst>
              <a:ext uri="{FF2B5EF4-FFF2-40B4-BE49-F238E27FC236}">
                <a16:creationId xmlns:a16="http://schemas.microsoft.com/office/drawing/2014/main" id="{DFCE20D4-03EE-F942-1274-47424AD04736}"/>
              </a:ext>
            </a:extLst>
          </p:cNvPr>
          <p:cNvSpPr txBox="1"/>
          <p:nvPr/>
        </p:nvSpPr>
        <p:spPr>
          <a:xfrm>
            <a:off x="0" y="6519446"/>
            <a:ext cx="9144000" cy="338554"/>
          </a:xfrm>
          <a:prstGeom prst="rect">
            <a:avLst/>
          </a:prstGeom>
          <a:noFill/>
        </p:spPr>
        <p:txBody>
          <a:bodyPr wrap="square" rtlCol="0">
            <a:spAutoFit/>
          </a:bodyPr>
          <a:lstStyle/>
          <a:p>
            <a:pPr>
              <a:defRPr/>
            </a:pPr>
            <a:r>
              <a:rPr lang="en-US" sz="1600" dirty="0">
                <a:solidFill>
                  <a:prstClr val="white"/>
                </a:solidFill>
                <a:latin typeface="Calibri" panose="020F0502020204030204"/>
              </a:rPr>
              <a:t>ESV Study Bible (pp. 5422-5424). Crossway. </a:t>
            </a:r>
          </a:p>
        </p:txBody>
      </p:sp>
    </p:spTree>
    <p:extLst>
      <p:ext uri="{BB962C8B-B14F-4D97-AF65-F5344CB8AC3E}">
        <p14:creationId xmlns:p14="http://schemas.microsoft.com/office/powerpoint/2010/main" val="323993167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D3185-EF80-D9D1-F41B-C2D6768C7D37}"/>
              </a:ext>
            </a:extLst>
          </p:cNvPr>
          <p:cNvSpPr>
            <a:spLocks noGrp="1"/>
          </p:cNvSpPr>
          <p:nvPr>
            <p:ph type="title"/>
          </p:nvPr>
        </p:nvSpPr>
        <p:spPr>
          <a:xfrm>
            <a:off x="0" y="1645920"/>
            <a:ext cx="9144000" cy="3059084"/>
          </a:xfrm>
        </p:spPr>
        <p:txBody>
          <a:bodyPr>
            <a:noAutofit/>
          </a:bodyPr>
          <a:lstStyle/>
          <a:p>
            <a:pPr algn="ctr"/>
            <a:r>
              <a:rPr lang="en-US" sz="8800" dirty="0"/>
              <a:t>Historical Background to the Book of Isaiah</a:t>
            </a:r>
          </a:p>
        </p:txBody>
      </p:sp>
    </p:spTree>
    <p:extLst>
      <p:ext uri="{BB962C8B-B14F-4D97-AF65-F5344CB8AC3E}">
        <p14:creationId xmlns:p14="http://schemas.microsoft.com/office/powerpoint/2010/main" val="2585245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Office Theme 2013 - 2022</Template>
  <TotalTime>14861</TotalTime>
  <Words>1749</Words>
  <Application>Microsoft Office PowerPoint</Application>
  <PresentationFormat>On-screen Show (4:3)</PresentationFormat>
  <Paragraphs>107</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Arial Rounded MT Bold</vt:lpstr>
      <vt:lpstr>Calibri</vt:lpstr>
      <vt:lpstr>Calibri Light</vt:lpstr>
      <vt:lpstr>Cambria</vt:lpstr>
      <vt:lpstr>Candara</vt:lpstr>
      <vt:lpstr>Century Gothic</vt:lpstr>
      <vt:lpstr>Office Theme</vt:lpstr>
      <vt:lpstr>Highlights     From the  Book of  Isaiah</vt:lpstr>
      <vt:lpstr>Introduction to the Book of Isaiah</vt:lpstr>
      <vt:lpstr>When Was the Book of Isaiah Written?</vt:lpstr>
      <vt:lpstr>Who Wrote the Book of Isaiah?</vt:lpstr>
      <vt:lpstr>Who Wrote the Book of Isaiah?</vt:lpstr>
      <vt:lpstr>Who Wrote the Book of Isaiah?</vt:lpstr>
      <vt:lpstr>Who Wrote the Book of Isaiah?</vt:lpstr>
      <vt:lpstr>Who Wrote the Book of Isaiah?</vt:lpstr>
      <vt:lpstr>Historical Background to the Book of Isaiah</vt:lpstr>
      <vt:lpstr>Brief History of Israel Prior to Isaiah</vt:lpstr>
      <vt:lpstr>Brief History of Israel Prior to Isaiah</vt:lpstr>
      <vt:lpstr>Kings and Prophets</vt:lpstr>
      <vt:lpstr>The Divided Kingdom</vt:lpstr>
      <vt:lpstr>Historical Background of Isaiah</vt:lpstr>
      <vt:lpstr>Near East at the Time Isaiah Began His Ministry (740 BC)</vt:lpstr>
      <vt:lpstr>The Middle East Today</vt:lpstr>
      <vt:lpstr>Assyrian Empire</vt:lpstr>
      <vt:lpstr>Historical Background of Isaiah</vt:lpstr>
      <vt:lpstr>Babylonia Empire</vt:lpstr>
      <vt:lpstr>Historical Background of Isaiah</vt:lpstr>
      <vt:lpstr>Persian Empire</vt:lpstr>
      <vt:lpstr>Isaiah Timeline</vt:lpstr>
      <vt:lpstr>A Quick High Level Summary of the Book of Isaiah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Highlights  from the  Book of  Isaiah</dc:title>
  <dc:creator>Robert Connolly</dc:creator>
  <cp:lastModifiedBy>Robert Connolly</cp:lastModifiedBy>
  <cp:revision>137</cp:revision>
  <cp:lastPrinted>2023-04-02T14:09:15Z</cp:lastPrinted>
  <dcterms:created xsi:type="dcterms:W3CDTF">2022-12-04T03:23:23Z</dcterms:created>
  <dcterms:modified xsi:type="dcterms:W3CDTF">2023-04-02T14:14:46Z</dcterms:modified>
</cp:coreProperties>
</file>