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0"/>
  </p:notesMasterIdLst>
  <p:handoutMasterIdLst>
    <p:handoutMasterId r:id="rId31"/>
  </p:handoutMasterIdLst>
  <p:sldIdLst>
    <p:sldId id="3291" r:id="rId3"/>
    <p:sldId id="3292" r:id="rId4"/>
    <p:sldId id="3295" r:id="rId5"/>
    <p:sldId id="3296" r:id="rId6"/>
    <p:sldId id="3298" r:id="rId7"/>
    <p:sldId id="3299" r:id="rId8"/>
    <p:sldId id="3315" r:id="rId9"/>
    <p:sldId id="3316" r:id="rId10"/>
    <p:sldId id="3294" r:id="rId11"/>
    <p:sldId id="3306" r:id="rId12"/>
    <p:sldId id="3305" r:id="rId13"/>
    <p:sldId id="3307" r:id="rId14"/>
    <p:sldId id="3310" r:id="rId15"/>
    <p:sldId id="3308" r:id="rId16"/>
    <p:sldId id="3309" r:id="rId17"/>
    <p:sldId id="3311" r:id="rId18"/>
    <p:sldId id="3312" r:id="rId19"/>
    <p:sldId id="3322" r:id="rId20"/>
    <p:sldId id="3324" r:id="rId21"/>
    <p:sldId id="3323" r:id="rId22"/>
    <p:sldId id="3314" r:id="rId23"/>
    <p:sldId id="3317" r:id="rId24"/>
    <p:sldId id="3318" r:id="rId25"/>
    <p:sldId id="3321" r:id="rId26"/>
    <p:sldId id="3224" r:id="rId27"/>
    <p:sldId id="3225" r:id="rId28"/>
    <p:sldId id="3325"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3D481F"/>
    <a:srgbClr val="334017"/>
    <a:srgbClr val="FFCCCC"/>
    <a:srgbClr val="3E491F"/>
    <a:srgbClr val="344017"/>
    <a:srgbClr val="3F4A20"/>
    <a:srgbClr val="334016"/>
    <a:srgbClr val="4651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2" autoAdjust="0"/>
    <p:restoredTop sz="94636" autoAdjust="0"/>
  </p:normalViewPr>
  <p:slideViewPr>
    <p:cSldViewPr snapToGrid="0">
      <p:cViewPr varScale="1">
        <p:scale>
          <a:sx n="153" d="100"/>
          <a:sy n="153" d="100"/>
        </p:scale>
        <p:origin x="1344" y="88"/>
      </p:cViewPr>
      <p:guideLst/>
    </p:cSldViewPr>
  </p:slideViewPr>
  <p:notesTextViewPr>
    <p:cViewPr>
      <p:scale>
        <a:sx n="1" d="1"/>
        <a:sy n="1" d="1"/>
      </p:scale>
      <p:origin x="0" y="0"/>
    </p:cViewPr>
  </p:notesText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4/7/2023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4/7/2023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4/7/2023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5115231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68332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Beware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sinful nation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people weighed down by evil deeds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are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offspring who do wrong</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children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who do wicked things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have abandoned the LORD, and rejected the Holy One of Israel. They are alienated from him.</a:t>
            </a:r>
            <a:endParaRPr lang="en-US" sz="1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753985"/>
            <a:ext cx="8449370" cy="4488873"/>
          </a:xfrm>
        </p:spPr>
        <p:txBody>
          <a:bodyPr>
            <a:normAutofit fontScale="70000" lnSpcReduction="20000"/>
          </a:bodyPr>
          <a:lstStyle/>
          <a:p>
            <a:r>
              <a:rPr lang="en-US" sz="4000" dirty="0"/>
              <a:t>Having compared his people unfavorably to the </a:t>
            </a:r>
            <a:r>
              <a:rPr lang="en-US" sz="4000" b="1" i="1" dirty="0"/>
              <a:t>natural</a:t>
            </a:r>
            <a:r>
              <a:rPr lang="en-US" sz="4000" dirty="0"/>
              <a:t> world, which demonstrates their lack of wisdom and orderly obedience, the prophet </a:t>
            </a:r>
            <a:r>
              <a:rPr lang="en-US" sz="4000" b="1" i="1" dirty="0"/>
              <a:t>now</a:t>
            </a:r>
            <a:r>
              <a:rPr lang="en-US" sz="4000" dirty="0"/>
              <a:t> turns to a </a:t>
            </a:r>
            <a:r>
              <a:rPr lang="en-US" sz="4000" b="1" i="1" dirty="0"/>
              <a:t>direct</a:t>
            </a:r>
            <a:r>
              <a:rPr lang="en-US" sz="4000" dirty="0"/>
              <a:t> description of their condition using a series of terse, hard-hitting terms:</a:t>
            </a:r>
            <a:r>
              <a:rPr lang="en-US" sz="4000" baseline="30000" dirty="0">
                <a:solidFill>
                  <a:prstClr val="white"/>
                </a:solidFill>
              </a:rPr>
              <a:t>1</a:t>
            </a:r>
          </a:p>
          <a:p>
            <a:pPr lvl="1"/>
            <a:r>
              <a:rPr lang="en-US" sz="3600" dirty="0"/>
              <a:t> The “</a:t>
            </a:r>
            <a:r>
              <a:rPr lang="en-US" sz="3600" i="1" dirty="0">
                <a:solidFill>
                  <a:srgbClr val="ED7D31">
                    <a:lumMod val="60000"/>
                    <a:lumOff val="40000"/>
                  </a:srgbClr>
                </a:solidFill>
                <a:latin typeface="Cambria" panose="02040503050406030204" pitchFamily="18" charset="0"/>
                <a:ea typeface="Cambria" panose="02040503050406030204" pitchFamily="18" charset="0"/>
              </a:rPr>
              <a:t>nation</a:t>
            </a:r>
            <a:r>
              <a:rPr lang="en-US" sz="3600" dirty="0"/>
              <a:t>”, intended to be distinct in holiness, became the “</a:t>
            </a:r>
            <a:r>
              <a:rPr lang="en-US" sz="3600" i="1" dirty="0">
                <a:solidFill>
                  <a:srgbClr val="ED7D31">
                    <a:lumMod val="60000"/>
                    <a:lumOff val="40000"/>
                  </a:srgbClr>
                </a:solidFill>
                <a:latin typeface="Cambria" panose="02040503050406030204" pitchFamily="18" charset="0"/>
                <a:ea typeface="Cambria" panose="02040503050406030204" pitchFamily="18" charset="0"/>
              </a:rPr>
              <a:t>sinful nation</a:t>
            </a:r>
            <a:r>
              <a:rPr lang="en-US" sz="3600" dirty="0"/>
              <a:t>”</a:t>
            </a:r>
            <a:r>
              <a:rPr lang="en-US" sz="3600" baseline="30000" dirty="0">
                <a:solidFill>
                  <a:prstClr val="white"/>
                </a:solidFill>
              </a:rPr>
              <a:t> 2</a:t>
            </a:r>
            <a:r>
              <a:rPr lang="en-US" sz="3600" dirty="0"/>
              <a:t> </a:t>
            </a:r>
          </a:p>
          <a:p>
            <a:pPr lvl="1"/>
            <a:r>
              <a:rPr lang="en-US" sz="3600" dirty="0"/>
              <a:t>The “</a:t>
            </a:r>
            <a:r>
              <a:rPr lang="en-US" sz="3600" i="1" dirty="0">
                <a:solidFill>
                  <a:srgbClr val="ED7D31">
                    <a:lumMod val="60000"/>
                    <a:lumOff val="40000"/>
                  </a:srgbClr>
                </a:solidFill>
                <a:latin typeface="Cambria" panose="02040503050406030204" pitchFamily="18" charset="0"/>
                <a:ea typeface="Cambria" panose="02040503050406030204" pitchFamily="18" charset="0"/>
              </a:rPr>
              <a:t>people</a:t>
            </a:r>
            <a:r>
              <a:rPr lang="en-US" sz="3600" dirty="0"/>
              <a:t>”, redeemed and unique, became “</a:t>
            </a:r>
            <a:r>
              <a:rPr lang="en-US" sz="3600" i="1" dirty="0">
                <a:solidFill>
                  <a:srgbClr val="ED7D31">
                    <a:lumMod val="60000"/>
                    <a:lumOff val="40000"/>
                  </a:srgbClr>
                </a:solidFill>
                <a:latin typeface="Cambria" panose="02040503050406030204" pitchFamily="18" charset="0"/>
                <a:ea typeface="Cambria" panose="02040503050406030204" pitchFamily="18" charset="0"/>
              </a:rPr>
              <a:t>weighed down by evil deeds</a:t>
            </a:r>
            <a:r>
              <a:rPr lang="en-US" sz="3600" dirty="0"/>
              <a:t>” </a:t>
            </a:r>
            <a:r>
              <a:rPr lang="en-US" sz="3600" baseline="30000" dirty="0">
                <a:solidFill>
                  <a:prstClr val="white"/>
                </a:solidFill>
              </a:rPr>
              <a:t>2</a:t>
            </a:r>
            <a:r>
              <a:rPr lang="en-US" sz="3600" dirty="0"/>
              <a:t> </a:t>
            </a:r>
          </a:p>
          <a:p>
            <a:pPr lvl="1"/>
            <a:r>
              <a:rPr lang="en-US" sz="3600" dirty="0"/>
              <a:t>“</a:t>
            </a:r>
            <a:r>
              <a:rPr lang="en-US" sz="3600" i="1" dirty="0">
                <a:solidFill>
                  <a:srgbClr val="ED7D31">
                    <a:lumMod val="60000"/>
                    <a:lumOff val="40000"/>
                  </a:srgbClr>
                </a:solidFill>
                <a:latin typeface="Cambria" panose="02040503050406030204" pitchFamily="18" charset="0"/>
                <a:ea typeface="Cambria" panose="02040503050406030204" pitchFamily="18" charset="0"/>
              </a:rPr>
              <a:t>offspring</a:t>
            </a:r>
            <a:r>
              <a:rPr lang="en-US" sz="3600" dirty="0"/>
              <a:t>” is the word used for </a:t>
            </a:r>
            <a:r>
              <a:rPr lang="en-US" sz="3600" b="1" i="1" dirty="0"/>
              <a:t>Abrahamic descent</a:t>
            </a:r>
            <a:r>
              <a:rPr lang="en-US" sz="3600" dirty="0"/>
              <a:t>, but </a:t>
            </a:r>
            <a:r>
              <a:rPr lang="en-US" sz="3600" b="1" i="1" dirty="0"/>
              <a:t>they’ve</a:t>
            </a:r>
            <a:r>
              <a:rPr lang="en-US" sz="3600" dirty="0"/>
              <a:t> now become the line of those who “</a:t>
            </a:r>
            <a:r>
              <a:rPr lang="en-US" sz="3600" i="1" dirty="0">
                <a:solidFill>
                  <a:srgbClr val="ED7D31">
                    <a:lumMod val="60000"/>
                    <a:lumOff val="40000"/>
                  </a:srgbClr>
                </a:solidFill>
                <a:latin typeface="Cambria" panose="02040503050406030204" pitchFamily="18" charset="0"/>
                <a:ea typeface="Cambria" panose="02040503050406030204" pitchFamily="18" charset="0"/>
              </a:rPr>
              <a:t>do wrong</a:t>
            </a:r>
            <a:r>
              <a:rPr lang="en-US" sz="3600" dirty="0"/>
              <a:t>”</a:t>
            </a:r>
            <a:r>
              <a:rPr lang="en-US" sz="3600" baseline="30000" dirty="0">
                <a:solidFill>
                  <a:prstClr val="white"/>
                </a:solidFill>
              </a:rPr>
              <a:t> 2</a:t>
            </a:r>
            <a:r>
              <a:rPr lang="en-US" sz="3600" dirty="0"/>
              <a:t> </a:t>
            </a:r>
          </a:p>
          <a:p>
            <a:pPr lvl="1"/>
            <a:r>
              <a:rPr lang="en-US" sz="3600" dirty="0"/>
              <a:t>“</a:t>
            </a:r>
            <a:r>
              <a:rPr lang="en-US" sz="3600" i="1" dirty="0">
                <a:solidFill>
                  <a:srgbClr val="ED7D31">
                    <a:lumMod val="60000"/>
                    <a:lumOff val="40000"/>
                  </a:srgbClr>
                </a:solidFill>
                <a:latin typeface="Cambria" panose="02040503050406030204" pitchFamily="18" charset="0"/>
                <a:ea typeface="Cambria" panose="02040503050406030204" pitchFamily="18" charset="0"/>
              </a:rPr>
              <a:t>children</a:t>
            </a:r>
            <a:r>
              <a:rPr lang="en-US" sz="3600" dirty="0"/>
              <a:t>” describes the relationship of redeemed people to God and </a:t>
            </a:r>
            <a:r>
              <a:rPr lang="en-US" sz="3600" b="1" i="1" dirty="0"/>
              <a:t>should </a:t>
            </a:r>
            <a:r>
              <a:rPr lang="en-US" sz="3600" dirty="0"/>
              <a:t>have resulted in a </a:t>
            </a:r>
            <a:r>
              <a:rPr lang="en-US" sz="3600" b="1" i="1" dirty="0"/>
              <a:t>holy life</a:t>
            </a:r>
            <a:r>
              <a:rPr lang="en-US" sz="3600" dirty="0"/>
              <a:t>, but </a:t>
            </a:r>
            <a:r>
              <a:rPr lang="en-US" sz="3600" b="1" i="1" dirty="0"/>
              <a:t>instead</a:t>
            </a:r>
            <a:r>
              <a:rPr lang="en-US" sz="3600" dirty="0"/>
              <a:t> Israel was doing “</a:t>
            </a:r>
            <a:r>
              <a:rPr lang="en-US" sz="3600" i="1" dirty="0">
                <a:solidFill>
                  <a:srgbClr val="ED7D31">
                    <a:lumMod val="60000"/>
                    <a:lumOff val="40000"/>
                  </a:srgbClr>
                </a:solidFill>
                <a:latin typeface="Cambria" panose="02040503050406030204" pitchFamily="18" charset="0"/>
                <a:ea typeface="Cambria" panose="02040503050406030204" pitchFamily="18" charset="0"/>
              </a:rPr>
              <a:t>wicked things</a:t>
            </a:r>
            <a:r>
              <a:rPr lang="en-US" sz="3600" dirty="0"/>
              <a:t>”</a:t>
            </a:r>
            <a:r>
              <a:rPr lang="en-US" sz="3600" baseline="30000" dirty="0">
                <a:solidFill>
                  <a:prstClr val="white"/>
                </a:solidFill>
              </a:rPr>
              <a:t> 2</a:t>
            </a:r>
            <a:endParaRPr lang="en-US" sz="3600" dirty="0"/>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8"/>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Oswalt, John N.. The Book of Isaiah, Chapters 1–39 (The NIC on the OT) (pp. 87-89). Eerdmans.</a:t>
            </a:r>
          </a:p>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Motyer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J. Alec. The Prophecy of Isaiah (pp. 43-44). InterVarsity Press. </a:t>
            </a:r>
          </a:p>
        </p:txBody>
      </p:sp>
    </p:spTree>
    <p:extLst>
      <p:ext uri="{BB962C8B-B14F-4D97-AF65-F5344CB8AC3E}">
        <p14:creationId xmlns:p14="http://schemas.microsoft.com/office/powerpoint/2010/main" val="12935114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91192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Beware sinful nation,  the people weighed down by evil deeds. They are offspring who do wrong, children who do wicked things.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They have abandoned the LORD, and rejected the Holy One of Israel</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are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alienated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from him.</a:t>
            </a:r>
            <a:endParaRPr lang="en-US" sz="1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47315" y="2020578"/>
            <a:ext cx="8449370" cy="4468090"/>
          </a:xfrm>
        </p:spPr>
        <p:txBody>
          <a:bodyPr>
            <a:normAutofit fontScale="85000" lnSpcReduction="20000"/>
          </a:bodyPr>
          <a:lstStyle/>
          <a:p>
            <a:r>
              <a:rPr lang="en-US" dirty="0"/>
              <a:t>Furthermore they have: </a:t>
            </a:r>
          </a:p>
          <a:p>
            <a:pPr lvl="1"/>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abandoned the LORD</a:t>
            </a:r>
            <a:r>
              <a:rPr lang="en-US" dirty="0"/>
              <a:t>” </a:t>
            </a:r>
          </a:p>
          <a:p>
            <a:pPr lvl="1"/>
            <a:r>
              <a:rPr lang="en-US" dirty="0"/>
              <a:t>and “</a:t>
            </a:r>
            <a:r>
              <a:rPr lang="en-US" i="1" dirty="0">
                <a:solidFill>
                  <a:srgbClr val="ED7D31">
                    <a:lumMod val="60000"/>
                    <a:lumOff val="40000"/>
                  </a:srgbClr>
                </a:solidFill>
                <a:latin typeface="Cambria" panose="02040503050406030204" pitchFamily="18" charset="0"/>
                <a:ea typeface="Cambria" panose="02040503050406030204" pitchFamily="18" charset="0"/>
              </a:rPr>
              <a:t>rejected the Holy One of Israel</a:t>
            </a:r>
            <a:r>
              <a:rPr lang="en-US" dirty="0"/>
              <a:t>” </a:t>
            </a:r>
          </a:p>
          <a:p>
            <a:r>
              <a:rPr lang="en-US" dirty="0"/>
              <a:t>This is the first use of term “</a:t>
            </a:r>
            <a:r>
              <a:rPr lang="en-US" i="1" dirty="0">
                <a:solidFill>
                  <a:srgbClr val="ED7D31">
                    <a:lumMod val="60000"/>
                    <a:lumOff val="40000"/>
                  </a:srgbClr>
                </a:solidFill>
                <a:latin typeface="Cambria" panose="02040503050406030204" pitchFamily="18" charset="0"/>
                <a:ea typeface="Cambria" panose="02040503050406030204" pitchFamily="18" charset="0"/>
              </a:rPr>
              <a:t>The Holy One of Israel</a:t>
            </a:r>
            <a:r>
              <a:rPr lang="en-US" dirty="0"/>
              <a:t>”, a phrase that Isaiah uses over 20 times in the book.</a:t>
            </a:r>
          </a:p>
          <a:p>
            <a:r>
              <a:rPr lang="en-US" dirty="0"/>
              <a:t>The phrase may well have been coined by Isaiah as a title for the Lord in response to the revelation he received in his inaugural vision (Isa 6:3) where he saw the Lord seated upon his heavenly throne.</a:t>
            </a:r>
          </a:p>
          <a:p>
            <a:r>
              <a:rPr lang="en-US" dirty="0"/>
              <a:t>He was Israel’s “Holy One” and yet they treated him with scorn. </a:t>
            </a:r>
          </a:p>
          <a:p>
            <a:r>
              <a:rPr lang="en-US" dirty="0"/>
              <a:t>In doing so, they had become “</a:t>
            </a:r>
            <a:r>
              <a:rPr lang="en-US" i="1" dirty="0">
                <a:solidFill>
                  <a:srgbClr val="ED7D31">
                    <a:lumMod val="60000"/>
                    <a:lumOff val="40000"/>
                  </a:srgbClr>
                </a:solidFill>
                <a:latin typeface="Cambria" panose="02040503050406030204" pitchFamily="18" charset="0"/>
                <a:ea typeface="Cambria" panose="02040503050406030204" pitchFamily="18" charset="0"/>
              </a:rPr>
              <a:t>alienated</a:t>
            </a:r>
            <a:r>
              <a:rPr lang="en-US" dirty="0"/>
              <a:t>” from the Lord. </a:t>
            </a:r>
          </a:p>
          <a:p>
            <a:r>
              <a:rPr lang="en-US" dirty="0"/>
              <a:t>God’s </a:t>
            </a:r>
            <a:r>
              <a:rPr lang="en-US" b="1" i="1" dirty="0"/>
              <a:t>chosen</a:t>
            </a:r>
            <a:r>
              <a:rPr lang="en-US" dirty="0"/>
              <a:t> people had reverted to </a:t>
            </a:r>
            <a:r>
              <a:rPr lang="en-US" b="1" i="1" dirty="0"/>
              <a:t>alien</a:t>
            </a:r>
            <a:r>
              <a:rPr lang="en-US" dirty="0"/>
              <a:t> status.</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Motyer</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J. Alec. The Prophecy of Isaiah (pp. 43-44). InterVarsity Press. </a:t>
            </a:r>
          </a:p>
        </p:txBody>
      </p:sp>
    </p:spTree>
    <p:extLst>
      <p:ext uri="{BB962C8B-B14F-4D97-AF65-F5344CB8AC3E}">
        <p14:creationId xmlns:p14="http://schemas.microsoft.com/office/powerpoint/2010/main" val="21800487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2489661"/>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Why do you insist on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being battered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Why do you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continue to rebel</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Your head has a massive wound, your whole heart is sick.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From the soles of your feet to your head, there is no spot that is unharmed. There are only bruises, cuts, and open wounds. They have not been cleansed or bandaged, nor have they been treated with olive oil.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647604"/>
            <a:ext cx="8449370" cy="3574472"/>
          </a:xfrm>
        </p:spPr>
        <p:txBody>
          <a:bodyPr>
            <a:normAutofit/>
          </a:bodyPr>
          <a:lstStyle/>
          <a:p>
            <a:r>
              <a:rPr lang="en-US" dirty="0"/>
              <a:t>With graphic imagery, God addresses Israel, his wayward children, who have been punished by “</a:t>
            </a:r>
            <a:r>
              <a:rPr lang="en-US" i="1" dirty="0">
                <a:solidFill>
                  <a:srgbClr val="ED7D31">
                    <a:lumMod val="60000"/>
                    <a:lumOff val="40000"/>
                  </a:srgbClr>
                </a:solidFill>
                <a:latin typeface="Cambria" panose="02040503050406030204" pitchFamily="18" charset="0"/>
                <a:ea typeface="Cambria" panose="02040503050406030204" pitchFamily="18" charset="0"/>
              </a:rPr>
              <a:t>being battered</a:t>
            </a:r>
            <a:r>
              <a:rPr lang="en-US" dirty="0"/>
              <a:t>” through famine, drought, war, and ultimately exile.</a:t>
            </a:r>
            <a:r>
              <a:rPr lang="en-US" baseline="30000" dirty="0">
                <a:solidFill>
                  <a:prstClr val="white"/>
                </a:solidFill>
              </a:rPr>
              <a:t>1</a:t>
            </a:r>
          </a:p>
          <a:p>
            <a:r>
              <a:rPr lang="en-US" dirty="0"/>
              <a:t>Despite the variety of warning blows, they are unwilling to learn the lesson being taught, as they “</a:t>
            </a:r>
            <a:r>
              <a:rPr lang="en-US" i="1" dirty="0">
                <a:solidFill>
                  <a:srgbClr val="ED7D31">
                    <a:lumMod val="60000"/>
                    <a:lumOff val="40000"/>
                  </a:srgbClr>
                </a:solidFill>
                <a:latin typeface="Cambria" panose="02040503050406030204" pitchFamily="18" charset="0"/>
                <a:ea typeface="Cambria" panose="02040503050406030204" pitchFamily="18" charset="0"/>
              </a:rPr>
              <a:t>continue to rebel</a:t>
            </a:r>
            <a:r>
              <a:rPr lang="en-US" dirty="0"/>
              <a:t>”.</a:t>
            </a:r>
            <a:r>
              <a:rPr lang="en-US" baseline="30000" dirty="0">
                <a:solidFill>
                  <a:prstClr val="white"/>
                </a:solidFill>
              </a:rPr>
              <a:t> 2</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8"/>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Isaiah An Introduction and Commentary - Paul D. Wegner - Tyndale OT Commentaries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dirty="0">
                <a:solidFill>
                  <a:prstClr val="white"/>
                </a:solidFill>
                <a:latin typeface="Calibri" panose="020F0502020204030204"/>
              </a:rPr>
              <a:t>A Study Commentary on Isaiah Volume I: Chapters 1-39 – John L. Mackay p.47</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93855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2489661"/>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Why do you insist on being battered? Why do you continue to rebel?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Your head has a massive wound, your whole heart is sick.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From the soles of your feet to your head, there is no spot that is unharmed.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There are only bruises, cuts, and open wounds. They have not been cleansed or bandaged, nor have they been treated with olive oil.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647604"/>
            <a:ext cx="8449370" cy="3574472"/>
          </a:xfrm>
        </p:spPr>
        <p:txBody>
          <a:bodyPr>
            <a:normAutofit fontScale="85000" lnSpcReduction="20000"/>
          </a:bodyPr>
          <a:lstStyle/>
          <a:p>
            <a:r>
              <a:rPr lang="en-US" dirty="0"/>
              <a:t>As a result no part of the land had escaped suffering: the word “</a:t>
            </a:r>
            <a:r>
              <a:rPr lang="en-US" i="1" dirty="0">
                <a:solidFill>
                  <a:srgbClr val="ED7D31">
                    <a:lumMod val="60000"/>
                    <a:lumOff val="40000"/>
                  </a:srgbClr>
                </a:solidFill>
                <a:latin typeface="Cambria" panose="02040503050406030204" pitchFamily="18" charset="0"/>
                <a:ea typeface="Cambria" panose="02040503050406030204" pitchFamily="18" charset="0"/>
              </a:rPr>
              <a:t>head</a:t>
            </a:r>
            <a:r>
              <a:rPr lang="en-US" dirty="0"/>
              <a:t>” here points to </a:t>
            </a:r>
            <a:r>
              <a:rPr lang="en-US" b="1" i="1" dirty="0"/>
              <a:t>external</a:t>
            </a:r>
            <a:r>
              <a:rPr lang="en-US" dirty="0"/>
              <a:t> assaults, and “</a:t>
            </a:r>
            <a:r>
              <a:rPr lang="en-US" i="1" dirty="0">
                <a:solidFill>
                  <a:srgbClr val="ED7D31">
                    <a:lumMod val="60000"/>
                    <a:lumOff val="40000"/>
                  </a:srgbClr>
                </a:solidFill>
                <a:latin typeface="Cambria" panose="02040503050406030204" pitchFamily="18" charset="0"/>
                <a:ea typeface="Cambria" panose="02040503050406030204" pitchFamily="18" charset="0"/>
              </a:rPr>
              <a:t>heart</a:t>
            </a:r>
            <a:r>
              <a:rPr lang="en-US" dirty="0"/>
              <a:t>” to their </a:t>
            </a:r>
            <a:r>
              <a:rPr lang="en-US" b="1" i="1" dirty="0"/>
              <a:t>inner</a:t>
            </a:r>
            <a:r>
              <a:rPr lang="en-US" dirty="0"/>
              <a:t> anguish as a result of the blows that had come to their communities.</a:t>
            </a:r>
            <a:r>
              <a:rPr lang="en-US" baseline="30000" dirty="0">
                <a:solidFill>
                  <a:prstClr val="white"/>
                </a:solidFill>
              </a:rPr>
              <a:t> 2</a:t>
            </a:r>
            <a:endParaRPr lang="en-US" dirty="0"/>
          </a:p>
          <a:p>
            <a:r>
              <a:rPr lang="en-US" dirty="0"/>
              <a:t>The nation is personified as an individual whose body is so bruised and battered that there does not seem to be any spot on it where it is possible for more wounds to be inflicted: “</a:t>
            </a:r>
            <a:r>
              <a:rPr lang="en-US" i="1" dirty="0">
                <a:solidFill>
                  <a:srgbClr val="ED7D31">
                    <a:lumMod val="60000"/>
                    <a:lumOff val="40000"/>
                  </a:srgbClr>
                </a:solidFill>
                <a:latin typeface="Cambria" panose="02040503050406030204" pitchFamily="18" charset="0"/>
                <a:ea typeface="Cambria" panose="02040503050406030204" pitchFamily="18" charset="0"/>
              </a:rPr>
              <a:t>From the soles of your feet to your head, there is no spot that is unharmed.</a:t>
            </a:r>
            <a:r>
              <a:rPr lang="en-US" dirty="0"/>
              <a:t>”</a:t>
            </a:r>
            <a:r>
              <a:rPr lang="en-US" baseline="30000" dirty="0">
                <a:solidFill>
                  <a:prstClr val="white"/>
                </a:solidFill>
              </a:rPr>
              <a:t> 2</a:t>
            </a:r>
            <a:endParaRPr lang="en-US" dirty="0"/>
          </a:p>
          <a:p>
            <a:r>
              <a:rPr lang="en-US" dirty="0"/>
              <a:t>Yet the children </a:t>
            </a:r>
            <a:r>
              <a:rPr lang="en-US" b="1" i="1" dirty="0"/>
              <a:t>still</a:t>
            </a:r>
            <a:r>
              <a:rPr lang="en-US" dirty="0"/>
              <a:t> refuse to obey and </a:t>
            </a:r>
            <a:r>
              <a:rPr lang="en-US" b="1" i="1" dirty="0"/>
              <a:t>persist</a:t>
            </a:r>
            <a:r>
              <a:rPr lang="en-US" dirty="0"/>
              <a:t> in their rebellion.</a:t>
            </a:r>
            <a:r>
              <a:rPr lang="en-US" baseline="30000" dirty="0">
                <a:solidFill>
                  <a:prstClr val="white"/>
                </a:solidFill>
              </a:rPr>
              <a:t>1</a:t>
            </a:r>
            <a:r>
              <a:rPr lang="en-US" dirty="0"/>
              <a: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8"/>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Isaiah An Introduction and Commentary - Paul D. Wegner - Tyndale OT Commentaries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dirty="0">
                <a:solidFill>
                  <a:prstClr val="white"/>
                </a:solidFill>
                <a:latin typeface="Calibri" panose="020F0502020204030204"/>
              </a:rPr>
              <a:t>A Study Commentary on Isaiah Volume I: Chapters 1-39 – John L. Mackay p.47</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18309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2489661"/>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Why do you insist on being battered? Why do you continue to rebel? Your head has a massive wound, your whole heart is sick.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From the soles of your feet to your head, there is no spot that is unharmed.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There are only bruises, cuts, and open wounds. They have not been cleansed or bandaged, nor have they been treated with olive oil</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647604"/>
            <a:ext cx="8449370" cy="3765664"/>
          </a:xfrm>
        </p:spPr>
        <p:txBody>
          <a:bodyPr>
            <a:normAutofit fontScale="92500" lnSpcReduction="10000"/>
          </a:bodyPr>
          <a:lstStyle/>
          <a:p>
            <a:r>
              <a:rPr lang="en-US" dirty="0"/>
              <a:t>Israel is a pitiable sight, with “</a:t>
            </a:r>
            <a:r>
              <a:rPr lang="en-US" i="1" dirty="0">
                <a:solidFill>
                  <a:srgbClr val="ED7D31">
                    <a:lumMod val="60000"/>
                    <a:lumOff val="40000"/>
                  </a:srgbClr>
                </a:solidFill>
                <a:latin typeface="Cambria" panose="02040503050406030204" pitchFamily="18" charset="0"/>
                <a:ea typeface="Cambria" panose="02040503050406030204" pitchFamily="18" charset="0"/>
              </a:rPr>
              <a:t>bruises, cuts, and open wounds</a:t>
            </a:r>
            <a:r>
              <a:rPr lang="en-US" dirty="0"/>
              <a:t>” that have received no medical attention. </a:t>
            </a:r>
          </a:p>
          <a:p>
            <a:r>
              <a:rPr lang="en-US" dirty="0"/>
              <a:t>These images are an apt description of the ravages suffered in a war-torn land. </a:t>
            </a:r>
          </a:p>
          <a:p>
            <a:r>
              <a:rPr lang="en-US" dirty="0"/>
              <a:t>Even though God is </a:t>
            </a:r>
            <a:r>
              <a:rPr lang="en-US" b="1" i="1" dirty="0"/>
              <a:t>justified</a:t>
            </a:r>
            <a:r>
              <a:rPr lang="en-US" dirty="0"/>
              <a:t> in punishing his ungrateful, wicked nation, he is a </a:t>
            </a:r>
            <a:r>
              <a:rPr lang="en-US" b="1" i="1" dirty="0"/>
              <a:t>loving father </a:t>
            </a:r>
            <a:r>
              <a:rPr lang="en-US" dirty="0"/>
              <a:t>whose heart aches to see his children persist in their sin and reap judgment as the consequence.</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 Paul D. Wegner - Tyndale OT Commentaries </a:t>
            </a:r>
          </a:p>
        </p:txBody>
      </p:sp>
    </p:spTree>
    <p:extLst>
      <p:ext uri="{BB962C8B-B14F-4D97-AF65-F5344CB8AC3E}">
        <p14:creationId xmlns:p14="http://schemas.microsoft.com/office/powerpoint/2010/main" val="29017528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612668"/>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Your land is devastated,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your cities burned with fire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Right before your eyes your crops are being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destroyed by foreign invaders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leave behind devastation and destruction.</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774767"/>
            <a:ext cx="8449370" cy="4638501"/>
          </a:xfrm>
        </p:spPr>
        <p:txBody>
          <a:bodyPr>
            <a:normAutofit/>
          </a:bodyPr>
          <a:lstStyle/>
          <a:p>
            <a:r>
              <a:rPr lang="en-US" dirty="0"/>
              <a:t>Isaiah now moves away from figurative language about a battered and bruised body and begins describing what is happening to them in plain </a:t>
            </a:r>
            <a:r>
              <a:rPr lang="en-US" b="1" i="1" dirty="0"/>
              <a:t>straightforward language</a:t>
            </a:r>
            <a:r>
              <a:rPr lang="en-US" dirty="0"/>
              <a:t>. </a:t>
            </a:r>
          </a:p>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Foreign invaders</a:t>
            </a:r>
            <a:r>
              <a:rPr lang="en-US" dirty="0"/>
              <a:t>” have devastated Israel’s cities “</a:t>
            </a:r>
            <a:r>
              <a:rPr lang="en-US" i="1" dirty="0">
                <a:solidFill>
                  <a:srgbClr val="ED7D31">
                    <a:lumMod val="60000"/>
                    <a:lumOff val="40000"/>
                  </a:srgbClr>
                </a:solidFill>
                <a:latin typeface="Cambria" panose="02040503050406030204" pitchFamily="18" charset="0"/>
                <a:ea typeface="Cambria" panose="02040503050406030204" pitchFamily="18" charset="0"/>
              </a:rPr>
              <a:t>with fire</a:t>
            </a:r>
            <a:r>
              <a:rPr lang="en-US" dirty="0"/>
              <a:t>”, a description consistent with the Assyrian march against Judah in 701 BC when it destroyed forty-six “</a:t>
            </a:r>
            <a:r>
              <a:rPr lang="en-US" i="1" dirty="0">
                <a:solidFill>
                  <a:srgbClr val="ED7D31">
                    <a:lumMod val="60000"/>
                    <a:lumOff val="40000"/>
                  </a:srgbClr>
                </a:solidFill>
                <a:latin typeface="Cambria" panose="02040503050406030204" pitchFamily="18" charset="0"/>
                <a:ea typeface="Cambria" panose="02040503050406030204" pitchFamily="18" charset="0"/>
              </a:rPr>
              <a:t>fortified</a:t>
            </a:r>
            <a:r>
              <a:rPr lang="en-US" dirty="0"/>
              <a:t>” cities before God stepped in to deliver Jerusalem (2 Kgs 18:1-19:35)</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 Paul D. Wegner - Tyndale OT Commentaries </a:t>
            </a:r>
          </a:p>
        </p:txBody>
      </p:sp>
    </p:spTree>
    <p:extLst>
      <p:ext uri="{BB962C8B-B14F-4D97-AF65-F5344CB8AC3E}">
        <p14:creationId xmlns:p14="http://schemas.microsoft.com/office/powerpoint/2010/main" val="36226271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976744"/>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Daughter Zion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is left isolated, like a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hut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a vineyard, or a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shelter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a cucumber field; she is a besieged city.</a:t>
            </a:r>
            <a:endParaRPr lang="en-US" sz="2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457200" y="1097281"/>
            <a:ext cx="8167255" cy="5145577"/>
          </a:xfrm>
        </p:spPr>
        <p:txBody>
          <a:bodyPr>
            <a:normAutofit/>
          </a:bodyPr>
          <a:lstStyle/>
          <a:p>
            <a:r>
              <a:rPr lang="en-US" sz="2800" dirty="0"/>
              <a:t>Further comparisons are used to picture the state of the land.</a:t>
            </a:r>
          </a:p>
          <a:p>
            <a:r>
              <a:rPr lang="en-US" sz="2800" dirty="0"/>
              <a:t>Though “</a:t>
            </a:r>
            <a:r>
              <a:rPr lang="en-US" sz="2800" i="1" dirty="0">
                <a:solidFill>
                  <a:srgbClr val="ED7D31">
                    <a:lumMod val="60000"/>
                    <a:lumOff val="40000"/>
                  </a:srgbClr>
                </a:solidFill>
                <a:latin typeface="Cambria" panose="02040503050406030204" pitchFamily="18" charset="0"/>
                <a:ea typeface="Cambria" panose="02040503050406030204" pitchFamily="18" charset="0"/>
              </a:rPr>
              <a:t>Daughter Zion</a:t>
            </a:r>
            <a:r>
              <a:rPr lang="en-US" sz="2800" dirty="0"/>
              <a:t>”, (the people of Zion or Jerusalem, the capital of Judah, and therefore representing the whole nation</a:t>
            </a:r>
            <a:r>
              <a:rPr lang="en-US" sz="2800" baseline="30000" dirty="0">
                <a:solidFill>
                  <a:prstClr val="white"/>
                </a:solidFill>
              </a:rPr>
              <a:t> 2</a:t>
            </a:r>
            <a:r>
              <a:rPr lang="en-US" sz="2800" dirty="0"/>
              <a:t>) had been left unconquered, her situation remained precarious.</a:t>
            </a:r>
            <a:r>
              <a:rPr lang="en-US" sz="2800" baseline="30000" dirty="0">
                <a:solidFill>
                  <a:prstClr val="white"/>
                </a:solidFill>
              </a:rPr>
              <a:t>1</a:t>
            </a:r>
            <a:endParaRPr lang="en-US" sz="2800" dirty="0"/>
          </a:p>
          <a:p>
            <a:r>
              <a:rPr lang="en-US" sz="2800" dirty="0"/>
              <a:t>A “</a:t>
            </a:r>
            <a:r>
              <a:rPr lang="en-US" sz="2800" i="1" dirty="0">
                <a:solidFill>
                  <a:srgbClr val="ED7D31">
                    <a:lumMod val="60000"/>
                    <a:lumOff val="40000"/>
                  </a:srgbClr>
                </a:solidFill>
                <a:latin typeface="Cambria" panose="02040503050406030204" pitchFamily="18" charset="0"/>
                <a:ea typeface="Cambria" panose="02040503050406030204" pitchFamily="18" charset="0"/>
              </a:rPr>
              <a:t>hut</a:t>
            </a:r>
            <a:r>
              <a:rPr lang="en-US" sz="2800" dirty="0"/>
              <a:t>” or “</a:t>
            </a:r>
            <a:r>
              <a:rPr lang="en-US" sz="2800" i="1" dirty="0">
                <a:solidFill>
                  <a:srgbClr val="ED7D31">
                    <a:lumMod val="60000"/>
                    <a:lumOff val="40000"/>
                  </a:srgbClr>
                </a:solidFill>
                <a:latin typeface="Cambria" panose="02040503050406030204" pitchFamily="18" charset="0"/>
                <a:ea typeface="Cambria" panose="02040503050406030204" pitchFamily="18" charset="0"/>
              </a:rPr>
              <a:t>shelter</a:t>
            </a:r>
            <a:r>
              <a:rPr lang="en-US" sz="2800" dirty="0"/>
              <a:t>” here refers to a makeshift structure constructed from the branches of trees.</a:t>
            </a:r>
            <a:r>
              <a:rPr lang="en-US" sz="2800" baseline="30000" dirty="0">
                <a:solidFill>
                  <a:prstClr val="white"/>
                </a:solidFill>
              </a:rPr>
              <a:t>1</a:t>
            </a:r>
            <a:endParaRPr lang="en-US" sz="2800" dirty="0"/>
          </a:p>
          <a:p>
            <a:r>
              <a:rPr lang="en-US" sz="2800" dirty="0"/>
              <a:t>They were set up in fields to provide shelter to those watching over the ripening harvest, but once the crop was gathered, the shelters were left exposed to the elements.</a:t>
            </a:r>
            <a:r>
              <a:rPr lang="en-US" sz="2800" baseline="30000" dirty="0">
                <a:solidFill>
                  <a:prstClr val="white"/>
                </a:solidFill>
              </a:rPr>
              <a:t>1</a:t>
            </a:r>
            <a:endParaRPr lang="en-US" sz="28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7"/>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dirty="0">
                <a:solidFill>
                  <a:prstClr val="white"/>
                </a:solidFill>
                <a:latin typeface="Calibri" panose="020F0502020204030204"/>
              </a:rPr>
              <a:t>A Study Commentary on Isaiah Volume I: Chapters 1-39 – John L. Mackay p.47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Alexander, Joseph A.. Commentary on Isaiah (p. 10).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Ravenio</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Books</a:t>
            </a:r>
          </a:p>
        </p:txBody>
      </p:sp>
    </p:spTree>
    <p:extLst>
      <p:ext uri="{BB962C8B-B14F-4D97-AF65-F5344CB8AC3E}">
        <p14:creationId xmlns:p14="http://schemas.microsoft.com/office/powerpoint/2010/main" val="2110498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976744"/>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Daughter Zion is left isolated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like a hut in a vineyard, or a shelter in a cucumber field; she is a besieged city.</a:t>
            </a:r>
            <a:endParaRPr lang="en-US" sz="2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444730" y="1097281"/>
            <a:ext cx="8433263" cy="5212079"/>
          </a:xfrm>
        </p:spPr>
        <p:txBody>
          <a:bodyPr>
            <a:normAutofit/>
          </a:bodyPr>
          <a:lstStyle/>
          <a:p>
            <a:r>
              <a:rPr lang="en-US" sz="3600" dirty="0"/>
              <a:t>In other words, Zion is </a:t>
            </a:r>
            <a:r>
              <a:rPr lang="en-US" sz="3600" b="1" i="1" dirty="0"/>
              <a:t>not</a:t>
            </a:r>
            <a:r>
              <a:rPr lang="en-US" sz="3600" dirty="0"/>
              <a:t> pictured here as a </a:t>
            </a:r>
            <a:r>
              <a:rPr lang="en-US" sz="3600" i="1" dirty="0"/>
              <a:t>glorious city</a:t>
            </a:r>
            <a:r>
              <a:rPr lang="en-US" sz="3600" dirty="0"/>
              <a:t>, but as a </a:t>
            </a:r>
            <a:r>
              <a:rPr lang="en-US" sz="3600" b="1" i="1" dirty="0"/>
              <a:t>forlorn abandoned building</a:t>
            </a:r>
            <a:r>
              <a:rPr lang="en-US" sz="3600" dirty="0"/>
              <a:t>.</a:t>
            </a:r>
          </a:p>
          <a:p>
            <a:r>
              <a:rPr lang="en-US" sz="3600" dirty="0"/>
              <a:t>In 701 BC, the Assyrian ruler, Sennacherib, bragged that he had shut Hezekiah up “like a bird in a cage” – no one was going to or from Jerusalem because there was no money to attract traders and no goods to sell them.</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latin typeface="Calibri" panose="020F0502020204030204"/>
              </a:rPr>
              <a:t>A Study Commentary on Isaiah Volume I: Chapters 1-39 – John L. Mackay p.47</a:t>
            </a:r>
          </a:p>
        </p:txBody>
      </p:sp>
    </p:spTree>
    <p:extLst>
      <p:ext uri="{BB962C8B-B14F-4D97-AF65-F5344CB8AC3E}">
        <p14:creationId xmlns:p14="http://schemas.microsoft.com/office/powerpoint/2010/main" val="2113061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3385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If the LORD who commands armies had not left us a few survivors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we would have quickly become like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Sodom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we would have become like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Gomorrah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403167" y="1288472"/>
            <a:ext cx="8350135" cy="5137265"/>
          </a:xfrm>
        </p:spPr>
        <p:txBody>
          <a:bodyPr>
            <a:normAutofit fontScale="92500" lnSpcReduction="10000"/>
          </a:bodyPr>
          <a:lstStyle/>
          <a:p>
            <a:r>
              <a:rPr lang="en-US" sz="3600" dirty="0"/>
              <a:t>Attention is now directed to the part which the </a:t>
            </a:r>
            <a:r>
              <a:rPr lang="en-US" sz="3600" b="1" i="1" dirty="0"/>
              <a:t>Lord</a:t>
            </a:r>
            <a:r>
              <a:rPr lang="en-US" sz="3600" dirty="0"/>
              <a:t> has played.</a:t>
            </a:r>
          </a:p>
          <a:p>
            <a:r>
              <a:rPr lang="en-US" sz="3600" dirty="0"/>
              <a:t>He kept a </a:t>
            </a:r>
            <a:r>
              <a:rPr lang="en-US" sz="3600" b="1" i="1" dirty="0"/>
              <a:t>remnant</a:t>
            </a:r>
            <a:r>
              <a:rPr lang="en-US" sz="3600" dirty="0"/>
              <a:t> in existence, otherwise </a:t>
            </a:r>
            <a:r>
              <a:rPr lang="en-US" sz="3600" b="1" i="1" dirty="0"/>
              <a:t>total destruction </a:t>
            </a:r>
            <a:r>
              <a:rPr lang="en-US" sz="3600" dirty="0"/>
              <a:t>would have resulted, and Christ would not have come.</a:t>
            </a:r>
          </a:p>
          <a:p>
            <a:r>
              <a:rPr lang="en-US" sz="3600" dirty="0"/>
              <a:t>For it was through that remnant, in the fullness of time, that he purposed to bring the </a:t>
            </a:r>
            <a:r>
              <a:rPr lang="en-US" sz="3600" b="1" i="1" dirty="0"/>
              <a:t>Redeemer</a:t>
            </a:r>
            <a:r>
              <a:rPr lang="en-US" sz="3600" dirty="0"/>
              <a:t> into the word.</a:t>
            </a:r>
          </a:p>
          <a:p>
            <a:r>
              <a:rPr lang="en-US" sz="3600" dirty="0"/>
              <a:t>The deliverance is thus seen to be due to God, and the doctrine of salvation by grace is for the first time introduced into the prophecy.</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57</a:t>
            </a:r>
          </a:p>
        </p:txBody>
      </p:sp>
    </p:spTree>
    <p:extLst>
      <p:ext uri="{BB962C8B-B14F-4D97-AF65-F5344CB8AC3E}">
        <p14:creationId xmlns:p14="http://schemas.microsoft.com/office/powerpoint/2010/main" val="21150542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3385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If the LORD who commands armies had not left us a few survivors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we would have quickly become like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Sodom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we would have become like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Gomorrah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16377" y="1288473"/>
            <a:ext cx="8857211" cy="5083232"/>
          </a:xfrm>
        </p:spPr>
        <p:txBody>
          <a:bodyPr>
            <a:normAutofit/>
          </a:bodyPr>
          <a:lstStyle/>
          <a:p>
            <a:r>
              <a:rPr lang="en-US" sz="3600" dirty="0"/>
              <a:t>It is “</a:t>
            </a:r>
            <a:r>
              <a:rPr lang="en-US" sz="3600" i="1" dirty="0">
                <a:solidFill>
                  <a:srgbClr val="ED7D31">
                    <a:lumMod val="60000"/>
                    <a:lumOff val="40000"/>
                  </a:srgbClr>
                </a:solidFill>
                <a:latin typeface="Cambria" panose="02040503050406030204" pitchFamily="18" charset="0"/>
                <a:ea typeface="Cambria" panose="02040503050406030204" pitchFamily="18" charset="0"/>
              </a:rPr>
              <a:t>the LORD who commands armies</a:t>
            </a:r>
            <a:r>
              <a:rPr lang="en-US" sz="3600" dirty="0"/>
              <a:t>” who preserved this remnant</a:t>
            </a:r>
            <a:r>
              <a:rPr lang="en-US" sz="3600" baseline="30000" dirty="0">
                <a:solidFill>
                  <a:prstClr val="white"/>
                </a:solidFill>
              </a:rPr>
              <a:t>1</a:t>
            </a:r>
            <a:endParaRPr lang="en-US" sz="3600" dirty="0"/>
          </a:p>
          <a:p>
            <a:r>
              <a:rPr lang="en-US" sz="3600" dirty="0"/>
              <a:t>The term “</a:t>
            </a:r>
            <a:r>
              <a:rPr lang="en-US" sz="3600" i="1" dirty="0">
                <a:solidFill>
                  <a:srgbClr val="ED7D31">
                    <a:lumMod val="60000"/>
                    <a:lumOff val="40000"/>
                  </a:srgbClr>
                </a:solidFill>
                <a:latin typeface="Cambria" panose="02040503050406030204" pitchFamily="18" charset="0"/>
                <a:ea typeface="Cambria" panose="02040503050406030204" pitchFamily="18" charset="0"/>
              </a:rPr>
              <a:t>armies</a:t>
            </a:r>
            <a:r>
              <a:rPr lang="en-US" sz="3600" dirty="0"/>
              <a:t>” (literally “hosts”) was </a:t>
            </a:r>
            <a:r>
              <a:rPr lang="en-US" sz="3600" b="1" i="1" dirty="0"/>
              <a:t>sometimes</a:t>
            </a:r>
            <a:r>
              <a:rPr lang="en-US" sz="3600" dirty="0"/>
              <a:t> used to refer to the armies of </a:t>
            </a:r>
            <a:r>
              <a:rPr lang="en-US" sz="3600" b="1" i="1" dirty="0"/>
              <a:t>Israel</a:t>
            </a:r>
            <a:r>
              <a:rPr lang="en-US" sz="3600" dirty="0"/>
              <a:t> (cf. 1 Sam 17:45).</a:t>
            </a:r>
            <a:r>
              <a:rPr lang="en-US" sz="3600" baseline="30000" dirty="0">
                <a:solidFill>
                  <a:prstClr val="white"/>
                </a:solidFill>
              </a:rPr>
              <a:t> 2</a:t>
            </a:r>
            <a:r>
              <a:rPr lang="en-US" sz="3600" dirty="0"/>
              <a:t> </a:t>
            </a:r>
          </a:p>
          <a:p>
            <a:r>
              <a:rPr lang="en-US" sz="3600" dirty="0"/>
              <a:t>It could </a:t>
            </a:r>
            <a:r>
              <a:rPr lang="en-US" sz="3600" b="1" i="1" dirty="0"/>
              <a:t>also</a:t>
            </a:r>
            <a:r>
              <a:rPr lang="en-US" sz="3600" dirty="0"/>
              <a:t> refer to the </a:t>
            </a:r>
            <a:r>
              <a:rPr lang="en-US" sz="3600" b="1" i="1" dirty="0"/>
              <a:t>angels</a:t>
            </a:r>
            <a:r>
              <a:rPr lang="en-US" sz="3600" dirty="0"/>
              <a:t>, the heavenly messengers of the Lord (Isa 6:5; 31:4; 37:16), or to the </a:t>
            </a:r>
            <a:r>
              <a:rPr lang="en-US" sz="3600" b="1" i="1" dirty="0"/>
              <a:t>stars</a:t>
            </a:r>
            <a:r>
              <a:rPr lang="en-US" sz="3600" dirty="0"/>
              <a:t> as God’s “hosts” (Isa 40:26; 45:12; Ps 33:6; Neh 9:6).</a:t>
            </a:r>
            <a:r>
              <a:rPr lang="en-US" sz="3600" baseline="30000" dirty="0">
                <a:solidFill>
                  <a:prstClr val="white"/>
                </a:solidFill>
              </a:rPr>
              <a:t> 2</a:t>
            </a:r>
            <a:endParaRPr lang="en-US" sz="36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7"/>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solidFill>
                  <a:prstClr val="white"/>
                </a:solidFill>
                <a:latin typeface="Calibri" panose="020F0502020204030204"/>
              </a:rPr>
              <a:t>1</a:t>
            </a:r>
            <a:r>
              <a:rPr lang="en-US" dirty="0">
                <a:solidFill>
                  <a:prstClr val="white"/>
                </a:solidFill>
                <a:latin typeface="Calibri" panose="020F0502020204030204"/>
              </a:rPr>
              <a: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 Paul D. Wegner - Tyndale OT Commentaries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solidFill>
                  <a:prstClr val="white"/>
                </a:solidFill>
                <a:latin typeface="Calibri" panose="020F0502020204030204"/>
              </a:rPr>
              <a:t>2</a:t>
            </a:r>
            <a:r>
              <a:rPr lang="en-US" dirty="0">
                <a:solidFill>
                  <a:prstClr val="white"/>
                </a:solidFill>
                <a:latin typeface="Calibri" panose="020F0502020204030204"/>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57</a:t>
            </a:r>
          </a:p>
        </p:txBody>
      </p:sp>
    </p:spTree>
    <p:extLst>
      <p:ext uri="{BB962C8B-B14F-4D97-AF65-F5344CB8AC3E}">
        <p14:creationId xmlns:p14="http://schemas.microsoft.com/office/powerpoint/2010/main" val="18192025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918555"/>
          </a:xfrm>
        </p:spPr>
        <p:txBody>
          <a:bodyPr>
            <a:noAutofit/>
          </a:bodyPr>
          <a:lstStyle/>
          <a:p>
            <a:r>
              <a:rPr lang="en-US" sz="4400" dirty="0"/>
              <a:t>New Translation</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07818" y="872835"/>
            <a:ext cx="8819804" cy="5985163"/>
          </a:xfrm>
        </p:spPr>
        <p:txBody>
          <a:bodyPr>
            <a:normAutofit fontScale="92500" lnSpcReduction="20000"/>
          </a:bodyPr>
          <a:lstStyle/>
          <a:p>
            <a:r>
              <a:rPr lang="en-US" dirty="0"/>
              <a:t>I decided to go with a less literal and more readable (but still accurate) translation this time.</a:t>
            </a:r>
          </a:p>
          <a:p>
            <a:r>
              <a:rPr lang="en-US" dirty="0"/>
              <a:t>So instead of using the ESV, I’ve used the NET Bible for all of the biblical texts that appear in my slides today.</a:t>
            </a:r>
          </a:p>
          <a:p>
            <a:r>
              <a:rPr lang="en-US" dirty="0"/>
              <a:t>I’m hoping this will make the reading of the text more understandable and require less explanation on my part.</a:t>
            </a:r>
          </a:p>
          <a:p>
            <a:r>
              <a:rPr lang="en-US" dirty="0"/>
              <a:t>For example in Isaiah 1:3:</a:t>
            </a:r>
          </a:p>
          <a:p>
            <a:pPr lvl="1"/>
            <a:r>
              <a:rPr lang="en-US" dirty="0"/>
              <a:t>ESV – </a:t>
            </a:r>
            <a:r>
              <a:rPr lang="en-US" i="1" dirty="0">
                <a:solidFill>
                  <a:schemeClr val="accent2">
                    <a:lumMod val="60000"/>
                    <a:lumOff val="40000"/>
                  </a:schemeClr>
                </a:solidFill>
                <a:latin typeface="Cambria" panose="02040503050406030204" pitchFamily="18" charset="0"/>
                <a:ea typeface="Cambria" panose="02040503050406030204" pitchFamily="18" charset="0"/>
              </a:rPr>
              <a:t>The ox knows its owner, and the donkey its master's crib, but Israel does not know, my people do not understand. </a:t>
            </a:r>
          </a:p>
          <a:p>
            <a:pPr lvl="1"/>
            <a:r>
              <a:rPr lang="en-US" dirty="0"/>
              <a:t>NET - </a:t>
            </a:r>
            <a:r>
              <a:rPr lang="en-US" i="1" dirty="0">
                <a:solidFill>
                  <a:schemeClr val="accent2">
                    <a:lumMod val="60000"/>
                    <a:lumOff val="40000"/>
                  </a:schemeClr>
                </a:solidFill>
                <a:latin typeface="Cambria" panose="02040503050406030204" pitchFamily="18" charset="0"/>
                <a:ea typeface="Cambria" panose="02040503050406030204" pitchFamily="18" charset="0"/>
              </a:rPr>
              <a:t>An ox recognizes its owner, a donkey recognizes where its owner puts its food; but Israel does not recognize me, my people do not understand.</a:t>
            </a:r>
          </a:p>
          <a:p>
            <a:r>
              <a:rPr lang="en-US" dirty="0"/>
              <a:t>Feel free to follow along in your ESV and comment on any significant differences – either before or after class.</a:t>
            </a:r>
          </a:p>
        </p:txBody>
      </p:sp>
    </p:spTree>
    <p:extLst>
      <p:ext uri="{BB962C8B-B14F-4D97-AF65-F5344CB8AC3E}">
        <p14:creationId xmlns:p14="http://schemas.microsoft.com/office/powerpoint/2010/main" val="26182555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3385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If the LORD who commands armies had not left us a few survivors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we would have quickly become like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Sodom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we would have become like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Gomorrah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16377" y="1288473"/>
            <a:ext cx="8857211" cy="5083232"/>
          </a:xfrm>
        </p:spPr>
        <p:txBody>
          <a:bodyPr>
            <a:normAutofit lnSpcReduction="10000"/>
          </a:bodyPr>
          <a:lstStyle/>
          <a:p>
            <a:r>
              <a:rPr lang="en-US" sz="3600" dirty="0"/>
              <a:t>But when it appears, as it does here, without </a:t>
            </a:r>
            <a:r>
              <a:rPr lang="en-US" sz="3600" b="1" i="1" dirty="0"/>
              <a:t>any</a:t>
            </a:r>
            <a:r>
              <a:rPr lang="en-US" sz="3600" dirty="0"/>
              <a:t> further qualification, it designates the Lord as God of </a:t>
            </a:r>
            <a:r>
              <a:rPr lang="en-US" sz="3600" b="1" i="1" dirty="0"/>
              <a:t>all</a:t>
            </a:r>
            <a:r>
              <a:rPr lang="en-US" sz="3600" dirty="0"/>
              <a:t> hosts, and is therefore  equivalent to the expression “the all-powerful God.”</a:t>
            </a:r>
            <a:r>
              <a:rPr lang="en-US" sz="3600" baseline="30000" dirty="0">
                <a:solidFill>
                  <a:prstClr val="white"/>
                </a:solidFill>
              </a:rPr>
              <a:t> 2</a:t>
            </a:r>
            <a:endParaRPr lang="en-US" sz="3600" dirty="0"/>
          </a:p>
          <a:p>
            <a:r>
              <a:rPr lang="en-US" sz="3600" dirty="0"/>
              <a:t>Israel here is pictured as a remnant (“</a:t>
            </a:r>
            <a:r>
              <a:rPr lang="en-US" sz="3600" i="1" dirty="0">
                <a:solidFill>
                  <a:srgbClr val="ED7D31">
                    <a:lumMod val="60000"/>
                    <a:lumOff val="40000"/>
                  </a:srgbClr>
                </a:solidFill>
                <a:latin typeface="Cambria" panose="02040503050406030204" pitchFamily="18" charset="0"/>
                <a:ea typeface="Cambria" panose="02040503050406030204" pitchFamily="18" charset="0"/>
              </a:rPr>
              <a:t>a few survivors</a:t>
            </a:r>
            <a:r>
              <a:rPr lang="en-US" sz="3600" dirty="0"/>
              <a:t>”) that has narrowly escaped total destruction –  </a:t>
            </a:r>
            <a:r>
              <a:rPr lang="en-US" sz="3600" b="1" i="1" dirty="0"/>
              <a:t>unlike</a:t>
            </a:r>
            <a:r>
              <a:rPr lang="en-US" sz="3600" dirty="0"/>
              <a:t> the unfortunate cities of “</a:t>
            </a:r>
            <a:r>
              <a:rPr lang="en-US" sz="3600" i="1" dirty="0">
                <a:solidFill>
                  <a:srgbClr val="ED7D31">
                    <a:lumMod val="60000"/>
                    <a:lumOff val="40000"/>
                  </a:srgbClr>
                </a:solidFill>
                <a:latin typeface="Cambria" panose="02040503050406030204" pitchFamily="18" charset="0"/>
                <a:ea typeface="Cambria" panose="02040503050406030204" pitchFamily="18" charset="0"/>
              </a:rPr>
              <a:t>Sodom</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Gomorrah</a:t>
            </a:r>
            <a:r>
              <a:rPr lang="en-US" sz="3600" dirty="0"/>
              <a:t>” (see Gen 19:24-25) with whom they are compared.</a:t>
            </a:r>
            <a:r>
              <a:rPr lang="en-US" sz="3600" baseline="30000" dirty="0">
                <a:solidFill>
                  <a:prstClr val="white"/>
                </a:solidFill>
              </a:rPr>
              <a:t>1</a:t>
            </a:r>
            <a:endParaRPr lang="en-US" sz="36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7"/>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solidFill>
                  <a:prstClr val="white"/>
                </a:solidFill>
                <a:latin typeface="Calibri" panose="020F0502020204030204"/>
              </a:rPr>
              <a:t>1</a:t>
            </a:r>
            <a:r>
              <a:rPr lang="en-US" dirty="0">
                <a:solidFill>
                  <a:prstClr val="white"/>
                </a:solidFill>
                <a:latin typeface="Calibri" panose="020F0502020204030204"/>
              </a:rPr>
              <a: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 Paul D. Wegner - Tyndale OT Commentaries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solidFill>
                  <a:prstClr val="white"/>
                </a:solidFill>
                <a:latin typeface="Calibri" panose="020F0502020204030204"/>
              </a:rPr>
              <a:t>2</a:t>
            </a:r>
            <a:r>
              <a:rPr lang="en-US" dirty="0">
                <a:solidFill>
                  <a:prstClr val="white"/>
                </a:solidFill>
                <a:latin typeface="Calibri" panose="020F0502020204030204"/>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57</a:t>
            </a:r>
          </a:p>
        </p:txBody>
      </p:sp>
    </p:spTree>
    <p:extLst>
      <p:ext uri="{BB962C8B-B14F-4D97-AF65-F5344CB8AC3E}">
        <p14:creationId xmlns:p14="http://schemas.microsoft.com/office/powerpoint/2010/main" val="21887677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3385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If the LORD who commands armies had not left us a few survivors, we would have quickly become like Sodom, we would have become like Gomorrah.</a:t>
            </a:r>
            <a:endParaRPr lang="en-US" sz="2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379913"/>
            <a:ext cx="8437418" cy="5033356"/>
          </a:xfrm>
        </p:spPr>
        <p:txBody>
          <a:bodyPr>
            <a:normAutofit fontScale="85000" lnSpcReduction="20000"/>
          </a:bodyPr>
          <a:lstStyle/>
          <a:p>
            <a:r>
              <a:rPr lang="en-US" sz="3600" dirty="0"/>
              <a:t>This verse is quoted by the Apostle Paul (Romans 9:27), and applied to those </a:t>
            </a:r>
            <a:r>
              <a:rPr lang="en-US" sz="3600" b="1" i="1" dirty="0"/>
              <a:t>few</a:t>
            </a:r>
            <a:r>
              <a:rPr lang="en-US" sz="3600" dirty="0"/>
              <a:t> Jewish people who </a:t>
            </a:r>
            <a:r>
              <a:rPr lang="en-US" sz="3600" b="1" i="1" dirty="0"/>
              <a:t>embraced</a:t>
            </a:r>
            <a:r>
              <a:rPr lang="en-US" sz="3600" dirty="0"/>
              <a:t> Christianity in his day, while the </a:t>
            </a:r>
            <a:r>
              <a:rPr lang="en-US" sz="3600" b="1" i="1" dirty="0"/>
              <a:t>majority</a:t>
            </a:r>
            <a:r>
              <a:rPr lang="en-US" sz="3600" dirty="0"/>
              <a:t> of the Jews </a:t>
            </a:r>
            <a:r>
              <a:rPr lang="en-US" sz="3600" b="1" i="1" dirty="0"/>
              <a:t>rejected</a:t>
            </a:r>
            <a:r>
              <a:rPr lang="en-US" sz="3600" dirty="0"/>
              <a:t> it – and it was through </a:t>
            </a:r>
            <a:r>
              <a:rPr lang="en-US" sz="3600" b="1" i="1" dirty="0"/>
              <a:t>them</a:t>
            </a:r>
            <a:r>
              <a:rPr lang="en-US" sz="3600" dirty="0"/>
              <a:t> that the promises made to the fathers were fulfilled. </a:t>
            </a:r>
          </a:p>
          <a:p>
            <a:r>
              <a:rPr lang="en-US" sz="3600" dirty="0"/>
              <a:t>In the worst of times there is often a remnant preserved from iniquity and reserved for mercy, as Noah and his family during the flood, or Lot and his family in the destruction of Sodom. </a:t>
            </a:r>
          </a:p>
          <a:p>
            <a:r>
              <a:rPr lang="en-US" sz="3600" dirty="0"/>
              <a:t>This remnant is often a very small one in comparison with the vast number of revolting ruined sinners.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latin typeface="Calibri" panose="020F0502020204030204"/>
              </a:rPr>
              <a:t>Matthew Henry Commentary</a:t>
            </a:r>
          </a:p>
        </p:txBody>
      </p:sp>
    </p:spTree>
    <p:extLst>
      <p:ext uri="{BB962C8B-B14F-4D97-AF65-F5344CB8AC3E}">
        <p14:creationId xmlns:p14="http://schemas.microsoft.com/office/powerpoint/2010/main" val="13911175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3385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If the LORD who commands armies had not left us a few survivors, we would have quickly become like Sodom, we would have become like Gomorrah.</a:t>
            </a:r>
            <a:endParaRPr lang="en-US" sz="2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379913"/>
            <a:ext cx="8437418" cy="5033356"/>
          </a:xfrm>
        </p:spPr>
        <p:txBody>
          <a:bodyPr>
            <a:normAutofit/>
          </a:bodyPr>
          <a:lstStyle/>
          <a:p>
            <a:r>
              <a:rPr lang="en-US" sz="3600" dirty="0"/>
              <a:t>A large number of people is not the mark of the true church. Christ's is a “</a:t>
            </a:r>
            <a:r>
              <a:rPr lang="en-US" sz="3600" b="1" i="1" dirty="0"/>
              <a:t>little</a:t>
            </a:r>
            <a:r>
              <a:rPr lang="en-US" sz="3600" dirty="0"/>
              <a:t> flock” (Luke 12:32-34). </a:t>
            </a:r>
          </a:p>
          <a:p>
            <a:r>
              <a:rPr lang="en-US" sz="3600" dirty="0"/>
              <a:t>It is God's work to sanctify and save </a:t>
            </a:r>
            <a:r>
              <a:rPr lang="en-US" sz="3600" b="1" i="1" dirty="0"/>
              <a:t>some</a:t>
            </a:r>
            <a:r>
              <a:rPr lang="en-US" sz="3600" dirty="0"/>
              <a:t>, while many others are left to perish in their sin. </a:t>
            </a:r>
          </a:p>
          <a:p>
            <a:r>
              <a:rPr lang="en-US" sz="3600" b="1" i="1" dirty="0"/>
              <a:t>This</a:t>
            </a:r>
            <a:r>
              <a:rPr lang="en-US" sz="3600" dirty="0"/>
              <a:t> is the work of his </a:t>
            </a:r>
            <a:r>
              <a:rPr lang="en-US" sz="3600" b="1" i="1" dirty="0"/>
              <a:t>power</a:t>
            </a:r>
            <a:r>
              <a:rPr lang="en-US" sz="3600" dirty="0"/>
              <a:t> as “</a:t>
            </a:r>
            <a:r>
              <a:rPr lang="en-US" sz="3600" i="1" dirty="0">
                <a:solidFill>
                  <a:srgbClr val="ED7D31">
                    <a:lumMod val="60000"/>
                    <a:lumOff val="40000"/>
                  </a:srgbClr>
                </a:solidFill>
                <a:latin typeface="Cambria" panose="02040503050406030204" pitchFamily="18" charset="0"/>
                <a:ea typeface="Cambria" panose="02040503050406030204" pitchFamily="18" charset="0"/>
              </a:rPr>
              <a:t>the LORD who commands armies</a:t>
            </a:r>
            <a:r>
              <a:rPr lang="en-US" sz="3600" dirty="0"/>
              <a: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latin typeface="Calibri" panose="020F0502020204030204"/>
              </a:rPr>
              <a:t>Matthew Henry Commentary</a:t>
            </a:r>
          </a:p>
        </p:txBody>
      </p:sp>
    </p:spTree>
    <p:extLst>
      <p:ext uri="{BB962C8B-B14F-4D97-AF65-F5344CB8AC3E}">
        <p14:creationId xmlns:p14="http://schemas.microsoft.com/office/powerpoint/2010/main" val="36830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3385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If the LORD who commands armies had not left us a few survivors, we would have quickly become like Sodom, we would have become like Gomorrah.</a:t>
            </a:r>
            <a:endParaRPr lang="en-US" sz="2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95102" y="1379913"/>
            <a:ext cx="8437418" cy="4831754"/>
          </a:xfrm>
        </p:spPr>
        <p:txBody>
          <a:bodyPr>
            <a:normAutofit fontScale="85000" lnSpcReduction="20000"/>
          </a:bodyPr>
          <a:lstStyle/>
          <a:p>
            <a:r>
              <a:rPr lang="en-US" sz="3600" dirty="0"/>
              <a:t>It is good for a people that have been saved from utter ruin to look back and see how near they were to it, and to see how much they owe to a few good men that stood in the gap because of a good God, who raised them up. </a:t>
            </a:r>
          </a:p>
          <a:p>
            <a:r>
              <a:rPr lang="en-US" sz="3600" dirty="0"/>
              <a:t>It is only because of the Lord's mercy that we are not </a:t>
            </a:r>
            <a:r>
              <a:rPr lang="en-US" sz="3600" b="1" i="1" dirty="0"/>
              <a:t>all</a:t>
            </a:r>
            <a:r>
              <a:rPr lang="en-US" sz="3600" dirty="0"/>
              <a:t> consumed.</a:t>
            </a:r>
          </a:p>
          <a:p>
            <a:r>
              <a:rPr lang="en-US" sz="3600" dirty="0"/>
              <a:t>Isaiah began this first discourse by emphasizing The LORD as the sovereign </a:t>
            </a:r>
            <a:r>
              <a:rPr lang="en-US" sz="3600" b="1" i="1" dirty="0"/>
              <a:t>speaker</a:t>
            </a:r>
            <a:r>
              <a:rPr lang="en-US" sz="3600" dirty="0"/>
              <a:t>; he rounds it off with an identical emphasis on the Lord as sovereign in </a:t>
            </a:r>
            <a:r>
              <a:rPr lang="en-US" sz="3600" b="1" i="1" dirty="0"/>
              <a:t>mercy</a:t>
            </a:r>
            <a:r>
              <a:rPr lang="en-US" sz="3600" dirty="0"/>
              <a:t>. </a:t>
            </a:r>
          </a:p>
          <a:p>
            <a:r>
              <a:rPr lang="en-US" sz="3600" dirty="0"/>
              <a:t>The Judge and Savior are one!</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7"/>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latin typeface="Calibri" panose="020F0502020204030204"/>
              </a:rPr>
              <a:t>Matthew Henry Commentary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solidFill>
                  <a:prstClr val="white"/>
                </a:solidFill>
                <a:latin typeface="Calibri" panose="020F0502020204030204"/>
              </a:rPr>
              <a:t>Motyer</a:t>
            </a:r>
            <a:r>
              <a:rPr lang="en-US" dirty="0">
                <a:solidFill>
                  <a:prstClr val="white"/>
                </a:solidFill>
                <a:latin typeface="Calibri" panose="020F0502020204030204"/>
              </a:rPr>
              <a:t>, J. Alec. The Prophecy of Isaiah (p. 45). InterVarsity Press.</a:t>
            </a:r>
          </a:p>
        </p:txBody>
      </p:sp>
    </p:spTree>
    <p:extLst>
      <p:ext uri="{BB962C8B-B14F-4D97-AF65-F5344CB8AC3E}">
        <p14:creationId xmlns:p14="http://schemas.microsoft.com/office/powerpoint/2010/main" val="35823673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dirty="0"/>
              <a:t>I plan to cover </a:t>
            </a:r>
            <a:r>
              <a:rPr lang="en-US" dirty="0">
                <a:solidFill>
                  <a:srgbClr val="FFFF99"/>
                </a:solidFill>
              </a:rPr>
              <a:t>Isaiah 1:10-20</a:t>
            </a:r>
            <a:r>
              <a:rPr lang="en-US" dirty="0"/>
              <a:t> where God addresses Judah’s corrupt worship. </a:t>
            </a:r>
          </a:p>
          <a:p>
            <a:endParaRPr lang="en-US" dirty="0"/>
          </a:p>
        </p:txBody>
      </p:sp>
    </p:spTree>
    <p:extLst>
      <p:ext uri="{BB962C8B-B14F-4D97-AF65-F5344CB8AC3E}">
        <p14:creationId xmlns:p14="http://schemas.microsoft.com/office/powerpoint/2010/main" val="35114724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5333424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fontScale="92500" lnSpcReduction="10000"/>
          </a:bodyPr>
          <a:lstStyle/>
          <a:p>
            <a:r>
              <a:rPr lang="en-US" dirty="0"/>
              <a:t>Many theologians and Christians in our day tend to view the nation of Israel as parallel to the New Testament church. And, in the sense that the nation of Israel were the people of God in the Old Testament and the church makes up the people of God in the New Testament the parallel holds true.</a:t>
            </a:r>
          </a:p>
          <a:p>
            <a:r>
              <a:rPr lang="en-US" dirty="0"/>
              <a:t>However, there is a significant shift from the Old to the New Covenant which is clearly evidenced in this passage: most of the nation of Israel, despite God’s continual kindness and mercy towards them remained rebellious, unbelieving sinners. It was only the “remnant” who were saved.</a:t>
            </a:r>
          </a:p>
          <a:p>
            <a:r>
              <a:rPr lang="en-US" dirty="0"/>
              <a:t>One of the distinctives of the </a:t>
            </a:r>
            <a:r>
              <a:rPr lang="en-US" b="1" i="1" dirty="0"/>
              <a:t>new</a:t>
            </a:r>
            <a:r>
              <a:rPr lang="en-US" dirty="0"/>
              <a:t> covenant is that </a:t>
            </a:r>
            <a:r>
              <a:rPr lang="en-US" b="1" i="1" dirty="0"/>
              <a:t>everyone</a:t>
            </a:r>
            <a:r>
              <a:rPr lang="en-US" dirty="0"/>
              <a:t> in the new covenant, “from the least important to the most important, will </a:t>
            </a:r>
            <a:r>
              <a:rPr lang="en-US" b="1" i="1" dirty="0"/>
              <a:t>know me</a:t>
            </a:r>
            <a:r>
              <a:rPr lang="en-US" dirty="0"/>
              <a:t>” says the LORD. “For I will </a:t>
            </a:r>
            <a:r>
              <a:rPr lang="en-US" b="1" i="1" dirty="0"/>
              <a:t>forgive their sin</a:t>
            </a:r>
            <a:r>
              <a:rPr lang="en-US" dirty="0"/>
              <a:t> and will no longer call to mind the wrong they have done.” (Jer 31:34)</a:t>
            </a:r>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19997451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a:bodyPr>
          <a:lstStyle/>
          <a:p>
            <a:r>
              <a:rPr lang="en-US" dirty="0"/>
              <a:t>Can you see how using the rebellious nation of Israel as a model for how New Testament believers might be expected to behave could be a harmful way of looking at things?</a:t>
            </a:r>
          </a:p>
          <a:p>
            <a:r>
              <a:rPr lang="en-US" dirty="0"/>
              <a:t>Might it be better to see the rebellious Israelites as models of what we were as unbelievers, and the remnant of Israel as the model of how we in the New </a:t>
            </a:r>
            <a:r>
              <a:rPr lang="en-US" dirty="0" err="1"/>
              <a:t>Covenenat</a:t>
            </a:r>
            <a:r>
              <a:rPr lang="en-US" dirty="0"/>
              <a:t> are to conduct ourselves?</a:t>
            </a:r>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11608052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620983"/>
          </a:xfrm>
        </p:spPr>
        <p:txBody>
          <a:bodyPr>
            <a:noAutofit/>
          </a:bodyPr>
          <a:lstStyle/>
          <a:p>
            <a:r>
              <a:rPr lang="en-US" sz="4800" dirty="0"/>
              <a:t>The Sinful Nation</a:t>
            </a:r>
            <a:br>
              <a:rPr lang="en-US" sz="4800" dirty="0"/>
            </a:br>
            <a:r>
              <a:rPr lang="en-US" sz="4800" dirty="0"/>
              <a:t>(Isaiah 1:2-9)</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4604" y="1745672"/>
            <a:ext cx="8449370" cy="4975168"/>
          </a:xfrm>
        </p:spPr>
        <p:txBody>
          <a:bodyPr>
            <a:normAutofit/>
          </a:bodyPr>
          <a:lstStyle/>
          <a:p>
            <a:pPr marL="0" indent="0">
              <a:buNone/>
            </a:pPr>
            <a:r>
              <a:rPr lang="en-US" baseline="30000" dirty="0">
                <a:latin typeface="Cambria" panose="02040503050406030204" pitchFamily="18" charset="0"/>
                <a:ea typeface="Cambria" panose="02040503050406030204" pitchFamily="18" charset="0"/>
              </a:rPr>
              <a:t>2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Listen, O heavens, pay attention, O earth! For the LORD speaks: “I raised children, I brought them up, but they have rebelled against me! </a:t>
            </a:r>
            <a:r>
              <a:rPr lang="en-US" baseline="30000" dirty="0">
                <a:latin typeface="Cambria" panose="02040503050406030204" pitchFamily="18" charset="0"/>
                <a:ea typeface="Cambria" panose="02040503050406030204" pitchFamily="18" charset="0"/>
              </a:rPr>
              <a:t>3</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 ox recognizes its owner, a donkey recognizes where its owner puts its food; but Israel does not recognize me, my people do not understand.” </a:t>
            </a:r>
            <a:r>
              <a:rPr lang="en-US" baseline="30000" dirty="0">
                <a:latin typeface="Cambria" panose="02040503050406030204" pitchFamily="18" charset="0"/>
                <a:ea typeface="Cambria" panose="02040503050406030204" pitchFamily="18" charset="0"/>
              </a:rPr>
              <a:t>4</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Beware sinful nation,  the people weighed down by evil deeds. They are offspring who do wrong, children who do wicked things. They have abandoned the LORD, and rejected the Holy One of Israel. They are alienated from him. </a:t>
            </a:r>
          </a:p>
        </p:txBody>
      </p:sp>
    </p:spTree>
    <p:extLst>
      <p:ext uri="{BB962C8B-B14F-4D97-AF65-F5344CB8AC3E}">
        <p14:creationId xmlns:p14="http://schemas.microsoft.com/office/powerpoint/2010/main" val="30171465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425634"/>
          </a:xfrm>
        </p:spPr>
        <p:txBody>
          <a:bodyPr>
            <a:noAutofit/>
          </a:bodyPr>
          <a:lstStyle/>
          <a:p>
            <a:r>
              <a:rPr lang="en-US" sz="4800" dirty="0"/>
              <a:t>The Sinful Nation</a:t>
            </a:r>
            <a:br>
              <a:rPr lang="en-US" sz="4800" dirty="0"/>
            </a:br>
            <a:r>
              <a:rPr lang="en-US" sz="4800" dirty="0"/>
              <a:t>(Isaiah 1:2-9)</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8760" y="1483821"/>
            <a:ext cx="8449370" cy="5299363"/>
          </a:xfrm>
        </p:spPr>
        <p:txBody>
          <a:bodyPr>
            <a:normAutofit fontScale="92500" lnSpcReduction="20000"/>
          </a:bodyPr>
          <a:lstStyle/>
          <a:p>
            <a:pPr marL="0" indent="0">
              <a:buNone/>
            </a:pPr>
            <a:r>
              <a:rPr lang="en-US" baseline="30000" dirty="0">
                <a:latin typeface="Cambria" panose="02040503050406030204" pitchFamily="18" charset="0"/>
                <a:ea typeface="Cambria" panose="02040503050406030204" pitchFamily="18" charset="0"/>
              </a:rPr>
              <a:t>5</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Why do you insist on being battered? Why do you continue to rebel? Your head has a massive wound, your whole heart is sick. </a:t>
            </a:r>
            <a:r>
              <a:rPr lang="en-US" baseline="30000" dirty="0">
                <a:latin typeface="Cambria" panose="02040503050406030204" pitchFamily="18" charset="0"/>
                <a:ea typeface="Cambria" panose="02040503050406030204" pitchFamily="18" charset="0"/>
              </a:rPr>
              <a:t>6</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From the soles of your feet to your head, there is no spot that is unharmed. There are only bruises, cuts, and open wounds. They have not been cleansed or bandaged, nor have they been treated with olive oil. </a:t>
            </a:r>
            <a:r>
              <a:rPr lang="en-US" baseline="30000" dirty="0">
                <a:latin typeface="Cambria" panose="02040503050406030204" pitchFamily="18" charset="0"/>
                <a:ea typeface="Cambria" panose="02040503050406030204" pitchFamily="18" charset="0"/>
              </a:rPr>
              <a:t>7</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Your land is devastated, your cities burned with fire. Right before your eyes your crops are being destroyed by foreign invaders. They leave behind devastation and destruction. </a:t>
            </a:r>
            <a:r>
              <a:rPr lang="en-US" baseline="30000" dirty="0">
                <a:latin typeface="Cambria" panose="02040503050406030204" pitchFamily="18" charset="0"/>
                <a:ea typeface="Cambria" panose="02040503050406030204" pitchFamily="18" charset="0"/>
              </a:rPr>
              <a:t>8</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Daughter Zion is left isolated, like a hut in a vineyard, or a shelter in a cucumber field; she is a besieged city. </a:t>
            </a:r>
            <a:r>
              <a:rPr lang="en-US" baseline="30000" dirty="0">
                <a:latin typeface="Cambria" panose="02040503050406030204" pitchFamily="18" charset="0"/>
                <a:ea typeface="Cambria" panose="02040503050406030204" pitchFamily="18" charset="0"/>
              </a:rPr>
              <a:t>9</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If the LORD who commands armies had not left us a few survivors, we would have quickly become like Sodom, we would have become like Gomorrah.</a:t>
            </a:r>
          </a:p>
        </p:txBody>
      </p:sp>
    </p:spTree>
    <p:extLst>
      <p:ext uri="{BB962C8B-B14F-4D97-AF65-F5344CB8AC3E}">
        <p14:creationId xmlns:p14="http://schemas.microsoft.com/office/powerpoint/2010/main" val="29352732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96784"/>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 </a:t>
            </a:r>
            <a:r>
              <a:rPr lang="en-US" sz="2800" i="1" dirty="0">
                <a:solidFill>
                  <a:schemeClr val="accent2"/>
                </a:solidFill>
                <a:latin typeface="Cambria" panose="02040503050406030204" pitchFamily="18" charset="0"/>
                <a:ea typeface="Cambria" panose="02040503050406030204" pitchFamily="18" charset="0"/>
                <a:cs typeface="+mn-cs"/>
              </a:rPr>
              <a:t>Listen, O heavens, pay attention, O earth!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the LORD speaks: “I raised children, I brought them up, but they have rebelled against me!</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475509"/>
            <a:ext cx="8449370" cy="4979325"/>
          </a:xfrm>
        </p:spPr>
        <p:txBody>
          <a:bodyPr>
            <a:normAutofit fontScale="92500" lnSpcReduction="10000"/>
          </a:bodyPr>
          <a:lstStyle/>
          <a:p>
            <a:r>
              <a:rPr lang="en-US" dirty="0"/>
              <a:t>In the opening words, the “</a:t>
            </a:r>
            <a:r>
              <a:rPr lang="en-US" i="1" dirty="0">
                <a:solidFill>
                  <a:srgbClr val="ED7D31">
                    <a:lumMod val="60000"/>
                    <a:lumOff val="40000"/>
                  </a:srgbClr>
                </a:solidFill>
                <a:latin typeface="Cambria" panose="02040503050406030204" pitchFamily="18" charset="0"/>
                <a:ea typeface="Cambria" panose="02040503050406030204" pitchFamily="18" charset="0"/>
              </a:rPr>
              <a:t>heavens</a:t>
            </a:r>
            <a:r>
              <a:rPr lang="en-US" dirty="0"/>
              <a:t>” and the “</a:t>
            </a:r>
            <a:r>
              <a:rPr lang="en-US" i="1" dirty="0">
                <a:solidFill>
                  <a:srgbClr val="ED7D31">
                    <a:lumMod val="60000"/>
                    <a:lumOff val="40000"/>
                  </a:srgbClr>
                </a:solidFill>
                <a:latin typeface="Cambria" panose="02040503050406030204" pitchFamily="18" charset="0"/>
                <a:ea typeface="Cambria" panose="02040503050406030204" pitchFamily="18" charset="0"/>
              </a:rPr>
              <a:t>earth</a:t>
            </a:r>
            <a:r>
              <a:rPr lang="en-US" dirty="0"/>
              <a:t>” are called as a </a:t>
            </a:r>
            <a:r>
              <a:rPr lang="en-US" b="1" i="1" dirty="0"/>
              <a:t>witness</a:t>
            </a:r>
            <a:r>
              <a:rPr lang="en-US" dirty="0"/>
              <a:t> to the charges that the Lord levels against the nation of Judah. </a:t>
            </a:r>
          </a:p>
          <a:p>
            <a:r>
              <a:rPr lang="en-US" dirty="0"/>
              <a:t>The Lord is addressing the </a:t>
            </a:r>
            <a:r>
              <a:rPr lang="en-US" b="1" i="1" dirty="0"/>
              <a:t>scandalous</a:t>
            </a:r>
            <a:r>
              <a:rPr lang="en-US" dirty="0"/>
              <a:t> state of affairs that has come about in the nation. </a:t>
            </a:r>
          </a:p>
          <a:p>
            <a:r>
              <a:rPr lang="en-US" dirty="0"/>
              <a:t>His tone makes it clear that what follows is not so much a </a:t>
            </a:r>
            <a:r>
              <a:rPr lang="en-US" b="1" i="1" dirty="0"/>
              <a:t>legal</a:t>
            </a:r>
            <a:r>
              <a:rPr lang="en-US" dirty="0"/>
              <a:t> presentation but a </a:t>
            </a:r>
            <a:r>
              <a:rPr lang="en-US" b="1" i="1" dirty="0"/>
              <a:t>personal</a:t>
            </a:r>
            <a:r>
              <a:rPr lang="en-US" dirty="0"/>
              <a:t> one. </a:t>
            </a:r>
          </a:p>
          <a:p>
            <a:r>
              <a:rPr lang="en-US" dirty="0"/>
              <a:t>While God’s covenant with Israel is clearly in view here, it is remains in the </a:t>
            </a:r>
            <a:r>
              <a:rPr lang="en-US" b="1" i="1" dirty="0"/>
              <a:t>background</a:t>
            </a:r>
            <a:r>
              <a:rPr lang="en-US" dirty="0"/>
              <a:t> – Judah’s offense is so </a:t>
            </a:r>
            <a:r>
              <a:rPr lang="en-US" b="1" i="1" dirty="0"/>
              <a:t>brazen</a:t>
            </a:r>
            <a:r>
              <a:rPr lang="en-US" dirty="0"/>
              <a:t> that it goes against </a:t>
            </a:r>
            <a:r>
              <a:rPr lang="en-US" b="1" i="1" dirty="0"/>
              <a:t>common decency </a:t>
            </a:r>
            <a:r>
              <a:rPr lang="en-US" dirty="0"/>
              <a:t>and </a:t>
            </a:r>
            <a:r>
              <a:rPr lang="en-US" b="1" i="1" dirty="0"/>
              <a:t>common sense</a:t>
            </a:r>
            <a:r>
              <a:rPr lang="en-US" dirty="0"/>
              <a:t>. Even </a:t>
            </a:r>
            <a:r>
              <a:rPr lang="en-US" b="1" i="1" dirty="0"/>
              <a:t>animals</a:t>
            </a:r>
            <a:r>
              <a:rPr lang="en-US" dirty="0"/>
              <a:t> know better.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400" dirty="0">
                <a:solidFill>
                  <a:prstClr val="white"/>
                </a:solidFill>
                <a:latin typeface="Calibri" panose="020F0502020204030204"/>
              </a:rPr>
              <a:t>The </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85-86). Eerdmans. </a:t>
            </a:r>
          </a:p>
        </p:txBody>
      </p:sp>
    </p:spTree>
    <p:extLst>
      <p:ext uri="{BB962C8B-B14F-4D97-AF65-F5344CB8AC3E}">
        <p14:creationId xmlns:p14="http://schemas.microsoft.com/office/powerpoint/2010/main" val="18892337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96784"/>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Listen, O heavens, pay attention, O earth!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the LORD speaks: “I raised children, I brought them up, but they have rebelled against me!</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82385" y="1392383"/>
            <a:ext cx="8296102" cy="5062452"/>
          </a:xfrm>
        </p:spPr>
        <p:txBody>
          <a:bodyPr>
            <a:normAutofit fontScale="92500" lnSpcReduction="20000"/>
          </a:bodyPr>
          <a:lstStyle/>
          <a:p>
            <a:r>
              <a:rPr lang="en-US" sz="3600" dirty="0"/>
              <a:t>The two words, “</a:t>
            </a:r>
            <a:r>
              <a:rPr lang="en-US" sz="3600" i="1" dirty="0">
                <a:solidFill>
                  <a:schemeClr val="accent2"/>
                </a:solidFill>
                <a:latin typeface="Cambria" panose="02040503050406030204" pitchFamily="18" charset="0"/>
                <a:ea typeface="Cambria" panose="02040503050406030204" pitchFamily="18" charset="0"/>
              </a:rPr>
              <a:t>heavens</a:t>
            </a:r>
            <a:r>
              <a:rPr lang="en-US" sz="3600" dirty="0"/>
              <a:t>” and “</a:t>
            </a:r>
            <a:r>
              <a:rPr lang="en-US" sz="3600" i="1" dirty="0">
                <a:solidFill>
                  <a:schemeClr val="accent2"/>
                </a:solidFill>
                <a:latin typeface="Cambria" panose="02040503050406030204" pitchFamily="18" charset="0"/>
                <a:ea typeface="Cambria" panose="02040503050406030204" pitchFamily="18" charset="0"/>
              </a:rPr>
              <a:t>earth</a:t>
            </a:r>
            <a:r>
              <a:rPr lang="en-US" sz="3600" dirty="0"/>
              <a:t>” call to mind Genesis 1:1, and point to the entire creation.</a:t>
            </a:r>
          </a:p>
          <a:p>
            <a:r>
              <a:rPr lang="en-US" sz="3600" dirty="0"/>
              <a:t>Such appeal shows the importance and significance of the message, and shows that the Lord who speaks, namely, Yahweh, the covenant God of Israel, was no mere local tribal deity, but the God who could command attention from all creation.</a:t>
            </a:r>
          </a:p>
          <a:p>
            <a:r>
              <a:rPr lang="en-US" sz="3600" dirty="0"/>
              <a:t>He alone, the God of Israel, had the right to order all creation, for he himself had brought it into existence.</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35</a:t>
            </a:r>
          </a:p>
        </p:txBody>
      </p:sp>
    </p:spTree>
    <p:extLst>
      <p:ext uri="{BB962C8B-B14F-4D97-AF65-F5344CB8AC3E}">
        <p14:creationId xmlns:p14="http://schemas.microsoft.com/office/powerpoint/2010/main" val="14415857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96784"/>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Listen, O heavens, pay attention, O earth!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the LORD speaks: “I raised children, I brought them up, but they have rebelled against me!</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45720" y="1475509"/>
            <a:ext cx="8919556" cy="4797715"/>
          </a:xfrm>
        </p:spPr>
        <p:txBody>
          <a:bodyPr>
            <a:normAutofit fontScale="85000" lnSpcReduction="10000"/>
          </a:bodyPr>
          <a:lstStyle/>
          <a:p>
            <a:r>
              <a:rPr lang="en-US" dirty="0"/>
              <a:t>This opening appeal is reminiscent of the book of Deuteronomy, where Moses called upon the “</a:t>
            </a:r>
            <a:r>
              <a:rPr lang="en-US" i="1" dirty="0">
                <a:solidFill>
                  <a:srgbClr val="ED7D31">
                    <a:lumMod val="60000"/>
                    <a:lumOff val="40000"/>
                  </a:srgbClr>
                </a:solidFill>
                <a:latin typeface="Cambria" panose="02040503050406030204" pitchFamily="18" charset="0"/>
                <a:ea typeface="Cambria" panose="02040503050406030204" pitchFamily="18" charset="0"/>
              </a:rPr>
              <a:t>heavens</a:t>
            </a:r>
            <a:r>
              <a:rPr lang="en-US" dirty="0"/>
              <a:t>” and the “</a:t>
            </a:r>
            <a:r>
              <a:rPr lang="en-US" i="1" dirty="0">
                <a:solidFill>
                  <a:srgbClr val="ED7D31">
                    <a:lumMod val="60000"/>
                    <a:lumOff val="40000"/>
                  </a:srgbClr>
                </a:solidFill>
                <a:latin typeface="Cambria" panose="02040503050406030204" pitchFamily="18" charset="0"/>
                <a:ea typeface="Cambria" panose="02040503050406030204" pitchFamily="18" charset="0"/>
              </a:rPr>
              <a:t>earth</a:t>
            </a:r>
            <a:r>
              <a:rPr lang="en-US" dirty="0"/>
              <a:t>” to witness the covenant of “</a:t>
            </a:r>
            <a:r>
              <a:rPr lang="en-US" i="1" dirty="0">
                <a:solidFill>
                  <a:srgbClr val="ED7D31">
                    <a:lumMod val="60000"/>
                    <a:lumOff val="40000"/>
                  </a:srgbClr>
                </a:solidFill>
                <a:latin typeface="Cambria" panose="02040503050406030204" pitchFamily="18" charset="0"/>
                <a:ea typeface="Cambria" panose="02040503050406030204" pitchFamily="18" charset="0"/>
              </a:rPr>
              <a:t>life</a:t>
            </a:r>
            <a:r>
              <a:rPr lang="en-US" dirty="0"/>
              <a:t> </a:t>
            </a:r>
            <a:r>
              <a:rPr lang="en-US" i="1" dirty="0">
                <a:solidFill>
                  <a:srgbClr val="ED7D31">
                    <a:lumMod val="60000"/>
                    <a:lumOff val="40000"/>
                  </a:srgbClr>
                </a:solidFill>
                <a:latin typeface="Cambria" panose="02040503050406030204" pitchFamily="18" charset="0"/>
                <a:ea typeface="Cambria" panose="02040503050406030204" pitchFamily="18" charset="0"/>
              </a:rPr>
              <a:t>and death, blessing and curse</a:t>
            </a:r>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 </a:t>
            </a:r>
            <a:r>
              <a:rPr lang="en-US" dirty="0"/>
              <a:t>that he put before the Israelites:</a:t>
            </a:r>
            <a:r>
              <a:rPr lang="en-US" baseline="30000" dirty="0">
                <a:solidFill>
                  <a:prstClr val="white"/>
                </a:solidFill>
              </a:rPr>
              <a:t> 1</a:t>
            </a:r>
            <a:endParaRPr lang="en-US" dirty="0"/>
          </a:p>
          <a:p>
            <a:pPr lvl="1"/>
            <a:r>
              <a:rPr lang="en-US" b="1" i="1" dirty="0">
                <a:solidFill>
                  <a:schemeClr val="accent2"/>
                </a:solidFill>
                <a:latin typeface="Cambria" panose="02040503050406030204" pitchFamily="18" charset="0"/>
                <a:ea typeface="Cambria" panose="02040503050406030204" pitchFamily="18" charset="0"/>
              </a:rPr>
              <a:t>Listen, O heavens</a:t>
            </a:r>
            <a:r>
              <a:rPr lang="en-US" i="1" dirty="0">
                <a:solidFill>
                  <a:srgbClr val="ED7D31">
                    <a:lumMod val="60000"/>
                    <a:lumOff val="40000"/>
                  </a:srgbClr>
                </a:solidFill>
                <a:latin typeface="Cambria" panose="02040503050406030204" pitchFamily="18" charset="0"/>
                <a:ea typeface="Cambria" panose="02040503050406030204" pitchFamily="18" charset="0"/>
              </a:rPr>
              <a:t>, and I will speak; </a:t>
            </a:r>
            <a:r>
              <a:rPr lang="en-US" b="1" i="1" dirty="0">
                <a:solidFill>
                  <a:schemeClr val="accent2"/>
                </a:solidFill>
                <a:latin typeface="Cambria" panose="02040503050406030204" pitchFamily="18" charset="0"/>
                <a:ea typeface="Cambria" panose="02040503050406030204" pitchFamily="18" charset="0"/>
              </a:rPr>
              <a:t>hear, O earth</a:t>
            </a:r>
            <a:r>
              <a:rPr lang="en-US" i="1" dirty="0">
                <a:solidFill>
                  <a:srgbClr val="ED7D31">
                    <a:lumMod val="60000"/>
                    <a:lumOff val="40000"/>
                  </a:srgbClr>
                </a:solidFill>
                <a:latin typeface="Cambria" panose="02040503050406030204" pitchFamily="18" charset="0"/>
                <a:ea typeface="Cambria" panose="02040503050406030204" pitchFamily="18" charset="0"/>
              </a:rPr>
              <a:t>, the words of my mouth. </a:t>
            </a:r>
            <a:r>
              <a:rPr lang="en-US" dirty="0"/>
              <a:t>(Deut 32:1)</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Today </a:t>
            </a:r>
            <a:r>
              <a:rPr lang="en-US" b="1" i="1" dirty="0">
                <a:solidFill>
                  <a:schemeClr val="accent2"/>
                </a:solidFill>
                <a:latin typeface="Cambria" panose="02040503050406030204" pitchFamily="18" charset="0"/>
                <a:ea typeface="Cambria" panose="02040503050406030204" pitchFamily="18" charset="0"/>
              </a:rPr>
              <a:t>I invoke heaven and earth as a witness </a:t>
            </a:r>
            <a:r>
              <a:rPr lang="en-US" i="1" dirty="0">
                <a:solidFill>
                  <a:srgbClr val="ED7D31">
                    <a:lumMod val="60000"/>
                    <a:lumOff val="40000"/>
                  </a:srgbClr>
                </a:solidFill>
                <a:latin typeface="Cambria" panose="02040503050406030204" pitchFamily="18" charset="0"/>
                <a:ea typeface="Cambria" panose="02040503050406030204" pitchFamily="18" charset="0"/>
              </a:rPr>
              <a:t>against you that </a:t>
            </a:r>
            <a:r>
              <a:rPr lang="en-US" b="1" i="1" dirty="0">
                <a:solidFill>
                  <a:schemeClr val="accent2"/>
                </a:solidFill>
                <a:latin typeface="Cambria" panose="02040503050406030204" pitchFamily="18" charset="0"/>
                <a:ea typeface="Cambria" panose="02040503050406030204" pitchFamily="18" charset="0"/>
              </a:rPr>
              <a:t>I have set life and death, blessing and curse, before you</a:t>
            </a:r>
            <a:r>
              <a:rPr lang="en-US" i="1" dirty="0">
                <a:solidFill>
                  <a:srgbClr val="ED7D31">
                    <a:lumMod val="60000"/>
                    <a:lumOff val="40000"/>
                  </a:srgbClr>
                </a:solidFill>
                <a:latin typeface="Cambria" panose="02040503050406030204" pitchFamily="18" charset="0"/>
                <a:ea typeface="Cambria" panose="02040503050406030204" pitchFamily="18" charset="0"/>
              </a:rPr>
              <a:t>. Therefore choose life so that you and your descendants may live! </a:t>
            </a:r>
            <a:r>
              <a:rPr lang="en-US" dirty="0"/>
              <a:t> (Deut 30:19)</a:t>
            </a:r>
          </a:p>
          <a:p>
            <a:r>
              <a:rPr lang="en-US" dirty="0"/>
              <a:t>These were witnesses that had been present throughout Israel’s history; to them the Lord appeals now that the corruption of the nation must be brought to light and her punishment meted out.</a:t>
            </a:r>
            <a:r>
              <a:rPr lang="en-US" baseline="30000" dirty="0">
                <a:solidFill>
                  <a:prstClr val="white"/>
                </a:solidFill>
              </a:rPr>
              <a:t> 2</a:t>
            </a:r>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73224"/>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Oswalt, John N.. The Book of Isaiah, Chapters 1–39 (</a:t>
            </a:r>
            <a:r>
              <a:rPr lang="en-US" sz="1600" dirty="0">
                <a:solidFill>
                  <a:prstClr val="white"/>
                </a:solidFill>
                <a:latin typeface="Calibri" panose="020F0502020204030204"/>
              </a:rPr>
              <a:t>The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85-86). Eerdmans.</a:t>
            </a:r>
          </a:p>
          <a:p>
            <a:pPr>
              <a:defRPr/>
            </a:pPr>
            <a:r>
              <a:rPr kumimoji="0" lang="en-US" sz="16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6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 Edward J. Young; Eerdmans; p. 35</a:t>
            </a:r>
          </a:p>
        </p:txBody>
      </p:sp>
    </p:spTree>
    <p:extLst>
      <p:ext uri="{BB962C8B-B14F-4D97-AF65-F5344CB8AC3E}">
        <p14:creationId xmlns:p14="http://schemas.microsoft.com/office/powerpoint/2010/main" val="33822151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96784"/>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Listen, O heavens, pay attention, O earth! For the LORD speaks: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 raised children, I brought them up, but they have rebelled against me!</a:t>
            </a:r>
            <a:endParaRPr lang="en-US" sz="2400" dirty="0">
              <a:solidFill>
                <a:schemeClr val="accent2"/>
              </a:solidFill>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70410" y="1392383"/>
            <a:ext cx="8886305" cy="5062452"/>
          </a:xfrm>
        </p:spPr>
        <p:txBody>
          <a:bodyPr>
            <a:normAutofit lnSpcReduction="10000"/>
          </a:bodyPr>
          <a:lstStyle/>
          <a:p>
            <a:r>
              <a:rPr lang="en-US" dirty="0"/>
              <a:t>The relationship between Israel and God is described here in terms of </a:t>
            </a:r>
            <a:r>
              <a:rPr lang="en-US" b="1" i="1" dirty="0"/>
              <a:t>child</a:t>
            </a:r>
            <a:r>
              <a:rPr lang="en-US" dirty="0"/>
              <a:t> and </a:t>
            </a:r>
            <a:r>
              <a:rPr lang="en-US" b="1" i="1" dirty="0"/>
              <a:t>parent</a:t>
            </a:r>
            <a:r>
              <a:rPr lang="en-US" dirty="0"/>
              <a:t>. </a:t>
            </a:r>
          </a:p>
          <a:p>
            <a:r>
              <a:rPr lang="en-US" dirty="0"/>
              <a:t>This relationship has even </a:t>
            </a:r>
            <a:r>
              <a:rPr lang="en-US" b="1" i="1" dirty="0"/>
              <a:t>greater</a:t>
            </a:r>
            <a:r>
              <a:rPr lang="en-US" dirty="0"/>
              <a:t> urgency than that of Covenant God and Covenant People. God is their </a:t>
            </a:r>
            <a:r>
              <a:rPr lang="en-US" b="1" i="1" dirty="0"/>
              <a:t>Father</a:t>
            </a:r>
            <a:r>
              <a:rPr lang="en-US" dirty="0"/>
              <a:t> and they have “</a:t>
            </a:r>
            <a:r>
              <a:rPr lang="en-US" b="1" i="1" dirty="0">
                <a:solidFill>
                  <a:srgbClr val="ED7D31">
                    <a:lumMod val="60000"/>
                    <a:lumOff val="40000"/>
                  </a:srgbClr>
                </a:solidFill>
                <a:latin typeface="Cambria" panose="02040503050406030204" pitchFamily="18" charset="0"/>
                <a:ea typeface="Cambria" panose="02040503050406030204" pitchFamily="18" charset="0"/>
              </a:rPr>
              <a:t>rebelled</a:t>
            </a:r>
            <a:r>
              <a:rPr lang="en-US" dirty="0"/>
              <a:t>” against him! </a:t>
            </a:r>
          </a:p>
          <a:p>
            <a:r>
              <a:rPr lang="en-US" dirty="0"/>
              <a:t>This view makes rebellion against God all the more scandalous. </a:t>
            </a:r>
          </a:p>
          <a:p>
            <a:r>
              <a:rPr lang="en-US" dirty="0"/>
              <a:t>To refuse to submit to the one who </a:t>
            </a:r>
            <a:r>
              <a:rPr lang="en-US" b="1" i="1" dirty="0"/>
              <a:t>brought you into existence</a:t>
            </a:r>
            <a:r>
              <a:rPr lang="en-US" dirty="0"/>
              <a:t> is bad enough; to refuse to submit to the one who has </a:t>
            </a:r>
            <a:r>
              <a:rPr lang="en-US" b="1" i="1" dirty="0"/>
              <a:t>cared for you </a:t>
            </a:r>
            <a:r>
              <a:rPr lang="en-US" dirty="0"/>
              <a:t>is </a:t>
            </a:r>
            <a:r>
              <a:rPr lang="en-US" b="1" i="1" dirty="0"/>
              <a:t>incomprehensible</a:t>
            </a:r>
            <a:r>
              <a:rPr lang="en-US" dirty="0"/>
              <a:t>.</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400" dirty="0">
                <a:solidFill>
                  <a:prstClr val="white"/>
                </a:solidFill>
                <a:latin typeface="Calibri" panose="020F0502020204030204"/>
              </a:rPr>
              <a:t>The </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85-86). Eerdmans. </a:t>
            </a:r>
          </a:p>
        </p:txBody>
      </p:sp>
    </p:spTree>
    <p:extLst>
      <p:ext uri="{BB962C8B-B14F-4D97-AF65-F5344CB8AC3E}">
        <p14:creationId xmlns:p14="http://schemas.microsoft.com/office/powerpoint/2010/main" val="33245280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96784"/>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 ox recognizes its owner,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donkey recognizes where its owner puts its food; but Israel does not recognize me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my people do not understand.”</a:t>
            </a:r>
            <a:endParaRPr lang="en-US" sz="2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475509"/>
            <a:ext cx="8449370" cy="4979325"/>
          </a:xfrm>
        </p:spPr>
        <p:txBody>
          <a:bodyPr>
            <a:normAutofit fontScale="92500" lnSpcReduction="10000"/>
          </a:bodyPr>
          <a:lstStyle/>
          <a:p>
            <a:r>
              <a:rPr lang="en-US" dirty="0"/>
              <a:t>Isaiah declares that even </a:t>
            </a:r>
            <a:r>
              <a:rPr lang="en-US" b="1" i="1" dirty="0"/>
              <a:t>dumb</a:t>
            </a:r>
            <a:r>
              <a:rPr lang="en-US" dirty="0"/>
              <a:t> </a:t>
            </a:r>
            <a:r>
              <a:rPr lang="en-US" b="1" i="1" dirty="0"/>
              <a:t>animals</a:t>
            </a:r>
            <a:r>
              <a:rPr lang="en-US" dirty="0"/>
              <a:t> display more gratitude than Israel did. </a:t>
            </a:r>
          </a:p>
          <a:p>
            <a:r>
              <a:rPr lang="en-US" dirty="0"/>
              <a:t>The contrast is striking: the dumb animal “</a:t>
            </a:r>
            <a:r>
              <a:rPr lang="en-US" i="1" dirty="0">
                <a:solidFill>
                  <a:srgbClr val="ED7D31">
                    <a:lumMod val="60000"/>
                    <a:lumOff val="40000"/>
                  </a:srgbClr>
                </a:solidFill>
                <a:latin typeface="Cambria" panose="02040503050406030204" pitchFamily="18" charset="0"/>
                <a:ea typeface="Cambria" panose="02040503050406030204" pitchFamily="18" charset="0"/>
              </a:rPr>
              <a:t>recognizes</a:t>
            </a:r>
            <a:r>
              <a:rPr lang="en-US" dirty="0"/>
              <a:t>” its owner, though it would not be expected to, </a:t>
            </a:r>
            <a:r>
              <a:rPr lang="en-US" b="1" i="1" dirty="0"/>
              <a:t>in contrast</a:t>
            </a:r>
            <a:r>
              <a:rPr lang="en-US" dirty="0"/>
              <a:t> to Israel who does </a:t>
            </a:r>
            <a:r>
              <a:rPr lang="en-US" b="1" i="1" dirty="0"/>
              <a:t>not</a:t>
            </a:r>
            <a:r>
              <a:rPr lang="en-US" dirty="0"/>
              <a:t> “</a:t>
            </a:r>
            <a:r>
              <a:rPr lang="en-US" i="1" dirty="0">
                <a:solidFill>
                  <a:srgbClr val="ED7D31">
                    <a:lumMod val="60000"/>
                    <a:lumOff val="40000"/>
                  </a:srgbClr>
                </a:solidFill>
                <a:latin typeface="Cambria" panose="02040503050406030204" pitchFamily="18" charset="0"/>
                <a:ea typeface="Cambria" panose="02040503050406030204" pitchFamily="18" charset="0"/>
              </a:rPr>
              <a:t>recognize</a:t>
            </a:r>
            <a:r>
              <a:rPr lang="en-US" dirty="0"/>
              <a:t>” its heavenly Father, though it </a:t>
            </a:r>
            <a:r>
              <a:rPr lang="en-US" b="1" i="1" dirty="0"/>
              <a:t>ought</a:t>
            </a:r>
            <a:r>
              <a:rPr lang="en-US" dirty="0"/>
              <a:t> to. </a:t>
            </a:r>
          </a:p>
          <a:p>
            <a:r>
              <a:rPr lang="en-US" dirty="0"/>
              <a:t>God laments that Israel does not understand that </a:t>
            </a:r>
            <a:r>
              <a:rPr lang="en-US" b="1" i="1" dirty="0"/>
              <a:t>he</a:t>
            </a:r>
            <a:r>
              <a:rPr lang="en-US" dirty="0"/>
              <a:t> is the one who has cared for them all this time. </a:t>
            </a:r>
          </a:p>
          <a:p>
            <a:r>
              <a:rPr lang="en-US" dirty="0"/>
              <a:t>The continual care of feeding domesticated animals forms a certain bond or attachment between the animals and their owners, whereas God’s constant care for Israel produced only </a:t>
            </a:r>
            <a:r>
              <a:rPr lang="en-US" b="1" i="1" dirty="0"/>
              <a:t>growing contempt</a:t>
            </a:r>
            <a:r>
              <a:rPr lang="en-US" dirty="0"/>
              <a:t>.</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 Paul D. Wegner - Tyndale OT Commentaries </a:t>
            </a:r>
          </a:p>
        </p:txBody>
      </p:sp>
    </p:spTree>
    <p:extLst>
      <p:ext uri="{BB962C8B-B14F-4D97-AF65-F5344CB8AC3E}">
        <p14:creationId xmlns:p14="http://schemas.microsoft.com/office/powerpoint/2010/main" val="74711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17706</TotalTime>
  <Words>3776</Words>
  <Application>Microsoft Office PowerPoint</Application>
  <PresentationFormat>On-screen Show (4:3)</PresentationFormat>
  <Paragraphs>144</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Calibri Light</vt:lpstr>
      <vt:lpstr>Cambria</vt:lpstr>
      <vt:lpstr>Century Gothic</vt:lpstr>
      <vt:lpstr>Office Theme</vt:lpstr>
      <vt:lpstr>2_Office Theme</vt:lpstr>
      <vt:lpstr>Highlights     From the  Book of  Isaiah</vt:lpstr>
      <vt:lpstr>New Translation</vt:lpstr>
      <vt:lpstr>The Sinful Nation (Isaiah 1:2-9)</vt:lpstr>
      <vt:lpstr>The Sinful Nation (Isaiah 1:2-9)</vt:lpstr>
      <vt:lpstr>2 Listen, O heavens, pay attention, O earth! For the LORD speaks: “I raised children, I brought them up, but they have rebelled against me!</vt:lpstr>
      <vt:lpstr>2 Listen, O heavens, pay attention, O earth! For the LORD speaks: “I raised children, I brought them up, but they have rebelled against me!</vt:lpstr>
      <vt:lpstr>2 Listen, O heavens, pay attention, O earth! For the LORD speaks: “I raised children, I brought them up, but they have rebelled against me!</vt:lpstr>
      <vt:lpstr>2 Listen, O heavens, pay attention, O earth! For the LORD speaks: “I raised children, I brought them up, but they have rebelled against me!</vt:lpstr>
      <vt:lpstr>3 An ox recognizes its owner, a donkey recognizes where its owner puts its food; but Israel does not recognize me, my people do not understand.”</vt:lpstr>
      <vt:lpstr>4 Beware sinful nation,  the people weighed down by evil deeds. They are offspring who do wrong, children who do wicked things. They have abandoned the LORD, and rejected the Holy One of Israel. They are alienated from him.</vt:lpstr>
      <vt:lpstr>4 Beware sinful nation,  the people weighed down by evil deeds. They are offspring who do wrong, children who do wicked things. They have abandoned the LORD, and rejected the Holy One of Israel. They are alienated from him.</vt:lpstr>
      <vt:lpstr>5 Why do you insist on being battered? Why do you continue to rebel? Your head has a massive wound, your whole heart is sick. 6 From the soles of your feet to your head, there is no spot that is unharmed. There are only bruises, cuts, and open wounds. They have not been cleansed or bandaged, nor have they been treated with olive oil. </vt:lpstr>
      <vt:lpstr>5 Why do you insist on being battered? Why do you continue to rebel? Your head has a massive wound, your whole heart is sick. 6 From the soles of your feet to your head, there is no spot that is unharmed. There are only bruises, cuts, and open wounds. They have not been cleansed or bandaged, nor have they been treated with olive oil. </vt:lpstr>
      <vt:lpstr>5 Why do you insist on being battered? Why do you continue to rebel? Your head has a massive wound, your whole heart is sick. 6 From the soles of your feet to your head, there is no spot that is unharmed. There are only bruises, cuts, and open wounds. They have not been cleansed or bandaged, nor have they been treated with olive oil. </vt:lpstr>
      <vt:lpstr>7 Your land is devastated, your cities burned with fire. Right before your eyes your crops are being destroyed by foreign invaders. They leave behind devastation and destruction.</vt:lpstr>
      <vt:lpstr>8 Daughter Zion is left isolated, like a hut in a vineyard, or a shelter in a cucumber field; she is a besieged city.</vt:lpstr>
      <vt:lpstr>8 Daughter Zion is left isolated, like a hut in a vineyard, or a shelter in a cucumber field; she is a besieged city.</vt:lpstr>
      <vt:lpstr>9 If the LORD who commands armies had not left us a few survivors, we would have quickly become like Sodom, we would have become like Gomorrah.</vt:lpstr>
      <vt:lpstr>9 If the LORD who commands armies had not left us a few survivors, we would have quickly become like Sodom, we would have become like Gomorrah.</vt:lpstr>
      <vt:lpstr>9 If the LORD who commands armies had not left us a few survivors, we would have quickly become like Sodom, we would have become like Gomorrah.</vt:lpstr>
      <vt:lpstr>9 If the LORD who commands armies had not left us a few survivors, we would have quickly become like Sodom, we would have become like Gomorrah.</vt:lpstr>
      <vt:lpstr>9 If the LORD who commands armies had not left us a few survivors, we would have quickly become like Sodom, we would have become like Gomorrah.</vt:lpstr>
      <vt:lpstr>9 If the LORD who commands armies had not left us a few survivors, we would have quickly become like Sodom, we would have become like Gomorrah.</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203</cp:revision>
  <cp:lastPrinted>2023-04-09T14:17:58Z</cp:lastPrinted>
  <dcterms:created xsi:type="dcterms:W3CDTF">2022-12-04T03:23:23Z</dcterms:created>
  <dcterms:modified xsi:type="dcterms:W3CDTF">2023-04-09T14:25:27Z</dcterms:modified>
</cp:coreProperties>
</file>