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3"/>
  </p:notesMasterIdLst>
  <p:handoutMasterIdLst>
    <p:handoutMasterId r:id="rId34"/>
  </p:handoutMasterIdLst>
  <p:sldIdLst>
    <p:sldId id="3359" r:id="rId3"/>
    <p:sldId id="3360" r:id="rId4"/>
    <p:sldId id="3371" r:id="rId5"/>
    <p:sldId id="3361" r:id="rId6"/>
    <p:sldId id="3364" r:id="rId7"/>
    <p:sldId id="3373" r:id="rId8"/>
    <p:sldId id="3365" r:id="rId9"/>
    <p:sldId id="3372" r:id="rId10"/>
    <p:sldId id="3375" r:id="rId11"/>
    <p:sldId id="3376" r:id="rId12"/>
    <p:sldId id="3368" r:id="rId13"/>
    <p:sldId id="3378" r:id="rId14"/>
    <p:sldId id="3379" r:id="rId15"/>
    <p:sldId id="3380" r:id="rId16"/>
    <p:sldId id="3377" r:id="rId17"/>
    <p:sldId id="3381" r:id="rId18"/>
    <p:sldId id="3382" r:id="rId19"/>
    <p:sldId id="3383" r:id="rId20"/>
    <p:sldId id="3384" r:id="rId21"/>
    <p:sldId id="3385" r:id="rId22"/>
    <p:sldId id="3386" r:id="rId23"/>
    <p:sldId id="3394" r:id="rId24"/>
    <p:sldId id="3387" r:id="rId25"/>
    <p:sldId id="3388" r:id="rId26"/>
    <p:sldId id="3389" r:id="rId27"/>
    <p:sldId id="3390" r:id="rId28"/>
    <p:sldId id="3391" r:id="rId29"/>
    <p:sldId id="3392" r:id="rId30"/>
    <p:sldId id="3393" r:id="rId31"/>
    <p:sldId id="3395" r:id="rId3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4B183"/>
    <a:srgbClr val="FFFF99"/>
    <a:srgbClr val="3D481F"/>
    <a:srgbClr val="334017"/>
    <a:srgbClr val="FFCCCC"/>
    <a:srgbClr val="3E491F"/>
    <a:srgbClr val="344017"/>
    <a:srgbClr val="3F4A20"/>
    <a:srgbClr val="3340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2" autoAdjust="0"/>
    <p:restoredTop sz="94636" autoAdjust="0"/>
  </p:normalViewPr>
  <p:slideViewPr>
    <p:cSldViewPr snapToGrid="0">
      <p:cViewPr varScale="1">
        <p:scale>
          <a:sx n="162" d="100"/>
          <a:sy n="162" d="100"/>
        </p:scale>
        <p:origin x="1084" y="76"/>
      </p:cViewPr>
      <p:guideLst/>
    </p:cSldViewPr>
  </p:slideViewPr>
  <p:notesTextViewPr>
    <p:cViewPr>
      <p:scale>
        <a:sx n="1" d="1"/>
        <a:sy n="1" d="1"/>
      </p:scale>
      <p:origin x="0" y="0"/>
    </p:cViewPr>
  </p:notesText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4/27/2023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4/27/2023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4/27/2023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4/27/2023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4/27/2023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4/27/2023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4/27/2023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Mount_Zion#/media/File:JerusalemTopography.png" TargetMode="External"/><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hyperlink" Target="https://www.generationword.com/jerusalem101-photos/BOOK-PHOTOS/topography-jerusalem.jpg" TargetMode="Externa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hyperlink" Target="https://www.returntogod.com/jerusalem/mountains.htm" TargetMode="External"/><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generationword.com/jerusalem101-photos/ophel/ophel-labeled-2.jpg" TargetMode="External"/><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17.xml"/><Relationship Id="rId1" Type="http://schemas.openxmlformats.org/officeDocument/2006/relationships/themeOverride" Target="../theme/themeOverride3.xml"/><Relationship Id="rId4" Type="http://schemas.openxmlformats.org/officeDocument/2006/relationships/hyperlink" Target="https://www.weareteachers.com/moving-beyond-classroom-discussions/"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5011831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0" y="-1"/>
            <a:ext cx="9144000" cy="855178"/>
          </a:xfrm>
        </p:spPr>
        <p:txBody>
          <a:bodyPr>
            <a:normAutofit/>
          </a:bodyPr>
          <a:lstStyle/>
          <a:p>
            <a:pPr algn="ctr"/>
            <a:r>
              <a:rPr lang="en-US" dirty="0">
                <a:effectLst>
                  <a:outerShdw blurRad="38100" dist="38100" dir="2700000" algn="tl">
                    <a:srgbClr val="000000">
                      <a:alpha val="43137"/>
                    </a:srgbClr>
                  </a:outerShdw>
                </a:effectLst>
              </a:rPr>
              <a:t>The “Last Days”</a:t>
            </a:r>
          </a:p>
        </p:txBody>
      </p:sp>
      <p:sp>
        <p:nvSpPr>
          <p:cNvPr id="4" name="Rectangle 3"/>
          <p:cNvSpPr/>
          <p:nvPr/>
        </p:nvSpPr>
        <p:spPr>
          <a:xfrm>
            <a:off x="804025" y="2356313"/>
            <a:ext cx="7543800" cy="1524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cxnSp>
        <p:nvCxnSpPr>
          <p:cNvPr id="7" name="Straight Connector 6"/>
          <p:cNvCxnSpPr/>
          <p:nvPr/>
        </p:nvCxnSpPr>
        <p:spPr>
          <a:xfrm rot="5400000" flipH="1" flipV="1">
            <a:off x="538119" y="2241219"/>
            <a:ext cx="533400" cy="1588"/>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8081919" y="2241219"/>
            <a:ext cx="533400" cy="1588"/>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54" name="Group 53"/>
          <p:cNvGrpSpPr/>
          <p:nvPr/>
        </p:nvGrpSpPr>
        <p:grpSpPr>
          <a:xfrm>
            <a:off x="801619" y="2508713"/>
            <a:ext cx="3976224" cy="985406"/>
            <a:chOff x="2513476" y="3886994"/>
            <a:chExt cx="1602831" cy="2923884"/>
          </a:xfrm>
        </p:grpSpPr>
        <p:sp>
          <p:nvSpPr>
            <p:cNvPr id="19" name="Rectangle 18"/>
            <p:cNvSpPr/>
            <p:nvPr/>
          </p:nvSpPr>
          <p:spPr>
            <a:xfrm>
              <a:off x="2514600" y="5562600"/>
              <a:ext cx="1600200" cy="152400"/>
            </a:xfrm>
            <a:prstGeom prst="rect">
              <a:avLst/>
            </a:prstGeom>
            <a:solidFill>
              <a:srgbClr val="FFFF99"/>
            </a:solidFill>
            <a:ln>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sp>
          <p:nvSpPr>
            <p:cNvPr id="20" name="TextBox 19"/>
            <p:cNvSpPr txBox="1"/>
            <p:nvPr/>
          </p:nvSpPr>
          <p:spPr>
            <a:xfrm>
              <a:off x="2513476" y="5715001"/>
              <a:ext cx="1602831" cy="1095877"/>
            </a:xfrm>
            <a:prstGeom prst="rect">
              <a:avLst/>
            </a:prstGeom>
            <a:noFill/>
            <a:ln>
              <a:solidFill>
                <a:schemeClr val="tx1"/>
              </a:solidFill>
              <a:tailEnd type="stealth" w="lg" len="lg"/>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ndara"/>
                  <a:ea typeface="+mn-ea"/>
                  <a:cs typeface="+mn-cs"/>
                </a:rPr>
                <a:t>The Mosaic Covenant</a:t>
              </a:r>
            </a:p>
          </p:txBody>
        </p:sp>
        <p:cxnSp>
          <p:nvCxnSpPr>
            <p:cNvPr id="21" name="Straight Connector 20"/>
            <p:cNvCxnSpPr/>
            <p:nvPr/>
          </p:nvCxnSpPr>
          <p:spPr>
            <a:xfrm rot="5400000" flipH="1" flipV="1">
              <a:off x="1600200" y="4800600"/>
              <a:ext cx="1828800" cy="1588"/>
            </a:xfrm>
            <a:prstGeom prst="line">
              <a:avLst/>
            </a:prstGeom>
            <a:ln w="25400">
              <a:solidFill>
                <a:srgbClr val="FFFF99"/>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3200400" y="4800600"/>
              <a:ext cx="1828800" cy="1588"/>
            </a:xfrm>
            <a:prstGeom prst="line">
              <a:avLst/>
            </a:prstGeom>
            <a:ln w="25400">
              <a:solidFill>
                <a:srgbClr val="FFFF99"/>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p:nvGrpSpPr>
        <p:grpSpPr>
          <a:xfrm>
            <a:off x="1723808" y="1678253"/>
            <a:ext cx="3048326" cy="652379"/>
            <a:chOff x="3194984" y="1371597"/>
            <a:chExt cx="3077290" cy="2362199"/>
          </a:xfrm>
        </p:grpSpPr>
        <p:sp>
          <p:nvSpPr>
            <p:cNvPr id="31" name="Rectangle 30"/>
            <p:cNvSpPr/>
            <p:nvPr/>
          </p:nvSpPr>
          <p:spPr>
            <a:xfrm>
              <a:off x="3194984" y="1371597"/>
              <a:ext cx="2467690" cy="1041559"/>
            </a:xfrm>
            <a:prstGeom prst="rect">
              <a:avLst/>
            </a:prstGeom>
            <a:ln w="25400">
              <a:solidFill>
                <a:schemeClr val="accent6"/>
              </a:solidFill>
            </a:ln>
          </p:spPr>
          <p:txBody>
            <a:bodyPr wrap="square"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ndara"/>
                  <a:ea typeface="+mn-ea"/>
                  <a:cs typeface="+mn-cs"/>
                </a:rPr>
                <a:t>The Coming of Messiah</a:t>
              </a:r>
            </a:p>
          </p:txBody>
        </p:sp>
        <p:cxnSp>
          <p:nvCxnSpPr>
            <p:cNvPr id="37" name="Shape 36"/>
            <p:cNvCxnSpPr>
              <a:cxnSpLocks/>
              <a:stCxn id="31" idx="3"/>
            </p:cNvCxnSpPr>
            <p:nvPr/>
          </p:nvCxnSpPr>
          <p:spPr>
            <a:xfrm>
              <a:off x="5662674" y="1892378"/>
              <a:ext cx="609600" cy="1841418"/>
            </a:xfrm>
            <a:prstGeom prst="bentConnector3">
              <a:avLst>
                <a:gd name="adj1" fmla="val 99532"/>
              </a:avLst>
            </a:prstGeom>
            <a:ln w="254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3" name="Group 2">
            <a:extLst>
              <a:ext uri="{FF2B5EF4-FFF2-40B4-BE49-F238E27FC236}">
                <a16:creationId xmlns:a16="http://schemas.microsoft.com/office/drawing/2014/main" id="{D4BE8903-8F1B-0A91-1722-C0C7AF6A1F35}"/>
              </a:ext>
            </a:extLst>
          </p:cNvPr>
          <p:cNvGrpSpPr/>
          <p:nvPr/>
        </p:nvGrpSpPr>
        <p:grpSpPr>
          <a:xfrm>
            <a:off x="4771498" y="2508712"/>
            <a:ext cx="3568505" cy="984028"/>
            <a:chOff x="2513520" y="3886994"/>
            <a:chExt cx="1602074" cy="2926337"/>
          </a:xfrm>
        </p:grpSpPr>
        <p:sp>
          <p:nvSpPr>
            <p:cNvPr id="5" name="Rectangle 4">
              <a:extLst>
                <a:ext uri="{FF2B5EF4-FFF2-40B4-BE49-F238E27FC236}">
                  <a16:creationId xmlns:a16="http://schemas.microsoft.com/office/drawing/2014/main" id="{CC96B7B9-D1A4-11AA-1DC6-5F3FA454BA53}"/>
                </a:ext>
              </a:extLst>
            </p:cNvPr>
            <p:cNvSpPr/>
            <p:nvPr/>
          </p:nvSpPr>
          <p:spPr>
            <a:xfrm>
              <a:off x="2514600" y="5562600"/>
              <a:ext cx="1600200" cy="152400"/>
            </a:xfrm>
            <a:prstGeom prst="rect">
              <a:avLst/>
            </a:prstGeom>
            <a:solidFill>
              <a:srgbClr val="FFFF99"/>
            </a:solidFill>
            <a:ln>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sp>
          <p:nvSpPr>
            <p:cNvPr id="11" name="TextBox 10">
              <a:extLst>
                <a:ext uri="{FF2B5EF4-FFF2-40B4-BE49-F238E27FC236}">
                  <a16:creationId xmlns:a16="http://schemas.microsoft.com/office/drawing/2014/main" id="{174E0AEF-421A-AC51-8EB9-0DAF524A5390}"/>
                </a:ext>
              </a:extLst>
            </p:cNvPr>
            <p:cNvSpPr txBox="1"/>
            <p:nvPr/>
          </p:nvSpPr>
          <p:spPr>
            <a:xfrm>
              <a:off x="2513520" y="5714999"/>
              <a:ext cx="1596974" cy="1098332"/>
            </a:xfrm>
            <a:prstGeom prst="rect">
              <a:avLst/>
            </a:prstGeom>
            <a:noFill/>
            <a:ln>
              <a:solidFill>
                <a:schemeClr val="tx1"/>
              </a:solidFill>
              <a:tailEnd type="stealth" w="lg" len="lg"/>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ndara"/>
                  <a:ea typeface="+mn-ea"/>
                  <a:cs typeface="+mn-cs"/>
                </a:rPr>
                <a:t>“The Last Days”</a:t>
              </a:r>
            </a:p>
          </p:txBody>
        </p:sp>
        <p:cxnSp>
          <p:nvCxnSpPr>
            <p:cNvPr id="12" name="Straight Connector 11">
              <a:extLst>
                <a:ext uri="{FF2B5EF4-FFF2-40B4-BE49-F238E27FC236}">
                  <a16:creationId xmlns:a16="http://schemas.microsoft.com/office/drawing/2014/main" id="{FF848320-2490-F646-AEE6-62BDFEFDCA2A}"/>
                </a:ext>
              </a:extLst>
            </p:cNvPr>
            <p:cNvCxnSpPr/>
            <p:nvPr/>
          </p:nvCxnSpPr>
          <p:spPr>
            <a:xfrm rot="5400000" flipH="1" flipV="1">
              <a:off x="1600200" y="4800600"/>
              <a:ext cx="1828800" cy="1588"/>
            </a:xfrm>
            <a:prstGeom prst="line">
              <a:avLst/>
            </a:prstGeom>
            <a:ln w="25400">
              <a:solidFill>
                <a:srgbClr val="FFFF99"/>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E4348F-B2BD-BBBB-3D9E-C6468DC8E2AF}"/>
                </a:ext>
              </a:extLst>
            </p:cNvPr>
            <p:cNvCxnSpPr/>
            <p:nvPr/>
          </p:nvCxnSpPr>
          <p:spPr>
            <a:xfrm rot="5400000" flipH="1" flipV="1">
              <a:off x="3200400" y="4800600"/>
              <a:ext cx="1828800" cy="1588"/>
            </a:xfrm>
            <a:prstGeom prst="line">
              <a:avLst/>
            </a:prstGeom>
            <a:ln w="25400">
              <a:solidFill>
                <a:srgbClr val="FFFF99"/>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29" name="TextBox 28">
            <a:extLst>
              <a:ext uri="{FF2B5EF4-FFF2-40B4-BE49-F238E27FC236}">
                <a16:creationId xmlns:a16="http://schemas.microsoft.com/office/drawing/2014/main" id="{B516919D-D5D9-05CE-CBD0-57D2F30D5605}"/>
              </a:ext>
            </a:extLst>
          </p:cNvPr>
          <p:cNvSpPr txBox="1"/>
          <p:nvPr/>
        </p:nvSpPr>
        <p:spPr>
          <a:xfrm>
            <a:off x="251166" y="957036"/>
            <a:ext cx="4714560" cy="584775"/>
          </a:xfrm>
          <a:prstGeom prst="rect">
            <a:avLst/>
          </a:prstGeom>
          <a:noFill/>
        </p:spPr>
        <p:txBody>
          <a:bodyPr wrap="none" rtlCol="0">
            <a:spAutoFit/>
          </a:bodyPr>
          <a:lstStyle/>
          <a:p>
            <a:r>
              <a:rPr lang="en-US" sz="3200" dirty="0">
                <a:solidFill>
                  <a:srgbClr val="FFFF99"/>
                </a:solidFill>
              </a:rPr>
              <a:t>Old Testament Perspective:</a:t>
            </a:r>
          </a:p>
        </p:txBody>
      </p:sp>
      <p:sp>
        <p:nvSpPr>
          <p:cNvPr id="32" name="Rectangle 31">
            <a:extLst>
              <a:ext uri="{FF2B5EF4-FFF2-40B4-BE49-F238E27FC236}">
                <a16:creationId xmlns:a16="http://schemas.microsoft.com/office/drawing/2014/main" id="{59995273-C47E-2BCA-91A2-07E07A1B84B5}"/>
              </a:ext>
            </a:extLst>
          </p:cNvPr>
          <p:cNvSpPr/>
          <p:nvPr/>
        </p:nvSpPr>
        <p:spPr>
          <a:xfrm>
            <a:off x="801619" y="5176625"/>
            <a:ext cx="7543800" cy="1524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cxnSp>
        <p:nvCxnSpPr>
          <p:cNvPr id="34" name="Straight Connector 33">
            <a:extLst>
              <a:ext uri="{FF2B5EF4-FFF2-40B4-BE49-F238E27FC236}">
                <a16:creationId xmlns:a16="http://schemas.microsoft.com/office/drawing/2014/main" id="{341C81E8-4A35-9B29-809E-4C5267C28FF2}"/>
              </a:ext>
            </a:extLst>
          </p:cNvPr>
          <p:cNvCxnSpPr/>
          <p:nvPr/>
        </p:nvCxnSpPr>
        <p:spPr>
          <a:xfrm rot="5400000" flipH="1" flipV="1">
            <a:off x="535713" y="5061531"/>
            <a:ext cx="533400" cy="1588"/>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ECF2DCA-5CE7-15B7-5AE7-9CC94A4B9C16}"/>
              </a:ext>
            </a:extLst>
          </p:cNvPr>
          <p:cNvCxnSpPr/>
          <p:nvPr/>
        </p:nvCxnSpPr>
        <p:spPr>
          <a:xfrm rot="5400000" flipH="1" flipV="1">
            <a:off x="8079513" y="5061531"/>
            <a:ext cx="533400" cy="1588"/>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CC88C54D-CAFF-9AAD-F00C-AF34405FF6D0}"/>
              </a:ext>
            </a:extLst>
          </p:cNvPr>
          <p:cNvGrpSpPr/>
          <p:nvPr/>
        </p:nvGrpSpPr>
        <p:grpSpPr>
          <a:xfrm>
            <a:off x="800031" y="5329025"/>
            <a:ext cx="3973636" cy="985406"/>
            <a:chOff x="2513806" y="3886994"/>
            <a:chExt cx="1601788" cy="2923884"/>
          </a:xfrm>
        </p:grpSpPr>
        <p:sp>
          <p:nvSpPr>
            <p:cNvPr id="38" name="Rectangle 37">
              <a:extLst>
                <a:ext uri="{FF2B5EF4-FFF2-40B4-BE49-F238E27FC236}">
                  <a16:creationId xmlns:a16="http://schemas.microsoft.com/office/drawing/2014/main" id="{2C288B9F-1B95-B8E1-CD7C-3E2D0B6580A2}"/>
                </a:ext>
              </a:extLst>
            </p:cNvPr>
            <p:cNvSpPr/>
            <p:nvPr/>
          </p:nvSpPr>
          <p:spPr>
            <a:xfrm>
              <a:off x="2514600" y="5562600"/>
              <a:ext cx="1600200" cy="152400"/>
            </a:xfrm>
            <a:prstGeom prst="rect">
              <a:avLst/>
            </a:prstGeom>
            <a:solidFill>
              <a:srgbClr val="FFFF99"/>
            </a:solidFill>
            <a:ln>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sp>
          <p:nvSpPr>
            <p:cNvPr id="39" name="TextBox 38">
              <a:extLst>
                <a:ext uri="{FF2B5EF4-FFF2-40B4-BE49-F238E27FC236}">
                  <a16:creationId xmlns:a16="http://schemas.microsoft.com/office/drawing/2014/main" id="{2FC23947-C432-414D-E8DA-552330DF58B6}"/>
                </a:ext>
              </a:extLst>
            </p:cNvPr>
            <p:cNvSpPr txBox="1"/>
            <p:nvPr/>
          </p:nvSpPr>
          <p:spPr>
            <a:xfrm>
              <a:off x="2516364" y="5715001"/>
              <a:ext cx="1597642" cy="1095877"/>
            </a:xfrm>
            <a:prstGeom prst="rect">
              <a:avLst/>
            </a:prstGeom>
            <a:noFill/>
            <a:ln>
              <a:solidFill>
                <a:schemeClr val="tx1"/>
              </a:solidFill>
              <a:tailEnd type="stealth" w="lg" len="lg"/>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ndara"/>
                  <a:ea typeface="+mn-ea"/>
                  <a:cs typeface="+mn-cs"/>
                </a:rPr>
                <a:t>The Old Covenant</a:t>
              </a:r>
            </a:p>
          </p:txBody>
        </p:sp>
        <p:cxnSp>
          <p:nvCxnSpPr>
            <p:cNvPr id="40" name="Straight Connector 39">
              <a:extLst>
                <a:ext uri="{FF2B5EF4-FFF2-40B4-BE49-F238E27FC236}">
                  <a16:creationId xmlns:a16="http://schemas.microsoft.com/office/drawing/2014/main" id="{3AA61B94-700C-9CAE-B723-5A0BCA01D9B7}"/>
                </a:ext>
              </a:extLst>
            </p:cNvPr>
            <p:cNvCxnSpPr/>
            <p:nvPr/>
          </p:nvCxnSpPr>
          <p:spPr>
            <a:xfrm rot="5400000" flipH="1" flipV="1">
              <a:off x="1600200" y="4800600"/>
              <a:ext cx="1828800" cy="1588"/>
            </a:xfrm>
            <a:prstGeom prst="line">
              <a:avLst/>
            </a:prstGeom>
            <a:ln w="25400">
              <a:solidFill>
                <a:srgbClr val="FFFF99"/>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1357DB45-F934-73ED-61AD-AC80AC13790A}"/>
                </a:ext>
              </a:extLst>
            </p:cNvPr>
            <p:cNvCxnSpPr/>
            <p:nvPr/>
          </p:nvCxnSpPr>
          <p:spPr>
            <a:xfrm rot="5400000" flipH="1" flipV="1">
              <a:off x="3200400" y="4800600"/>
              <a:ext cx="1828800" cy="1588"/>
            </a:xfrm>
            <a:prstGeom prst="line">
              <a:avLst/>
            </a:prstGeom>
            <a:ln w="25400">
              <a:solidFill>
                <a:srgbClr val="FFFF99"/>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E2638C79-8DDD-41C2-5332-140AA9A0734A}"/>
              </a:ext>
            </a:extLst>
          </p:cNvPr>
          <p:cNvGrpSpPr/>
          <p:nvPr/>
        </p:nvGrpSpPr>
        <p:grpSpPr>
          <a:xfrm>
            <a:off x="1721402" y="4498565"/>
            <a:ext cx="3048326" cy="652379"/>
            <a:chOff x="3194984" y="1371597"/>
            <a:chExt cx="3077290" cy="2362199"/>
          </a:xfrm>
        </p:grpSpPr>
        <p:sp>
          <p:nvSpPr>
            <p:cNvPr id="45" name="Rectangle 44">
              <a:extLst>
                <a:ext uri="{FF2B5EF4-FFF2-40B4-BE49-F238E27FC236}">
                  <a16:creationId xmlns:a16="http://schemas.microsoft.com/office/drawing/2014/main" id="{C85E110F-6FE5-96BD-51F2-9E88FB8F1818}"/>
                </a:ext>
              </a:extLst>
            </p:cNvPr>
            <p:cNvSpPr/>
            <p:nvPr/>
          </p:nvSpPr>
          <p:spPr>
            <a:xfrm>
              <a:off x="3194984" y="1371597"/>
              <a:ext cx="2699405" cy="1041559"/>
            </a:xfrm>
            <a:prstGeom prst="rect">
              <a:avLst/>
            </a:prstGeom>
            <a:ln w="25400">
              <a:solidFill>
                <a:schemeClr val="accent6"/>
              </a:solidFill>
            </a:ln>
          </p:spPr>
          <p:txBody>
            <a:bodyPr wrap="square"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ndara"/>
                  <a:ea typeface="+mn-ea"/>
                  <a:cs typeface="+mn-cs"/>
                </a:rPr>
                <a:t>The </a:t>
              </a:r>
              <a:r>
                <a:rPr kumimoji="0" lang="en-US" b="1" i="1" u="none" strike="noStrike" kern="1200" cap="none" spc="0" normalizeH="0" baseline="0" noProof="0" dirty="0">
                  <a:ln>
                    <a:noFill/>
                  </a:ln>
                  <a:solidFill>
                    <a:prstClr val="white"/>
                  </a:solidFill>
                  <a:effectLst/>
                  <a:uLnTx/>
                  <a:uFillTx/>
                  <a:latin typeface="Candara"/>
                  <a:ea typeface="+mn-ea"/>
                  <a:cs typeface="+mn-cs"/>
                </a:rPr>
                <a:t>First</a:t>
              </a:r>
              <a:r>
                <a:rPr kumimoji="0" lang="en-US" b="0" i="0" u="none" strike="noStrike" kern="1200" cap="none" spc="0" normalizeH="0" baseline="0" noProof="0" dirty="0">
                  <a:ln>
                    <a:noFill/>
                  </a:ln>
                  <a:solidFill>
                    <a:prstClr val="white"/>
                  </a:solidFill>
                  <a:effectLst/>
                  <a:uLnTx/>
                  <a:uFillTx/>
                  <a:latin typeface="Candara"/>
                  <a:ea typeface="+mn-ea"/>
                  <a:cs typeface="+mn-cs"/>
                </a:rPr>
                <a:t> Coming of Jesus</a:t>
              </a:r>
            </a:p>
          </p:txBody>
        </p:sp>
        <p:cxnSp>
          <p:nvCxnSpPr>
            <p:cNvPr id="46" name="Shape 36">
              <a:extLst>
                <a:ext uri="{FF2B5EF4-FFF2-40B4-BE49-F238E27FC236}">
                  <a16:creationId xmlns:a16="http://schemas.microsoft.com/office/drawing/2014/main" id="{86782EDC-C024-0FB1-3DC5-94D249ABA91A}"/>
                </a:ext>
              </a:extLst>
            </p:cNvPr>
            <p:cNvCxnSpPr>
              <a:cxnSpLocks/>
              <a:stCxn id="45" idx="3"/>
            </p:cNvCxnSpPr>
            <p:nvPr/>
          </p:nvCxnSpPr>
          <p:spPr>
            <a:xfrm>
              <a:off x="5894389" y="1892377"/>
              <a:ext cx="377885" cy="1841419"/>
            </a:xfrm>
            <a:prstGeom prst="bentConnector2">
              <a:avLst/>
            </a:prstGeom>
            <a:ln w="254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47" name="Group 46">
            <a:extLst>
              <a:ext uri="{FF2B5EF4-FFF2-40B4-BE49-F238E27FC236}">
                <a16:creationId xmlns:a16="http://schemas.microsoft.com/office/drawing/2014/main" id="{D458F9CF-A60B-6678-BAC9-61CCFA404EAC}"/>
              </a:ext>
            </a:extLst>
          </p:cNvPr>
          <p:cNvGrpSpPr/>
          <p:nvPr/>
        </p:nvGrpSpPr>
        <p:grpSpPr>
          <a:xfrm>
            <a:off x="4769729" y="5329024"/>
            <a:ext cx="3567868" cy="984028"/>
            <a:chOff x="2513806" y="3886994"/>
            <a:chExt cx="1601788" cy="2926338"/>
          </a:xfrm>
        </p:grpSpPr>
        <p:sp>
          <p:nvSpPr>
            <p:cNvPr id="50" name="Rectangle 49">
              <a:extLst>
                <a:ext uri="{FF2B5EF4-FFF2-40B4-BE49-F238E27FC236}">
                  <a16:creationId xmlns:a16="http://schemas.microsoft.com/office/drawing/2014/main" id="{FA8C4349-64FB-8950-20AC-18C221BE462D}"/>
                </a:ext>
              </a:extLst>
            </p:cNvPr>
            <p:cNvSpPr/>
            <p:nvPr/>
          </p:nvSpPr>
          <p:spPr>
            <a:xfrm>
              <a:off x="2514600" y="5562600"/>
              <a:ext cx="1600200" cy="152400"/>
            </a:xfrm>
            <a:prstGeom prst="rect">
              <a:avLst/>
            </a:prstGeom>
            <a:solidFill>
              <a:srgbClr val="FFFF99"/>
            </a:solidFill>
            <a:ln>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sp>
          <p:nvSpPr>
            <p:cNvPr id="51" name="TextBox 50">
              <a:extLst>
                <a:ext uri="{FF2B5EF4-FFF2-40B4-BE49-F238E27FC236}">
                  <a16:creationId xmlns:a16="http://schemas.microsoft.com/office/drawing/2014/main" id="{6B8BB06C-E406-0E7E-E5FB-0978F5DB4D8F}"/>
                </a:ext>
              </a:extLst>
            </p:cNvPr>
            <p:cNvSpPr txBox="1"/>
            <p:nvPr/>
          </p:nvSpPr>
          <p:spPr>
            <a:xfrm>
              <a:off x="2516655" y="5714999"/>
              <a:ext cx="1595583" cy="1098333"/>
            </a:xfrm>
            <a:prstGeom prst="rect">
              <a:avLst/>
            </a:prstGeom>
            <a:noFill/>
            <a:ln>
              <a:solidFill>
                <a:schemeClr val="tx1"/>
              </a:solidFill>
              <a:tailEnd type="stealth" w="lg" len="lg"/>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ndara"/>
                  <a:ea typeface="+mn-ea"/>
                  <a:cs typeface="+mn-cs"/>
                </a:rPr>
                <a:t>New Covenant = “The Last Days”</a:t>
              </a:r>
            </a:p>
          </p:txBody>
        </p:sp>
        <p:cxnSp>
          <p:nvCxnSpPr>
            <p:cNvPr id="52" name="Straight Connector 51">
              <a:extLst>
                <a:ext uri="{FF2B5EF4-FFF2-40B4-BE49-F238E27FC236}">
                  <a16:creationId xmlns:a16="http://schemas.microsoft.com/office/drawing/2014/main" id="{40FCA113-CD7B-8C68-CAB6-CA1AFDB5D74F}"/>
                </a:ext>
              </a:extLst>
            </p:cNvPr>
            <p:cNvCxnSpPr/>
            <p:nvPr/>
          </p:nvCxnSpPr>
          <p:spPr>
            <a:xfrm rot="5400000" flipH="1" flipV="1">
              <a:off x="1600200" y="4800600"/>
              <a:ext cx="1828800" cy="1588"/>
            </a:xfrm>
            <a:prstGeom prst="line">
              <a:avLst/>
            </a:prstGeom>
            <a:ln w="25400">
              <a:solidFill>
                <a:srgbClr val="FFFF99"/>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6E7620D-A3B9-9BA8-9BB3-21D1F4ECCAF3}"/>
                </a:ext>
              </a:extLst>
            </p:cNvPr>
            <p:cNvCxnSpPr/>
            <p:nvPr/>
          </p:nvCxnSpPr>
          <p:spPr>
            <a:xfrm rot="5400000" flipH="1" flipV="1">
              <a:off x="3200400" y="4800600"/>
              <a:ext cx="1828800" cy="1588"/>
            </a:xfrm>
            <a:prstGeom prst="line">
              <a:avLst/>
            </a:prstGeom>
            <a:ln w="25400">
              <a:solidFill>
                <a:srgbClr val="FFFF99"/>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56" name="TextBox 55">
            <a:extLst>
              <a:ext uri="{FF2B5EF4-FFF2-40B4-BE49-F238E27FC236}">
                <a16:creationId xmlns:a16="http://schemas.microsoft.com/office/drawing/2014/main" id="{BAD9DC0A-D812-3491-F8FE-1E40DBC1FB70}"/>
              </a:ext>
            </a:extLst>
          </p:cNvPr>
          <p:cNvSpPr txBox="1"/>
          <p:nvPr/>
        </p:nvSpPr>
        <p:spPr>
          <a:xfrm>
            <a:off x="248760" y="3777348"/>
            <a:ext cx="4890506" cy="584775"/>
          </a:xfrm>
          <a:prstGeom prst="rect">
            <a:avLst/>
          </a:prstGeom>
          <a:noFill/>
        </p:spPr>
        <p:txBody>
          <a:bodyPr wrap="none" rtlCol="0">
            <a:spAutoFit/>
          </a:bodyPr>
          <a:lstStyle/>
          <a:p>
            <a:r>
              <a:rPr lang="en-US" sz="3200" dirty="0">
                <a:solidFill>
                  <a:srgbClr val="FFFF99"/>
                </a:solidFill>
              </a:rPr>
              <a:t>New Testament Perspective:</a:t>
            </a:r>
          </a:p>
        </p:txBody>
      </p:sp>
      <p:grpSp>
        <p:nvGrpSpPr>
          <p:cNvPr id="61" name="Group 60">
            <a:extLst>
              <a:ext uri="{FF2B5EF4-FFF2-40B4-BE49-F238E27FC236}">
                <a16:creationId xmlns:a16="http://schemas.microsoft.com/office/drawing/2014/main" id="{863D9FB3-CDFB-8C1E-1153-0BED77FB8D35}"/>
              </a:ext>
            </a:extLst>
          </p:cNvPr>
          <p:cNvGrpSpPr/>
          <p:nvPr/>
        </p:nvGrpSpPr>
        <p:grpSpPr>
          <a:xfrm>
            <a:off x="5023314" y="4522601"/>
            <a:ext cx="3325305" cy="652379"/>
            <a:chOff x="2915373" y="1371597"/>
            <a:chExt cx="3356901" cy="2362199"/>
          </a:xfrm>
        </p:grpSpPr>
        <p:sp>
          <p:nvSpPr>
            <p:cNvPr id="62" name="Rectangle 61">
              <a:extLst>
                <a:ext uri="{FF2B5EF4-FFF2-40B4-BE49-F238E27FC236}">
                  <a16:creationId xmlns:a16="http://schemas.microsoft.com/office/drawing/2014/main" id="{72A86A68-F842-DB00-50D5-79123A92E766}"/>
                </a:ext>
              </a:extLst>
            </p:cNvPr>
            <p:cNvSpPr/>
            <p:nvPr/>
          </p:nvSpPr>
          <p:spPr>
            <a:xfrm>
              <a:off x="2915373" y="1371597"/>
              <a:ext cx="3209019" cy="1041559"/>
            </a:xfrm>
            <a:prstGeom prst="rect">
              <a:avLst/>
            </a:prstGeom>
            <a:ln w="25400">
              <a:solidFill>
                <a:schemeClr val="accent6"/>
              </a:solidFill>
            </a:ln>
          </p:spPr>
          <p:txBody>
            <a:bodyPr wrap="square"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uLnTx/>
                  <a:uFillTx/>
                  <a:latin typeface="Candara"/>
                  <a:ea typeface="+mn-ea"/>
                  <a:cs typeface="+mn-cs"/>
                </a:rPr>
                <a:t>The </a:t>
              </a:r>
              <a:r>
                <a:rPr kumimoji="0" lang="en-US" b="1" i="1" u="none" strike="noStrike" kern="1200" cap="none" spc="0" normalizeH="0" baseline="0" noProof="0" dirty="0">
                  <a:ln>
                    <a:noFill/>
                  </a:ln>
                  <a:solidFill>
                    <a:prstClr val="white"/>
                  </a:solidFill>
                  <a:effectLst/>
                  <a:uLnTx/>
                  <a:uFillTx/>
                  <a:latin typeface="Candara"/>
                  <a:ea typeface="+mn-ea"/>
                  <a:cs typeface="+mn-cs"/>
                </a:rPr>
                <a:t>Second</a:t>
              </a:r>
              <a:r>
                <a:rPr kumimoji="0" lang="en-US" b="0" i="0" u="none" strike="noStrike" kern="1200" cap="none" spc="0" normalizeH="0" baseline="0" noProof="0" dirty="0">
                  <a:ln>
                    <a:noFill/>
                  </a:ln>
                  <a:solidFill>
                    <a:prstClr val="white"/>
                  </a:solidFill>
                  <a:effectLst/>
                  <a:uLnTx/>
                  <a:uFillTx/>
                  <a:latin typeface="Candara"/>
                  <a:ea typeface="+mn-ea"/>
                  <a:cs typeface="+mn-cs"/>
                </a:rPr>
                <a:t> Coming of Jesus</a:t>
              </a:r>
            </a:p>
          </p:txBody>
        </p:sp>
        <p:cxnSp>
          <p:nvCxnSpPr>
            <p:cNvPr id="63" name="Shape 36">
              <a:extLst>
                <a:ext uri="{FF2B5EF4-FFF2-40B4-BE49-F238E27FC236}">
                  <a16:creationId xmlns:a16="http://schemas.microsoft.com/office/drawing/2014/main" id="{B5900C0C-D417-173C-456F-170CF08DBE5F}"/>
                </a:ext>
              </a:extLst>
            </p:cNvPr>
            <p:cNvCxnSpPr>
              <a:cxnSpLocks/>
              <a:stCxn id="62" idx="3"/>
            </p:cNvCxnSpPr>
            <p:nvPr/>
          </p:nvCxnSpPr>
          <p:spPr>
            <a:xfrm>
              <a:off x="6124392" y="1892377"/>
              <a:ext cx="147882" cy="1841419"/>
            </a:xfrm>
            <a:prstGeom prst="bentConnector2">
              <a:avLst/>
            </a:prstGeom>
            <a:ln w="254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67" name="TextBox 66">
            <a:extLst>
              <a:ext uri="{FF2B5EF4-FFF2-40B4-BE49-F238E27FC236}">
                <a16:creationId xmlns:a16="http://schemas.microsoft.com/office/drawing/2014/main" id="{B91EF229-AEA5-B8E0-C591-68FC5E0103A0}"/>
              </a:ext>
            </a:extLst>
          </p:cNvPr>
          <p:cNvSpPr txBox="1"/>
          <p:nvPr/>
        </p:nvSpPr>
        <p:spPr>
          <a:xfrm>
            <a:off x="0" y="648638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 99</a:t>
            </a:r>
          </a:p>
        </p:txBody>
      </p:sp>
    </p:spTree>
    <p:extLst>
      <p:ext uri="{BB962C8B-B14F-4D97-AF65-F5344CB8AC3E}">
        <p14:creationId xmlns:p14="http://schemas.microsoft.com/office/powerpoint/2010/main" val="603181655"/>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down)">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wipe(left)">
                                      <p:cBhvr>
                                        <p:cTn id="12" dur="500"/>
                                        <p:tgtEl>
                                          <p:spTgt spid="5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down)">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wipe(left)">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wipe(down)">
                                      <p:cBhvr>
                                        <p:cTn id="32" dur="500"/>
                                        <p:tgtEl>
                                          <p:spTgt spid="4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wipe(left)">
                                      <p:cBhvr>
                                        <p:cTn id="3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247977"/>
          </a:xfrm>
          <a:solidFill>
            <a:schemeClr val="tx1"/>
          </a:solidFill>
          <a:ln w="25400">
            <a:solidFill>
              <a:srgbClr val="FFFF99"/>
            </a:solidFill>
          </a:ln>
        </p:spPr>
        <p:txBody>
          <a:bodyPr>
            <a:noAutofit/>
          </a:bodyPr>
          <a:lstStyle/>
          <a:p>
            <a:pPr algn="l"/>
            <a:r>
              <a:rPr lang="en-US" sz="2800" b="0" baseline="30000" dirty="0">
                <a:solidFill>
                  <a:prstClr val="white"/>
                </a:solidFill>
                <a:latin typeface="Cambria" panose="02040503050406030204" pitchFamily="18" charset="0"/>
                <a:ea typeface="Cambria" panose="02040503050406030204" pitchFamily="18" charset="0"/>
                <a:cs typeface="+mn-cs"/>
              </a:rPr>
              <a:t>2:</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 future days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 mountain of the Lord’s temple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will endure as the most important of mountains and will be the most prominent of hills. All the nations will stream to it;</a:t>
            </a:r>
            <a:endParaRPr lang="en-US" sz="36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389261"/>
            <a:ext cx="8998794" cy="4681884"/>
          </a:xfrm>
        </p:spPr>
        <p:txBody>
          <a:bodyPr>
            <a:normAutofit fontScale="92500" lnSpcReduction="10000"/>
          </a:bodyPr>
          <a:lstStyle/>
          <a:p>
            <a:r>
              <a:rPr lang="en-US" sz="3500" dirty="0"/>
              <a:t>“</a:t>
            </a:r>
            <a:r>
              <a:rPr lang="en-US" sz="3500" i="1" dirty="0">
                <a:solidFill>
                  <a:srgbClr val="ED7D31">
                    <a:lumMod val="60000"/>
                    <a:lumOff val="40000"/>
                  </a:srgbClr>
                </a:solidFill>
                <a:latin typeface="Cambria" panose="02040503050406030204" pitchFamily="18" charset="0"/>
                <a:ea typeface="Cambria" panose="02040503050406030204" pitchFamily="18" charset="0"/>
              </a:rPr>
              <a:t>the mountain of the Lord’s temple </a:t>
            </a:r>
            <a:r>
              <a:rPr lang="en-US" sz="3500" dirty="0"/>
              <a:t>” – </a:t>
            </a:r>
            <a:r>
              <a:rPr lang="en-US" sz="3600" dirty="0"/>
              <a:t>refers to </a:t>
            </a:r>
            <a:r>
              <a:rPr lang="en-US" sz="3600" b="1" i="1" dirty="0"/>
              <a:t>Mount Moriah</a:t>
            </a:r>
            <a:r>
              <a:rPr lang="en-US" sz="3600" dirty="0"/>
              <a:t>, where the temple was located as the focus of divine contact with humanity.</a:t>
            </a:r>
            <a:r>
              <a:rPr lang="en-US" sz="3600" baseline="30000" dirty="0">
                <a:solidFill>
                  <a:prstClr val="white"/>
                </a:solidFill>
              </a:rPr>
              <a:t> 1</a:t>
            </a:r>
            <a:endParaRPr lang="en-US" sz="3600" dirty="0"/>
          </a:p>
          <a:p>
            <a:r>
              <a:rPr lang="en-US" sz="3500" dirty="0"/>
              <a:t>This was actually separated from Ophel or the original City of David (Zion).</a:t>
            </a:r>
            <a:r>
              <a:rPr lang="en-US" sz="3600" baseline="30000" dirty="0">
                <a:solidFill>
                  <a:prstClr val="white"/>
                </a:solidFill>
              </a:rPr>
              <a:t> 2</a:t>
            </a:r>
            <a:endParaRPr lang="en-US" sz="3500" dirty="0"/>
          </a:p>
          <a:p>
            <a:r>
              <a:rPr lang="en-US" sz="3500" dirty="0"/>
              <a:t>But in the scriptures, the one word “</a:t>
            </a:r>
            <a:r>
              <a:rPr lang="en-US" sz="3500" i="1" dirty="0">
                <a:solidFill>
                  <a:srgbClr val="ED7D31">
                    <a:lumMod val="60000"/>
                    <a:lumOff val="40000"/>
                  </a:srgbClr>
                </a:solidFill>
                <a:latin typeface="Cambria" panose="02040503050406030204" pitchFamily="18" charset="0"/>
                <a:ea typeface="Cambria" panose="02040503050406030204" pitchFamily="18" charset="0"/>
              </a:rPr>
              <a:t>Zion</a:t>
            </a:r>
            <a:r>
              <a:rPr lang="en-US" sz="3500" dirty="0"/>
              <a:t>” designates both without necessarily making a distinction:</a:t>
            </a:r>
            <a:r>
              <a:rPr lang="en-US" sz="3600" baseline="30000" dirty="0">
                <a:solidFill>
                  <a:prstClr val="white"/>
                </a:solidFill>
              </a:rPr>
              <a:t> 2</a:t>
            </a:r>
            <a:endParaRPr lang="en-US" sz="3500" dirty="0"/>
          </a:p>
          <a:p>
            <a:pPr lvl="1"/>
            <a:r>
              <a:rPr lang="en-US" sz="3100" i="1" dirty="0">
                <a:solidFill>
                  <a:srgbClr val="F4B183"/>
                </a:solidFill>
                <a:latin typeface="Cambria" panose="02040503050406030204" pitchFamily="18" charset="0"/>
                <a:ea typeface="Cambria" panose="02040503050406030204" pitchFamily="18" charset="0"/>
              </a:rPr>
              <a:t>God has revealed himself in Judah; in Israel his reputation is great. He lives in </a:t>
            </a:r>
            <a:r>
              <a:rPr lang="en-US" sz="3100" b="1" i="1" dirty="0">
                <a:solidFill>
                  <a:schemeClr val="accent2"/>
                </a:solidFill>
                <a:latin typeface="Cambria" panose="02040503050406030204" pitchFamily="18" charset="0"/>
                <a:ea typeface="Cambria" panose="02040503050406030204" pitchFamily="18" charset="0"/>
              </a:rPr>
              <a:t>Salem</a:t>
            </a:r>
            <a:r>
              <a:rPr lang="en-US" sz="3100" i="1" dirty="0">
                <a:solidFill>
                  <a:srgbClr val="F4B183"/>
                </a:solidFill>
                <a:latin typeface="Cambria" panose="02040503050406030204" pitchFamily="18" charset="0"/>
                <a:ea typeface="Cambria" panose="02040503050406030204" pitchFamily="18" charset="0"/>
              </a:rPr>
              <a:t> [short for </a:t>
            </a:r>
            <a:r>
              <a:rPr lang="en-US" sz="3100" b="1" i="1" dirty="0">
                <a:solidFill>
                  <a:schemeClr val="accent2"/>
                </a:solidFill>
                <a:latin typeface="Cambria" panose="02040503050406030204" pitchFamily="18" charset="0"/>
                <a:ea typeface="Cambria" panose="02040503050406030204" pitchFamily="18" charset="0"/>
              </a:rPr>
              <a:t>Jerusalem</a:t>
            </a:r>
            <a:r>
              <a:rPr lang="en-US" sz="3100" i="1" dirty="0">
                <a:solidFill>
                  <a:srgbClr val="F4B183"/>
                </a:solidFill>
                <a:latin typeface="Cambria" panose="02040503050406030204" pitchFamily="18" charset="0"/>
                <a:ea typeface="Cambria" panose="02040503050406030204" pitchFamily="18" charset="0"/>
              </a:rPr>
              <a:t>]; he dwells in </a:t>
            </a:r>
            <a:r>
              <a:rPr lang="en-US" sz="3100" b="1" i="1" dirty="0">
                <a:solidFill>
                  <a:schemeClr val="accent2"/>
                </a:solidFill>
                <a:latin typeface="Cambria" panose="02040503050406030204" pitchFamily="18" charset="0"/>
                <a:ea typeface="Cambria" panose="02040503050406030204" pitchFamily="18" charset="0"/>
              </a:rPr>
              <a:t>Zion</a:t>
            </a:r>
            <a:r>
              <a:rPr lang="en-US" sz="3100" i="1" dirty="0">
                <a:solidFill>
                  <a:srgbClr val="F4B183"/>
                </a:solidFill>
                <a:latin typeface="Cambria" panose="02040503050406030204" pitchFamily="18" charset="0"/>
                <a:ea typeface="Cambria" panose="02040503050406030204" pitchFamily="18" charset="0"/>
              </a:rPr>
              <a:t>. </a:t>
            </a:r>
            <a:r>
              <a:rPr lang="en-US" sz="3100" dirty="0"/>
              <a:t>(Ps 76:2)</a:t>
            </a:r>
          </a:p>
          <a:p>
            <a:pPr lvl="1"/>
            <a:endParaRPr lang="en-US" sz="3700" dirty="0"/>
          </a:p>
          <a:p>
            <a:endParaRPr lang="en-US" sz="3600"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211669"/>
            <a:ext cx="9144000" cy="646331"/>
          </a:xfrm>
          <a:prstGeom prst="rect">
            <a:avLst/>
          </a:prstGeom>
          <a:noFill/>
        </p:spPr>
        <p:txBody>
          <a:bodyPr wrap="square" rtlCol="0">
            <a:spAutoFit/>
          </a:bodyPr>
          <a:lstStyle/>
          <a:p>
            <a:pPr>
              <a:defRPr/>
            </a:pPr>
            <a:r>
              <a:rPr lang="en-US" baseline="30000" dirty="0">
                <a:solidFill>
                  <a:prstClr val="white"/>
                </a:solidFill>
              </a:rPr>
              <a:t>1 </a:t>
            </a: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a:t>
            </a:r>
            <a:r>
              <a:rPr lang="en-US" dirty="0">
                <a:solidFill>
                  <a:prstClr val="white"/>
                </a:solidFill>
              </a:rPr>
              <a:t>. 78)</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a:defRPr/>
            </a:pPr>
            <a:r>
              <a:rPr lang="en-US" baseline="30000" dirty="0">
                <a:solidFill>
                  <a:prstClr val="white"/>
                </a:solidFill>
              </a:rPr>
              <a:t>2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 99</a:t>
            </a:r>
          </a:p>
        </p:txBody>
      </p:sp>
    </p:spTree>
    <p:extLst>
      <p:ext uri="{BB962C8B-B14F-4D97-AF65-F5344CB8AC3E}">
        <p14:creationId xmlns:p14="http://schemas.microsoft.com/office/powerpoint/2010/main" val="25230121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92646-7FF1-ECF5-5130-F566F3D86C35}"/>
              </a:ext>
            </a:extLst>
          </p:cNvPr>
          <p:cNvSpPr>
            <a:spLocks noGrp="1"/>
          </p:cNvSpPr>
          <p:nvPr>
            <p:ph type="title"/>
          </p:nvPr>
        </p:nvSpPr>
        <p:spPr>
          <a:xfrm>
            <a:off x="0" y="0"/>
            <a:ext cx="9144000" cy="892611"/>
          </a:xfrm>
        </p:spPr>
        <p:txBody>
          <a:bodyPr/>
          <a:lstStyle/>
          <a:p>
            <a:pPr algn="ctr"/>
            <a:r>
              <a:rPr lang="en-US" sz="4000" dirty="0">
                <a:solidFill>
                  <a:schemeClr val="bg1"/>
                </a:solidFill>
              </a:rPr>
              <a:t>“</a:t>
            </a:r>
            <a:r>
              <a:rPr lang="en-US" sz="4000" i="1" dirty="0">
                <a:solidFill>
                  <a:srgbClr val="F4B183"/>
                </a:solidFill>
                <a:latin typeface="Cambria" panose="02040503050406030204" pitchFamily="18" charset="0"/>
                <a:ea typeface="Cambria" panose="02040503050406030204" pitchFamily="18" charset="0"/>
              </a:rPr>
              <a:t>The Mountain of the Lord’s Temple</a:t>
            </a:r>
            <a:r>
              <a:rPr lang="en-US" sz="4000" dirty="0">
                <a:solidFill>
                  <a:schemeClr val="bg1"/>
                </a:solidFill>
              </a:rPr>
              <a:t>”</a:t>
            </a:r>
          </a:p>
        </p:txBody>
      </p:sp>
      <p:pic>
        <p:nvPicPr>
          <p:cNvPr id="4" name="Picture 3">
            <a:extLst>
              <a:ext uri="{FF2B5EF4-FFF2-40B4-BE49-F238E27FC236}">
                <a16:creationId xmlns:a16="http://schemas.microsoft.com/office/drawing/2014/main" id="{99D200A9-5FEF-FFF4-1FE9-B79BACEFC9B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63667" y="1093653"/>
            <a:ext cx="3823826" cy="4871736"/>
          </a:xfrm>
          <a:prstGeom prst="rect">
            <a:avLst/>
          </a:prstGeom>
        </p:spPr>
      </p:pic>
      <p:sp>
        <p:nvSpPr>
          <p:cNvPr id="5" name="TextBox 4">
            <a:extLst>
              <a:ext uri="{FF2B5EF4-FFF2-40B4-BE49-F238E27FC236}">
                <a16:creationId xmlns:a16="http://schemas.microsoft.com/office/drawing/2014/main" id="{BDFCFD89-BD1B-D860-C0C8-20FEEDCBE162}"/>
              </a:ext>
            </a:extLst>
          </p:cNvPr>
          <p:cNvSpPr txBox="1"/>
          <p:nvPr/>
        </p:nvSpPr>
        <p:spPr>
          <a:xfrm>
            <a:off x="263667" y="5965389"/>
            <a:ext cx="3823826" cy="523220"/>
          </a:xfrm>
          <a:prstGeom prst="rect">
            <a:avLst/>
          </a:prstGeom>
          <a:noFill/>
        </p:spPr>
        <p:txBody>
          <a:bodyPr wrap="square" rtlCol="0">
            <a:spAutoFit/>
          </a:bodyPr>
          <a:lstStyle/>
          <a:p>
            <a:pPr>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hlinkClick r:id="rId3"/>
              </a:rPr>
              <a:t>https://en.wikipedia.org/wiki/Mount_Zion#/media/File:JerusalemTopography.png</a:t>
            </a: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3" name="Picture 2">
            <a:extLst>
              <a:ext uri="{FF2B5EF4-FFF2-40B4-BE49-F238E27FC236}">
                <a16:creationId xmlns:a16="http://schemas.microsoft.com/office/drawing/2014/main" id="{8B7FF3AC-6D3E-3B4C-A05E-FBEE3273065E}"/>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454188" y="1093653"/>
            <a:ext cx="4323117" cy="4871736"/>
          </a:xfrm>
          <a:prstGeom prst="rect">
            <a:avLst/>
          </a:prstGeom>
        </p:spPr>
      </p:pic>
      <p:sp>
        <p:nvSpPr>
          <p:cNvPr id="6" name="TextBox 5">
            <a:extLst>
              <a:ext uri="{FF2B5EF4-FFF2-40B4-BE49-F238E27FC236}">
                <a16:creationId xmlns:a16="http://schemas.microsoft.com/office/drawing/2014/main" id="{8BC64A88-FFAA-CBC3-6C26-80B20EE0CDF6}"/>
              </a:ext>
            </a:extLst>
          </p:cNvPr>
          <p:cNvSpPr txBox="1"/>
          <p:nvPr/>
        </p:nvSpPr>
        <p:spPr>
          <a:xfrm>
            <a:off x="4454187" y="5965389"/>
            <a:ext cx="4323117" cy="523220"/>
          </a:xfrm>
          <a:prstGeom prst="rect">
            <a:avLst/>
          </a:prstGeom>
          <a:noFill/>
        </p:spPr>
        <p:txBody>
          <a:bodyPr wrap="square" rtlCol="0">
            <a:spAutoFit/>
          </a:bodyPr>
          <a:lstStyle/>
          <a:p>
            <a:pPr>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hlinkClick r:id="rId5"/>
              </a:rPr>
              <a:t>https://www.generationword.com/jerusalem101-photos/BOOK-PHOTOS/topography-jerusalem.jpg</a:t>
            </a: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4027282636"/>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92646-7FF1-ECF5-5130-F566F3D86C35}"/>
              </a:ext>
            </a:extLst>
          </p:cNvPr>
          <p:cNvSpPr>
            <a:spLocks noGrp="1"/>
          </p:cNvSpPr>
          <p:nvPr>
            <p:ph type="title"/>
          </p:nvPr>
        </p:nvSpPr>
        <p:spPr>
          <a:xfrm>
            <a:off x="0" y="1"/>
            <a:ext cx="9144000" cy="965418"/>
          </a:xfrm>
        </p:spPr>
        <p:txBody>
          <a:bodyPr/>
          <a:lstStyle/>
          <a:p>
            <a:pPr algn="ctr"/>
            <a:r>
              <a:rPr lang="en-US" sz="4000" dirty="0">
                <a:solidFill>
                  <a:schemeClr val="bg1"/>
                </a:solidFill>
              </a:rPr>
              <a:t>“</a:t>
            </a:r>
            <a:r>
              <a:rPr lang="en-US" sz="4000" i="1" dirty="0">
                <a:solidFill>
                  <a:srgbClr val="F4B183"/>
                </a:solidFill>
                <a:latin typeface="Cambria" panose="02040503050406030204" pitchFamily="18" charset="0"/>
                <a:ea typeface="Cambria" panose="02040503050406030204" pitchFamily="18" charset="0"/>
              </a:rPr>
              <a:t>The Mountain of the Lord’s Temple</a:t>
            </a:r>
            <a:r>
              <a:rPr lang="en-US" sz="4000" dirty="0">
                <a:solidFill>
                  <a:schemeClr val="bg1"/>
                </a:solidFill>
              </a:rPr>
              <a:t>”</a:t>
            </a:r>
            <a:endParaRPr lang="en-US" sz="4000" dirty="0"/>
          </a:p>
        </p:txBody>
      </p:sp>
      <p:pic>
        <p:nvPicPr>
          <p:cNvPr id="4" name="Picture 3">
            <a:extLst>
              <a:ext uri="{FF2B5EF4-FFF2-40B4-BE49-F238E27FC236}">
                <a16:creationId xmlns:a16="http://schemas.microsoft.com/office/drawing/2014/main" id="{99D200A9-5FEF-FFF4-1FE9-B79BACEFC9B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427272" y="2350414"/>
            <a:ext cx="6415770" cy="4170249"/>
          </a:xfrm>
          <a:prstGeom prst="rect">
            <a:avLst/>
          </a:prstGeom>
        </p:spPr>
      </p:pic>
      <p:sp>
        <p:nvSpPr>
          <p:cNvPr id="5" name="TextBox 4">
            <a:extLst>
              <a:ext uri="{FF2B5EF4-FFF2-40B4-BE49-F238E27FC236}">
                <a16:creationId xmlns:a16="http://schemas.microsoft.com/office/drawing/2014/main" id="{BDFCFD89-BD1B-D860-C0C8-20FEEDCBE162}"/>
              </a:ext>
            </a:extLst>
          </p:cNvPr>
          <p:cNvSpPr txBox="1"/>
          <p:nvPr/>
        </p:nvSpPr>
        <p:spPr>
          <a:xfrm>
            <a:off x="1427272" y="6520663"/>
            <a:ext cx="6415770" cy="307777"/>
          </a:xfrm>
          <a:prstGeom prst="rect">
            <a:avLst/>
          </a:prstGeom>
          <a:noFill/>
        </p:spPr>
        <p:txBody>
          <a:bodyPr wrap="square" rtlCol="0">
            <a:spAutoFit/>
          </a:bodyPr>
          <a:lstStyle/>
          <a:p>
            <a:pPr>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hlinkClick r:id="rId3"/>
              </a:rPr>
              <a:t>https://www.returntogod.com/jerusalem/mountains.htm</a:t>
            </a: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7" name="TextBox 6">
            <a:extLst>
              <a:ext uri="{FF2B5EF4-FFF2-40B4-BE49-F238E27FC236}">
                <a16:creationId xmlns:a16="http://schemas.microsoft.com/office/drawing/2014/main" id="{BD37D1F4-FAA8-A6EE-DBBB-1E08B352CCA5}"/>
              </a:ext>
            </a:extLst>
          </p:cNvPr>
          <p:cNvSpPr txBox="1"/>
          <p:nvPr/>
        </p:nvSpPr>
        <p:spPr>
          <a:xfrm>
            <a:off x="1427272" y="965419"/>
            <a:ext cx="3400290" cy="1384995"/>
          </a:xfrm>
          <a:prstGeom prst="rect">
            <a:avLst/>
          </a:prstGeom>
          <a:noFill/>
        </p:spPr>
        <p:txBody>
          <a:bodyPr wrap="none" rtlCol="0">
            <a:spAutoFit/>
          </a:bodyPr>
          <a:lstStyle/>
          <a:p>
            <a:r>
              <a:rPr lang="en-US" sz="2800" b="1" dirty="0">
                <a:solidFill>
                  <a:srgbClr val="FFFF99"/>
                </a:solidFill>
                <a:latin typeface="Arial, Helvetica, sans-serif"/>
              </a:rPr>
              <a:t>1 - Mount of Olives</a:t>
            </a:r>
            <a:br>
              <a:rPr lang="en-US" sz="2800" b="1" dirty="0">
                <a:solidFill>
                  <a:srgbClr val="FFFF99"/>
                </a:solidFill>
                <a:latin typeface="Arial, Helvetica, sans-serif"/>
              </a:rPr>
            </a:br>
            <a:r>
              <a:rPr lang="en-US" sz="2800" b="1" dirty="0">
                <a:solidFill>
                  <a:srgbClr val="FFFF99"/>
                </a:solidFill>
                <a:latin typeface="Arial, Helvetica, sans-serif"/>
              </a:rPr>
              <a:t>2 - Mount Moriah</a:t>
            </a:r>
            <a:br>
              <a:rPr lang="en-US" sz="2800" b="1" dirty="0">
                <a:solidFill>
                  <a:srgbClr val="FFFF99"/>
                </a:solidFill>
                <a:latin typeface="Arial, Helvetica, sans-serif"/>
              </a:rPr>
            </a:br>
            <a:r>
              <a:rPr lang="en-US" sz="2800" b="1" dirty="0">
                <a:solidFill>
                  <a:srgbClr val="FFFF99"/>
                </a:solidFill>
                <a:latin typeface="Arial, Helvetica, sans-serif"/>
              </a:rPr>
              <a:t>3 - Mount Zion</a:t>
            </a:r>
            <a:endParaRPr lang="en-US" sz="2800" dirty="0">
              <a:solidFill>
                <a:srgbClr val="FFFF99"/>
              </a:solidFill>
            </a:endParaRPr>
          </a:p>
        </p:txBody>
      </p:sp>
    </p:spTree>
    <p:extLst>
      <p:ext uri="{BB962C8B-B14F-4D97-AF65-F5344CB8AC3E}">
        <p14:creationId xmlns:p14="http://schemas.microsoft.com/office/powerpoint/2010/main" val="3275088268"/>
      </p:ext>
    </p:extLst>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92646-7FF1-ECF5-5130-F566F3D86C35}"/>
              </a:ext>
            </a:extLst>
          </p:cNvPr>
          <p:cNvSpPr>
            <a:spLocks noGrp="1"/>
          </p:cNvSpPr>
          <p:nvPr>
            <p:ph type="title"/>
          </p:nvPr>
        </p:nvSpPr>
        <p:spPr>
          <a:xfrm>
            <a:off x="0" y="1"/>
            <a:ext cx="9144000" cy="965418"/>
          </a:xfrm>
        </p:spPr>
        <p:txBody>
          <a:bodyPr/>
          <a:lstStyle/>
          <a:p>
            <a:pPr algn="ctr"/>
            <a:r>
              <a:rPr lang="en-US" sz="4800" dirty="0"/>
              <a:t>The Mountain of the Lord’s Temple</a:t>
            </a:r>
          </a:p>
        </p:txBody>
      </p:sp>
      <p:pic>
        <p:nvPicPr>
          <p:cNvPr id="4" name="Picture 3">
            <a:extLst>
              <a:ext uri="{FF2B5EF4-FFF2-40B4-BE49-F238E27FC236}">
                <a16:creationId xmlns:a16="http://schemas.microsoft.com/office/drawing/2014/main" id="{99D200A9-5FEF-FFF4-1FE9-B79BACEFC9B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6971" y="965419"/>
            <a:ext cx="7550057" cy="5503153"/>
          </a:xfrm>
          <a:prstGeom prst="rect">
            <a:avLst/>
          </a:prstGeom>
        </p:spPr>
      </p:pic>
      <p:sp>
        <p:nvSpPr>
          <p:cNvPr id="5" name="TextBox 4">
            <a:extLst>
              <a:ext uri="{FF2B5EF4-FFF2-40B4-BE49-F238E27FC236}">
                <a16:creationId xmlns:a16="http://schemas.microsoft.com/office/drawing/2014/main" id="{BDFCFD89-BD1B-D860-C0C8-20FEEDCBE162}"/>
              </a:ext>
            </a:extLst>
          </p:cNvPr>
          <p:cNvSpPr txBox="1"/>
          <p:nvPr/>
        </p:nvSpPr>
        <p:spPr>
          <a:xfrm>
            <a:off x="796971" y="6468572"/>
            <a:ext cx="7550056" cy="307777"/>
          </a:xfrm>
          <a:prstGeom prst="rect">
            <a:avLst/>
          </a:prstGeom>
          <a:noFill/>
        </p:spPr>
        <p:txBody>
          <a:bodyPr wrap="square" rtlCol="0">
            <a:spAutoFit/>
          </a:bodyPr>
          <a:lstStyle/>
          <a:p>
            <a:pPr>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hlinkClick r:id="rId3"/>
              </a:rPr>
              <a:t>https://www.generationword.com/jerusalem101-photos/ophel/ophel-labeled-2.jpg</a:t>
            </a: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424042378"/>
      </p:ext>
    </p:extLst>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247977"/>
          </a:xfrm>
          <a:solidFill>
            <a:schemeClr val="tx1"/>
          </a:solidFill>
          <a:ln w="25400">
            <a:solidFill>
              <a:srgbClr val="FFFF99"/>
            </a:solidFill>
          </a:ln>
        </p:spPr>
        <p:txBody>
          <a:bodyPr>
            <a:noAutofit/>
          </a:bodyPr>
          <a:lstStyle/>
          <a:p>
            <a:pPr algn="l"/>
            <a:r>
              <a:rPr lang="en-US" sz="2800" b="0" baseline="30000" dirty="0">
                <a:solidFill>
                  <a:prstClr val="white"/>
                </a:solidFill>
                <a:latin typeface="Cambria" panose="02040503050406030204" pitchFamily="18" charset="0"/>
                <a:ea typeface="Cambria" panose="02040503050406030204" pitchFamily="18" charset="0"/>
                <a:cs typeface="+mn-cs"/>
              </a:rPr>
              <a:t>2:</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 future days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 mountain of the Lord’s temple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will endure as the most important of mountains and will be the most prominent of hills. All the nations will stream to it;</a:t>
            </a:r>
            <a:endParaRPr lang="en-US" sz="36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389261"/>
            <a:ext cx="8998794" cy="5097128"/>
          </a:xfrm>
        </p:spPr>
        <p:txBody>
          <a:bodyPr>
            <a:normAutofit fontScale="77500" lnSpcReduction="20000"/>
          </a:bodyPr>
          <a:lstStyle/>
          <a:p>
            <a:r>
              <a:rPr lang="en-US" sz="4100" dirty="0"/>
              <a:t>Mount Moriah was not a particularly high mountain (2,438 feet), and was surrounded by higher peaks, such as the Mount of Olives (2,641 feet).</a:t>
            </a:r>
          </a:p>
          <a:p>
            <a:r>
              <a:rPr lang="en-US" sz="4100" dirty="0"/>
              <a:t>Nevertheless it was the Lord’s earthly dwelling place, situated in his royal capital of Jerusalem.</a:t>
            </a:r>
          </a:p>
          <a:p>
            <a:r>
              <a:rPr lang="en-US" sz="4100" dirty="0"/>
              <a:t>In Isaiah’s day, this glorious reality was not grasped by other nations.</a:t>
            </a:r>
          </a:p>
          <a:p>
            <a:r>
              <a:rPr lang="en-US" sz="4100" dirty="0"/>
              <a:t>However, in time to come its exclusive splendor would be seen by “</a:t>
            </a:r>
            <a:r>
              <a:rPr lang="en-US" sz="4400" i="1" dirty="0">
                <a:solidFill>
                  <a:srgbClr val="ED7D31">
                    <a:lumMod val="60000"/>
                    <a:lumOff val="40000"/>
                  </a:srgbClr>
                </a:solidFill>
                <a:latin typeface="Cambria" panose="02040503050406030204" pitchFamily="18" charset="0"/>
                <a:ea typeface="Cambria" panose="02040503050406030204" pitchFamily="18" charset="0"/>
              </a:rPr>
              <a:t>all the nations</a:t>
            </a:r>
            <a:r>
              <a:rPr lang="en-US" sz="4100" dirty="0"/>
              <a:t>” as they assess not its </a:t>
            </a:r>
            <a:r>
              <a:rPr lang="en-US" sz="4100" b="1" i="1" dirty="0"/>
              <a:t>topological</a:t>
            </a:r>
            <a:r>
              <a:rPr lang="en-US" sz="4100" dirty="0"/>
              <a:t> or </a:t>
            </a:r>
            <a:r>
              <a:rPr lang="en-US" sz="4100" b="1" i="1" dirty="0"/>
              <a:t>political</a:t>
            </a:r>
            <a:r>
              <a:rPr lang="en-US" sz="4100" dirty="0"/>
              <a:t> significance, but its </a:t>
            </a:r>
            <a:r>
              <a:rPr lang="en-US" sz="4100" b="1" i="1" dirty="0"/>
              <a:t>spiritual</a:t>
            </a:r>
            <a:r>
              <a:rPr lang="en-US" sz="4100" dirty="0"/>
              <a:t> pre-eminence as the place where Yahweh was pleased to reveal himself.</a:t>
            </a:r>
          </a:p>
          <a:p>
            <a:endParaRPr lang="en-US" sz="3600"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a:t>
            </a:r>
            <a:r>
              <a:rPr lang="en-US" dirty="0">
                <a:solidFill>
                  <a:prstClr val="white"/>
                </a:solidFill>
              </a:rPr>
              <a:t>. 78)</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935810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247977"/>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 future days the mountain of the Lord’s temple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will endure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as the most important of mountains and will be the most prominent of hills. All the nations will stream to it;</a:t>
            </a:r>
            <a:endParaRPr lang="en-US" sz="36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389261"/>
            <a:ext cx="8998794" cy="4870258"/>
          </a:xfrm>
        </p:spPr>
        <p:txBody>
          <a:bodyPr>
            <a:normAutofit fontScale="92500"/>
          </a:bodyPr>
          <a:lstStyle/>
          <a:p>
            <a:r>
              <a:rPr lang="en-US" dirty="0"/>
              <a:t>The phrase “</a:t>
            </a:r>
            <a:r>
              <a:rPr lang="en-US" i="1" dirty="0">
                <a:solidFill>
                  <a:srgbClr val="ED7D31">
                    <a:lumMod val="60000"/>
                    <a:lumOff val="40000"/>
                  </a:srgbClr>
                </a:solidFill>
                <a:latin typeface="Cambria" panose="02040503050406030204" pitchFamily="18" charset="0"/>
                <a:ea typeface="Cambria" panose="02040503050406030204" pitchFamily="18" charset="0"/>
              </a:rPr>
              <a:t>will endure</a:t>
            </a:r>
            <a:r>
              <a:rPr lang="en-US" dirty="0"/>
              <a:t>” does not describe a </a:t>
            </a:r>
            <a:r>
              <a:rPr lang="en-US" b="1" i="1" dirty="0"/>
              <a:t>temporary</a:t>
            </a:r>
            <a:r>
              <a:rPr lang="en-US" dirty="0"/>
              <a:t> phenomenon, but something that will continue unshaken by earthly turmoil because the Lord has </a:t>
            </a:r>
            <a:r>
              <a:rPr lang="en-US" b="1" i="1" dirty="0"/>
              <a:t>securely established </a:t>
            </a:r>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the mountain of the Lord’s temple… as the </a:t>
            </a:r>
            <a:r>
              <a:rPr lang="en-US" b="1" i="1" dirty="0">
                <a:solidFill>
                  <a:schemeClr val="accent2"/>
                </a:solidFill>
                <a:latin typeface="Cambria" panose="02040503050406030204" pitchFamily="18" charset="0"/>
                <a:ea typeface="Cambria" panose="02040503050406030204" pitchFamily="18" charset="0"/>
              </a:rPr>
              <a:t>most important</a:t>
            </a:r>
            <a:r>
              <a:rPr lang="en-US" i="1" dirty="0">
                <a:solidFill>
                  <a:srgbClr val="ED7D31">
                    <a:lumMod val="60000"/>
                    <a:lumOff val="40000"/>
                  </a:srgbClr>
                </a:solidFill>
                <a:latin typeface="Cambria" panose="02040503050406030204" pitchFamily="18" charset="0"/>
                <a:ea typeface="Cambria" panose="02040503050406030204" pitchFamily="18" charset="0"/>
              </a:rPr>
              <a:t> of mountains and… the </a:t>
            </a:r>
            <a:r>
              <a:rPr lang="en-US" b="1" i="1" dirty="0">
                <a:solidFill>
                  <a:schemeClr val="accent2"/>
                </a:solidFill>
                <a:latin typeface="Cambria" panose="02040503050406030204" pitchFamily="18" charset="0"/>
                <a:ea typeface="Cambria" panose="02040503050406030204" pitchFamily="18" charset="0"/>
              </a:rPr>
              <a:t>most prominent </a:t>
            </a:r>
            <a:r>
              <a:rPr lang="en-US" i="1" dirty="0">
                <a:solidFill>
                  <a:srgbClr val="ED7D31">
                    <a:lumMod val="60000"/>
                    <a:lumOff val="40000"/>
                  </a:srgbClr>
                </a:solidFill>
                <a:latin typeface="Cambria" panose="02040503050406030204" pitchFamily="18" charset="0"/>
                <a:ea typeface="Cambria" panose="02040503050406030204" pitchFamily="18" charset="0"/>
              </a:rPr>
              <a:t>of hills</a:t>
            </a:r>
            <a:r>
              <a:rPr lang="en-US" dirty="0"/>
              <a:t>”.</a:t>
            </a:r>
            <a:r>
              <a:rPr lang="en-US" baseline="30000" dirty="0">
                <a:solidFill>
                  <a:prstClr val="white"/>
                </a:solidFill>
              </a:rPr>
              <a:t> 1 </a:t>
            </a:r>
            <a:endParaRPr lang="en-US" dirty="0"/>
          </a:p>
          <a:p>
            <a:r>
              <a:rPr lang="en-US" dirty="0"/>
              <a:t>In the ancient world, mountains were often held to be the homes of the gods.</a:t>
            </a:r>
            <a:r>
              <a:rPr lang="en-US" baseline="30000" dirty="0">
                <a:solidFill>
                  <a:prstClr val="white"/>
                </a:solidFill>
              </a:rPr>
              <a:t> 2</a:t>
            </a:r>
            <a:r>
              <a:rPr lang="en-US" dirty="0"/>
              <a:t> </a:t>
            </a:r>
          </a:p>
          <a:p>
            <a:r>
              <a:rPr lang="en-US" dirty="0"/>
              <a:t>Therefore, the exaltation of “</a:t>
            </a:r>
            <a:r>
              <a:rPr lang="en-US" i="1" dirty="0">
                <a:solidFill>
                  <a:srgbClr val="ED7D31">
                    <a:lumMod val="60000"/>
                    <a:lumOff val="40000"/>
                  </a:srgbClr>
                </a:solidFill>
                <a:latin typeface="Cambria" panose="02040503050406030204" pitchFamily="18" charset="0"/>
                <a:ea typeface="Cambria" panose="02040503050406030204" pitchFamily="18" charset="0"/>
              </a:rPr>
              <a:t>the mountain of the Lord’s temple</a:t>
            </a:r>
            <a:r>
              <a:rPr lang="en-US" dirty="0"/>
              <a:t>”, the mountain where </a:t>
            </a:r>
            <a:r>
              <a:rPr lang="en-US" b="1" i="1" dirty="0"/>
              <a:t>he</a:t>
            </a:r>
            <a:r>
              <a:rPr lang="en-US" dirty="0"/>
              <a:t> lives, signifies a supernatural triumph of the Lord over all gods.</a:t>
            </a:r>
            <a:r>
              <a:rPr lang="en-US" baseline="30000" dirty="0">
                <a:solidFill>
                  <a:prstClr val="white"/>
                </a:solidFill>
              </a:rPr>
              <a:t> 2</a:t>
            </a:r>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211669"/>
            <a:ext cx="9144000" cy="646331"/>
          </a:xfrm>
          <a:prstGeom prst="rect">
            <a:avLst/>
          </a:prstGeom>
          <a:noFill/>
        </p:spPr>
        <p:txBody>
          <a:bodyPr wrap="square" rtlCol="0">
            <a:spAutoFit/>
          </a:bodyPr>
          <a:lstStyle/>
          <a:p>
            <a:pPr lvl="0">
              <a:defRPr/>
            </a:pPr>
            <a:r>
              <a:rPr lang="en-US" baseline="30000" dirty="0">
                <a:solidFill>
                  <a:prstClr val="white"/>
                </a:solidFill>
              </a:rPr>
              <a:t>1 </a:t>
            </a: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a:t>
            </a:r>
            <a:r>
              <a:rPr lang="en-US" dirty="0">
                <a:solidFill>
                  <a:prstClr val="white"/>
                </a:solidFill>
              </a:rPr>
              <a:t>. 78)</a:t>
            </a:r>
          </a:p>
          <a:p>
            <a:pPr lvl="0">
              <a:defRPr/>
            </a:pPr>
            <a:r>
              <a:rPr lang="en-US" baseline="30000" dirty="0">
                <a:solidFill>
                  <a:prstClr val="white"/>
                </a:solidFill>
              </a:rPr>
              <a:t>2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Motyer, J. Alec. The Prophecy of Isaiah (p. 54). InterVarsity Press.</a:t>
            </a:r>
          </a:p>
        </p:txBody>
      </p:sp>
    </p:spTree>
    <p:extLst>
      <p:ext uri="{BB962C8B-B14F-4D97-AF65-F5344CB8AC3E}">
        <p14:creationId xmlns:p14="http://schemas.microsoft.com/office/powerpoint/2010/main" val="41703191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247977"/>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 future days the mountain of the Lord’s temple will endure as the most important of mountains and will be the most prominent of hills.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All the nations will stream to it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36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96222" y="1389260"/>
            <a:ext cx="8653443" cy="5099407"/>
          </a:xfrm>
        </p:spPr>
        <p:txBody>
          <a:bodyPr>
            <a:normAutofit lnSpcReduction="10000"/>
          </a:bodyPr>
          <a:lstStyle/>
          <a:p>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All the nations will stream to it</a:t>
            </a:r>
            <a:r>
              <a:rPr lang="en-US" dirty="0"/>
              <a:t>” – a strange picture is painted here where the nations of the world are depicted as rivers flowing </a:t>
            </a:r>
            <a:r>
              <a:rPr lang="en-US" b="1" i="1" dirty="0"/>
              <a:t>up</a:t>
            </a:r>
            <a:r>
              <a:rPr lang="en-US" dirty="0"/>
              <a:t> the mountain where the Lord dwells.</a:t>
            </a:r>
            <a:r>
              <a:rPr lang="en-US" baseline="30000" dirty="0">
                <a:solidFill>
                  <a:prstClr val="white"/>
                </a:solidFill>
              </a:rPr>
              <a:t> </a:t>
            </a:r>
          </a:p>
          <a:p>
            <a:r>
              <a:rPr lang="en-US" dirty="0"/>
              <a:t>By means of this picture, Isaiah wishes to teach the truth that the worship of the Lord will triumph over all other religions and forms of worship.</a:t>
            </a:r>
          </a:p>
          <a:p>
            <a:r>
              <a:rPr lang="en-US" dirty="0"/>
              <a:t>In Isaiah’s day, the nations regarded the LORD as the God of merely Israel, a local deity.</a:t>
            </a:r>
          </a:p>
          <a:p>
            <a:r>
              <a:rPr lang="en-US" dirty="0"/>
              <a:t>But in the </a:t>
            </a:r>
            <a:r>
              <a:rPr lang="en-US" b="1" i="1" dirty="0"/>
              <a:t>latter days</a:t>
            </a:r>
            <a:r>
              <a:rPr lang="en-US" dirty="0"/>
              <a:t>, this religion of Israel would be known </a:t>
            </a:r>
            <a:r>
              <a:rPr lang="en-US" b="1" i="1" dirty="0"/>
              <a:t>throughout the world</a:t>
            </a:r>
            <a:r>
              <a:rPr lang="en-US" dirty="0"/>
              <a:t>.</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7"/>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 101</a:t>
            </a:r>
          </a:p>
        </p:txBody>
      </p:sp>
    </p:spTree>
    <p:extLst>
      <p:ext uri="{BB962C8B-B14F-4D97-AF65-F5344CB8AC3E}">
        <p14:creationId xmlns:p14="http://schemas.microsoft.com/office/powerpoint/2010/main" val="223455481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247977"/>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 future days the mountain of the Lord’s temple will endure as the most important of mountains and will be the most prominent of hills.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All the nations will stream to it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36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59015" y="1389261"/>
            <a:ext cx="8598500" cy="4681884"/>
          </a:xfrm>
        </p:spPr>
        <p:txBody>
          <a:bodyPr>
            <a:normAutofit/>
          </a:bodyPr>
          <a:lstStyle/>
          <a:p>
            <a:r>
              <a:rPr lang="en-US" dirty="0"/>
              <a:t>In the light of the New Testament we can now see that the reference of this prophesy is to the church which Jesus Christ founded.</a:t>
            </a:r>
            <a:r>
              <a:rPr lang="en-US" baseline="30000" dirty="0">
                <a:solidFill>
                  <a:prstClr val="white"/>
                </a:solidFill>
              </a:rPr>
              <a:t>1 </a:t>
            </a:r>
            <a:endParaRPr lang="en-US" dirty="0"/>
          </a:p>
          <a:p>
            <a:r>
              <a:rPr lang="en-US" dirty="0"/>
              <a:t>Beginning at Jerusalem the disciples went throughout the world proclaiming the true salvation.</a:t>
            </a:r>
            <a:r>
              <a:rPr lang="en-US" baseline="30000" dirty="0">
                <a:solidFill>
                  <a:prstClr val="white"/>
                </a:solidFill>
              </a:rPr>
              <a:t> 1 </a:t>
            </a:r>
            <a:endParaRPr lang="en-US" dirty="0"/>
          </a:p>
          <a:p>
            <a:r>
              <a:rPr lang="en-US" dirty="0"/>
              <a:t>And so, through the preaching of the apostles and by the spread of the gospel, this prophecy will reach its final fulfillment.</a:t>
            </a:r>
            <a:r>
              <a:rPr lang="en-US" baseline="30000" dirty="0">
                <a:solidFill>
                  <a:prstClr val="white"/>
                </a:solidFill>
              </a:rPr>
              <a:t> 2</a:t>
            </a:r>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212428"/>
            <a:ext cx="9144000" cy="646331"/>
          </a:xfrm>
          <a:prstGeom prst="rect">
            <a:avLst/>
          </a:prstGeom>
          <a:noFill/>
        </p:spPr>
        <p:txBody>
          <a:bodyPr wrap="square" rtlCol="0">
            <a:spAutoFit/>
          </a:bodyPr>
          <a:lstStyle/>
          <a:p>
            <a:pPr>
              <a:defRPr/>
            </a:pPr>
            <a:r>
              <a:rPr lang="en-US" baseline="30000" dirty="0">
                <a:solidFill>
                  <a:prstClr val="white"/>
                </a:solidFill>
              </a:rPr>
              <a:t>1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 102</a:t>
            </a:r>
          </a:p>
          <a:p>
            <a:pPr>
              <a:defRPr/>
            </a:pPr>
            <a:r>
              <a:rPr lang="en-US" baseline="30000" dirty="0">
                <a:solidFill>
                  <a:prstClr val="white"/>
                </a:solidFill>
              </a:rPr>
              <a:t>2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Albert Barnes Commentary</a:t>
            </a:r>
          </a:p>
        </p:txBody>
      </p:sp>
    </p:spTree>
    <p:extLst>
      <p:ext uri="{BB962C8B-B14F-4D97-AF65-F5344CB8AC3E}">
        <p14:creationId xmlns:p14="http://schemas.microsoft.com/office/powerpoint/2010/main" val="228684873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2017173"/>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2:3</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many peoples will come and say,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Come, let us go up to the Lord’s mountain, to the temple of the God of Jacob</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so he can teach us his requirements, and we can follow his standards.” For Zion will be the center for moral instruction; the Lord’s message will issue from Jerusalem.</a:t>
            </a:r>
            <a:endParaRPr lang="en-US" sz="4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59015" y="2193776"/>
            <a:ext cx="8598500" cy="4254118"/>
          </a:xfrm>
        </p:spPr>
        <p:txBody>
          <a:bodyPr>
            <a:normAutofit fontScale="85000" lnSpcReduction="20000"/>
          </a:bodyPr>
          <a:lstStyle/>
          <a:p>
            <a:r>
              <a:rPr lang="en-US" dirty="0"/>
              <a:t>This verse takes us down into the many crowds that are approaching the “</a:t>
            </a:r>
            <a:r>
              <a:rPr lang="en-US" i="1" dirty="0">
                <a:solidFill>
                  <a:srgbClr val="ED7D31">
                    <a:lumMod val="60000"/>
                    <a:lumOff val="40000"/>
                  </a:srgbClr>
                </a:solidFill>
                <a:latin typeface="Cambria" panose="02040503050406030204" pitchFamily="18" charset="0"/>
                <a:ea typeface="Cambria" panose="02040503050406030204" pitchFamily="18" charset="0"/>
              </a:rPr>
              <a:t>Lord’s mountain</a:t>
            </a:r>
            <a:r>
              <a:rPr lang="en-US" dirty="0"/>
              <a:t>”.</a:t>
            </a:r>
          </a:p>
          <a:p>
            <a:r>
              <a:rPr lang="en-US" dirty="0"/>
              <a:t>It allows us to overhear what they are saying and so to understand their purpose.</a:t>
            </a:r>
          </a:p>
          <a:p>
            <a:r>
              <a:rPr lang="en-US" dirty="0"/>
              <a:t>They are mutually encouraging one another to press on in their pilgrimage.</a:t>
            </a:r>
          </a:p>
          <a:p>
            <a:r>
              <a:rPr lang="en-US" dirty="0"/>
              <a:t>After saying their goal is to “</a:t>
            </a:r>
            <a:r>
              <a:rPr lang="en-US" i="1" dirty="0">
                <a:solidFill>
                  <a:srgbClr val="ED7D31">
                    <a:lumMod val="60000"/>
                    <a:lumOff val="40000"/>
                  </a:srgbClr>
                </a:solidFill>
                <a:latin typeface="Cambria" panose="02040503050406030204" pitchFamily="18" charset="0"/>
                <a:ea typeface="Cambria" panose="02040503050406030204" pitchFamily="18" charset="0"/>
              </a:rPr>
              <a:t>go up to the Lord’s mountain,</a:t>
            </a:r>
            <a:r>
              <a:rPr lang="en-US" dirty="0"/>
              <a:t>” they continue, that more precisely it is “</a:t>
            </a:r>
            <a:r>
              <a:rPr lang="en-US" i="1" dirty="0">
                <a:solidFill>
                  <a:srgbClr val="ED7D31">
                    <a:lumMod val="60000"/>
                    <a:lumOff val="40000"/>
                  </a:srgbClr>
                </a:solidFill>
                <a:latin typeface="Cambria" panose="02040503050406030204" pitchFamily="18" charset="0"/>
                <a:ea typeface="Cambria" panose="02040503050406030204" pitchFamily="18" charset="0"/>
              </a:rPr>
              <a:t>the temple of the God of Jacob</a:t>
            </a:r>
            <a:r>
              <a:rPr lang="en-US" dirty="0"/>
              <a:t>”.</a:t>
            </a:r>
          </a:p>
          <a:p>
            <a:r>
              <a:rPr lang="en-US" dirty="0"/>
              <a:t>This points to the spiritual values that Israel has been given by God.</a:t>
            </a:r>
          </a:p>
          <a:p>
            <a:r>
              <a:rPr lang="en-US" dirty="0"/>
              <a:t>These nations now want to have a </a:t>
            </a:r>
            <a:r>
              <a:rPr lang="en-US" b="1" i="1" dirty="0"/>
              <a:t>share</a:t>
            </a:r>
            <a:r>
              <a:rPr lang="en-US" dirty="0"/>
              <a:t> in these values.</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Leupold, H. C.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a:t>
            </a:r>
            <a:r>
              <a:rPr lang="en-US" i="1" dirty="0">
                <a:solidFill>
                  <a:prstClr val="white"/>
                </a:solidFill>
                <a:latin typeface="Calibri" panose="020F0502020204030204"/>
              </a:rPr>
              <a:t>Volume I: Chapters 1-39 </a:t>
            </a:r>
            <a:r>
              <a:rPr lang="en-US" dirty="0">
                <a:solidFill>
                  <a:prstClr val="white"/>
                </a:solidFill>
                <a:latin typeface="Calibri" panose="020F0502020204030204"/>
              </a:rPr>
              <a:t> ( p</a:t>
            </a:r>
            <a:r>
              <a:rPr lang="en-US" dirty="0">
                <a:solidFill>
                  <a:prstClr val="white"/>
                </a:solidFill>
              </a:rPr>
              <a:t>. 76)</a:t>
            </a:r>
          </a:p>
        </p:txBody>
      </p:sp>
    </p:spTree>
    <p:extLst>
      <p:ext uri="{BB962C8B-B14F-4D97-AF65-F5344CB8AC3E}">
        <p14:creationId xmlns:p14="http://schemas.microsoft.com/office/powerpoint/2010/main" val="25736015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04811"/>
          </a:xfrm>
        </p:spPr>
        <p:txBody>
          <a:bodyPr>
            <a:noAutofit/>
          </a:bodyPr>
          <a:lstStyle/>
          <a:p>
            <a:r>
              <a:rPr lang="en-US" sz="4400" dirty="0"/>
              <a:t>The Future Glory of Jerusalem</a:t>
            </a:r>
            <a:br>
              <a:rPr lang="en-US" sz="4400" dirty="0"/>
            </a:br>
            <a:r>
              <a:rPr lang="en-US" sz="4400" dirty="0"/>
              <a:t>(Isaiah 2:1-5)</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0147" y="1317568"/>
            <a:ext cx="8849665" cy="5540432"/>
          </a:xfrm>
        </p:spPr>
        <p:txBody>
          <a:bodyPr>
            <a:normAutofit fontScale="85000" lnSpcReduction="10000"/>
          </a:bodyPr>
          <a:lstStyle/>
          <a:p>
            <a:pPr marL="0" indent="0">
              <a:buNone/>
            </a:pPr>
            <a:r>
              <a:rPr lang="en-US" baseline="30000" dirty="0">
                <a:latin typeface="Cambria" panose="02040503050406030204" pitchFamily="18" charset="0"/>
                <a:ea typeface="Cambria" panose="02040503050406030204" pitchFamily="18" charset="0"/>
              </a:rPr>
              <a:t>1</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Here is the message about Judah and Jerusalem that was revealed to Isaiah son of Amoz. </a:t>
            </a:r>
            <a:r>
              <a:rPr lang="en-US" baseline="30000" dirty="0">
                <a:latin typeface="Cambria" panose="02040503050406030204" pitchFamily="18" charset="0"/>
                <a:ea typeface="Cambria" panose="02040503050406030204" pitchFamily="18" charset="0"/>
              </a:rPr>
              <a:t>2</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In future days the mountain of the Lord’s temple will endure as the most important of mountains and will be the most prominent of hills. All the nations will stream to it; </a:t>
            </a:r>
            <a:r>
              <a:rPr lang="en-US" baseline="30000" dirty="0">
                <a:latin typeface="Cambria" panose="02040503050406030204" pitchFamily="18" charset="0"/>
                <a:ea typeface="Cambria" panose="02040503050406030204" pitchFamily="18" charset="0"/>
              </a:rPr>
              <a:t>3</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many peoples will come and say, “Come, let us go up to the Lord’s mountain, to the temple of the God of Jacob, so he can teach us his requirements, and we can follow his standards.” For Zion will be the center for moral instruction; the Lord’s message will issue from Jerusalem. </a:t>
            </a:r>
            <a:r>
              <a:rPr lang="en-US" baseline="30000" dirty="0">
                <a:latin typeface="Cambria" panose="02040503050406030204" pitchFamily="18" charset="0"/>
                <a:ea typeface="Cambria" panose="02040503050406030204" pitchFamily="18" charset="0"/>
              </a:rPr>
              <a:t>4</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will judge disputes between nations; he will settle cases for many peoples. They will beat their swords into plowshares, and their spears into pruning hooks. Nations will not take up the sword against other nations, and they will no longer train for war. </a:t>
            </a:r>
            <a:r>
              <a:rPr lang="en-US" baseline="30000" dirty="0">
                <a:latin typeface="Cambria" panose="02040503050406030204" pitchFamily="18" charset="0"/>
                <a:ea typeface="Cambria" panose="02040503050406030204" pitchFamily="18" charset="0"/>
              </a:rPr>
              <a:t>5</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O descendants of Jacob, come, let us walk in the Lord’s guiding light. </a:t>
            </a:r>
          </a:p>
          <a:p>
            <a:pPr marL="0" indent="0">
              <a:buNone/>
            </a:pPr>
            <a:r>
              <a:rPr lang="en-US" b="0" i="1" u="none" strike="noStrike" baseline="0" dirty="0">
                <a:solidFill>
                  <a:srgbClr val="FFFF99"/>
                </a:solidFill>
                <a:latin typeface="Cambria" panose="02040503050406030204" pitchFamily="18" charset="0"/>
                <a:ea typeface="Cambria" panose="02040503050406030204" pitchFamily="18" charset="0"/>
              </a:rPr>
              <a:t>(New English Translation)</a:t>
            </a:r>
            <a:endPar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a:p>
            <a:pPr marL="0" indent="0">
              <a:buNone/>
            </a:pPr>
            <a:endPar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618646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2017173"/>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2:3</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many peoples will come and say, “Come, let us go up to the Lord’s mountain, to the temple of the God of Jacob,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so he can teach us his requirements, and we can follow his standards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Zion will be the center for moral instruction; the Lord’s message will issue from Jerusalem.</a:t>
            </a:r>
            <a:endParaRPr lang="en-US" sz="4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59015" y="2174154"/>
            <a:ext cx="8598500" cy="4061820"/>
          </a:xfrm>
        </p:spPr>
        <p:txBody>
          <a:bodyPr>
            <a:normAutofit lnSpcReduction="10000"/>
          </a:bodyPr>
          <a:lstStyle/>
          <a:p>
            <a:r>
              <a:rPr lang="en-US" dirty="0"/>
              <a:t>Further attention to what these people are saying shows us that they want to be instructed by Yahweh concerning “</a:t>
            </a:r>
            <a:r>
              <a:rPr lang="en-US" i="1" dirty="0">
                <a:solidFill>
                  <a:srgbClr val="ED7D31">
                    <a:lumMod val="60000"/>
                    <a:lumOff val="40000"/>
                  </a:srgbClr>
                </a:solidFill>
                <a:latin typeface="Cambria" panose="02040503050406030204" pitchFamily="18" charset="0"/>
                <a:ea typeface="Cambria" panose="02040503050406030204" pitchFamily="18" charset="0"/>
              </a:rPr>
              <a:t>his requirements</a:t>
            </a:r>
            <a:r>
              <a:rPr lang="en-US" dirty="0"/>
              <a:t>”.</a:t>
            </a:r>
            <a:r>
              <a:rPr lang="en-US" baseline="30000" dirty="0">
                <a:solidFill>
                  <a:prstClr val="white"/>
                </a:solidFill>
              </a:rPr>
              <a:t> 1</a:t>
            </a:r>
            <a:endParaRPr lang="en-US" dirty="0"/>
          </a:p>
          <a:p>
            <a:r>
              <a:rPr lang="en-US" dirty="0"/>
              <a:t>Furthermore, these pilgrims will not be content with simply </a:t>
            </a:r>
            <a:r>
              <a:rPr lang="en-US" b="1" i="1" dirty="0"/>
              <a:t>gathering information</a:t>
            </a:r>
            <a:r>
              <a:rPr lang="en-US" dirty="0"/>
              <a:t>; they intend to put their knowledge into </a:t>
            </a:r>
            <a:r>
              <a:rPr lang="en-US" b="1" i="1" dirty="0"/>
              <a:t>practice</a:t>
            </a:r>
            <a:r>
              <a:rPr lang="en-US" dirty="0"/>
              <a:t> in their lives as they “</a:t>
            </a:r>
            <a:r>
              <a:rPr lang="en-US" b="1" i="1" dirty="0">
                <a:solidFill>
                  <a:schemeClr val="accent2"/>
                </a:solidFill>
                <a:latin typeface="Cambria" panose="02040503050406030204" pitchFamily="18" charset="0"/>
                <a:ea typeface="Cambria" panose="02040503050406030204" pitchFamily="18" charset="0"/>
              </a:rPr>
              <a:t>follow</a:t>
            </a:r>
            <a:r>
              <a:rPr lang="en-US" i="1" dirty="0">
                <a:solidFill>
                  <a:srgbClr val="ED7D31">
                    <a:lumMod val="60000"/>
                    <a:lumOff val="40000"/>
                  </a:srgbClr>
                </a:solidFill>
                <a:latin typeface="Cambria" panose="02040503050406030204" pitchFamily="18" charset="0"/>
                <a:ea typeface="Cambria" panose="02040503050406030204" pitchFamily="18" charset="0"/>
              </a:rPr>
              <a:t> his standards.</a:t>
            </a:r>
            <a:r>
              <a:rPr lang="en-US" dirty="0"/>
              <a:t>”</a:t>
            </a:r>
            <a:r>
              <a:rPr lang="en-US" baseline="30000" dirty="0">
                <a:solidFill>
                  <a:prstClr val="white"/>
                </a:solidFill>
              </a:rPr>
              <a:t> 2</a:t>
            </a:r>
          </a:p>
          <a:p>
            <a:r>
              <a:rPr lang="en-US" dirty="0"/>
              <a:t>With this significant remark their words come to an end.</a:t>
            </a:r>
          </a:p>
        </p:txBody>
      </p:sp>
      <p:sp>
        <p:nvSpPr>
          <p:cNvPr id="5" name="TextBox 4">
            <a:extLst>
              <a:ext uri="{FF2B5EF4-FFF2-40B4-BE49-F238E27FC236}">
                <a16:creationId xmlns:a16="http://schemas.microsoft.com/office/drawing/2014/main" id="{67B5995A-E853-8039-2229-3C8D418D144A}"/>
              </a:ext>
            </a:extLst>
          </p:cNvPr>
          <p:cNvSpPr txBox="1"/>
          <p:nvPr/>
        </p:nvSpPr>
        <p:spPr>
          <a:xfrm>
            <a:off x="0" y="6211669"/>
            <a:ext cx="9144000" cy="646331"/>
          </a:xfrm>
          <a:prstGeom prst="rect">
            <a:avLst/>
          </a:prstGeom>
          <a:noFill/>
        </p:spPr>
        <p:txBody>
          <a:bodyPr wrap="square" rtlCol="0">
            <a:spAutoFit/>
          </a:bodyPr>
          <a:lstStyle/>
          <a:p>
            <a:pPr>
              <a:defRPr/>
            </a:pPr>
            <a:r>
              <a:rPr lang="en-US" baseline="30000" dirty="0">
                <a:solidFill>
                  <a:prstClr val="white"/>
                </a:solidFill>
              </a:rPr>
              <a:t>1 </a:t>
            </a:r>
            <a:r>
              <a:rPr lang="en-US" dirty="0">
                <a:solidFill>
                  <a:prstClr val="white"/>
                </a:solidFill>
              </a:rPr>
              <a:t>Leupold, H. C. – </a:t>
            </a:r>
            <a:r>
              <a:rPr lang="en-US" i="1" dirty="0">
                <a:solidFill>
                  <a:prstClr val="white"/>
                </a:solidFill>
              </a:rPr>
              <a:t>Exposition of Isaiah; Volume I: Chapters 1-39 </a:t>
            </a:r>
            <a:r>
              <a:rPr lang="en-US" dirty="0">
                <a:solidFill>
                  <a:prstClr val="white"/>
                </a:solidFill>
              </a:rPr>
              <a:t> ( p. 76).</a:t>
            </a:r>
          </a:p>
          <a:p>
            <a:pPr lvl="0">
              <a:defRPr/>
            </a:pPr>
            <a:r>
              <a:rPr lang="en-US" baseline="30000" dirty="0">
                <a:solidFill>
                  <a:prstClr val="white"/>
                </a:solidFill>
              </a:rPr>
              <a:t>2 </a:t>
            </a: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a:t>
            </a:r>
            <a:r>
              <a:rPr lang="en-US" dirty="0">
                <a:solidFill>
                  <a:prstClr val="white"/>
                </a:solidFill>
              </a:rPr>
              <a:t>. 78)</a:t>
            </a:r>
          </a:p>
        </p:txBody>
      </p:sp>
    </p:spTree>
    <p:extLst>
      <p:ext uri="{BB962C8B-B14F-4D97-AF65-F5344CB8AC3E}">
        <p14:creationId xmlns:p14="http://schemas.microsoft.com/office/powerpoint/2010/main" val="352980662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2017173"/>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2:3</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many peoples will come and say, “Come, let us go up to the Lord’s mountain, to the temple of the God of Jacob, so he can teach us his requirements, and we can follow his standards.” For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Zion will be the center for moral instruction; the Lord’s message will issue from Jerusalem</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4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59015" y="2174154"/>
            <a:ext cx="8598500" cy="4061820"/>
          </a:xfrm>
        </p:spPr>
        <p:txBody>
          <a:bodyPr>
            <a:normAutofit/>
          </a:bodyPr>
          <a:lstStyle/>
          <a:p>
            <a:r>
              <a:rPr lang="en-US" dirty="0"/>
              <a:t>Isaiah himself now speaks and says, “</a:t>
            </a:r>
            <a:r>
              <a:rPr lang="en-US" b="1" i="1" dirty="0">
                <a:solidFill>
                  <a:schemeClr val="accent2"/>
                </a:solidFill>
                <a:latin typeface="Cambria" panose="02040503050406030204" pitchFamily="18" charset="0"/>
                <a:ea typeface="Cambria" panose="02040503050406030204" pitchFamily="18" charset="0"/>
              </a:rPr>
              <a:t>Zion</a:t>
            </a:r>
            <a:r>
              <a:rPr lang="en-US" i="1" dirty="0">
                <a:solidFill>
                  <a:srgbClr val="ED7D31">
                    <a:lumMod val="60000"/>
                    <a:lumOff val="40000"/>
                  </a:srgbClr>
                </a:solidFill>
                <a:latin typeface="Cambria" panose="02040503050406030204" pitchFamily="18" charset="0"/>
                <a:ea typeface="Cambria" panose="02040503050406030204" pitchFamily="18" charset="0"/>
              </a:rPr>
              <a:t> will be the center for moral instruction; the Lord’s message will issue from </a:t>
            </a:r>
            <a:r>
              <a:rPr lang="en-US" b="1" i="1" dirty="0">
                <a:solidFill>
                  <a:schemeClr val="accent2"/>
                </a:solidFill>
                <a:latin typeface="Cambria" panose="02040503050406030204" pitchFamily="18" charset="0"/>
                <a:ea typeface="Cambria" panose="02040503050406030204" pitchFamily="18" charset="0"/>
              </a:rPr>
              <a:t>Jerusalem</a:t>
            </a:r>
            <a:r>
              <a:rPr lang="en-US" dirty="0"/>
              <a:t>”.</a:t>
            </a:r>
            <a:r>
              <a:rPr lang="en-US" baseline="30000" dirty="0">
                <a:solidFill>
                  <a:prstClr val="white"/>
                </a:solidFill>
              </a:rPr>
              <a:t> 1</a:t>
            </a:r>
            <a:endParaRPr lang="en-US" dirty="0"/>
          </a:p>
          <a:p>
            <a:r>
              <a:rPr lang="en-US" dirty="0"/>
              <a:t>Because of the parallel construction used here, we see that “</a:t>
            </a:r>
            <a:r>
              <a:rPr lang="en-US" i="1" dirty="0">
                <a:solidFill>
                  <a:srgbClr val="ED7D31">
                    <a:lumMod val="60000"/>
                    <a:lumOff val="40000"/>
                  </a:srgbClr>
                </a:solidFill>
                <a:latin typeface="Cambria" panose="02040503050406030204" pitchFamily="18" charset="0"/>
                <a:ea typeface="Cambria" panose="02040503050406030204" pitchFamily="18" charset="0"/>
              </a:rPr>
              <a:t>Zion</a:t>
            </a:r>
            <a:r>
              <a:rPr lang="en-US" dirty="0"/>
              <a:t>” is used here for “</a:t>
            </a:r>
            <a:r>
              <a:rPr lang="en-US" i="1" dirty="0">
                <a:solidFill>
                  <a:srgbClr val="ED7D31">
                    <a:lumMod val="60000"/>
                    <a:lumOff val="40000"/>
                  </a:srgbClr>
                </a:solidFill>
                <a:latin typeface="Cambria" panose="02040503050406030204" pitchFamily="18" charset="0"/>
                <a:ea typeface="Cambria" panose="02040503050406030204" pitchFamily="18" charset="0"/>
              </a:rPr>
              <a:t>Jerusalem</a:t>
            </a:r>
            <a:r>
              <a:rPr lang="en-US" dirty="0"/>
              <a:t>”. </a:t>
            </a:r>
          </a:p>
          <a:p>
            <a:r>
              <a:rPr lang="en-US" dirty="0"/>
              <a:t>And so what he is saying is that this “</a:t>
            </a:r>
            <a:r>
              <a:rPr lang="en-US" i="1" dirty="0">
                <a:solidFill>
                  <a:srgbClr val="ED7D31">
                    <a:lumMod val="60000"/>
                    <a:lumOff val="40000"/>
                  </a:srgbClr>
                </a:solidFill>
                <a:latin typeface="Cambria" panose="02040503050406030204" pitchFamily="18" charset="0"/>
                <a:ea typeface="Cambria" panose="02040503050406030204" pitchFamily="18" charset="0"/>
              </a:rPr>
              <a:t>message</a:t>
            </a:r>
            <a:r>
              <a:rPr lang="en-US" dirty="0"/>
              <a:t>” of mercy that goes out to “</a:t>
            </a:r>
            <a:r>
              <a:rPr lang="en-US" b="1" i="1" dirty="0">
                <a:solidFill>
                  <a:schemeClr val="accent2"/>
                </a:solidFill>
                <a:latin typeface="Cambria" panose="02040503050406030204" pitchFamily="18" charset="0"/>
                <a:ea typeface="Cambria" panose="02040503050406030204" pitchFamily="18" charset="0"/>
              </a:rPr>
              <a:t>all</a:t>
            </a:r>
            <a:r>
              <a:rPr lang="en-US" i="1" dirty="0">
                <a:solidFill>
                  <a:srgbClr val="ED7D31">
                    <a:lumMod val="60000"/>
                    <a:lumOff val="40000"/>
                  </a:srgbClr>
                </a:solidFill>
                <a:latin typeface="Cambria" panose="02040503050406030204" pitchFamily="18" charset="0"/>
                <a:ea typeface="Cambria" panose="02040503050406030204" pitchFamily="18" charset="0"/>
              </a:rPr>
              <a:t> the nations</a:t>
            </a:r>
            <a:r>
              <a:rPr lang="en-US" dirty="0"/>
              <a:t>” (verse 2) will be spread “</a:t>
            </a:r>
            <a:r>
              <a:rPr lang="en-US" i="1" dirty="0">
                <a:solidFill>
                  <a:srgbClr val="ED7D31">
                    <a:lumMod val="60000"/>
                    <a:lumOff val="40000"/>
                  </a:srgbClr>
                </a:solidFill>
                <a:latin typeface="Cambria" panose="02040503050406030204" pitchFamily="18" charset="0"/>
                <a:ea typeface="Cambria" panose="02040503050406030204" pitchFamily="18" charset="0"/>
              </a:rPr>
              <a:t>from </a:t>
            </a:r>
            <a:r>
              <a:rPr lang="en-US" b="1" i="1" dirty="0">
                <a:solidFill>
                  <a:schemeClr val="accent2"/>
                </a:solidFill>
                <a:latin typeface="Cambria" panose="02040503050406030204" pitchFamily="18" charset="0"/>
                <a:ea typeface="Cambria" panose="02040503050406030204" pitchFamily="18" charset="0"/>
              </a:rPr>
              <a:t>Jerusalem</a:t>
            </a:r>
            <a:r>
              <a:rPr lang="en-US" dirty="0"/>
              <a:t>”.</a:t>
            </a:r>
            <a:r>
              <a:rPr lang="en-US" baseline="30000" dirty="0">
                <a:solidFill>
                  <a:prstClr val="white"/>
                </a:solidFill>
              </a:rPr>
              <a:t>2</a:t>
            </a:r>
            <a:r>
              <a:rPr lang="en-US" dirty="0"/>
              <a:t> </a:t>
            </a:r>
          </a:p>
        </p:txBody>
      </p:sp>
      <p:sp>
        <p:nvSpPr>
          <p:cNvPr id="5" name="TextBox 4">
            <a:extLst>
              <a:ext uri="{FF2B5EF4-FFF2-40B4-BE49-F238E27FC236}">
                <a16:creationId xmlns:a16="http://schemas.microsoft.com/office/drawing/2014/main" id="{67B5995A-E853-8039-2229-3C8D418D144A}"/>
              </a:ext>
            </a:extLst>
          </p:cNvPr>
          <p:cNvSpPr txBox="1"/>
          <p:nvPr/>
        </p:nvSpPr>
        <p:spPr>
          <a:xfrm>
            <a:off x="0" y="6211669"/>
            <a:ext cx="9144000" cy="646331"/>
          </a:xfrm>
          <a:prstGeom prst="rect">
            <a:avLst/>
          </a:prstGeom>
          <a:noFill/>
        </p:spPr>
        <p:txBody>
          <a:bodyPr wrap="square" rtlCol="0">
            <a:spAutoFit/>
          </a:bodyPr>
          <a:lstStyle/>
          <a:p>
            <a:pPr>
              <a:defRPr/>
            </a:pPr>
            <a:r>
              <a:rPr lang="en-US" baseline="30000" dirty="0">
                <a:solidFill>
                  <a:prstClr val="white"/>
                </a:solidFill>
              </a:rPr>
              <a:t>1 </a:t>
            </a:r>
            <a:r>
              <a:rPr lang="en-US" dirty="0">
                <a:solidFill>
                  <a:prstClr val="white"/>
                </a:solidFill>
              </a:rPr>
              <a:t>Leupold, H. C. – </a:t>
            </a:r>
            <a:r>
              <a:rPr lang="en-US" i="1" dirty="0">
                <a:solidFill>
                  <a:prstClr val="white"/>
                </a:solidFill>
              </a:rPr>
              <a:t>Exposition of Isaiah; Volume I: Chapters 1-39 </a:t>
            </a:r>
            <a:r>
              <a:rPr lang="en-US" dirty="0">
                <a:solidFill>
                  <a:prstClr val="white"/>
                </a:solidFill>
              </a:rPr>
              <a:t> ( p. 76).</a:t>
            </a:r>
          </a:p>
          <a:p>
            <a:pPr lvl="0">
              <a:defRPr/>
            </a:pPr>
            <a:r>
              <a:rPr lang="en-US" baseline="30000" dirty="0">
                <a:solidFill>
                  <a:prstClr val="white"/>
                </a:solidFill>
              </a:rPr>
              <a:t>2 </a:t>
            </a:r>
            <a:r>
              <a:rPr lang="en-US" dirty="0">
                <a:solidFill>
                  <a:prstClr val="white"/>
                </a:solidFill>
              </a:rPr>
              <a:t>Albert Barnes Commentary</a:t>
            </a:r>
          </a:p>
        </p:txBody>
      </p:sp>
    </p:spTree>
    <p:extLst>
      <p:ext uri="{BB962C8B-B14F-4D97-AF65-F5344CB8AC3E}">
        <p14:creationId xmlns:p14="http://schemas.microsoft.com/office/powerpoint/2010/main" val="2009477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2017173"/>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2:3</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many peoples will come and say, “Come, let us go up to the Lord’s mountain, to the temple of the God of Jacob, so he can teach us his requirements, and we can follow his standards.” For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Zion will be the center for moral instruction; the Lord’s message will issue from Jerusalem</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40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59015" y="2174154"/>
            <a:ext cx="8598500" cy="4314514"/>
          </a:xfrm>
        </p:spPr>
        <p:txBody>
          <a:bodyPr>
            <a:normAutofit fontScale="92500" lnSpcReduction="10000"/>
          </a:bodyPr>
          <a:lstStyle/>
          <a:p>
            <a:r>
              <a:rPr lang="en-US" dirty="0"/>
              <a:t>We see the beginnings of the fulfillment of this passage in Luke 24:47, when Jesus, </a:t>
            </a:r>
            <a:r>
              <a:rPr lang="en-US" b="1" i="1" dirty="0"/>
              <a:t>perhaps</a:t>
            </a:r>
            <a:r>
              <a:rPr lang="en-US" dirty="0"/>
              <a:t> referring to this </a:t>
            </a:r>
            <a:r>
              <a:rPr lang="en-US" b="1" i="1" dirty="0"/>
              <a:t>very</a:t>
            </a:r>
            <a:r>
              <a:rPr lang="en-US" dirty="0"/>
              <a:t> passage, tells his disciples that “</a:t>
            </a:r>
            <a:r>
              <a:rPr lang="en-US" sz="3100" i="1" dirty="0">
                <a:solidFill>
                  <a:srgbClr val="ED7D31">
                    <a:lumMod val="60000"/>
                    <a:lumOff val="40000"/>
                  </a:srgbClr>
                </a:solidFill>
                <a:latin typeface="Cambria" panose="02040503050406030204" pitchFamily="18" charset="0"/>
                <a:ea typeface="Cambria" panose="02040503050406030204" pitchFamily="18" charset="0"/>
              </a:rPr>
              <a:t>repentance for the forgiveness of sins would be proclaimed in his name </a:t>
            </a:r>
            <a:r>
              <a:rPr lang="en-US" sz="3100" b="1" i="1" dirty="0">
                <a:solidFill>
                  <a:schemeClr val="accent2"/>
                </a:solidFill>
                <a:latin typeface="Cambria" panose="02040503050406030204" pitchFamily="18" charset="0"/>
                <a:ea typeface="Cambria" panose="02040503050406030204" pitchFamily="18" charset="0"/>
              </a:rPr>
              <a:t>to all nations</a:t>
            </a:r>
            <a:r>
              <a:rPr lang="en-US" sz="3100" i="1" dirty="0">
                <a:solidFill>
                  <a:srgbClr val="ED7D31">
                    <a:lumMod val="60000"/>
                    <a:lumOff val="40000"/>
                  </a:srgbClr>
                </a:solidFill>
                <a:latin typeface="Cambria" panose="02040503050406030204" pitchFamily="18" charset="0"/>
                <a:ea typeface="Cambria" panose="02040503050406030204" pitchFamily="18" charset="0"/>
              </a:rPr>
              <a:t>, </a:t>
            </a:r>
            <a:r>
              <a:rPr lang="en-US" sz="3100" b="1" i="1" dirty="0">
                <a:solidFill>
                  <a:schemeClr val="accent2"/>
                </a:solidFill>
                <a:latin typeface="Cambria" panose="02040503050406030204" pitchFamily="18" charset="0"/>
                <a:ea typeface="Cambria" panose="02040503050406030204" pitchFamily="18" charset="0"/>
              </a:rPr>
              <a:t>beginning from Jerusalem</a:t>
            </a:r>
            <a:r>
              <a:rPr lang="en-US" dirty="0"/>
              <a:t>.”</a:t>
            </a:r>
            <a:r>
              <a:rPr lang="en-US" baseline="30000" dirty="0">
                <a:solidFill>
                  <a:prstClr val="white"/>
                </a:solidFill>
              </a:rPr>
              <a:t>1</a:t>
            </a:r>
          </a:p>
          <a:p>
            <a:r>
              <a:rPr lang="en-US" dirty="0"/>
              <a:t>This is why the Apostle Paul can tell the Christians in Rome that the Gentiles “</a:t>
            </a:r>
            <a:r>
              <a:rPr lang="en-US" sz="3100" i="1" dirty="0">
                <a:solidFill>
                  <a:srgbClr val="ED7D31">
                    <a:lumMod val="60000"/>
                    <a:lumOff val="40000"/>
                  </a:srgbClr>
                </a:solidFill>
                <a:latin typeface="Cambria" panose="02040503050406030204" pitchFamily="18" charset="0"/>
                <a:ea typeface="Cambria" panose="02040503050406030204" pitchFamily="18" charset="0"/>
              </a:rPr>
              <a:t>are </a:t>
            </a:r>
            <a:r>
              <a:rPr lang="en-US" sz="3100" b="1" i="1" dirty="0">
                <a:solidFill>
                  <a:schemeClr val="accent2"/>
                </a:solidFill>
                <a:latin typeface="Cambria" panose="02040503050406030204" pitchFamily="18" charset="0"/>
                <a:ea typeface="Cambria" panose="02040503050406030204" pitchFamily="18" charset="0"/>
              </a:rPr>
              <a:t>indebted</a:t>
            </a:r>
            <a:r>
              <a:rPr lang="en-US" sz="3100" i="1" dirty="0">
                <a:solidFill>
                  <a:srgbClr val="ED7D31">
                    <a:lumMod val="60000"/>
                    <a:lumOff val="40000"/>
                  </a:srgbClr>
                </a:solidFill>
                <a:latin typeface="Cambria" panose="02040503050406030204" pitchFamily="18" charset="0"/>
                <a:ea typeface="Cambria" panose="02040503050406030204" pitchFamily="18" charset="0"/>
              </a:rPr>
              <a:t> to the </a:t>
            </a:r>
            <a:r>
              <a:rPr lang="en-US" sz="3100" b="1" i="1" dirty="0">
                <a:solidFill>
                  <a:schemeClr val="accent2"/>
                </a:solidFill>
                <a:latin typeface="Cambria" panose="02040503050406030204" pitchFamily="18" charset="0"/>
                <a:ea typeface="Cambria" panose="02040503050406030204" pitchFamily="18" charset="0"/>
              </a:rPr>
              <a:t>Jerusalem saints</a:t>
            </a:r>
            <a:r>
              <a:rPr lang="en-US" sz="3100" i="1" dirty="0">
                <a:solidFill>
                  <a:srgbClr val="ED7D31">
                    <a:lumMod val="60000"/>
                    <a:lumOff val="40000"/>
                  </a:srgbClr>
                </a:solidFill>
                <a:latin typeface="Cambria" panose="02040503050406030204" pitchFamily="18" charset="0"/>
                <a:ea typeface="Cambria" panose="02040503050406030204" pitchFamily="18" charset="0"/>
              </a:rPr>
              <a:t>. For if the Gentiles </a:t>
            </a:r>
            <a:r>
              <a:rPr lang="en-US" sz="3100" b="1" i="1" dirty="0">
                <a:solidFill>
                  <a:schemeClr val="accent2"/>
                </a:solidFill>
                <a:latin typeface="Cambria" panose="02040503050406030204" pitchFamily="18" charset="0"/>
                <a:ea typeface="Cambria" panose="02040503050406030204" pitchFamily="18" charset="0"/>
              </a:rPr>
              <a:t>have shared in their spiritual things</a:t>
            </a:r>
            <a:r>
              <a:rPr lang="en-US" sz="3100" i="1" dirty="0">
                <a:solidFill>
                  <a:srgbClr val="ED7D31">
                    <a:lumMod val="60000"/>
                    <a:lumOff val="40000"/>
                  </a:srgbClr>
                </a:solidFill>
                <a:latin typeface="Cambria" panose="02040503050406030204" pitchFamily="18" charset="0"/>
                <a:ea typeface="Cambria" panose="02040503050406030204" pitchFamily="18" charset="0"/>
              </a:rPr>
              <a:t>, they are obligated also to minister to them in material things</a:t>
            </a:r>
            <a:r>
              <a:rPr lang="en-US" dirty="0"/>
              <a:t>” (Rom 15:27)</a:t>
            </a:r>
          </a:p>
        </p:txBody>
      </p:sp>
      <p:sp>
        <p:nvSpPr>
          <p:cNvPr id="5" name="TextBox 4">
            <a:extLst>
              <a:ext uri="{FF2B5EF4-FFF2-40B4-BE49-F238E27FC236}">
                <a16:creationId xmlns:a16="http://schemas.microsoft.com/office/drawing/2014/main" id="{67B5995A-E853-8039-2229-3C8D418D144A}"/>
              </a:ext>
            </a:extLst>
          </p:cNvPr>
          <p:cNvSpPr txBox="1"/>
          <p:nvPr/>
        </p:nvSpPr>
        <p:spPr>
          <a:xfrm>
            <a:off x="0" y="6488668"/>
            <a:ext cx="9144000" cy="369332"/>
          </a:xfrm>
          <a:prstGeom prst="rect">
            <a:avLst/>
          </a:prstGeom>
          <a:noFill/>
        </p:spPr>
        <p:txBody>
          <a:bodyPr wrap="square" rtlCol="0">
            <a:spAutoFit/>
          </a:bodyPr>
          <a:lstStyle/>
          <a:p>
            <a:pPr lvl="0">
              <a:defRPr/>
            </a:pPr>
            <a:r>
              <a:rPr lang="en-US" baseline="30000" dirty="0">
                <a:solidFill>
                  <a:prstClr val="white"/>
                </a:solidFill>
              </a:rPr>
              <a:t>1 </a:t>
            </a:r>
            <a:r>
              <a:rPr lang="en-US" dirty="0">
                <a:solidFill>
                  <a:prstClr val="white"/>
                </a:solidFill>
              </a:rPr>
              <a:t>Albert Barnes Commentary</a:t>
            </a:r>
          </a:p>
        </p:txBody>
      </p:sp>
    </p:spTree>
    <p:extLst>
      <p:ext uri="{BB962C8B-B14F-4D97-AF65-F5344CB8AC3E}">
        <p14:creationId xmlns:p14="http://schemas.microsoft.com/office/powerpoint/2010/main" val="392251968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2017173"/>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judge disputes between nations; he will settle cases for many peoples. They will beat their swords into plowshares, and their spears into pruning hooks. Nations will not take up the sword against other nations, and they will no longer train for war.</a:t>
            </a:r>
            <a:endParaRPr lang="en-US" sz="4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7471" y="2174154"/>
            <a:ext cx="8943853" cy="4312234"/>
          </a:xfrm>
        </p:spPr>
        <p:txBody>
          <a:bodyPr>
            <a:normAutofit/>
          </a:bodyPr>
          <a:lstStyle/>
          <a:p>
            <a:r>
              <a:rPr lang="en-US" sz="2800" dirty="0"/>
              <a:t>This verse probes the causes and cures for war and </a:t>
            </a:r>
            <a:r>
              <a:rPr lang="en-US" sz="2800" b="1" i="1" dirty="0"/>
              <a:t>conflict</a:t>
            </a:r>
            <a:r>
              <a:rPr lang="en-US" sz="2800" dirty="0"/>
              <a:t>. </a:t>
            </a:r>
          </a:p>
          <a:p>
            <a:r>
              <a:rPr lang="en-US" sz="2800" dirty="0"/>
              <a:t>What is it that causes war and violence? </a:t>
            </a:r>
          </a:p>
          <a:p>
            <a:r>
              <a:rPr lang="en-US" sz="2800" dirty="0"/>
              <a:t>Quite often a war occurs when a person, or a nation, decides to try and meet what they </a:t>
            </a:r>
            <a:r>
              <a:rPr lang="en-US" sz="2800" b="1" i="1" dirty="0"/>
              <a:t>claim</a:t>
            </a:r>
            <a:r>
              <a:rPr lang="en-US" sz="2800" dirty="0"/>
              <a:t> are their own needs and so they will trample on a weaker person or nation, resulting in war and violence. </a:t>
            </a:r>
          </a:p>
          <a:p>
            <a:r>
              <a:rPr lang="en-US" sz="2800" b="1" i="1" dirty="0"/>
              <a:t>Peace</a:t>
            </a:r>
            <a:r>
              <a:rPr lang="en-US" sz="2800" dirty="0"/>
              <a:t>, on the other hand, comes about when there is the recognition that </a:t>
            </a:r>
            <a:r>
              <a:rPr lang="en-US" sz="2800" b="1" i="1" dirty="0"/>
              <a:t>God</a:t>
            </a:r>
            <a:r>
              <a:rPr lang="en-US" sz="2800" dirty="0"/>
              <a:t> is the source of all good, and that our needs and our destiny can be submitted to </a:t>
            </a:r>
            <a:r>
              <a:rPr lang="en-US" sz="2800" b="1" i="1" dirty="0"/>
              <a:t>his</a:t>
            </a:r>
            <a:r>
              <a:rPr lang="en-US" sz="2800" dirty="0"/>
              <a:t> judgment, and from the knowledge that </a:t>
            </a:r>
            <a:r>
              <a:rPr lang="en-US" sz="2800" b="1" i="1" dirty="0"/>
              <a:t>he</a:t>
            </a:r>
            <a:r>
              <a:rPr lang="en-US" sz="2800" dirty="0"/>
              <a:t> will provide for us. </a:t>
            </a:r>
          </a:p>
        </p:txBody>
      </p:sp>
      <p:sp>
        <p:nvSpPr>
          <p:cNvPr id="4" name="TextBox 3">
            <a:extLst>
              <a:ext uri="{FF2B5EF4-FFF2-40B4-BE49-F238E27FC236}">
                <a16:creationId xmlns:a16="http://schemas.microsoft.com/office/drawing/2014/main" id="{40FC3E67-7E29-70D0-A45E-A037B1A2A21A}"/>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118). </a:t>
            </a:r>
          </a:p>
        </p:txBody>
      </p:sp>
    </p:spTree>
    <p:extLst>
      <p:ext uri="{BB962C8B-B14F-4D97-AF65-F5344CB8AC3E}">
        <p14:creationId xmlns:p14="http://schemas.microsoft.com/office/powerpoint/2010/main" val="41844884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2017173"/>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judge disputes between nations; he will settle cases for many peoples. They will beat their swords into plowshares, and their spears into pruning hooks. Nations will not take up the sword against other nations, and they will no longer train for war.</a:t>
            </a:r>
            <a:endParaRPr lang="en-US" sz="4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59015" y="2174154"/>
            <a:ext cx="8598500" cy="4312234"/>
          </a:xfrm>
        </p:spPr>
        <p:txBody>
          <a:bodyPr>
            <a:normAutofit fontScale="92500" lnSpcReduction="10000"/>
          </a:bodyPr>
          <a:lstStyle/>
          <a:p>
            <a:r>
              <a:rPr lang="en-US" dirty="0"/>
              <a:t>Those who have learned such truths and are walking in them (v. 3) can know peace, or “well-being.” </a:t>
            </a:r>
          </a:p>
          <a:p>
            <a:r>
              <a:rPr lang="en-US" dirty="0"/>
              <a:t>And when </a:t>
            </a:r>
            <a:r>
              <a:rPr lang="en-US" b="1" i="1" dirty="0"/>
              <a:t>two</a:t>
            </a:r>
            <a:r>
              <a:rPr lang="en-US" dirty="0"/>
              <a:t> people are walking in this way they can know such peace </a:t>
            </a:r>
            <a:r>
              <a:rPr lang="en-US" b="1" i="1" dirty="0"/>
              <a:t>together</a:t>
            </a:r>
            <a:r>
              <a:rPr lang="en-US" dirty="0"/>
              <a:t> because both can know that their interests are being cared for by God, and both know that the other will submit his or her needs to </a:t>
            </a:r>
            <a:r>
              <a:rPr lang="en-US" b="1" i="1" dirty="0"/>
              <a:t>God</a:t>
            </a:r>
            <a:r>
              <a:rPr lang="en-US" dirty="0"/>
              <a:t> rather than attempt to satisfy them by </a:t>
            </a:r>
            <a:r>
              <a:rPr lang="en-US" b="1" i="1" dirty="0"/>
              <a:t>force</a:t>
            </a:r>
            <a:r>
              <a:rPr lang="en-US" dirty="0"/>
              <a:t> (John 14:27). </a:t>
            </a:r>
          </a:p>
          <a:p>
            <a:r>
              <a:rPr lang="en-US" dirty="0"/>
              <a:t>When these principles are extended to the nations, peace between nations can result. </a:t>
            </a:r>
          </a:p>
        </p:txBody>
      </p:sp>
      <p:sp>
        <p:nvSpPr>
          <p:cNvPr id="4" name="TextBox 3">
            <a:extLst>
              <a:ext uri="{FF2B5EF4-FFF2-40B4-BE49-F238E27FC236}">
                <a16:creationId xmlns:a16="http://schemas.microsoft.com/office/drawing/2014/main" id="{40FC3E67-7E29-70D0-A45E-A037B1A2A21A}"/>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118). </a:t>
            </a:r>
          </a:p>
        </p:txBody>
      </p:sp>
    </p:spTree>
    <p:extLst>
      <p:ext uri="{BB962C8B-B14F-4D97-AF65-F5344CB8AC3E}">
        <p14:creationId xmlns:p14="http://schemas.microsoft.com/office/powerpoint/2010/main" val="391616811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2017173"/>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judge disputes between nations; he will settle cases for many peoples. They will beat their swords into plowshares, and their spears into pruning hooks. Nations will not take up the sword against other nations, and they will no longer train for war.</a:t>
            </a:r>
            <a:endParaRPr lang="en-US" sz="4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59015" y="2174154"/>
            <a:ext cx="8598500" cy="4312234"/>
          </a:xfrm>
        </p:spPr>
        <p:txBody>
          <a:bodyPr>
            <a:normAutofit fontScale="85000" lnSpcReduction="20000"/>
          </a:bodyPr>
          <a:lstStyle/>
          <a:p>
            <a:r>
              <a:rPr lang="en-US" dirty="0"/>
              <a:t>However, the thought of producing peace on any other ground is folly (Jer 6:14; 8:11). </a:t>
            </a:r>
          </a:p>
          <a:p>
            <a:r>
              <a:rPr lang="en-US" dirty="0"/>
              <a:t>Until persons and nations have come to God to learn his ways and walk in them, peace is an illusion.</a:t>
            </a:r>
          </a:p>
          <a:p>
            <a:r>
              <a:rPr lang="en-US" dirty="0"/>
              <a:t>Jesus tells us not to be alarmed when there are “</a:t>
            </a:r>
            <a:r>
              <a:rPr lang="en-US" i="1" dirty="0">
                <a:solidFill>
                  <a:srgbClr val="F4B183"/>
                </a:solidFill>
                <a:latin typeface="Cambria" panose="02040503050406030204" pitchFamily="18" charset="0"/>
                <a:ea typeface="Cambria" panose="02040503050406030204" pitchFamily="18" charset="0"/>
              </a:rPr>
              <a:t>wars and rumors of wars</a:t>
            </a:r>
            <a:r>
              <a:rPr lang="en-US" dirty="0"/>
              <a:t>” for such things will continue until he returns again. (Mat 24:6-7)</a:t>
            </a:r>
          </a:p>
          <a:p>
            <a:r>
              <a:rPr lang="en-US" dirty="0"/>
              <a:t>This does not mean that the Church merely waits for the second coming to look for peace. </a:t>
            </a:r>
          </a:p>
          <a:p>
            <a:r>
              <a:rPr lang="en-US" dirty="0"/>
              <a:t>But neither does it mean that the Church should promote peace talks before it seeks to bring the parties to a point where they will submit their needs to God.</a:t>
            </a:r>
          </a:p>
        </p:txBody>
      </p:sp>
      <p:sp>
        <p:nvSpPr>
          <p:cNvPr id="4" name="TextBox 3">
            <a:extLst>
              <a:ext uri="{FF2B5EF4-FFF2-40B4-BE49-F238E27FC236}">
                <a16:creationId xmlns:a16="http://schemas.microsoft.com/office/drawing/2014/main" id="{40FC3E67-7E29-70D0-A45E-A037B1A2A21A}"/>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118). </a:t>
            </a:r>
          </a:p>
        </p:txBody>
      </p:sp>
    </p:spTree>
    <p:extLst>
      <p:ext uri="{BB962C8B-B14F-4D97-AF65-F5344CB8AC3E}">
        <p14:creationId xmlns:p14="http://schemas.microsoft.com/office/powerpoint/2010/main" val="183124494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965418"/>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descendants of Jacob</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come, let us walk in the Lord’s guiding light.</a:t>
            </a:r>
            <a:endParaRPr lang="en-US" sz="4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59015" y="1083153"/>
            <a:ext cx="8598500" cy="5403236"/>
          </a:xfrm>
        </p:spPr>
        <p:txBody>
          <a:bodyPr>
            <a:normAutofit fontScale="92500" lnSpcReduction="20000"/>
          </a:bodyPr>
          <a:lstStyle/>
          <a:p>
            <a:r>
              <a:rPr lang="en-US" dirty="0"/>
              <a:t>As a final appeal, Isaiah reminds Judah that it’s not just </a:t>
            </a:r>
            <a:r>
              <a:rPr lang="en-US" b="1" i="1" dirty="0"/>
              <a:t>any</a:t>
            </a:r>
            <a:r>
              <a:rPr lang="en-US" dirty="0"/>
              <a:t> god who will do these things, but the “</a:t>
            </a:r>
            <a:r>
              <a:rPr lang="en-US" i="1" dirty="0">
                <a:solidFill>
                  <a:srgbClr val="ED7D31">
                    <a:lumMod val="60000"/>
                    <a:lumOff val="40000"/>
                  </a:srgbClr>
                </a:solidFill>
                <a:latin typeface="Cambria" panose="02040503050406030204" pitchFamily="18" charset="0"/>
                <a:ea typeface="Cambria" panose="02040503050406030204" pitchFamily="18" charset="0"/>
              </a:rPr>
              <a:t>God of </a:t>
            </a:r>
            <a:r>
              <a:rPr lang="en-US" b="1" i="1" dirty="0">
                <a:solidFill>
                  <a:schemeClr val="accent2"/>
                </a:solidFill>
                <a:latin typeface="Cambria" panose="02040503050406030204" pitchFamily="18" charset="0"/>
                <a:ea typeface="Cambria" panose="02040503050406030204" pitchFamily="18" charset="0"/>
              </a:rPr>
              <a:t>Jacob</a:t>
            </a:r>
            <a:r>
              <a:rPr lang="en-US" dirty="0"/>
              <a:t>” (see verse 3). </a:t>
            </a:r>
          </a:p>
          <a:p>
            <a:r>
              <a:rPr lang="en-US" b="1" i="1" dirty="0"/>
              <a:t>He</a:t>
            </a:r>
            <a:r>
              <a:rPr lang="en-US" dirty="0"/>
              <a:t> is the God who has revealed himself in the context of the history of a </a:t>
            </a:r>
            <a:r>
              <a:rPr lang="en-US" b="1" i="1" dirty="0"/>
              <a:t>particular</a:t>
            </a:r>
            <a:r>
              <a:rPr lang="en-US" dirty="0"/>
              <a:t> people. </a:t>
            </a:r>
          </a:p>
          <a:p>
            <a:r>
              <a:rPr lang="en-US" dirty="0"/>
              <a:t>He has condescended to be </a:t>
            </a:r>
            <a:r>
              <a:rPr lang="en-US" b="1" i="1" dirty="0"/>
              <a:t>their God </a:t>
            </a:r>
            <a:r>
              <a:rPr lang="en-US" dirty="0"/>
              <a:t>in order that the </a:t>
            </a:r>
            <a:r>
              <a:rPr lang="en-US" b="1" i="1" dirty="0"/>
              <a:t>world</a:t>
            </a:r>
            <a:r>
              <a:rPr lang="en-US" dirty="0"/>
              <a:t> may know him and be redeemed. </a:t>
            </a:r>
          </a:p>
          <a:p>
            <a:r>
              <a:rPr lang="en-US" dirty="0"/>
              <a:t>Which is all the </a:t>
            </a:r>
            <a:r>
              <a:rPr lang="en-US" b="1" i="1" dirty="0"/>
              <a:t>more</a:t>
            </a:r>
            <a:r>
              <a:rPr lang="en-US" dirty="0"/>
              <a:t> reason why the </a:t>
            </a:r>
            <a:r>
              <a:rPr lang="en-US" b="1" i="1" dirty="0"/>
              <a:t>family</a:t>
            </a:r>
            <a:r>
              <a:rPr lang="en-US" dirty="0"/>
              <a:t> (“</a:t>
            </a:r>
            <a:r>
              <a:rPr lang="en-US" i="1" dirty="0">
                <a:solidFill>
                  <a:srgbClr val="ED7D31">
                    <a:lumMod val="60000"/>
                    <a:lumOff val="40000"/>
                  </a:srgbClr>
                </a:solidFill>
                <a:latin typeface="Cambria" panose="02040503050406030204" pitchFamily="18" charset="0"/>
                <a:ea typeface="Cambria" panose="02040503050406030204" pitchFamily="18" charset="0"/>
              </a:rPr>
              <a:t>descendants</a:t>
            </a:r>
            <a:r>
              <a:rPr lang="en-US" dirty="0"/>
              <a:t>”) of Jacob should walk in the light of the Lord. </a:t>
            </a:r>
          </a:p>
          <a:p>
            <a:r>
              <a:rPr lang="en-US" dirty="0"/>
              <a:t>After all, if even the </a:t>
            </a:r>
            <a:r>
              <a:rPr lang="en-US" b="1" i="1" dirty="0"/>
              <a:t>nations of the world</a:t>
            </a:r>
            <a:r>
              <a:rPr lang="en-US" dirty="0"/>
              <a:t> will one day seek out God’s ways so that they can walk in them, surely God’s </a:t>
            </a:r>
            <a:r>
              <a:rPr lang="en-US" b="1" i="1" dirty="0"/>
              <a:t>chosen</a:t>
            </a:r>
            <a:r>
              <a:rPr lang="en-US" dirty="0"/>
              <a:t> nation ought to be walking in those ways </a:t>
            </a:r>
            <a:r>
              <a:rPr lang="en-US" b="1" i="1" dirty="0"/>
              <a:t>now</a:t>
            </a:r>
            <a:r>
              <a:rPr lang="en-US" dirty="0"/>
              <a:t>!</a:t>
            </a:r>
          </a:p>
        </p:txBody>
      </p:sp>
      <p:sp>
        <p:nvSpPr>
          <p:cNvPr id="4" name="TextBox 3">
            <a:extLst>
              <a:ext uri="{FF2B5EF4-FFF2-40B4-BE49-F238E27FC236}">
                <a16:creationId xmlns:a16="http://schemas.microsoft.com/office/drawing/2014/main" id="{40FC3E67-7E29-70D0-A45E-A037B1A2A21A}"/>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Isaiah (The NIV Application Commentary) (pp. 89-90). Zondervan Academic. </a:t>
            </a:r>
          </a:p>
        </p:txBody>
      </p:sp>
    </p:spTree>
    <p:extLst>
      <p:ext uri="{BB962C8B-B14F-4D97-AF65-F5344CB8AC3E}">
        <p14:creationId xmlns:p14="http://schemas.microsoft.com/office/powerpoint/2010/main" val="12145654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dirty="0"/>
              <a:t>I plan to cover </a:t>
            </a:r>
            <a:r>
              <a:rPr lang="en-US" dirty="0">
                <a:solidFill>
                  <a:srgbClr val="FFFF99"/>
                </a:solidFill>
              </a:rPr>
              <a:t>Isaiah 6:1-13</a:t>
            </a:r>
            <a:r>
              <a:rPr lang="en-US" dirty="0"/>
              <a:t> which talks about </a:t>
            </a:r>
            <a:r>
              <a:rPr lang="en-US" dirty="0">
                <a:solidFill>
                  <a:srgbClr val="FFFF99"/>
                </a:solidFill>
              </a:rPr>
              <a:t>Isaiah’s Commission</a:t>
            </a:r>
            <a:r>
              <a:rPr lang="en-US" dirty="0"/>
              <a:t>.</a:t>
            </a:r>
          </a:p>
          <a:p>
            <a:pPr marL="0" indent="0">
              <a:buNone/>
            </a:pPr>
            <a:r>
              <a:rPr lang="en-US" dirty="0"/>
              <a:t>I would like to cover this entire passage in </a:t>
            </a:r>
            <a:r>
              <a:rPr lang="en-US" b="1" i="1" dirty="0"/>
              <a:t>one</a:t>
            </a:r>
            <a:r>
              <a:rPr lang="en-US" dirty="0"/>
              <a:t> lesson, but I </a:t>
            </a:r>
            <a:r>
              <a:rPr lang="en-US" b="1" i="1" dirty="0"/>
              <a:t>most likely</a:t>
            </a:r>
            <a:r>
              <a:rPr lang="en-US" dirty="0"/>
              <a:t> end up covering it in </a:t>
            </a:r>
            <a:r>
              <a:rPr lang="en-US" b="1" i="1" dirty="0"/>
              <a:t>two</a:t>
            </a:r>
            <a:r>
              <a:rPr lang="en-US" dirty="0"/>
              <a:t> lessons:</a:t>
            </a:r>
          </a:p>
          <a:p>
            <a:r>
              <a:rPr lang="en-US" dirty="0">
                <a:solidFill>
                  <a:srgbClr val="FFFF99"/>
                </a:solidFill>
              </a:rPr>
              <a:t>	Isaiah’s Vision of the Lord – 6:1-7</a:t>
            </a:r>
          </a:p>
          <a:p>
            <a:pPr marL="687388" indent="-687388"/>
            <a:r>
              <a:rPr lang="en-US" sz="3200" dirty="0">
                <a:solidFill>
                  <a:srgbClr val="FFFF99"/>
                </a:solidFill>
              </a:rPr>
              <a:t>Isaiah’s </a:t>
            </a:r>
            <a:r>
              <a:rPr lang="en-US" dirty="0">
                <a:solidFill>
                  <a:srgbClr val="FFFF99"/>
                </a:solidFill>
              </a:rPr>
              <a:t>Commission</a:t>
            </a:r>
            <a:r>
              <a:rPr lang="en-US" sz="3200" dirty="0">
                <a:solidFill>
                  <a:srgbClr val="FFFF99"/>
                </a:solidFill>
              </a:rPr>
              <a:t> from the Lord – 6:8-13</a:t>
            </a:r>
          </a:p>
        </p:txBody>
      </p:sp>
    </p:spTree>
    <p:extLst>
      <p:ext uri="{BB962C8B-B14F-4D97-AF65-F5344CB8AC3E}">
        <p14:creationId xmlns:p14="http://schemas.microsoft.com/office/powerpoint/2010/main" val="13689581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1482174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800"/>
            <a:ext cx="8991600" cy="6172200"/>
          </a:xfrm>
        </p:spPr>
        <p:txBody>
          <a:bodyPr>
            <a:normAutofit fontScale="62500" lnSpcReduction="20000"/>
          </a:bodyPr>
          <a:lstStyle/>
          <a:p>
            <a:r>
              <a:rPr lang="en-US" sz="3400" dirty="0"/>
              <a:t>Theologians who are of a Dispensationalist persuasion see the things described in the text we covered today (Isaiah 2:1-5) such as the nations of the world “streaming” to Jerusalem, the cessation of war, etc. as occurring during a future </a:t>
            </a:r>
            <a:r>
              <a:rPr lang="en-US" sz="3400" b="1" i="1" dirty="0"/>
              <a:t>literal</a:t>
            </a:r>
            <a:r>
              <a:rPr lang="en-US" sz="3400" dirty="0"/>
              <a:t> “one thousand year” Millennium which they believe will occur </a:t>
            </a:r>
            <a:r>
              <a:rPr lang="en-US" sz="3400" b="1" i="1" dirty="0"/>
              <a:t>after</a:t>
            </a:r>
            <a:r>
              <a:rPr lang="en-US" sz="3400" dirty="0"/>
              <a:t> the </a:t>
            </a:r>
            <a:r>
              <a:rPr lang="en-US" sz="3400" b="1" i="1" dirty="0"/>
              <a:t>second</a:t>
            </a:r>
            <a:r>
              <a:rPr lang="en-US" sz="3400" dirty="0"/>
              <a:t> coming of Christ. </a:t>
            </a:r>
          </a:p>
          <a:p>
            <a:r>
              <a:rPr lang="en-US" sz="3400" dirty="0"/>
              <a:t>The text they use to support their view is Revelation 20:2-8:</a:t>
            </a:r>
          </a:p>
          <a:p>
            <a:pPr lvl="1"/>
            <a:r>
              <a:rPr lang="en-US" sz="3200" i="1" dirty="0">
                <a:solidFill>
                  <a:srgbClr val="0000FF"/>
                </a:solidFill>
                <a:latin typeface="Cambria" panose="02040503050406030204" pitchFamily="18" charset="0"/>
                <a:ea typeface="Cambria" panose="02040503050406030204" pitchFamily="18" charset="0"/>
              </a:rPr>
              <a:t>Then I saw an angel descending from heaven, holding in his hand the key to the abyss and a huge chain. </a:t>
            </a:r>
            <a:r>
              <a:rPr lang="en-US" sz="3200" i="1" baseline="30000" dirty="0">
                <a:solidFill>
                  <a:srgbClr val="0000FF"/>
                </a:solidFill>
                <a:latin typeface="Cambria" panose="02040503050406030204" pitchFamily="18" charset="0"/>
                <a:ea typeface="Cambria" panose="02040503050406030204" pitchFamily="18" charset="0"/>
              </a:rPr>
              <a:t>2</a:t>
            </a:r>
            <a:r>
              <a:rPr lang="en-US" sz="3200" i="1" dirty="0">
                <a:solidFill>
                  <a:srgbClr val="0000FF"/>
                </a:solidFill>
                <a:latin typeface="Cambria" panose="02040503050406030204" pitchFamily="18" charset="0"/>
                <a:ea typeface="Cambria" panose="02040503050406030204" pitchFamily="18" charset="0"/>
              </a:rPr>
              <a:t> He seized the dragon—the ancient serpent, who is the devil and Satan—and tied him up for a thousand years. </a:t>
            </a:r>
            <a:r>
              <a:rPr lang="en-US" sz="3200" i="1" baseline="30000" dirty="0">
                <a:solidFill>
                  <a:srgbClr val="0000FF"/>
                </a:solidFill>
                <a:latin typeface="Cambria" panose="02040503050406030204" pitchFamily="18" charset="0"/>
                <a:ea typeface="Cambria" panose="02040503050406030204" pitchFamily="18" charset="0"/>
              </a:rPr>
              <a:t>3</a:t>
            </a:r>
            <a:r>
              <a:rPr lang="en-US" sz="3200" i="1" dirty="0">
                <a:solidFill>
                  <a:srgbClr val="0000FF"/>
                </a:solidFill>
                <a:latin typeface="Cambria" panose="02040503050406030204" pitchFamily="18" charset="0"/>
                <a:ea typeface="Cambria" panose="02040503050406030204" pitchFamily="18" charset="0"/>
              </a:rPr>
              <a:t> The angel then threw him into the abyss and locked and sealed it so that he could not deceive the nations until the one thousand years were finished. (After these things he must be released for a brief period of time.) </a:t>
            </a:r>
            <a:r>
              <a:rPr lang="en-US" sz="3200" i="1" baseline="30000" dirty="0">
                <a:solidFill>
                  <a:srgbClr val="0000FF"/>
                </a:solidFill>
                <a:latin typeface="Cambria" panose="02040503050406030204" pitchFamily="18" charset="0"/>
                <a:ea typeface="Cambria" panose="02040503050406030204" pitchFamily="18" charset="0"/>
              </a:rPr>
              <a:t>4</a:t>
            </a:r>
            <a:r>
              <a:rPr lang="en-US" sz="3200" i="1" dirty="0">
                <a:solidFill>
                  <a:srgbClr val="0000FF"/>
                </a:solidFill>
                <a:latin typeface="Cambria" panose="02040503050406030204" pitchFamily="18" charset="0"/>
                <a:ea typeface="Cambria" panose="02040503050406030204" pitchFamily="18" charset="0"/>
              </a:rPr>
              <a:t> Then I saw thrones and seated on them were those who had been given authority to judge. I also saw the souls of those who had been beheaded because of the testimony about Jesus and because of the word of God. These had not worshiped the beast or his image and had refused to receive his mark on their forehead or hand. They came to life and reigned with Christ for a thousand years. </a:t>
            </a:r>
            <a:r>
              <a:rPr lang="en-US" sz="3200" i="1" baseline="30000" dirty="0">
                <a:solidFill>
                  <a:srgbClr val="0000FF"/>
                </a:solidFill>
                <a:latin typeface="Cambria" panose="02040503050406030204" pitchFamily="18" charset="0"/>
                <a:ea typeface="Cambria" panose="02040503050406030204" pitchFamily="18" charset="0"/>
              </a:rPr>
              <a:t>5</a:t>
            </a:r>
            <a:r>
              <a:rPr lang="en-US" sz="3200" i="1" dirty="0">
                <a:solidFill>
                  <a:srgbClr val="0000FF"/>
                </a:solidFill>
                <a:latin typeface="Cambria" panose="02040503050406030204" pitchFamily="18" charset="0"/>
                <a:ea typeface="Cambria" panose="02040503050406030204" pitchFamily="18" charset="0"/>
              </a:rPr>
              <a:t> (The rest of the dead did not come to life until the thousand years were finished.) This is the first resurrection. </a:t>
            </a:r>
            <a:r>
              <a:rPr lang="en-US" sz="3200" i="1" baseline="30000" dirty="0">
                <a:solidFill>
                  <a:srgbClr val="0000FF"/>
                </a:solidFill>
                <a:latin typeface="Cambria" panose="02040503050406030204" pitchFamily="18" charset="0"/>
                <a:ea typeface="Cambria" panose="02040503050406030204" pitchFamily="18" charset="0"/>
              </a:rPr>
              <a:t>6</a:t>
            </a:r>
            <a:r>
              <a:rPr lang="en-US" sz="3200" i="1" dirty="0">
                <a:solidFill>
                  <a:srgbClr val="0000FF"/>
                </a:solidFill>
                <a:latin typeface="Cambria" panose="02040503050406030204" pitchFamily="18" charset="0"/>
                <a:ea typeface="Cambria" panose="02040503050406030204" pitchFamily="18" charset="0"/>
              </a:rPr>
              <a:t> Blessed and holy is the one who takes part in the first resurrection. The second death has no power over them, but they will be priests of God and of Christ, and they will reign with him for a thousand years. </a:t>
            </a:r>
            <a:r>
              <a:rPr lang="en-US" sz="3200" i="1" baseline="30000" dirty="0">
                <a:solidFill>
                  <a:srgbClr val="0000FF"/>
                </a:solidFill>
                <a:latin typeface="Cambria" panose="02040503050406030204" pitchFamily="18" charset="0"/>
                <a:ea typeface="Cambria" panose="02040503050406030204" pitchFamily="18" charset="0"/>
              </a:rPr>
              <a:t>7</a:t>
            </a:r>
            <a:r>
              <a:rPr lang="en-US" sz="3200" i="1" dirty="0">
                <a:solidFill>
                  <a:srgbClr val="0000FF"/>
                </a:solidFill>
                <a:latin typeface="Cambria" panose="02040503050406030204" pitchFamily="18" charset="0"/>
                <a:ea typeface="Cambria" panose="02040503050406030204" pitchFamily="18" charset="0"/>
              </a:rPr>
              <a:t> Now when the thousand years are finished, Satan will be released from his prison </a:t>
            </a:r>
            <a:r>
              <a:rPr lang="en-US" sz="3200" i="1" baseline="30000" dirty="0">
                <a:solidFill>
                  <a:srgbClr val="0000FF"/>
                </a:solidFill>
                <a:latin typeface="Cambria" panose="02040503050406030204" pitchFamily="18" charset="0"/>
                <a:ea typeface="Cambria" panose="02040503050406030204" pitchFamily="18" charset="0"/>
              </a:rPr>
              <a:t>8</a:t>
            </a:r>
            <a:r>
              <a:rPr lang="en-US" sz="3200" i="1" dirty="0">
                <a:solidFill>
                  <a:srgbClr val="0000FF"/>
                </a:solidFill>
                <a:latin typeface="Cambria" panose="02040503050406030204" pitchFamily="18" charset="0"/>
                <a:ea typeface="Cambria" panose="02040503050406030204" pitchFamily="18" charset="0"/>
              </a:rPr>
              <a:t> and will go out to deceive the nations at the four corners of the earth…</a:t>
            </a:r>
          </a:p>
          <a:p>
            <a:endParaRPr lang="en-US" dirty="0"/>
          </a:p>
          <a:p>
            <a:endParaRPr lang="en-US" dirty="0"/>
          </a:p>
          <a:p>
            <a:pPr marL="0" indent="0">
              <a:buNone/>
            </a:pPr>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27847507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12604" cy="1280126"/>
          </a:xfrm>
        </p:spPr>
        <p:txBody>
          <a:bodyPr>
            <a:noAutofit/>
          </a:bodyPr>
          <a:lstStyle/>
          <a:p>
            <a:r>
              <a:rPr lang="en-US" sz="4400" dirty="0"/>
              <a:t>The Future Glory of Jerusalem</a:t>
            </a:r>
            <a:br>
              <a:rPr lang="en-US" sz="4400" dirty="0"/>
            </a:br>
            <a:r>
              <a:rPr lang="en-US" sz="4400" dirty="0"/>
              <a:t>(Isaiah 2:1-5)</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54182" y="1350015"/>
            <a:ext cx="8435635" cy="5136373"/>
          </a:xfrm>
        </p:spPr>
        <p:txBody>
          <a:bodyPr>
            <a:normAutofit fontScale="92500" lnSpcReduction="10000"/>
          </a:bodyPr>
          <a:lstStyle/>
          <a:p>
            <a:r>
              <a:rPr lang="en-US" sz="3500" dirty="0"/>
              <a:t>After the grim ending of chapter 1 and indeed the generally grim tone of that entire chapter, these verses come as a </a:t>
            </a:r>
            <a:r>
              <a:rPr lang="en-US" sz="3500" b="1" i="1" dirty="0"/>
              <a:t>shock</a:t>
            </a:r>
            <a:r>
              <a:rPr lang="en-US" sz="3500" dirty="0"/>
              <a:t>. </a:t>
            </a:r>
          </a:p>
          <a:p>
            <a:r>
              <a:rPr lang="en-US" sz="3500" dirty="0"/>
              <a:t>They do not speak of the stubborn and rebellious Israelites worshiping in disobedience and self-adoration. </a:t>
            </a:r>
          </a:p>
          <a:p>
            <a:r>
              <a:rPr lang="en-US" sz="3500" dirty="0"/>
              <a:t>Instead, we have all the nations streaming to “</a:t>
            </a:r>
            <a:r>
              <a:rPr lang="en-US" sz="3500" i="1" dirty="0">
                <a:solidFill>
                  <a:schemeClr val="accent2">
                    <a:lumMod val="60000"/>
                    <a:lumOff val="40000"/>
                  </a:schemeClr>
                </a:solidFill>
                <a:latin typeface="Cambria" panose="02040503050406030204" pitchFamily="18" charset="0"/>
                <a:ea typeface="Cambria" panose="02040503050406030204" pitchFamily="18" charset="0"/>
              </a:rPr>
              <a:t>the Lord’s mountain</a:t>
            </a:r>
            <a:r>
              <a:rPr lang="en-US" sz="3500" dirty="0"/>
              <a:t>”— that is, to his house, his temple, in Zion— to learn his ways. </a:t>
            </a:r>
          </a:p>
          <a:p>
            <a:r>
              <a:rPr lang="en-US" sz="3500" dirty="0"/>
              <a:t>They go there because that is the place where the Lord’s “</a:t>
            </a:r>
            <a:r>
              <a:rPr lang="en-US" sz="3500" i="1" dirty="0">
                <a:solidFill>
                  <a:schemeClr val="accent2">
                    <a:lumMod val="60000"/>
                    <a:lumOff val="40000"/>
                  </a:schemeClr>
                </a:solidFill>
                <a:latin typeface="Cambria" panose="02040503050406030204" pitchFamily="18" charset="0"/>
                <a:ea typeface="Cambria" panose="02040503050406030204" pitchFamily="18" charset="0"/>
              </a:rPr>
              <a:t>moral instruction</a:t>
            </a:r>
            <a:r>
              <a:rPr lang="en-US" sz="3500" dirty="0"/>
              <a:t>” and “</a:t>
            </a:r>
            <a:r>
              <a:rPr lang="en-US" sz="3500" i="1" dirty="0">
                <a:solidFill>
                  <a:schemeClr val="accent2">
                    <a:lumMod val="60000"/>
                    <a:lumOff val="40000"/>
                  </a:schemeClr>
                </a:solidFill>
                <a:latin typeface="Cambria" panose="02040503050406030204" pitchFamily="18" charset="0"/>
                <a:ea typeface="Cambria" panose="02040503050406030204" pitchFamily="18" charset="0"/>
              </a:rPr>
              <a:t>message</a:t>
            </a:r>
            <a:r>
              <a:rPr lang="en-US" sz="3500" dirty="0"/>
              <a:t>” go forth (Isaiah 2:3).</a:t>
            </a:r>
            <a:endParaRPr lang="en-US" sz="35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a:p>
            <a:pPr marL="0" indent="0">
              <a:buNone/>
            </a:pPr>
            <a:endPar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latin typeface="Calibri" panose="020F0502020204030204"/>
              </a:rPr>
              <a:t>Oswalt, John . </a:t>
            </a:r>
            <a:r>
              <a:rPr lang="en-US" i="1" dirty="0">
                <a:solidFill>
                  <a:prstClr val="white"/>
                </a:solidFill>
                <a:latin typeface="Calibri" panose="020F0502020204030204"/>
              </a:rPr>
              <a:t>Isaiah (The NIV Application Commentary) </a:t>
            </a:r>
            <a:r>
              <a:rPr lang="en-US" dirty="0">
                <a:solidFill>
                  <a:prstClr val="white"/>
                </a:solidFill>
                <a:latin typeface="Calibri" panose="020F0502020204030204"/>
              </a:rPr>
              <a:t>(p. 88). </a:t>
            </a:r>
            <a:endParaRPr kumimoji="0" lang="en-US" sz="1800" b="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11041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800"/>
            <a:ext cx="8991600" cy="6172200"/>
          </a:xfrm>
        </p:spPr>
        <p:txBody>
          <a:bodyPr>
            <a:normAutofit/>
          </a:bodyPr>
          <a:lstStyle/>
          <a:p>
            <a:endParaRPr lang="en-US" dirty="0"/>
          </a:p>
          <a:p>
            <a:r>
              <a:rPr lang="en-US" dirty="0"/>
              <a:t>I have tried to demonstrate today that the New Testament writers see the fulfillment of this text in events of the New Testament where the gospel goes out from Jerusalem to all the nations of the world. Do you think I have made a good case for that?</a:t>
            </a:r>
          </a:p>
          <a:p>
            <a:r>
              <a:rPr lang="en-US" dirty="0"/>
              <a:t>Do you see any reason to think that the Dispensationalists are right in thinking that this text is predicting things that will occur in some future literal thousand year Millennium that occurs after the second coming of Christ?</a:t>
            </a:r>
          </a:p>
          <a:p>
            <a:endParaRPr lang="en-US" dirty="0"/>
          </a:p>
          <a:p>
            <a:pPr marL="0" indent="0">
              <a:buNone/>
            </a:pPr>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10870845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098848"/>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Here is the message about Judah and Jerusalem that was revealed to Isaiah son of Amoz.</a:t>
            </a:r>
            <a:endParaRPr lang="en-US" sz="32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212659"/>
            <a:ext cx="8998794" cy="5273730"/>
          </a:xfrm>
        </p:spPr>
        <p:txBody>
          <a:bodyPr>
            <a:normAutofit fontScale="92500" lnSpcReduction="20000"/>
          </a:bodyPr>
          <a:lstStyle/>
          <a:p>
            <a:r>
              <a:rPr lang="en-US" b="1" i="1" dirty="0"/>
              <a:t>This</a:t>
            </a:r>
            <a:r>
              <a:rPr lang="en-US" dirty="0"/>
              <a:t> heading and the </a:t>
            </a:r>
            <a:r>
              <a:rPr lang="en-US" b="1" i="1" dirty="0"/>
              <a:t>subsequent</a:t>
            </a:r>
            <a:r>
              <a:rPr lang="en-US" dirty="0"/>
              <a:t> heading in Isaiah 13:1 (“</a:t>
            </a:r>
            <a:r>
              <a:rPr lang="en-US" i="1" dirty="0">
                <a:solidFill>
                  <a:srgbClr val="F4B183"/>
                </a:solidFill>
                <a:latin typeface="Cambria" panose="02040503050406030204" pitchFamily="18" charset="0"/>
                <a:ea typeface="Cambria" panose="02040503050406030204" pitchFamily="18" charset="0"/>
              </a:rPr>
              <a:t>This is an oracle about Babylon that Isaiah son of Amoz saw...</a:t>
            </a:r>
            <a:r>
              <a:rPr lang="en-US" dirty="0"/>
              <a:t>” ) mark off chapters 2-12 as a distinct section of Isaiah’s prophesy. </a:t>
            </a:r>
          </a:p>
          <a:p>
            <a:r>
              <a:rPr lang="en-US" dirty="0"/>
              <a:t>This particular section is thought by many commentaries to have been written in the years shortly after 715 BC when Hezekiah began to rule on his own.</a:t>
            </a:r>
          </a:p>
          <a:p>
            <a:r>
              <a:rPr lang="en-US" dirty="0"/>
              <a:t>However, Isaiah </a:t>
            </a:r>
            <a:r>
              <a:rPr lang="en-US" b="1" i="1" dirty="0"/>
              <a:t>deliberately</a:t>
            </a:r>
            <a:r>
              <a:rPr lang="en-US" dirty="0"/>
              <a:t> presents this material </a:t>
            </a:r>
            <a:r>
              <a:rPr lang="en-US" b="1" i="1" dirty="0"/>
              <a:t>without</a:t>
            </a:r>
            <a:r>
              <a:rPr lang="en-US" dirty="0"/>
              <a:t> telling us much about </a:t>
            </a:r>
            <a:r>
              <a:rPr lang="en-US" b="1" i="1" dirty="0"/>
              <a:t>when</a:t>
            </a:r>
            <a:r>
              <a:rPr lang="en-US" dirty="0"/>
              <a:t> it was written. </a:t>
            </a:r>
          </a:p>
          <a:p>
            <a:r>
              <a:rPr lang="en-US" dirty="0"/>
              <a:t>Because, no matter </a:t>
            </a:r>
            <a:r>
              <a:rPr lang="en-US" b="1" i="1" dirty="0"/>
              <a:t>who</a:t>
            </a:r>
            <a:r>
              <a:rPr lang="en-US" dirty="0"/>
              <a:t> was on the throne, the internal condition of Judah didn’t change much spiritually, and so what Isaiah might say at any given point of time </a:t>
            </a:r>
            <a:r>
              <a:rPr lang="en-US" b="1" i="1" dirty="0"/>
              <a:t>continued</a:t>
            </a:r>
            <a:r>
              <a:rPr lang="en-US" dirty="0"/>
              <a:t> to be of relevance to a community which stubbornly remained in rebellion against Yahweh.</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latin typeface="Calibri" panose="020F0502020204030204"/>
              </a:rPr>
              <a:t>A Study Commentary on Isaiah Volume I: Chapters 1-39 </a:t>
            </a:r>
            <a:r>
              <a:rPr lang="en-US" dirty="0">
                <a:solidFill>
                  <a:prstClr val="white"/>
                </a:solidFill>
                <a:latin typeface="Calibri" panose="020F0502020204030204"/>
              </a:rPr>
              <a:t> ( p</a:t>
            </a:r>
            <a:r>
              <a:rPr lang="en-US" dirty="0">
                <a:solidFill>
                  <a:prstClr val="white"/>
                </a:solidFill>
              </a:rPr>
              <a:t>. 75)</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84871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098848"/>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Here is the message about Judah and Jerusalem that was revealed to Isaiah son of Amoz.</a:t>
            </a:r>
            <a:endParaRPr lang="en-US" sz="32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389261"/>
            <a:ext cx="8998794" cy="5097128"/>
          </a:xfrm>
        </p:spPr>
        <p:txBody>
          <a:bodyPr>
            <a:normAutofit/>
          </a:bodyPr>
          <a:lstStyle/>
          <a:p>
            <a:r>
              <a:rPr lang="en-US" dirty="0"/>
              <a:t>In chapter 1 Isaiah </a:t>
            </a:r>
            <a:r>
              <a:rPr lang="en-US" b="1" i="1" dirty="0"/>
              <a:t>briefly</a:t>
            </a:r>
            <a:r>
              <a:rPr lang="en-US" dirty="0"/>
              <a:t> described God’s plan for </a:t>
            </a:r>
            <a:r>
              <a:rPr lang="en-US" b="1" i="1" dirty="0"/>
              <a:t>restoring</a:t>
            </a:r>
            <a:r>
              <a:rPr lang="en-US" dirty="0"/>
              <a:t> Israel, saying things like:</a:t>
            </a:r>
          </a:p>
          <a:p>
            <a:pPr lvl="1"/>
            <a:r>
              <a:rPr lang="en-US" i="1" dirty="0">
                <a:solidFill>
                  <a:srgbClr val="F4B183"/>
                </a:solidFill>
                <a:latin typeface="Cambria" panose="02040503050406030204" pitchFamily="18" charset="0"/>
                <a:ea typeface="Cambria" panose="02040503050406030204" pitchFamily="18" charset="0"/>
              </a:rPr>
              <a:t>Though your sins have stained you like the color red, you can become white like snow… If you have a willing attitude and obey, then you will again eat the good crops of the land… I will reestablish honest judges as in former times, wise advisers as in earlier days. Then you will be called, “The Just City, Faithful Town.” Zion will be freed by justice and her returnees by righteousness.</a:t>
            </a:r>
            <a:r>
              <a:rPr lang="en-US" dirty="0"/>
              <a:t> (Isaiah 1:18-19,26-27)</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Wegner, Paul D.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 An Introduction and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Tyndale OT Commentaries </a:t>
            </a:r>
          </a:p>
        </p:txBody>
      </p:sp>
    </p:spTree>
    <p:extLst>
      <p:ext uri="{BB962C8B-B14F-4D97-AF65-F5344CB8AC3E}">
        <p14:creationId xmlns:p14="http://schemas.microsoft.com/office/powerpoint/2010/main" val="24224508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098848"/>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Here is the message about Judah and Jerusalem that was revealed to Isaiah son of Amoz.</a:t>
            </a:r>
            <a:endParaRPr lang="en-US" sz="32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389261"/>
            <a:ext cx="8998794" cy="5097128"/>
          </a:xfrm>
        </p:spPr>
        <p:txBody>
          <a:bodyPr>
            <a:normAutofit/>
          </a:bodyPr>
          <a:lstStyle/>
          <a:p>
            <a:r>
              <a:rPr lang="en-US" dirty="0"/>
              <a:t>In Chapters 2–4 Isaiah develops this theme of the Lord’s restoration of Israel more </a:t>
            </a:r>
            <a:r>
              <a:rPr lang="en-US" b="1" i="1" dirty="0"/>
              <a:t>fully</a:t>
            </a:r>
            <a:r>
              <a:rPr lang="en-US" dirty="0"/>
              <a:t> by means of a structure that </a:t>
            </a:r>
            <a:r>
              <a:rPr lang="en-US" b="1" i="1" dirty="0"/>
              <a:t>begins</a:t>
            </a:r>
            <a:r>
              <a:rPr lang="en-US" dirty="0"/>
              <a:t> (2:2–5) and </a:t>
            </a:r>
            <a:r>
              <a:rPr lang="en-US" b="1" i="1" dirty="0"/>
              <a:t>ends</a:t>
            </a:r>
            <a:r>
              <a:rPr lang="en-US" dirty="0"/>
              <a:t> (4:2–6) with a description of the </a:t>
            </a:r>
            <a:r>
              <a:rPr lang="en-US" b="1" i="1" dirty="0"/>
              <a:t>future, glorified Zion</a:t>
            </a:r>
            <a:r>
              <a:rPr lang="en-US" dirty="0"/>
              <a:t>. </a:t>
            </a:r>
          </a:p>
          <a:p>
            <a:r>
              <a:rPr lang="en-US" b="1" i="1" dirty="0"/>
              <a:t>In between </a:t>
            </a:r>
            <a:r>
              <a:rPr lang="en-US" dirty="0"/>
              <a:t>these two glimpses of a restored Zion is a description of Israel’s </a:t>
            </a:r>
            <a:r>
              <a:rPr lang="en-US" b="1" i="1" dirty="0"/>
              <a:t>current</a:t>
            </a:r>
            <a:r>
              <a:rPr lang="en-US" dirty="0"/>
              <a:t> state, and the </a:t>
            </a:r>
            <a:r>
              <a:rPr lang="en-US" b="1" i="1" dirty="0"/>
              <a:t>purging</a:t>
            </a:r>
            <a:r>
              <a:rPr lang="en-US" dirty="0"/>
              <a:t> </a:t>
            </a:r>
            <a:r>
              <a:rPr lang="en-US" b="1" i="1" dirty="0"/>
              <a:t>judgment</a:t>
            </a:r>
            <a:r>
              <a:rPr lang="en-US" dirty="0"/>
              <a:t> that will be </a:t>
            </a:r>
            <a:r>
              <a:rPr lang="en-US" b="1" i="1" dirty="0"/>
              <a:t>necessary</a:t>
            </a:r>
            <a:r>
              <a:rPr lang="en-US" dirty="0"/>
              <a:t> to </a:t>
            </a:r>
            <a:r>
              <a:rPr lang="en-US" b="1" i="1" dirty="0"/>
              <a:t>transform them </a:t>
            </a:r>
            <a:r>
              <a:rPr lang="en-US" dirty="0"/>
              <a:t>into that righteous nation – a process that would take much longer and be more painful than the recipients of this prophesy may have imagined.</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Wegner, Paul D.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 An Introduction and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Tyndale OT Commentaries </a:t>
            </a:r>
          </a:p>
        </p:txBody>
      </p:sp>
    </p:spTree>
    <p:extLst>
      <p:ext uri="{BB962C8B-B14F-4D97-AF65-F5344CB8AC3E}">
        <p14:creationId xmlns:p14="http://schemas.microsoft.com/office/powerpoint/2010/main" val="31717902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247977"/>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 future days the mountain of the Lord’s temple will endure as the most important of mountains and will be the most prominent of hills. All the nations will stream to it;</a:t>
            </a:r>
            <a:endParaRPr lang="en-US" sz="36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389261"/>
            <a:ext cx="8998794" cy="5097128"/>
          </a:xfrm>
        </p:spPr>
        <p:txBody>
          <a:bodyPr>
            <a:normAutofit fontScale="92500" lnSpcReduction="20000"/>
          </a:bodyPr>
          <a:lstStyle/>
          <a:p>
            <a:r>
              <a:rPr lang="en-US" dirty="0"/>
              <a:t>The words of Isaiah 2:2-4 are </a:t>
            </a:r>
            <a:r>
              <a:rPr lang="en-US" b="1" i="1" dirty="0"/>
              <a:t>also</a:t>
            </a:r>
            <a:r>
              <a:rPr lang="en-US" dirty="0"/>
              <a:t> found, with very little variation, in Micah 4:1-3.</a:t>
            </a:r>
          </a:p>
          <a:p>
            <a:r>
              <a:rPr lang="en-US" dirty="0"/>
              <a:t>There are many theories as to why this might be the case:</a:t>
            </a:r>
          </a:p>
          <a:p>
            <a:pPr lvl="1"/>
            <a:r>
              <a:rPr lang="en-US" dirty="0"/>
              <a:t>Micah is quoting Isaiah</a:t>
            </a:r>
          </a:p>
          <a:p>
            <a:pPr lvl="1"/>
            <a:r>
              <a:rPr lang="en-US" dirty="0"/>
              <a:t>Isaiah is quoting Micah</a:t>
            </a:r>
          </a:p>
          <a:p>
            <a:pPr lvl="1"/>
            <a:r>
              <a:rPr lang="en-US" dirty="0"/>
              <a:t>Both prophets are quoting another common source</a:t>
            </a:r>
          </a:p>
          <a:p>
            <a:r>
              <a:rPr lang="en-US" dirty="0"/>
              <a:t>There is really no way to know for sure which of these is true.</a:t>
            </a:r>
          </a:p>
          <a:p>
            <a:r>
              <a:rPr lang="en-US" dirty="0"/>
              <a:t>It </a:t>
            </a:r>
            <a:r>
              <a:rPr lang="en-US" b="1" i="1" dirty="0"/>
              <a:t>could</a:t>
            </a:r>
            <a:r>
              <a:rPr lang="en-US" dirty="0"/>
              <a:t> be that they both adopted a saying that was well-known among the people in their day, or that both received the words directly from the Holy Spirit. </a:t>
            </a:r>
          </a:p>
          <a:p>
            <a:r>
              <a:rPr lang="en-US" dirty="0"/>
              <a:t>So long as both passages as authentic and inspired, it really doesn’t matter what their literary history is.</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Alexander, Joseph A.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Isaiah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22) </a:t>
            </a:r>
          </a:p>
        </p:txBody>
      </p:sp>
    </p:spTree>
    <p:extLst>
      <p:ext uri="{BB962C8B-B14F-4D97-AF65-F5344CB8AC3E}">
        <p14:creationId xmlns:p14="http://schemas.microsoft.com/office/powerpoint/2010/main" val="10327781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247977"/>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In future days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 mountain of the Lord’s temple will endure as the most important of mountains and will be the most prominent of hills. All the nations will stream to it;</a:t>
            </a:r>
            <a:endParaRPr lang="en-US" sz="36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389261"/>
            <a:ext cx="8998794" cy="5097128"/>
          </a:xfrm>
        </p:spPr>
        <p:txBody>
          <a:bodyPr>
            <a:normAutofit/>
          </a:bodyPr>
          <a:lstStyle/>
          <a:p>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In future days</a:t>
            </a:r>
            <a:r>
              <a:rPr lang="en-US" dirty="0"/>
              <a:t>” (literally, “</a:t>
            </a:r>
            <a:r>
              <a:rPr lang="en-US" i="1" dirty="0">
                <a:solidFill>
                  <a:srgbClr val="ED7D31">
                    <a:lumMod val="60000"/>
                    <a:lumOff val="40000"/>
                  </a:srgbClr>
                </a:solidFill>
                <a:latin typeface="Cambria" panose="02040503050406030204" pitchFamily="18" charset="0"/>
                <a:ea typeface="Cambria" panose="02040503050406030204" pitchFamily="18" charset="0"/>
              </a:rPr>
              <a:t>in the last days</a:t>
            </a:r>
            <a:r>
              <a:rPr lang="en-US" dirty="0"/>
              <a:t>” – cf. KJV, ESV, NIV) translates a Hebrew phrase that often occurs in the Old Testament. </a:t>
            </a:r>
          </a:p>
          <a:p>
            <a:r>
              <a:rPr lang="en-US" dirty="0"/>
              <a:t>In </a:t>
            </a:r>
            <a:r>
              <a:rPr lang="en-US" b="1" i="1" dirty="0"/>
              <a:t>some</a:t>
            </a:r>
            <a:r>
              <a:rPr lang="en-US" dirty="0"/>
              <a:t> OT passages this phrase simply refers to future events that occur at some later time (see Gen 49:1; Num 24:14; Deut 31:29; Jer 23:20; 30:24).</a:t>
            </a:r>
          </a:p>
          <a:p>
            <a:r>
              <a:rPr lang="en-US" dirty="0"/>
              <a:t>But the events described </a:t>
            </a:r>
            <a:r>
              <a:rPr lang="en-US" b="1" i="1" dirty="0"/>
              <a:t>here</a:t>
            </a:r>
            <a:r>
              <a:rPr lang="en-US" dirty="0"/>
              <a:t> seem to be a reference to the New Testament age when the “</a:t>
            </a:r>
            <a:r>
              <a:rPr lang="en-US" i="1" dirty="0">
                <a:solidFill>
                  <a:srgbClr val="ED7D31">
                    <a:lumMod val="60000"/>
                    <a:lumOff val="40000"/>
                  </a:srgbClr>
                </a:solidFill>
                <a:latin typeface="Cambria" panose="02040503050406030204" pitchFamily="18" charset="0"/>
                <a:ea typeface="Cambria" panose="02040503050406030204" pitchFamily="18" charset="0"/>
              </a:rPr>
              <a:t>nations… stream</a:t>
            </a:r>
            <a:r>
              <a:rPr lang="en-US" dirty="0"/>
              <a:t>” to Zion to learn the ways of her God through his incarnation in Christ.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116-117). </a:t>
            </a:r>
          </a:p>
        </p:txBody>
      </p:sp>
    </p:spTree>
    <p:extLst>
      <p:ext uri="{BB962C8B-B14F-4D97-AF65-F5344CB8AC3E}">
        <p14:creationId xmlns:p14="http://schemas.microsoft.com/office/powerpoint/2010/main" val="115917431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247977"/>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In future days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 mountain of the Lord’s temple will endure as the most important of mountains and will be the most prominent of hills. All the nations will stream to it;</a:t>
            </a:r>
            <a:endParaRPr lang="en-US" sz="36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98112" y="1389261"/>
            <a:ext cx="8998794" cy="5097128"/>
          </a:xfrm>
        </p:spPr>
        <p:txBody>
          <a:bodyPr>
            <a:normAutofit fontScale="92500" lnSpcReduction="20000"/>
          </a:bodyPr>
          <a:lstStyle/>
          <a:p>
            <a:r>
              <a:rPr lang="en-US" dirty="0"/>
              <a:t>In fact, New Testament writers use this </a:t>
            </a:r>
            <a:r>
              <a:rPr lang="en-US" b="1" i="1" dirty="0"/>
              <a:t>very phrase </a:t>
            </a:r>
            <a:r>
              <a:rPr lang="en-US" dirty="0"/>
              <a:t>(“</a:t>
            </a:r>
            <a:r>
              <a:rPr lang="en-US" i="1" dirty="0">
                <a:solidFill>
                  <a:srgbClr val="F4B183"/>
                </a:solidFill>
                <a:latin typeface="Cambria" panose="02040503050406030204" pitchFamily="18" charset="0"/>
                <a:ea typeface="Cambria" panose="02040503050406030204" pitchFamily="18" charset="0"/>
              </a:rPr>
              <a:t>in the last days</a:t>
            </a:r>
            <a:r>
              <a:rPr lang="en-US" dirty="0"/>
              <a:t>”) and other </a:t>
            </a:r>
            <a:r>
              <a:rPr lang="en-US" b="1" i="1" dirty="0"/>
              <a:t>similar phrases </a:t>
            </a:r>
            <a:r>
              <a:rPr lang="en-US" dirty="0"/>
              <a:t>to describe events taking place in the </a:t>
            </a:r>
            <a:r>
              <a:rPr lang="en-US" b="1" i="1" dirty="0"/>
              <a:t>New Testament</a:t>
            </a:r>
            <a:r>
              <a:rPr lang="en-US" dirty="0"/>
              <a:t>:</a:t>
            </a:r>
          </a:p>
          <a:p>
            <a:pPr lvl="1"/>
            <a:r>
              <a:rPr lang="en-US" i="1" dirty="0">
                <a:solidFill>
                  <a:srgbClr val="F4B183"/>
                </a:solidFill>
                <a:latin typeface="Cambria" panose="02040503050406030204" pitchFamily="18" charset="0"/>
                <a:ea typeface="Cambria" panose="02040503050406030204" pitchFamily="18" charset="0"/>
              </a:rPr>
              <a:t>And </a:t>
            </a:r>
            <a:r>
              <a:rPr lang="en-US" b="1" i="1" dirty="0">
                <a:solidFill>
                  <a:schemeClr val="accent2"/>
                </a:solidFill>
                <a:latin typeface="Cambria" panose="02040503050406030204" pitchFamily="18" charset="0"/>
                <a:ea typeface="Cambria" panose="02040503050406030204" pitchFamily="18" charset="0"/>
              </a:rPr>
              <a:t>in the last days </a:t>
            </a:r>
            <a:r>
              <a:rPr lang="en-US" i="1" dirty="0">
                <a:solidFill>
                  <a:srgbClr val="F4B183"/>
                </a:solidFill>
                <a:latin typeface="Cambria" panose="02040503050406030204" pitchFamily="18" charset="0"/>
                <a:ea typeface="Cambria" panose="02040503050406030204" pitchFamily="18" charset="0"/>
              </a:rPr>
              <a:t>… I will pour out my Spirit on </a:t>
            </a:r>
            <a:r>
              <a:rPr lang="en-US" b="1" i="1" dirty="0">
                <a:solidFill>
                  <a:schemeClr val="accent2"/>
                </a:solidFill>
                <a:latin typeface="Cambria" panose="02040503050406030204" pitchFamily="18" charset="0"/>
                <a:ea typeface="Cambria" panose="02040503050406030204" pitchFamily="18" charset="0"/>
              </a:rPr>
              <a:t>all people</a:t>
            </a:r>
            <a:r>
              <a:rPr lang="en-US" i="1" dirty="0">
                <a:solidFill>
                  <a:srgbClr val="F4B183"/>
                </a:solidFill>
                <a:latin typeface="Cambria" panose="02040503050406030204" pitchFamily="18" charset="0"/>
                <a:ea typeface="Cambria" panose="02040503050406030204" pitchFamily="18" charset="0"/>
              </a:rPr>
              <a:t> [= </a:t>
            </a:r>
            <a:r>
              <a:rPr lang="en-US" b="1" i="1" dirty="0">
                <a:solidFill>
                  <a:schemeClr val="accent2"/>
                </a:solidFill>
                <a:latin typeface="Cambria" panose="02040503050406030204" pitchFamily="18" charset="0"/>
                <a:ea typeface="Cambria" panose="02040503050406030204" pitchFamily="18" charset="0"/>
              </a:rPr>
              <a:t>all nations</a:t>
            </a:r>
            <a:r>
              <a:rPr lang="en-US" i="1" dirty="0">
                <a:solidFill>
                  <a:srgbClr val="F4B183"/>
                </a:solidFill>
                <a:latin typeface="Cambria" panose="02040503050406030204" pitchFamily="18" charset="0"/>
                <a:ea typeface="Cambria" panose="02040503050406030204" pitchFamily="18" charset="0"/>
              </a:rPr>
              <a:t>, not just Israel]…</a:t>
            </a:r>
            <a:r>
              <a:rPr lang="en-US" dirty="0"/>
              <a:t> (Acts 2:17)</a:t>
            </a:r>
          </a:p>
          <a:p>
            <a:pPr lvl="1"/>
            <a:r>
              <a:rPr lang="en-US" i="1" dirty="0">
                <a:solidFill>
                  <a:srgbClr val="F4B183"/>
                </a:solidFill>
                <a:latin typeface="Cambria" panose="02040503050406030204" pitchFamily="18" charset="0"/>
                <a:ea typeface="Cambria" panose="02040503050406030204" pitchFamily="18" charset="0"/>
              </a:rPr>
              <a:t>After God spoke long ago… through the prophets, </a:t>
            </a:r>
            <a:r>
              <a:rPr lang="en-US" b="1" i="1" dirty="0">
                <a:solidFill>
                  <a:schemeClr val="accent2"/>
                </a:solidFill>
                <a:latin typeface="Cambria" panose="02040503050406030204" pitchFamily="18" charset="0"/>
                <a:ea typeface="Cambria" panose="02040503050406030204" pitchFamily="18" charset="0"/>
              </a:rPr>
              <a:t>in these last days </a:t>
            </a:r>
            <a:r>
              <a:rPr lang="en-US" i="1" dirty="0">
                <a:solidFill>
                  <a:srgbClr val="F4B183"/>
                </a:solidFill>
                <a:latin typeface="Cambria" panose="02040503050406030204" pitchFamily="18" charset="0"/>
                <a:ea typeface="Cambria" panose="02040503050406030204" pitchFamily="18" charset="0"/>
              </a:rPr>
              <a:t>he has spoken to us in a son… </a:t>
            </a:r>
            <a:r>
              <a:rPr lang="en-US" dirty="0"/>
              <a:t>(Heb 1:1-2)</a:t>
            </a:r>
          </a:p>
          <a:p>
            <a:pPr lvl="1"/>
            <a:r>
              <a:rPr lang="en-US" i="1" dirty="0">
                <a:solidFill>
                  <a:srgbClr val="F4B183"/>
                </a:solidFill>
                <a:latin typeface="Cambria" panose="02040503050406030204" pitchFamily="18" charset="0"/>
                <a:ea typeface="Cambria" panose="02040503050406030204" pitchFamily="18" charset="0"/>
              </a:rPr>
              <a:t>Children, </a:t>
            </a:r>
            <a:r>
              <a:rPr lang="en-US" b="1" i="1" dirty="0">
                <a:solidFill>
                  <a:schemeClr val="accent2"/>
                </a:solidFill>
                <a:latin typeface="Cambria" panose="02040503050406030204" pitchFamily="18" charset="0"/>
                <a:ea typeface="Cambria" panose="02040503050406030204" pitchFamily="18" charset="0"/>
              </a:rPr>
              <a:t>it is the last hour</a:t>
            </a:r>
            <a:r>
              <a:rPr lang="en-US" i="1" dirty="0">
                <a:solidFill>
                  <a:srgbClr val="F4B183"/>
                </a:solidFill>
                <a:latin typeface="Cambria" panose="02040503050406030204" pitchFamily="18" charset="0"/>
                <a:ea typeface="Cambria" panose="02040503050406030204" pitchFamily="18" charset="0"/>
              </a:rPr>
              <a:t>, and just as you heard that the antichrist is coming, so now many antichrists have appeared. We know from this that </a:t>
            </a:r>
            <a:r>
              <a:rPr lang="en-US" b="1" i="1" dirty="0">
                <a:solidFill>
                  <a:schemeClr val="accent2"/>
                </a:solidFill>
                <a:latin typeface="Cambria" panose="02040503050406030204" pitchFamily="18" charset="0"/>
                <a:ea typeface="Cambria" panose="02040503050406030204" pitchFamily="18" charset="0"/>
              </a:rPr>
              <a:t>it is the last hour</a:t>
            </a:r>
            <a:r>
              <a:rPr lang="en-US" i="1" dirty="0">
                <a:solidFill>
                  <a:srgbClr val="F4B183"/>
                </a:solidFill>
                <a:latin typeface="Cambria" panose="02040503050406030204" pitchFamily="18" charset="0"/>
                <a:ea typeface="Cambria" panose="02040503050406030204" pitchFamily="18" charset="0"/>
              </a:rPr>
              <a:t>.</a:t>
            </a:r>
            <a:r>
              <a:rPr lang="en-US" dirty="0"/>
              <a:t> (1 Jn 2:18)</a:t>
            </a:r>
          </a:p>
          <a:p>
            <a:pPr lvl="1"/>
            <a:r>
              <a:rPr lang="en-US" b="1" i="1" dirty="0">
                <a:solidFill>
                  <a:schemeClr val="accent2"/>
                </a:solidFill>
                <a:latin typeface="Cambria" panose="02040503050406030204" pitchFamily="18" charset="0"/>
                <a:ea typeface="Cambria" panose="02040503050406030204" pitchFamily="18" charset="0"/>
              </a:rPr>
              <a:t>In the last days</a:t>
            </a:r>
            <a:r>
              <a:rPr lang="en-US" i="1" dirty="0">
                <a:solidFill>
                  <a:srgbClr val="F4B183"/>
                </a:solidFill>
                <a:latin typeface="Cambria" panose="02040503050406030204" pitchFamily="18" charset="0"/>
                <a:ea typeface="Cambria" panose="02040503050406030204" pitchFamily="18" charset="0"/>
              </a:rPr>
              <a:t> blatant scoffers will come…saying, “Where is his promised return? For ever since our ancestors died, all things have continued as they were from the beginning of creation.” </a:t>
            </a:r>
            <a:r>
              <a:rPr lang="en-US" dirty="0"/>
              <a:t>(1 Pet 3:3-4)</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Albert Barnes Commentary</a:t>
            </a:r>
          </a:p>
        </p:txBody>
      </p:sp>
    </p:spTree>
    <p:extLst>
      <p:ext uri="{BB962C8B-B14F-4D97-AF65-F5344CB8AC3E}">
        <p14:creationId xmlns:p14="http://schemas.microsoft.com/office/powerpoint/2010/main" val="30038795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30470</TotalTime>
  <Words>4208</Words>
  <Application>Microsoft Office PowerPoint</Application>
  <PresentationFormat>On-screen Show (4:3)</PresentationFormat>
  <Paragraphs>170</Paragraphs>
  <Slides>30</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30</vt:i4>
      </vt:variant>
    </vt:vector>
  </HeadingPairs>
  <TitlesOfParts>
    <vt:vector size="39" baseType="lpstr">
      <vt:lpstr>Arial</vt:lpstr>
      <vt:lpstr>Arial, Helvetica, sans-serif</vt:lpstr>
      <vt:lpstr>Calibri</vt:lpstr>
      <vt:lpstr>Calibri Light</vt:lpstr>
      <vt:lpstr>Cambria</vt:lpstr>
      <vt:lpstr>Candara</vt:lpstr>
      <vt:lpstr>Century Gothic</vt:lpstr>
      <vt:lpstr>Office Theme</vt:lpstr>
      <vt:lpstr>2_Office Theme</vt:lpstr>
      <vt:lpstr>Highlights     From the  Book of  Isaiah</vt:lpstr>
      <vt:lpstr>The Future Glory of Jerusalem (Isaiah 2:1-5)</vt:lpstr>
      <vt:lpstr>The Future Glory of Jerusalem (Isaiah 2:1-5)</vt:lpstr>
      <vt:lpstr>2:1 Here is the message about Judah and Jerusalem that was revealed to Isaiah son of Amoz.</vt:lpstr>
      <vt:lpstr>2:1 Here is the message about Judah and Jerusalem that was revealed to Isaiah son of Amoz.</vt:lpstr>
      <vt:lpstr>2:1 Here is the message about Judah and Jerusalem that was revealed to Isaiah son of Amoz.</vt:lpstr>
      <vt:lpstr>2:2 In future days the mountain of the Lord’s temple will endure as the most important of mountains and will be the most prominent of hills. All the nations will stream to it;</vt:lpstr>
      <vt:lpstr>2:2 In future days the mountain of the Lord’s temple will endure as the most important of mountains and will be the most prominent of hills. All the nations will stream to it;</vt:lpstr>
      <vt:lpstr>2:2 In future days the mountain of the Lord’s temple will endure as the most important of mountains and will be the most prominent of hills. All the nations will stream to it;</vt:lpstr>
      <vt:lpstr>The “Last Days”</vt:lpstr>
      <vt:lpstr>2:2 In future days the mountain of the Lord’s temple will endure as the most important of mountains and will be the most prominent of hills. All the nations will stream to it;</vt:lpstr>
      <vt:lpstr>“The Mountain of the Lord’s Temple”</vt:lpstr>
      <vt:lpstr>“The Mountain of the Lord’s Temple”</vt:lpstr>
      <vt:lpstr>The Mountain of the Lord’s Temple</vt:lpstr>
      <vt:lpstr>2:2 In future days the mountain of the Lord’s temple will endure as the most important of mountains and will be the most prominent of hills. All the nations will stream to it;</vt:lpstr>
      <vt:lpstr>2:2 In future days the mountain of the Lord’s temple will endure as the most important of mountains and will be the most prominent of hills. All the nations will stream to it;</vt:lpstr>
      <vt:lpstr>2:2 In future days the mountain of the Lord’s temple will endure as the most important of mountains and will be the most prominent of hills. All the nations will stream to it;</vt:lpstr>
      <vt:lpstr>2:2 In future days the mountain of the Lord’s temple will endure as the most important of mountains and will be the most prominent of hills. All the nations will stream to it;</vt:lpstr>
      <vt:lpstr>2:3 many peoples will come and say, “Come, let us go up to the Lord’s mountain, to the temple of the God of Jacob, so he can teach us his requirements, and we can follow his standards.” For Zion will be the center for moral instruction; the Lord’s message will issue from Jerusalem.</vt:lpstr>
      <vt:lpstr>2:3 many peoples will come and say, “Come, let us go up to the Lord’s mountain, to the temple of the God of Jacob, so he can teach us his requirements, and we can follow his standards.” For Zion will be the center for moral instruction; the Lord’s message will issue from Jerusalem.</vt:lpstr>
      <vt:lpstr>2:3 many peoples will come and say, “Come, let us go up to the Lord’s mountain, to the temple of the God of Jacob, so he can teach us his requirements, and we can follow his standards.” For Zion will be the center for moral instruction; the Lord’s message will issue from Jerusalem.</vt:lpstr>
      <vt:lpstr>2:3 many peoples will come and say, “Come, let us go up to the Lord’s mountain, to the temple of the God of Jacob, so he can teach us his requirements, and we can follow his standards.” For Zion will be the center for moral instruction; the Lord’s message will issue from Jerusalem.</vt:lpstr>
      <vt:lpstr>2:4 He will judge disputes between nations; he will settle cases for many peoples. They will beat their swords into plowshares, and their spears into pruning hooks. Nations will not take up the sword against other nations, and they will no longer train for war.</vt:lpstr>
      <vt:lpstr>2:4 He will judge disputes between nations; he will settle cases for many peoples. They will beat their swords into plowshares, and their spears into pruning hooks. Nations will not take up the sword against other nations, and they will no longer train for war.</vt:lpstr>
      <vt:lpstr>2:4 He will judge disputes between nations; he will settle cases for many peoples. They will beat their swords into plowshares, and their spears into pruning hooks. Nations will not take up the sword against other nations, and they will no longer train for war.</vt:lpstr>
      <vt:lpstr>2:5 O descendants of Jacob, come, let us walk in the Lord’s guiding light.</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352</cp:revision>
  <cp:lastPrinted>2023-04-30T14:02:28Z</cp:lastPrinted>
  <dcterms:created xsi:type="dcterms:W3CDTF">2022-12-04T03:23:23Z</dcterms:created>
  <dcterms:modified xsi:type="dcterms:W3CDTF">2023-04-30T14:18:05Z</dcterms:modified>
</cp:coreProperties>
</file>