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notesMasterIdLst>
    <p:notesMasterId r:id="rId29"/>
  </p:notesMasterIdLst>
  <p:handoutMasterIdLst>
    <p:handoutMasterId r:id="rId30"/>
  </p:handoutMasterIdLst>
  <p:sldIdLst>
    <p:sldId id="3563" r:id="rId3"/>
    <p:sldId id="3564" r:id="rId4"/>
    <p:sldId id="3579" r:id="rId5"/>
    <p:sldId id="3589" r:id="rId6"/>
    <p:sldId id="3586" r:id="rId7"/>
    <p:sldId id="3587" r:id="rId8"/>
    <p:sldId id="3588" r:id="rId9"/>
    <p:sldId id="3565" r:id="rId10"/>
    <p:sldId id="3566" r:id="rId11"/>
    <p:sldId id="3568" r:id="rId12"/>
    <p:sldId id="3569" r:id="rId13"/>
    <p:sldId id="3570" r:id="rId14"/>
    <p:sldId id="3571" r:id="rId15"/>
    <p:sldId id="3572" r:id="rId16"/>
    <p:sldId id="3573" r:id="rId17"/>
    <p:sldId id="3574" r:id="rId18"/>
    <p:sldId id="3575" r:id="rId19"/>
    <p:sldId id="3582" r:id="rId20"/>
    <p:sldId id="3583" r:id="rId21"/>
    <p:sldId id="3581" r:id="rId22"/>
    <p:sldId id="3578" r:id="rId23"/>
    <p:sldId id="3576" r:id="rId24"/>
    <p:sldId id="3577" r:id="rId25"/>
    <p:sldId id="3580" r:id="rId26"/>
    <p:sldId id="3584" r:id="rId27"/>
    <p:sldId id="3585" r:id="rId2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  <a:srgbClr val="FFFF99"/>
    <a:srgbClr val="0000FF"/>
    <a:srgbClr val="3D481F"/>
    <a:srgbClr val="334017"/>
    <a:srgbClr val="FFCCCC"/>
    <a:srgbClr val="3E491F"/>
    <a:srgbClr val="344017"/>
    <a:srgbClr val="3F4A20"/>
    <a:srgbClr val="334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2" autoAdjust="0"/>
    <p:restoredTop sz="94636" autoAdjust="0"/>
  </p:normalViewPr>
  <p:slideViewPr>
    <p:cSldViewPr snapToGrid="0">
      <p:cViewPr varScale="1">
        <p:scale>
          <a:sx n="162" d="100"/>
          <a:sy n="162" d="100"/>
        </p:scale>
        <p:origin x="10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908"/>
    </p:cViewPr>
  </p:sorterViewPr>
  <p:notesViewPr>
    <p:cSldViewPr snapToGrid="0">
      <p:cViewPr varScale="1">
        <p:scale>
          <a:sx n="122" d="100"/>
          <a:sy n="122" d="100"/>
        </p:scale>
        <p:origin x="493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D050F2-B705-22B0-17E5-C826B5D730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68D3AA-DD06-9A33-8DC5-B8D77E9ECFF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9C46CDA2-243C-4BE4-BB8A-CCE78D818377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82612-C319-9F33-BE08-ACC0E330D2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http://purifiedbyfaith.com/Isaiah/Isaiah.htm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2CB308-4E45-9087-D1EF-880A281B03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3B2534E-7144-40B4-918B-7E2BA6B00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096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95968A8-64DE-47C8-ACE8-5907827ACF34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http://purifiedbyfaith.com/Isaiah/Isaiah.htm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78FD6F2-DA5A-4383-88C2-0A1D32D7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27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AB77-487A-CC2B-ACF6-94DC113A7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D5E2C-365B-D2DD-CFBE-34511E032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0012-B16C-E6B3-1135-9DDED215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E8138-1B51-C3C1-A56D-E7378E02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5A051-833C-F097-0163-0DE7828F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9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7CDE-6A48-EDB8-49BF-EED55734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86AB15-130B-B498-CBA2-F02B539D3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85008-485D-300B-FE28-FD64D465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E38C-BF2D-EFB0-F248-4EB5C202B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CD659-9E26-5BF8-A5F8-DE8143D9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3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24557-7F9A-2497-5FE6-AE81CDD1B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3107AF-F674-233C-8BE3-B93A8819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F0A74-074B-045E-87F8-F14CA0F5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2A128-B25E-4D40-250D-26BFFE7C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6E019-3400-0882-28F5-938FC3C5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20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93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35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69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48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63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27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5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40CA6-7632-25D4-B48A-BFA8A9131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14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rgbClr val="FFFF99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5CAD6-6C27-7A82-467E-BD3D43667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75" y="1047832"/>
            <a:ext cx="8449370" cy="527840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8947B-5521-3397-C94B-6EDAF3D7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01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379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FDE3-4C31-932F-C15E-1ACF814F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8FBD2-43D8-4C19-977D-5839943554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D6EDB-B552-2B48-2A4B-ACF1F1B6E5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4F342-91BE-6EEE-8ADC-741967A1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4FE7-5F44-3368-149B-B9651396E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0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D7404-C9B0-1AE3-C397-FAAA137F7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4BD34-B193-A1C3-51DA-AF91DC2CC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51081-C60F-DED8-2436-24B862136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BFBB94-90A8-F8FC-967B-84DB0A7B42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EE73D-3696-BECE-C8B3-4D5DE43F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E6DE2-C09A-F5BD-2960-7EB53FAD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74CCA-7B59-179B-85D3-4D30970F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AA025-89AA-816C-2BCF-30160B3E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5EB38-B8D4-6F57-912F-254232804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09745-13BC-AD72-660A-7C76352CE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CE41B4-D4B3-68FD-B42C-5F8701719B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6C55AD-B154-C65C-B81E-B7A9F198C4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AD716-F2EA-9743-B03F-56A781D6B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59F30-DB59-6E43-0343-E63D13146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51379-91C6-EADA-843E-AAF82B2EF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5EB847-734C-2F82-8FFB-9757D1FC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90EAD-B22D-0ADA-9985-3A4081C2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E7D041-5C2D-6229-D4E9-5EF75A18A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8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377EE-D810-B322-03EF-4A5E9735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BDFDF-E4CC-0BE1-9686-85C9A5AEC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373F9B-9295-EFC5-72C6-AEE3AA04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5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BF13F-C5E7-411E-3139-66D2B2F92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1C6DE-6BDC-754B-1030-90000660C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DC634-E992-FFC7-5E95-C09E32FCC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F0504-E538-AEA6-DA07-85DE0B2B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31B50-9F9E-5E07-2B9E-BA8A162E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E9388-3D8D-5C5E-496D-959ECB0F0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3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8185E-456F-DBF4-01DC-AA58F669C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BAC5F3-E8E2-1769-A98E-0D722CCD4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77438-FF38-4876-7603-E44DC78FF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31DF7-1A17-170B-F324-B4658DEF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F4C82AD-DBC2-4394-8D52-CAB38C44591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B79E2-B300-6A1E-9B9B-B3A624921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01AC83-6463-B1C9-720A-0A8E9D59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5B71B97-0AFD-42BC-BA0A-3E971DE89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9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6B16CA-9AA2-7FDF-7B0C-5E378606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20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A3427-95DE-CABD-A825-2118C7DA8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410" y="985040"/>
            <a:ext cx="8527860" cy="5191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F239E-E35A-7E8A-F4E8-62FDEE17A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9143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2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rgbClr val="FFFF99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3684F-6E02-41A5-B07B-A82B4A395C65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1E89-5284-4F18-A16A-D3C9C617F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8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kiart.org/en/ernest-meissonier/isaiah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purifiedbyfaith.com/Isaiah/Hebrews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8.xml"/><Relationship Id="rId4" Type="http://schemas.openxmlformats.org/officeDocument/2006/relationships/hyperlink" Target="https://www.weareteachers.com/moving-beyond-classroom-discussions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42644EB-3F5F-EA2D-2D0C-28D56C902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" y="0"/>
            <a:ext cx="9136766" cy="68580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54AB2C89-0599-CA33-72B1-16350A672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829" y="0"/>
            <a:ext cx="4219106" cy="4733886"/>
          </a:xfrm>
          <a:effectLst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Highlights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8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  </a:t>
            </a:r>
            <a:br>
              <a:rPr lang="en-US" sz="8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From the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Book of </a:t>
            </a:r>
            <a:br>
              <a:rPr lang="en-US" sz="6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</a:br>
            <a:r>
              <a:rPr lang="en-US" sz="9600" b="1" dirty="0">
                <a:solidFill>
                  <a:srgbClr val="CC3300"/>
                </a:solidFill>
                <a:effectLst>
                  <a:outerShdw blurRad="25400" dist="38100" dir="2400000" algn="tl" rotWithShape="0">
                    <a:srgbClr val="FFFF99"/>
                  </a:outerShdw>
                </a:effectLst>
                <a:latin typeface="Century Gothic" panose="020B0502020202020204" pitchFamily="34" charset="0"/>
              </a:rPr>
              <a:t>Isaiah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56C7F-388E-A031-CB9B-C90A23AC59B5}"/>
              </a:ext>
            </a:extLst>
          </p:cNvPr>
          <p:cNvSpPr txBox="1"/>
          <p:nvPr/>
        </p:nvSpPr>
        <p:spPr>
          <a:xfrm>
            <a:off x="4921277" y="6550223"/>
            <a:ext cx="42191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https://www.wikiart.org/en/ernest-meissonier/isaiah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D4CB24-A0F0-4E6E-D4A2-DE300945CBE9}"/>
              </a:ext>
            </a:extLst>
          </p:cNvPr>
          <p:cNvSpPr txBox="1"/>
          <p:nvPr/>
        </p:nvSpPr>
        <p:spPr>
          <a:xfrm>
            <a:off x="0" y="6334780"/>
            <a:ext cx="4307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To Download this lesson go to: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http://www.purifiedbyfaith.com/Isaiah/Isaiah.htm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326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658518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10:20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At that time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those left in Israel, those who remain of the family of Jacob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, will no longer rely on a foreign leader that abuses them. Instead they will truly rely on the LORD, the Holy One of Israel.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707142"/>
            <a:ext cx="8582802" cy="4732903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Likewise, the idea of a remnant is embedded in the name of Isaiah’s first son “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Shear-Jashub</a:t>
            </a:r>
            <a:r>
              <a:rPr lang="en-US" sz="3600" dirty="0"/>
              <a:t>”, which means “a remnant will return.” </a:t>
            </a:r>
          </a:p>
          <a:p>
            <a:r>
              <a:rPr lang="en-US" sz="3600" dirty="0"/>
              <a:t>There is a </a:t>
            </a:r>
            <a:r>
              <a:rPr lang="en-US" sz="3600" b="1" i="1" dirty="0"/>
              <a:t>negative</a:t>
            </a:r>
            <a:r>
              <a:rPr lang="en-US" sz="3600" dirty="0"/>
              <a:t> overtone to this name as it applies to Ahaz (Isaiah 7:1-9). </a:t>
            </a:r>
          </a:p>
          <a:p>
            <a:r>
              <a:rPr lang="en-US" sz="3600" dirty="0"/>
              <a:t>It points to a </a:t>
            </a:r>
            <a:r>
              <a:rPr lang="en-US" sz="3600" b="1" i="1" dirty="0"/>
              <a:t>destruction</a:t>
            </a:r>
            <a:r>
              <a:rPr lang="en-US" sz="3600" dirty="0"/>
              <a:t> from which only a small </a:t>
            </a:r>
            <a:r>
              <a:rPr lang="en-US" sz="3600" b="1" i="1" dirty="0"/>
              <a:t>portion</a:t>
            </a:r>
            <a:r>
              <a:rPr lang="en-US" sz="3600" dirty="0"/>
              <a:t> of Ahaz’s people will return. </a:t>
            </a:r>
          </a:p>
          <a:p>
            <a:r>
              <a:rPr lang="en-US" sz="3600" dirty="0"/>
              <a:t>Yet it also has a </a:t>
            </a:r>
            <a:r>
              <a:rPr lang="en-US" sz="3600" b="1" i="1" dirty="0"/>
              <a:t>positive</a:t>
            </a:r>
            <a:r>
              <a:rPr lang="en-US" sz="3600" dirty="0"/>
              <a:t> connotation in its promise that at least </a:t>
            </a:r>
            <a:r>
              <a:rPr lang="en-US" sz="3600" b="1" i="1" dirty="0"/>
              <a:t>some</a:t>
            </a:r>
            <a:r>
              <a:rPr lang="en-US" sz="3600" dirty="0"/>
              <a:t> will survive.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Oswalt, John N..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Book of Isaiah, Chapters 1–39 (The NIC on the OT)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(pp. 269-270). Eerdmans. </a:t>
            </a:r>
          </a:p>
        </p:txBody>
      </p:sp>
    </p:spTree>
    <p:extLst>
      <p:ext uri="{BB962C8B-B14F-4D97-AF65-F5344CB8AC3E}">
        <p14:creationId xmlns:p14="http://schemas.microsoft.com/office/powerpoint/2010/main" val="421986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658518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10:20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At that time those left in Israel, </a:t>
            </a:r>
            <a:r>
              <a:rPr lang="en-US" sz="28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those who remain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of the family of Jacob,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will no longer rely on a foreign leader that abuses them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 Instead they will truly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rely on the LORD, the Holy One of Israel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707142"/>
            <a:ext cx="8582802" cy="473290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This verse goes on to tell us that this remnant (“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those who remain </a:t>
            </a:r>
            <a:r>
              <a:rPr lang="en-US" sz="3600" dirty="0"/>
              <a:t>”) will be </a:t>
            </a:r>
            <a:r>
              <a:rPr lang="en-US" sz="3600" b="1" i="1" dirty="0"/>
              <a:t>different</a:t>
            </a:r>
            <a:r>
              <a:rPr lang="en-US" sz="3600" dirty="0"/>
              <a:t> from their predecessors in at least </a:t>
            </a:r>
            <a:r>
              <a:rPr lang="en-US" sz="3600" b="1" i="1" dirty="0"/>
              <a:t>one</a:t>
            </a:r>
            <a:r>
              <a:rPr lang="en-US" sz="3600" dirty="0"/>
              <a:t> respect: </a:t>
            </a:r>
          </a:p>
          <a:p>
            <a:r>
              <a:rPr lang="en-US" sz="3600" dirty="0"/>
              <a:t>They will no longer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rely on</a:t>
            </a:r>
            <a:r>
              <a:rPr lang="en-US" sz="3600" dirty="0"/>
              <a:t>”, or trust, their worst enemy before they will trust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Holy One of Israel</a:t>
            </a:r>
            <a:r>
              <a:rPr lang="en-US" sz="3600" dirty="0"/>
              <a:t>.” </a:t>
            </a:r>
          </a:p>
          <a:p>
            <a:r>
              <a:rPr lang="en-US" sz="3600" dirty="0"/>
              <a:t>In that coming day when a handful of survivors return to the land from which they have been exiled, they will </a:t>
            </a:r>
            <a:r>
              <a:rPr lang="en-US" sz="3600" b="1" i="1" dirty="0"/>
              <a:t>finally</a:t>
            </a:r>
            <a:r>
              <a:rPr lang="en-US" sz="3600" dirty="0"/>
              <a:t> have learned the lesson of trust in the LORD that Isaiah 7-39 focuses on.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Oswalt, John N..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(The NIV Application Commentary) 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(p. 176). Zondervan Academic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72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114545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10:21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 remnant will come back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, a remnant of Jacob, to the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mighty God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 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353940"/>
            <a:ext cx="8582802" cy="5086105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In the original Hebrew, the opening phrase,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remnant will come back</a:t>
            </a:r>
            <a:r>
              <a:rPr lang="en-US" sz="3600" dirty="0"/>
              <a:t>” is </a:t>
            </a:r>
            <a:r>
              <a:rPr lang="en-US" sz="3600" i="1" dirty="0"/>
              <a:t>Shear-Jashub</a:t>
            </a:r>
            <a:r>
              <a:rPr lang="en-US" sz="3600" dirty="0"/>
              <a:t>, the name given to Isaiah’s first son (mentioned in 7:3).</a:t>
            </a:r>
          </a:p>
          <a:p>
            <a:r>
              <a:rPr lang="en-US" sz="3600" dirty="0"/>
              <a:t>This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coming back</a:t>
            </a:r>
            <a:r>
              <a:rPr lang="en-US" sz="3600" dirty="0"/>
              <a:t>” is seen, not simply as that of a </a:t>
            </a:r>
            <a:r>
              <a:rPr lang="en-US" sz="3600" b="1" i="1" dirty="0"/>
              <a:t>physical</a:t>
            </a:r>
            <a:r>
              <a:rPr lang="en-US" sz="3600" dirty="0"/>
              <a:t> return from exile, but as a </a:t>
            </a:r>
            <a:r>
              <a:rPr lang="en-US" sz="3600" b="1" i="1" dirty="0"/>
              <a:t>spiritual</a:t>
            </a:r>
            <a:r>
              <a:rPr lang="en-US" sz="3600" dirty="0"/>
              <a:t> return in </a:t>
            </a:r>
            <a:r>
              <a:rPr lang="en-US" sz="3600" b="1" i="1" dirty="0"/>
              <a:t>repentance</a:t>
            </a:r>
            <a:r>
              <a:rPr lang="en-US" sz="3600" dirty="0"/>
              <a:t> to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mighty God</a:t>
            </a:r>
            <a:r>
              <a:rPr lang="en-US" sz="3600" dirty="0"/>
              <a:t>”.</a:t>
            </a:r>
          </a:p>
          <a:p>
            <a:r>
              <a:rPr lang="en-US" sz="3600" dirty="0"/>
              <a:t>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Mighty God</a:t>
            </a:r>
            <a:r>
              <a:rPr lang="en-US" sz="3600" dirty="0"/>
              <a:t>” is one of the names of the Messiah in 9:6, though I would not </a:t>
            </a:r>
            <a:r>
              <a:rPr lang="en-US" sz="3600" b="1" i="1" dirty="0"/>
              <a:t>necessarily</a:t>
            </a:r>
            <a:r>
              <a:rPr lang="en-US" sz="3600" dirty="0"/>
              <a:t> see this as a </a:t>
            </a:r>
            <a:r>
              <a:rPr lang="en-US" sz="3600" b="1" i="1" dirty="0"/>
              <a:t>direct citation</a:t>
            </a:r>
            <a:r>
              <a:rPr lang="en-US" sz="3600" dirty="0"/>
              <a:t> of that verse.</a:t>
            </a:r>
          </a:p>
          <a:p>
            <a:r>
              <a:rPr lang="en-US" sz="3600" b="1" i="1" dirty="0"/>
              <a:t>Similar</a:t>
            </a:r>
            <a:r>
              <a:rPr lang="en-US" sz="3600" dirty="0"/>
              <a:t> titles for God are found in a number of </a:t>
            </a:r>
            <a:r>
              <a:rPr lang="en-US" sz="3600" b="1" i="1" dirty="0"/>
              <a:t>other</a:t>
            </a:r>
            <a:r>
              <a:rPr lang="en-US" sz="3600" dirty="0"/>
              <a:t> places, including Deut 10:17, Neh 9:32, and Jer 32:18.</a:t>
            </a:r>
          </a:p>
          <a:p>
            <a:r>
              <a:rPr lang="en-US" sz="3600" dirty="0"/>
              <a:t>The thought here seems to be that their return is motivated by recognition of the </a:t>
            </a:r>
            <a:r>
              <a:rPr lang="en-US" sz="3600" b="1" i="1" dirty="0"/>
              <a:t>power</a:t>
            </a:r>
            <a:r>
              <a:rPr lang="en-US" sz="3600" dirty="0"/>
              <a:t> that the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mighty God</a:t>
            </a:r>
            <a:r>
              <a:rPr lang="en-US" sz="3600" dirty="0"/>
              <a:t>” has extended on their behalf to save them.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AFA8AA-2484-4B1D-A950-45190696EAEA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prstClr val="white"/>
                </a:solidFill>
              </a:rPr>
              <a:t>Mackay, John L. – </a:t>
            </a:r>
            <a:r>
              <a:rPr lang="en-US" i="1" dirty="0">
                <a:solidFill>
                  <a:prstClr val="white"/>
                </a:solidFill>
                <a:latin typeface="Calibri" panose="020F0502020204030204"/>
              </a:rPr>
              <a:t>A Study Commentary on Isaiah Volume I: Chapters 1-39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( p</a:t>
            </a:r>
            <a:r>
              <a:rPr lang="en-US" dirty="0">
                <a:solidFill>
                  <a:prstClr val="white"/>
                </a:solidFill>
              </a:rPr>
              <a:t>. 262)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54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777779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your people, Israel, are as numerous as the sand on the seashore, only a remnant will come back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 Destruction has been decreed; just punishment is about to engulf you.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911214"/>
            <a:ext cx="8582802" cy="4528831"/>
          </a:xfrm>
        </p:spPr>
        <p:txBody>
          <a:bodyPr>
            <a:normAutofit/>
          </a:bodyPr>
          <a:lstStyle/>
          <a:p>
            <a:r>
              <a:rPr lang="en-US" sz="3600" dirty="0"/>
              <a:t>There is a </a:t>
            </a:r>
            <a:r>
              <a:rPr lang="en-US" sz="3600" b="1" i="1" dirty="0"/>
              <a:t>sobering</a:t>
            </a:r>
            <a:r>
              <a:rPr lang="en-US" sz="3600" dirty="0"/>
              <a:t> side to the return of “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a remnant</a:t>
            </a:r>
            <a:r>
              <a:rPr lang="en-US" sz="3600" dirty="0"/>
              <a:t>”.</a:t>
            </a:r>
          </a:p>
          <a:p>
            <a:r>
              <a:rPr lang="en-US" sz="3600" dirty="0"/>
              <a:t>It is as though Isaiah here directly addresses Israel (=Jacob) as the forefather of the nation, and </a:t>
            </a:r>
            <a:r>
              <a:rPr lang="en-US" sz="3600" b="1" i="1" dirty="0"/>
              <a:t>commiserates</a:t>
            </a:r>
            <a:r>
              <a:rPr lang="en-US" sz="3600" dirty="0"/>
              <a:t> with him as to how </a:t>
            </a:r>
            <a:r>
              <a:rPr lang="en-US" sz="3600" b="1" i="1" dirty="0"/>
              <a:t>many</a:t>
            </a:r>
            <a:r>
              <a:rPr lang="en-US" sz="3600" dirty="0"/>
              <a:t> of his descendants will perish and how </a:t>
            </a:r>
            <a:r>
              <a:rPr lang="en-US" sz="3600" b="1" i="1" dirty="0"/>
              <a:t>few</a:t>
            </a:r>
            <a:r>
              <a:rPr lang="en-US" sz="3600" dirty="0"/>
              <a:t> will “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come back</a:t>
            </a:r>
            <a:r>
              <a:rPr lang="en-US" sz="3600" dirty="0"/>
              <a:t>”!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AFA8AA-2484-4B1D-A950-45190696EAEA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prstClr val="white"/>
                </a:solidFill>
              </a:rPr>
              <a:t>Mackay, John L. – </a:t>
            </a:r>
            <a:r>
              <a:rPr lang="en-US" i="1" dirty="0">
                <a:solidFill>
                  <a:prstClr val="white"/>
                </a:solidFill>
                <a:latin typeface="Calibri" panose="020F0502020204030204"/>
              </a:rPr>
              <a:t>A Study Commentary on Isaiah Volume I: Chapters 1-39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( pp</a:t>
            </a:r>
            <a:r>
              <a:rPr lang="en-US" dirty="0">
                <a:solidFill>
                  <a:prstClr val="white"/>
                </a:solidFill>
              </a:rPr>
              <a:t>. 262-263)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876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777779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people, Israel, are as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numerous as the sand on the seashore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, only a remnant will come back. Destruction has been decreed;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just punishment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 about to engulf you.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2040721"/>
            <a:ext cx="8582802" cy="4399324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Even though the people have become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as numerous as the sand on the seashore</a:t>
            </a:r>
            <a:r>
              <a:rPr lang="en-US" sz="3600" dirty="0"/>
              <a:t>” in fulfillment of the promise of the covenant with Abraham (Gen 22:17), the promise of a </a:t>
            </a:r>
            <a:r>
              <a:rPr lang="en-US" sz="3600" b="1" i="1" dirty="0"/>
              <a:t>return</a:t>
            </a:r>
            <a:r>
              <a:rPr lang="en-US" sz="3600" dirty="0"/>
              <a:t> will be realized by only a remnant, a </a:t>
            </a:r>
            <a:r>
              <a:rPr lang="en-US" sz="3600" b="1" i="1" dirty="0"/>
              <a:t>handful</a:t>
            </a:r>
            <a:r>
              <a:rPr lang="en-US" sz="3600" dirty="0"/>
              <a:t>.</a:t>
            </a:r>
          </a:p>
          <a:p>
            <a:r>
              <a:rPr lang="en-US" sz="3600" dirty="0"/>
              <a:t>Nevertheless, it </a:t>
            </a:r>
            <a:r>
              <a:rPr lang="en-US" sz="3600" b="1" i="1" dirty="0"/>
              <a:t>will</a:t>
            </a:r>
            <a:r>
              <a:rPr lang="en-US" sz="3600" dirty="0"/>
              <a:t> be realized.</a:t>
            </a:r>
          </a:p>
          <a:p>
            <a:r>
              <a:rPr lang="en-US" sz="3600" dirty="0"/>
              <a:t>God’s promise to Abraham will not prevent the wrath of God from being poured out against Abraham’s descendants when they rebel.</a:t>
            </a:r>
          </a:p>
          <a:p>
            <a:r>
              <a:rPr lang="en-US" sz="3600" dirty="0"/>
              <a:t>Nevertheless, Isaiah tells us here, this divinely imposed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punishment</a:t>
            </a:r>
            <a:r>
              <a:rPr lang="en-US" sz="3600" dirty="0"/>
              <a:t>” will be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just</a:t>
            </a:r>
            <a:r>
              <a:rPr lang="en-US" sz="3600" dirty="0"/>
              <a:t>” – not going any further than was </a:t>
            </a:r>
            <a:r>
              <a:rPr lang="en-US" sz="3600" b="1" i="1" dirty="0"/>
              <a:t>warranted</a:t>
            </a:r>
            <a:r>
              <a:rPr lang="en-US" sz="3600" dirty="0"/>
              <a:t> by their rebellion.</a:t>
            </a:r>
          </a:p>
          <a:p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AFA8AA-2484-4B1D-A950-45190696EAEA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prstClr val="white"/>
                </a:solidFill>
              </a:rPr>
              <a:t>Mackay, John L. – </a:t>
            </a:r>
            <a:r>
              <a:rPr lang="en-US" i="1" dirty="0">
                <a:solidFill>
                  <a:prstClr val="white"/>
                </a:solidFill>
                <a:latin typeface="Calibri" panose="020F0502020204030204"/>
              </a:rPr>
              <a:t>A Study Commentary on Isaiah Volume I: Chapters 1-39 </a:t>
            </a:r>
            <a:r>
              <a:rPr lang="en-US" dirty="0">
                <a:solidFill>
                  <a:prstClr val="white"/>
                </a:solidFill>
                <a:latin typeface="Calibri" panose="020F0502020204030204"/>
              </a:rPr>
              <a:t> ( pp</a:t>
            </a:r>
            <a:r>
              <a:rPr lang="en-US" dirty="0">
                <a:solidFill>
                  <a:prstClr val="white"/>
                </a:solidFill>
              </a:rPr>
              <a:t>. 262-263)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7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945793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The Sovereign LORD of Heaven’s Armies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 certainly ready to carry out the </a:t>
            </a: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decreed destruction throughout the land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 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204810"/>
            <a:ext cx="8582802" cy="5235235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In the original Hebrew, there is a “for” connecting this verse with the previous verse, meaning that this verse is an </a:t>
            </a:r>
            <a:r>
              <a:rPr lang="en-US" sz="3600" b="1" i="1" dirty="0"/>
              <a:t>explanation</a:t>
            </a:r>
            <a:r>
              <a:rPr lang="en-US" sz="3600" dirty="0"/>
              <a:t> of destruction that will take place as the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Sovereign Lord of Heaven’s Armies</a:t>
            </a:r>
            <a:r>
              <a:rPr lang="en-US" sz="3600" dirty="0"/>
              <a:t>” punishes his rebellious people. </a:t>
            </a:r>
          </a:p>
          <a:p>
            <a:r>
              <a:rPr lang="en-US" sz="3600" dirty="0"/>
              <a:t>This destruction comes about, not by </a:t>
            </a:r>
            <a:r>
              <a:rPr lang="en-US" sz="3600" b="1" i="1" dirty="0"/>
              <a:t>human will </a:t>
            </a:r>
            <a:r>
              <a:rPr lang="en-US" sz="3600" dirty="0"/>
              <a:t>(e.g. the imperialist Assyrian Empire) nor by </a:t>
            </a:r>
            <a:r>
              <a:rPr lang="en-US" sz="3600" b="1" i="1" dirty="0"/>
              <a:t>chance</a:t>
            </a:r>
            <a:r>
              <a:rPr lang="en-US" sz="3600" dirty="0"/>
              <a:t> but by </a:t>
            </a:r>
            <a:r>
              <a:rPr lang="en-US" sz="3600" b="1" i="1" dirty="0"/>
              <a:t>divine decree</a:t>
            </a:r>
            <a:r>
              <a:rPr lang="en-US" sz="3600" dirty="0"/>
              <a:t>. </a:t>
            </a:r>
          </a:p>
          <a:p>
            <a:r>
              <a:rPr lang="en-US" sz="3600" dirty="0"/>
              <a:t>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throughout the land</a:t>
            </a:r>
            <a:r>
              <a:rPr lang="en-US" sz="3600" dirty="0"/>
              <a:t>” indicates that the acts of God take place not only in Judah and Israel but, people living </a:t>
            </a:r>
            <a:r>
              <a:rPr lang="en-US" sz="3600" b="1" i="1" dirty="0"/>
              <a:t>throughout the Assyrian Empire</a:t>
            </a:r>
            <a:r>
              <a:rPr lang="en-US" sz="3600" dirty="0"/>
              <a:t> will be affected by this “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decreed destruction</a:t>
            </a:r>
            <a:r>
              <a:rPr lang="en-US" sz="3600" dirty="0"/>
              <a:t>”.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AFA8AA-2484-4B1D-A950-45190696EAEA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prstClr val="white"/>
                </a:solidFill>
              </a:rPr>
              <a:t>Motyer, J. Alec. The Prophecy of Isaiah (pp. 117-118). InterVarsity Press.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81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45920"/>
            <a:ext cx="9144000" cy="3059084"/>
          </a:xfrm>
        </p:spPr>
        <p:txBody>
          <a:bodyPr>
            <a:noAutofit/>
          </a:bodyPr>
          <a:lstStyle/>
          <a:p>
            <a:pPr algn="ctr"/>
            <a:r>
              <a:rPr lang="en-US" sz="8800" dirty="0"/>
              <a:t>New Testament Usage of </a:t>
            </a:r>
            <a:br>
              <a:rPr lang="en-US" sz="8800" dirty="0"/>
            </a:br>
            <a:r>
              <a:rPr lang="en-US" sz="8800" dirty="0">
                <a:solidFill>
                  <a:srgbClr val="FFFF99"/>
                </a:solidFill>
              </a:rPr>
              <a:t>Isaiah 10:20-23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5033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2083888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Isaiah 10:22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 Israel be as the sand of the sea, </a:t>
            </a:r>
            <a:r>
              <a:rPr lang="en-US" sz="3200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only </a:t>
            </a:r>
            <a:r>
              <a:rPr kumimoji="0" lang="en-US" sz="32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 remnant of them will return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... </a:t>
            </a:r>
            <a:r>
              <a:rPr lang="en-US" sz="32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23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the LORD God of hosts will make a full end, as decreed, in the midst of all the earth.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+mn-lt"/>
                <a:ea typeface="Cambria" panose="02040503050406030204" pitchFamily="18" charset="0"/>
                <a:cs typeface="+mn-cs"/>
              </a:rPr>
              <a:t>(ESV)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CE062C-955E-BC7E-277E-102723BC7A7E}"/>
              </a:ext>
            </a:extLst>
          </p:cNvPr>
          <p:cNvSpPr txBox="1">
            <a:spLocks/>
          </p:cNvSpPr>
          <p:nvPr/>
        </p:nvSpPr>
        <p:spPr>
          <a:xfrm>
            <a:off x="0" y="2083890"/>
            <a:ext cx="9144000" cy="2966895"/>
          </a:xfrm>
          <a:prstGeom prst="rect">
            <a:avLst/>
          </a:prstGeo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9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 algn="l">
              <a:spcBef>
                <a:spcPts val="750"/>
              </a:spcBef>
              <a:defRPr/>
            </a:pPr>
            <a:r>
              <a:rPr kumimoji="0" lang="en-US" sz="32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Rom 9:27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Isaiah cries out concerning Israel: “Though the number of the sons of Israel be as the sand of the sea, </a:t>
            </a:r>
            <a:r>
              <a:rPr lang="en-US" sz="3200" i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a remnant of them will be saved</a:t>
            </a:r>
            <a:r>
              <a:rPr lang="en-US" sz="32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32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US" sz="32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Lord will carry out his sentence upon the earth fully and without delay.” </a:t>
            </a:r>
            <a:r>
              <a:rPr lang="en-US" sz="3200" b="0" dirty="0">
                <a:solidFill>
                  <a:srgbClr val="5B9BD5">
                    <a:lumMod val="40000"/>
                    <a:lumOff val="60000"/>
                  </a:srgbClr>
                </a:solidFill>
                <a:latin typeface="+mn-lt"/>
                <a:ea typeface="Cambria" panose="02040503050406030204" pitchFamily="18" charset="0"/>
              </a:rPr>
              <a:t>(ESV)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+mn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5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12604" cy="88300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Some Background on Romans 9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883005"/>
            <a:ext cx="8435635" cy="56033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According to the Jewish understanding of Paul’s day, salvation history had taken an </a:t>
            </a:r>
            <a:r>
              <a:rPr lang="en-US" b="1" i="1" dirty="0"/>
              <a:t>unexpected turn</a:t>
            </a:r>
            <a:r>
              <a:rPr lang="en-US" dirty="0"/>
              <a:t>.</a:t>
            </a:r>
          </a:p>
          <a:p>
            <a:r>
              <a:rPr lang="en-US" dirty="0"/>
              <a:t>Most of the people of </a:t>
            </a:r>
            <a:r>
              <a:rPr lang="en-US" b="1" i="1" dirty="0"/>
              <a:t>Israel</a:t>
            </a:r>
            <a:r>
              <a:rPr lang="en-US" dirty="0"/>
              <a:t> to whom the promises of salvation had been </a:t>
            </a:r>
            <a:r>
              <a:rPr lang="en-US" b="1" i="1" dirty="0"/>
              <a:t>given</a:t>
            </a:r>
            <a:r>
              <a:rPr lang="en-US" dirty="0"/>
              <a:t> refused to recognize Jesus as the </a:t>
            </a:r>
            <a:r>
              <a:rPr lang="en-US" b="1" i="1" dirty="0"/>
              <a:t>fulfillment</a:t>
            </a:r>
            <a:r>
              <a:rPr lang="en-US" dirty="0"/>
              <a:t> of those promises.</a:t>
            </a:r>
          </a:p>
          <a:p>
            <a:r>
              <a:rPr lang="en-US" dirty="0"/>
              <a:t>At the same time </a:t>
            </a:r>
            <a:r>
              <a:rPr lang="en-US" b="1" i="1" dirty="0"/>
              <a:t>Gentiles</a:t>
            </a:r>
            <a:r>
              <a:rPr lang="en-US" dirty="0"/>
              <a:t>, who were considered to be </a:t>
            </a:r>
            <a:r>
              <a:rPr lang="en-US" b="1" i="1" dirty="0"/>
              <a:t>excluded</a:t>
            </a:r>
            <a:r>
              <a:rPr lang="en-US" dirty="0"/>
              <a:t> from the covenant, were </a:t>
            </a:r>
            <a:r>
              <a:rPr lang="en-US" b="1" i="1" dirty="0"/>
              <a:t>embracing</a:t>
            </a:r>
            <a:r>
              <a:rPr lang="en-US" dirty="0"/>
              <a:t> </a:t>
            </a:r>
            <a:r>
              <a:rPr lang="en-US" b="1" i="1" dirty="0"/>
              <a:t>Jesus</a:t>
            </a:r>
            <a:r>
              <a:rPr lang="en-US" dirty="0"/>
              <a:t>.</a:t>
            </a:r>
          </a:p>
          <a:p>
            <a:r>
              <a:rPr lang="en-US" dirty="0"/>
              <a:t>Paul insists, however, that this turn of events, though </a:t>
            </a:r>
            <a:r>
              <a:rPr lang="en-US" b="1" i="1" dirty="0"/>
              <a:t>unexpected</a:t>
            </a:r>
            <a:r>
              <a:rPr lang="en-US" dirty="0"/>
              <a:t>, does </a:t>
            </a:r>
            <a:r>
              <a:rPr lang="en-US" b="1" i="1" dirty="0"/>
              <a:t>not</a:t>
            </a:r>
            <a:r>
              <a:rPr lang="en-US" dirty="0"/>
              <a:t> violate the integrity of God’s word and his promises.</a:t>
            </a:r>
          </a:p>
          <a:p>
            <a:r>
              <a:rPr lang="en-US" dirty="0"/>
              <a:t>Paul </a:t>
            </a:r>
            <a:r>
              <a:rPr lang="en-US" b="1" i="1" dirty="0"/>
              <a:t>justifies</a:t>
            </a:r>
            <a:r>
              <a:rPr lang="en-US" dirty="0"/>
              <a:t> this claim by showing what God’s word </a:t>
            </a:r>
            <a:r>
              <a:rPr lang="en-US" b="1" i="1" dirty="0"/>
              <a:t>itself</a:t>
            </a:r>
            <a:r>
              <a:rPr lang="en-US" dirty="0"/>
              <a:t> (in the OT) says about becoming a member of God’s true spiritual people.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pp. 568-569</a:t>
            </a:r>
          </a:p>
        </p:txBody>
      </p:sp>
    </p:spTree>
    <p:extLst>
      <p:ext uri="{BB962C8B-B14F-4D97-AF65-F5344CB8AC3E}">
        <p14:creationId xmlns:p14="http://schemas.microsoft.com/office/powerpoint/2010/main" val="3190038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12604" cy="88300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Some Background on Romans 9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883005"/>
            <a:ext cx="8435635" cy="56033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Paul argues in </a:t>
            </a:r>
            <a:r>
              <a:rPr lang="en-US" dirty="0">
                <a:solidFill>
                  <a:srgbClr val="FFFF99"/>
                </a:solidFill>
              </a:rPr>
              <a:t>Romans 9:6-29</a:t>
            </a:r>
            <a:r>
              <a:rPr lang="en-US" dirty="0"/>
              <a:t> that belonging to God’s </a:t>
            </a:r>
            <a:r>
              <a:rPr lang="en-US" b="1" i="1" dirty="0"/>
              <a:t>true spiritual people </a:t>
            </a:r>
            <a:r>
              <a:rPr lang="en-US" dirty="0"/>
              <a:t>has </a:t>
            </a:r>
            <a:r>
              <a:rPr lang="en-US" b="1" i="1" dirty="0"/>
              <a:t>always</a:t>
            </a:r>
            <a:r>
              <a:rPr lang="en-US" dirty="0"/>
              <a:t> been based on God’s </a:t>
            </a:r>
            <a:r>
              <a:rPr lang="en-US" b="1" i="1" dirty="0"/>
              <a:t>sovereign call </a:t>
            </a:r>
            <a:r>
              <a:rPr lang="en-US" dirty="0"/>
              <a:t>and </a:t>
            </a:r>
            <a:r>
              <a:rPr lang="en-US" b="1" i="1" dirty="0"/>
              <a:t>not</a:t>
            </a:r>
            <a:r>
              <a:rPr lang="en-US" dirty="0"/>
              <a:t> on ethnic identity.</a:t>
            </a:r>
          </a:p>
          <a:p>
            <a:r>
              <a:rPr lang="en-US" dirty="0"/>
              <a:t>Therefore God is free to </a:t>
            </a:r>
            <a:r>
              <a:rPr lang="en-US" b="1" i="1" dirty="0"/>
              <a:t>narrow</a:t>
            </a:r>
            <a:r>
              <a:rPr lang="en-US" dirty="0"/>
              <a:t> the apparent boundaries of election by choosing only </a:t>
            </a:r>
            <a:r>
              <a:rPr lang="en-US" b="1" i="1" dirty="0"/>
              <a:t>some</a:t>
            </a:r>
            <a:r>
              <a:rPr lang="en-US" dirty="0"/>
              <a:t> Jews to be saved (vv.6-13; 27-29).</a:t>
            </a:r>
          </a:p>
          <a:p>
            <a:r>
              <a:rPr lang="en-US" dirty="0"/>
              <a:t>He is also free to </a:t>
            </a:r>
            <a:r>
              <a:rPr lang="en-US" b="1" i="1" dirty="0"/>
              <a:t>expand</a:t>
            </a:r>
            <a:r>
              <a:rPr lang="en-US" dirty="0"/>
              <a:t> the dimensions of his people by choosing Gentiles (vv.24-26).</a:t>
            </a:r>
          </a:p>
          <a:p>
            <a:r>
              <a:rPr lang="en-US" dirty="0"/>
              <a:t>Throughout </a:t>
            </a:r>
            <a:r>
              <a:rPr lang="en-US" dirty="0">
                <a:solidFill>
                  <a:srgbClr val="FFFF99"/>
                </a:solidFill>
              </a:rPr>
              <a:t>Romans 9:6-29</a:t>
            </a:r>
            <a:r>
              <a:rPr lang="en-US" dirty="0"/>
              <a:t>, Paul argues from </a:t>
            </a:r>
            <a:r>
              <a:rPr lang="en-US" b="1" i="1" dirty="0"/>
              <a:t>Scripture</a:t>
            </a:r>
            <a:r>
              <a:rPr lang="en-US" dirty="0"/>
              <a:t>, to convince both his Jewish and Gentile Christian readers in Rome that his viewpoint is </a:t>
            </a:r>
            <a:r>
              <a:rPr lang="en-US" b="1" i="1" dirty="0"/>
              <a:t>rooted</a:t>
            </a:r>
            <a:r>
              <a:rPr lang="en-US" dirty="0"/>
              <a:t> in the OT.</a:t>
            </a:r>
          </a:p>
          <a:p>
            <a:r>
              <a:rPr lang="en-US" dirty="0">
                <a:solidFill>
                  <a:srgbClr val="FFFF99"/>
                </a:solidFill>
              </a:rPr>
              <a:t>Isaiah 10:22-23 </a:t>
            </a:r>
            <a:r>
              <a:rPr lang="en-US" dirty="0"/>
              <a:t>is one of the </a:t>
            </a:r>
            <a:r>
              <a:rPr lang="en-US" b="1" i="1" dirty="0"/>
              <a:t>last</a:t>
            </a:r>
            <a:r>
              <a:rPr lang="en-US" dirty="0"/>
              <a:t> passages quoted by Paul in this section to establish that God is calling his “vessels of mercy” from</a:t>
            </a:r>
            <a:r>
              <a:rPr lang="en-US" b="1" i="1" dirty="0"/>
              <a:t> among </a:t>
            </a:r>
            <a:r>
              <a:rPr lang="en-US" dirty="0"/>
              <a:t>the Jews.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pp. 569-570</a:t>
            </a:r>
          </a:p>
        </p:txBody>
      </p:sp>
    </p:spTree>
    <p:extLst>
      <p:ext uri="{BB962C8B-B14F-4D97-AF65-F5344CB8AC3E}">
        <p14:creationId xmlns:p14="http://schemas.microsoft.com/office/powerpoint/2010/main" val="782588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27937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99"/>
                </a:solidFill>
              </a:rPr>
              <a:t>The Remnant of Israel</a:t>
            </a:r>
            <a:br>
              <a:rPr lang="en-US" sz="4400" dirty="0">
                <a:solidFill>
                  <a:srgbClr val="FFFF99"/>
                </a:solidFill>
              </a:rPr>
            </a:br>
            <a:r>
              <a:rPr lang="en-US" sz="4400" dirty="0"/>
              <a:t>(</a:t>
            </a:r>
            <a:r>
              <a:rPr lang="en-US" sz="4400" dirty="0">
                <a:solidFill>
                  <a:srgbClr val="FFFF99"/>
                </a:solidFill>
              </a:rPr>
              <a:t>Isaiah 10:20-23</a:t>
            </a:r>
            <a:r>
              <a:rPr lang="en-US" sz="4400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223" y="1361789"/>
            <a:ext cx="8849665" cy="5433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r>
              <a:rPr lang="en-US" b="0" i="1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At that time those left in Israel, those who remain of the family of Jacob, will no longer rely on a foreign leader that abuses them. Instead they will truly rely on the LORD, the Holy One of Israel.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21</a:t>
            </a:r>
            <a:r>
              <a:rPr lang="en-US" b="0" i="1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remnant will come back, a remnant of Jacob, to the mighty God.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22</a:t>
            </a:r>
            <a:r>
              <a:rPr lang="en-US" b="0" i="1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though your people, Israel, are as numerous as the sand on the seashore, only a remnant will come back. Destruction has been decreed; just punishment is about to engulf you. </a:t>
            </a:r>
            <a:r>
              <a:rPr lang="en-US" baseline="30000" dirty="0">
                <a:latin typeface="Cambria" panose="02040503050406030204" pitchFamily="18" charset="0"/>
                <a:ea typeface="Cambria" panose="02040503050406030204" pitchFamily="18" charset="0"/>
              </a:rPr>
              <a:t>23</a:t>
            </a:r>
            <a:r>
              <a:rPr lang="en-US" b="0" i="1" u="none" strike="noStrike" baseline="0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The Sovereign LORD of Heaven’s Armies is certainly ready to carry out the decreed destruction throughout the land. </a:t>
            </a:r>
          </a:p>
        </p:txBody>
      </p:sp>
    </p:spTree>
    <p:extLst>
      <p:ext uri="{BB962C8B-B14F-4D97-AF65-F5344CB8AC3E}">
        <p14:creationId xmlns:p14="http://schemas.microsoft.com/office/powerpoint/2010/main" val="4205324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306844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Isaiah 10:22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 Israel be as the sand of the sea, only a remnant of them will return...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the LORD God of hosts will make a full end, as decreed, in the midst of all the earth. 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+mn-lt"/>
                <a:ea typeface="Cambria" panose="02040503050406030204" pitchFamily="18" charset="0"/>
                <a:cs typeface="+mn-cs"/>
              </a:rPr>
              <a:t>(ESV)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3025761"/>
            <a:ext cx="8582802" cy="349277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In his citation of </a:t>
            </a:r>
            <a:r>
              <a:rPr lang="en-US" sz="3600" dirty="0">
                <a:solidFill>
                  <a:srgbClr val="FFFF99"/>
                </a:solidFill>
              </a:rPr>
              <a:t>Isaiah 10:22-23</a:t>
            </a:r>
            <a:r>
              <a:rPr lang="en-US" sz="3600" dirty="0"/>
              <a:t>, the Apostle Paul brings </a:t>
            </a:r>
            <a:r>
              <a:rPr lang="en-US" sz="3600" dirty="0">
                <a:solidFill>
                  <a:srgbClr val="FFFF99"/>
                </a:solidFill>
              </a:rPr>
              <a:t>Romans 9:6-29</a:t>
            </a:r>
            <a:r>
              <a:rPr lang="en-US" sz="3600" dirty="0"/>
              <a:t> to a </a:t>
            </a:r>
            <a:r>
              <a:rPr lang="en-US" sz="3600" b="1" i="1" dirty="0"/>
              <a:t>close</a:t>
            </a:r>
            <a:r>
              <a:rPr lang="en-US" sz="3600" dirty="0"/>
              <a:t> on the note with which it began all the way back in verses 7-8 where he says:</a:t>
            </a:r>
          </a:p>
          <a:p>
            <a:pPr lvl="1"/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…not </a:t>
            </a:r>
            <a:r>
              <a:rPr lang="en-US" sz="3600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 children of Abraham because they are his offspring, but “Through </a:t>
            </a:r>
            <a:r>
              <a:rPr lang="en-US" sz="3600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Isaac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shall your offspring be named.” This means that it is not the children of the </a:t>
            </a:r>
            <a:r>
              <a:rPr lang="en-US" sz="3600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flesh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who are the children of God, but the children of the </a:t>
            </a:r>
            <a:r>
              <a:rPr lang="en-US" sz="3600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promise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are counted as offspring. </a:t>
            </a:r>
            <a:r>
              <a:rPr lang="en-US" sz="3600" dirty="0"/>
              <a:t>(Rom 9:7-8)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p. 614-615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CE062C-955E-BC7E-277E-102723BC7A7E}"/>
              </a:ext>
            </a:extLst>
          </p:cNvPr>
          <p:cNvSpPr txBox="1">
            <a:spLocks/>
          </p:cNvSpPr>
          <p:nvPr/>
        </p:nvSpPr>
        <p:spPr>
          <a:xfrm>
            <a:off x="0" y="1306846"/>
            <a:ext cx="9144000" cy="1466219"/>
          </a:xfrm>
          <a:prstGeom prst="rect">
            <a:avLst/>
          </a:prstGeo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9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 algn="l">
              <a:spcBef>
                <a:spcPts val="750"/>
              </a:spcBef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Rom 9:27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Isaiah cries out concerning Israel: “Though the number of the sons of Israel be as the sand of the sea, only a remnant of them will be saved,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Lord will carry out his sentence upon the earth fully and without delay.” </a:t>
            </a:r>
            <a:r>
              <a:rPr lang="en-US" sz="2400" b="0" dirty="0">
                <a:solidFill>
                  <a:srgbClr val="5B9BD5">
                    <a:lumMod val="40000"/>
                    <a:lumOff val="60000"/>
                  </a:srgbClr>
                </a:solidFill>
                <a:latin typeface="+mn-lt"/>
                <a:ea typeface="Cambria" panose="02040503050406030204" pitchFamily="18" charset="0"/>
              </a:rPr>
              <a:t>(ESV)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+mn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56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306844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Isaiah 10:22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 Israel be as the sand of the sea, only a remnant of them will return...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the LORD God of hosts will make a full end, as decreed, in the midst of all the earth.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2955121"/>
            <a:ext cx="8582802" cy="3563413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Paul then goes on from there citing passage after passage from the OT to show that God chooses only </a:t>
            </a:r>
            <a:r>
              <a:rPr lang="en-US" sz="3600" b="1" i="1" dirty="0"/>
              <a:t>some</a:t>
            </a:r>
            <a:r>
              <a:rPr lang="en-US" sz="3600" dirty="0"/>
              <a:t> from among </a:t>
            </a:r>
            <a:r>
              <a:rPr lang="en-US" sz="3600" b="1" i="1" dirty="0"/>
              <a:t>national</a:t>
            </a:r>
            <a:r>
              <a:rPr lang="en-US" sz="3600" dirty="0"/>
              <a:t> Israel to be his </a:t>
            </a:r>
            <a:r>
              <a:rPr lang="en-US" sz="3600" b="1" i="1" dirty="0"/>
              <a:t>true</a:t>
            </a:r>
            <a:r>
              <a:rPr lang="en-US" sz="3600" dirty="0"/>
              <a:t> </a:t>
            </a:r>
            <a:r>
              <a:rPr lang="en-US" sz="3600" b="1" i="1" dirty="0"/>
              <a:t>spiritual</a:t>
            </a:r>
            <a:r>
              <a:rPr lang="en-US" sz="3600" dirty="0"/>
              <a:t> Israel.</a:t>
            </a:r>
          </a:p>
          <a:p>
            <a:r>
              <a:rPr lang="en-US" sz="3600" dirty="0"/>
              <a:t>And it’s in this way that Paul </a:t>
            </a:r>
            <a:r>
              <a:rPr lang="en-US" sz="3600" b="1" i="1" dirty="0"/>
              <a:t>reconciles</a:t>
            </a:r>
            <a:r>
              <a:rPr lang="en-US" sz="3600" dirty="0"/>
              <a:t> the promises of God to Israel with the </a:t>
            </a:r>
            <a:r>
              <a:rPr lang="en-US" sz="3600" b="1" i="1" dirty="0"/>
              <a:t>small number </a:t>
            </a:r>
            <a:r>
              <a:rPr lang="en-US" sz="3600" dirty="0"/>
              <a:t>of Jews that were </a:t>
            </a:r>
            <a:r>
              <a:rPr lang="en-US" sz="3600" b="1" i="1" dirty="0"/>
              <a:t>actually</a:t>
            </a:r>
            <a:r>
              <a:rPr lang="en-US" sz="3600" dirty="0"/>
              <a:t> being saved.</a:t>
            </a:r>
          </a:p>
          <a:p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p. 614-615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CE062C-955E-BC7E-277E-102723BC7A7E}"/>
              </a:ext>
            </a:extLst>
          </p:cNvPr>
          <p:cNvSpPr txBox="1">
            <a:spLocks/>
          </p:cNvSpPr>
          <p:nvPr/>
        </p:nvSpPr>
        <p:spPr>
          <a:xfrm>
            <a:off x="0" y="1306846"/>
            <a:ext cx="9144000" cy="1466219"/>
          </a:xfrm>
          <a:prstGeom prst="rect">
            <a:avLst/>
          </a:prstGeo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9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 algn="l">
              <a:spcBef>
                <a:spcPts val="750"/>
              </a:spcBef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Rom 9:27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Isaiah cries out concerning Israel: “Though the number of the sons of Israel be as the sand of the sea, only a remnant of them will be saved,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Lord will carry out his sentence upon the earth fully and without delay.”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0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306844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Isaiah 10:22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 Israel be as the sand of the sea, only a remnant of them will return...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the LORD God of hosts will make a full end, as decreed, in the midst of all the earth.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2896255"/>
            <a:ext cx="8582802" cy="362228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And so it’s in </a:t>
            </a:r>
            <a:r>
              <a:rPr lang="en-US" sz="3600" b="1" i="1" dirty="0"/>
              <a:t>this context</a:t>
            </a:r>
            <a:r>
              <a:rPr lang="en-US" sz="3600" dirty="0"/>
              <a:t>, that the Apostle Paul cites </a:t>
            </a:r>
            <a:r>
              <a:rPr lang="en-US" sz="3600" dirty="0">
                <a:solidFill>
                  <a:srgbClr val="FFFF99"/>
                </a:solidFill>
              </a:rPr>
              <a:t>Isaiah 10:22-23 </a:t>
            </a:r>
            <a:r>
              <a:rPr lang="en-US" sz="3600" dirty="0"/>
              <a:t>(that we looked at earlier) where we see the important concept of the “remnant” described.</a:t>
            </a:r>
          </a:p>
          <a:p>
            <a:r>
              <a:rPr lang="en-US" sz="3600" dirty="0"/>
              <a:t>And as we observed earlier, the idea of a “remnant” contains both </a:t>
            </a:r>
            <a:r>
              <a:rPr lang="en-US" sz="3600" b="1" i="1" dirty="0"/>
              <a:t>judgment</a:t>
            </a:r>
            <a:r>
              <a:rPr lang="en-US" sz="3600" dirty="0"/>
              <a:t> and </a:t>
            </a:r>
            <a:r>
              <a:rPr lang="en-US" sz="3600" b="1" i="1" dirty="0"/>
              <a:t>hope</a:t>
            </a:r>
            <a:r>
              <a:rPr lang="en-US" sz="3600" dirty="0"/>
              <a:t>.</a:t>
            </a:r>
          </a:p>
          <a:p>
            <a:r>
              <a:rPr lang="en-US" sz="3600" dirty="0"/>
              <a:t>The </a:t>
            </a:r>
            <a:r>
              <a:rPr lang="en-US" sz="3600" b="1" i="1" dirty="0"/>
              <a:t>judgment</a:t>
            </a:r>
            <a:r>
              <a:rPr lang="en-US" sz="3600" dirty="0"/>
              <a:t> consists in the fact that, though “</a:t>
            </a:r>
            <a:r>
              <a:rPr lang="en-US" sz="360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number of the sons of Israel be as the sand of the sea, </a:t>
            </a:r>
            <a:r>
              <a:rPr lang="en-US" sz="3600" b="1" i="1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</a:t>
            </a:r>
            <a:r>
              <a:rPr lang="en-US" sz="360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a remnant of them will be saved.</a:t>
            </a:r>
            <a:r>
              <a:rPr lang="en-US" sz="3600" dirty="0"/>
              <a:t>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p. 614-615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CE062C-955E-BC7E-277E-102723BC7A7E}"/>
              </a:ext>
            </a:extLst>
          </p:cNvPr>
          <p:cNvSpPr txBox="1">
            <a:spLocks/>
          </p:cNvSpPr>
          <p:nvPr/>
        </p:nvSpPr>
        <p:spPr>
          <a:xfrm>
            <a:off x="0" y="1306846"/>
            <a:ext cx="9144000" cy="1466219"/>
          </a:xfrm>
          <a:prstGeom prst="rect">
            <a:avLst/>
          </a:prstGeo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9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 algn="l">
              <a:spcBef>
                <a:spcPts val="750"/>
              </a:spcBef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Rom 9:27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Isaiah cries out concerning Israel: “Though the number of the sons of Israel be as the sand of the sea, only a remnant of them will be saved,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Lord will carry out his sentence upon the earth fully and without delay.”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9144000" cy="1306844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Isaiah 10:22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though your people Israel be as the sand of the sea, only a remnant of them will return...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23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For the LORD God of hosts will make a full end, as decreed, in the midst of all the earth.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2896255"/>
            <a:ext cx="8582802" cy="362228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The Jews in Paul’s day </a:t>
            </a:r>
            <a:r>
              <a:rPr lang="en-US" sz="3600" b="1" i="1" dirty="0"/>
              <a:t>mistakenly</a:t>
            </a:r>
            <a:r>
              <a:rPr lang="en-US" sz="3600" dirty="0"/>
              <a:t> assumed that the Lord’s covenant with Israel (beginning with the promises to Abraham) insured both the </a:t>
            </a:r>
            <a:r>
              <a:rPr lang="en-US" sz="3600" b="1" i="1" dirty="0"/>
              <a:t>political integrity </a:t>
            </a:r>
            <a:r>
              <a:rPr lang="en-US" sz="3600" dirty="0"/>
              <a:t>and the </a:t>
            </a:r>
            <a:r>
              <a:rPr lang="en-US" sz="3600" b="1" i="1" dirty="0"/>
              <a:t>spiritual vitality </a:t>
            </a:r>
            <a:r>
              <a:rPr lang="en-US" sz="3600" dirty="0"/>
              <a:t>of the people as a </a:t>
            </a:r>
            <a:r>
              <a:rPr lang="en-US" sz="3600" b="1" i="1" dirty="0"/>
              <a:t>whole</a:t>
            </a:r>
            <a:r>
              <a:rPr lang="en-US" sz="3600" dirty="0"/>
              <a:t>. </a:t>
            </a:r>
          </a:p>
          <a:p>
            <a:r>
              <a:rPr lang="en-US" sz="3600" dirty="0"/>
              <a:t>But, as Paul points out, a </a:t>
            </a:r>
            <a:r>
              <a:rPr lang="en-US" sz="3600" b="1" i="1" dirty="0"/>
              <a:t>careful</a:t>
            </a:r>
            <a:r>
              <a:rPr lang="en-US" sz="3600" dirty="0"/>
              <a:t> study of the OT shows that the Lord through his prophets  announced </a:t>
            </a:r>
            <a:r>
              <a:rPr lang="en-US" sz="3600" b="1" i="1" dirty="0"/>
              <a:t>doom</a:t>
            </a:r>
            <a:r>
              <a:rPr lang="en-US" sz="3600" dirty="0"/>
              <a:t> for the people as a </a:t>
            </a:r>
            <a:r>
              <a:rPr lang="en-US" sz="3600" b="1" i="1" dirty="0"/>
              <a:t>whole</a:t>
            </a:r>
            <a:r>
              <a:rPr lang="en-US" sz="3600" dirty="0"/>
              <a:t>, but </a:t>
            </a:r>
            <a:r>
              <a:rPr lang="en-US" sz="3600" b="1" i="1" dirty="0"/>
              <a:t>hope</a:t>
            </a:r>
            <a:r>
              <a:rPr lang="en-US" sz="3600" dirty="0"/>
              <a:t> for the </a:t>
            </a:r>
            <a:r>
              <a:rPr lang="en-US" sz="3600" b="1" i="1" dirty="0"/>
              <a:t>remnant</a:t>
            </a:r>
            <a:r>
              <a:rPr lang="en-US" sz="3600" dirty="0"/>
              <a:t> who were saved.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Moo, Douglas – The NIC on the NT – The Epistle to the Romans; p. 614-615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8CE062C-955E-BC7E-277E-102723BC7A7E}"/>
              </a:ext>
            </a:extLst>
          </p:cNvPr>
          <p:cNvSpPr txBox="1">
            <a:spLocks/>
          </p:cNvSpPr>
          <p:nvPr/>
        </p:nvSpPr>
        <p:spPr>
          <a:xfrm>
            <a:off x="0" y="1306846"/>
            <a:ext cx="9144000" cy="1466219"/>
          </a:xfrm>
          <a:prstGeom prst="rect">
            <a:avLst/>
          </a:prstGeo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FFFF99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lvl="0" algn="l">
              <a:spcBef>
                <a:spcPts val="750"/>
              </a:spcBef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Rom 9:27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 Isaiah cries out concerning Israel: “Though the number of the sons of Israel be as the sand of the sea, only a remnant of them will be saved, </a:t>
            </a:r>
            <a:r>
              <a:rPr lang="en-US" sz="2400" b="0" baseline="300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28</a:t>
            </a:r>
            <a:r>
              <a:rPr lang="en-US" sz="2400" b="0" i="1" dirty="0">
                <a:solidFill>
                  <a:srgbClr val="5B9BD5">
                    <a:lumMod val="40000"/>
                    <a:lumOff val="6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for the Lord will carry out his sentence upon the earth fully and without delay.”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293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88719"/>
          </a:xfrm>
        </p:spPr>
        <p:txBody>
          <a:bodyPr>
            <a:noAutofit/>
          </a:bodyPr>
          <a:lstStyle/>
          <a:p>
            <a:r>
              <a:rPr lang="en-US" sz="4400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974" y="1284315"/>
            <a:ext cx="8525487" cy="5353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plan to cover </a:t>
            </a:r>
            <a:r>
              <a:rPr lang="en-US" sz="3600" dirty="0">
                <a:solidFill>
                  <a:srgbClr val="FFFF99"/>
                </a:solidFill>
              </a:rPr>
              <a:t>Isaiah 11:1-16</a:t>
            </a:r>
            <a:r>
              <a:rPr lang="en-US" sz="3600" dirty="0"/>
              <a:t>, a section which talks about </a:t>
            </a:r>
            <a:r>
              <a:rPr lang="en-US" sz="3600" dirty="0">
                <a:solidFill>
                  <a:srgbClr val="FFFF99"/>
                </a:solidFill>
              </a:rPr>
              <a:t>The Root of Jesse</a:t>
            </a:r>
            <a:r>
              <a:rPr lang="en-US" sz="3600" dirty="0"/>
              <a:t> as a “</a:t>
            </a:r>
            <a:r>
              <a:rPr lang="en-US" sz="3600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signal flag</a:t>
            </a:r>
            <a:r>
              <a:rPr lang="en-US" sz="3600" dirty="0"/>
              <a:t>” for the nations.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89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6519446"/>
            <a:ext cx="891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https://www.weareteachers.com/moving-beyond-classroom-discussions/</a:t>
            </a: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25879"/>
            <a:ext cx="9144000" cy="1269521"/>
          </a:xfrm>
          <a:effectLst/>
        </p:spPr>
        <p:txBody>
          <a:bodyPr>
            <a:noAutofit/>
          </a:bodyPr>
          <a:lstStyle/>
          <a:p>
            <a:r>
              <a:rPr lang="en-US" sz="6600" b="1">
                <a:solidFill>
                  <a:schemeClr val="bg1"/>
                </a:solidFill>
                <a:effectLst>
                  <a:glow rad="139700">
                    <a:srgbClr val="C00000">
                      <a:alpha val="40000"/>
                    </a:srgbClr>
                  </a:glow>
                  <a:outerShdw blurRad="114300" dist="38100" dir="13500000" algn="br" rotWithShape="0">
                    <a:prstClr val="black"/>
                  </a:outerShdw>
                </a:effectLst>
              </a:rPr>
              <a:t>Class Discussion Time</a:t>
            </a:r>
            <a:endParaRPr lang="en-US" sz="4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rgbClr val="C00000">
                    <a:alpha val="40000"/>
                  </a:srgbClr>
                </a:glow>
                <a:outerShdw blurRad="114300" dist="38100" dir="13500000" algn="br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843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9592"/>
            <a:ext cx="9144000" cy="719981"/>
          </a:xfrm>
        </p:spPr>
        <p:txBody>
          <a:bodyPr>
            <a:normAutofit/>
          </a:bodyPr>
          <a:lstStyle/>
          <a:p>
            <a:r>
              <a:rPr lang="en-US" sz="4000" b="1" dirty="0"/>
              <a:t>*Class Discussion Time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630" y="918324"/>
            <a:ext cx="8991600" cy="593967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As I look around at what’s going on in our society (especially compared to what I saw in society as a young man growing up) I’m feeling more and more like I’m in </a:t>
            </a:r>
            <a:r>
              <a:rPr lang="en-US" sz="3200" b="1" i="1" dirty="0"/>
              <a:t>the minority </a:t>
            </a:r>
            <a:r>
              <a:rPr lang="en-US" sz="3200" dirty="0"/>
              <a:t>on what I think about almost </a:t>
            </a:r>
            <a:r>
              <a:rPr lang="en-US" sz="3200" b="1" i="1" dirty="0"/>
              <a:t>all</a:t>
            </a:r>
            <a:r>
              <a:rPr lang="en-US" sz="3200" dirty="0"/>
              <a:t> of the important issues – both theologically as well as politically.</a:t>
            </a:r>
          </a:p>
          <a:p>
            <a:r>
              <a:rPr lang="en-US" sz="3200" dirty="0"/>
              <a:t>And I must confess that, at times, I find this to be very discouraging, because I believe  it’s indicative of the judgment of God on our nation.</a:t>
            </a:r>
          </a:p>
          <a:p>
            <a:r>
              <a:rPr lang="en-US" sz="3200" dirty="0"/>
              <a:t>In today’s lesson, I found a word, not only of judgment, but of hope – a hope in the fact that in the midst of all the terrible things that we see taking place around us, God is raising up a faithful remnant who he will deliver on the last day.</a:t>
            </a:r>
          </a:p>
          <a:p>
            <a:r>
              <a:rPr lang="en-US" sz="3200" dirty="0"/>
              <a:t>What about you? Do you experience similar feelings?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66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1134169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The Surrounding Context of</a:t>
            </a:r>
            <a:br>
              <a:rPr lang="en-US" sz="4000" dirty="0">
                <a:solidFill>
                  <a:srgbClr val="FFFF99"/>
                </a:solidFill>
              </a:rPr>
            </a:br>
            <a:r>
              <a:rPr lang="en-US" sz="4000" dirty="0">
                <a:solidFill>
                  <a:srgbClr val="FFFF99"/>
                </a:solidFill>
              </a:rPr>
              <a:t>Today’s Text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1177339"/>
            <a:ext cx="8435635" cy="53090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Today’s text is nestled in the middle of a larger section, </a:t>
            </a:r>
            <a:r>
              <a:rPr lang="en-US" dirty="0">
                <a:solidFill>
                  <a:srgbClr val="FFFF99"/>
                </a:solidFill>
              </a:rPr>
              <a:t>Isaiah 10:5–34</a:t>
            </a:r>
            <a:r>
              <a:rPr lang="en-US" dirty="0"/>
              <a:t>, that describes how the Lord is about to turn against Assyria.</a:t>
            </a:r>
          </a:p>
          <a:p>
            <a:r>
              <a:rPr lang="en-US" dirty="0"/>
              <a:t>As I see it, this </a:t>
            </a:r>
            <a:r>
              <a:rPr lang="en-US" b="1" i="1" dirty="0"/>
              <a:t>larger</a:t>
            </a:r>
            <a:r>
              <a:rPr lang="en-US" dirty="0"/>
              <a:t> section</a:t>
            </a:r>
            <a:r>
              <a:rPr lang="en-US" dirty="0">
                <a:solidFill>
                  <a:srgbClr val="FFFF99"/>
                </a:solidFill>
              </a:rPr>
              <a:t> </a:t>
            </a:r>
            <a:r>
              <a:rPr lang="en-US" dirty="0"/>
              <a:t>breaks down into </a:t>
            </a:r>
            <a:r>
              <a:rPr lang="en-US" b="1" i="1" dirty="0"/>
              <a:t>four</a:t>
            </a:r>
            <a:r>
              <a:rPr lang="en-US" dirty="0"/>
              <a:t> </a:t>
            </a:r>
            <a:r>
              <a:rPr lang="en-US" b="1" i="1" dirty="0"/>
              <a:t>subsections</a:t>
            </a:r>
            <a:r>
              <a:rPr lang="en-US" dirty="0"/>
              <a:t>: 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10:5-19 </a:t>
            </a:r>
            <a:r>
              <a:rPr lang="en-US" dirty="0"/>
              <a:t>tells us that God will use Assyria as a </a:t>
            </a:r>
            <a:r>
              <a:rPr lang="en-US" b="1" i="1" dirty="0"/>
              <a:t>tool</a:t>
            </a:r>
            <a:r>
              <a:rPr lang="en-US" dirty="0"/>
              <a:t> over which he has </a:t>
            </a:r>
            <a:r>
              <a:rPr lang="en-US" b="1" i="1" dirty="0"/>
              <a:t>ultimate</a:t>
            </a:r>
            <a:r>
              <a:rPr lang="en-US" dirty="0"/>
              <a:t> control. 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10:20-23 (today’s text) </a:t>
            </a:r>
            <a:r>
              <a:rPr lang="en-US" dirty="0"/>
              <a:t>declares that ultimately a </a:t>
            </a:r>
            <a:r>
              <a:rPr lang="en-US" b="1" i="1" dirty="0"/>
              <a:t>small remnant</a:t>
            </a:r>
            <a:r>
              <a:rPr lang="en-US" dirty="0"/>
              <a:t> of the people of Israel will be delivered from her enemies (including Assyria)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10:24-27</a:t>
            </a:r>
            <a:r>
              <a:rPr lang="en-US" dirty="0"/>
              <a:t> goes on to show that there is no need to Judah fear Assyria.</a:t>
            </a:r>
          </a:p>
          <a:p>
            <a:pPr lvl="1"/>
            <a:r>
              <a:rPr lang="en-US" dirty="0">
                <a:solidFill>
                  <a:srgbClr val="FFFF99"/>
                </a:solidFill>
              </a:rPr>
              <a:t>10:28-34 </a:t>
            </a:r>
            <a:r>
              <a:rPr lang="en-US" dirty="0"/>
              <a:t>predicts and describes the </a:t>
            </a:r>
            <a:r>
              <a:rPr lang="en-US" b="1" i="1" dirty="0"/>
              <a:t>destruction</a:t>
            </a:r>
            <a:r>
              <a:rPr lang="en-US" dirty="0"/>
              <a:t> of Assyria.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Wegner, Paul D. –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An Introduction and Commentary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Tyndale OT Commentaries </a:t>
            </a:r>
          </a:p>
        </p:txBody>
      </p:sp>
    </p:spTree>
    <p:extLst>
      <p:ext uri="{BB962C8B-B14F-4D97-AF65-F5344CB8AC3E}">
        <p14:creationId xmlns:p14="http://schemas.microsoft.com/office/powerpoint/2010/main" val="2066514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90262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The Remnant Theme in Isaiah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934023"/>
            <a:ext cx="8435635" cy="5552366"/>
          </a:xfrm>
        </p:spPr>
        <p:txBody>
          <a:bodyPr>
            <a:normAutofit fontScale="92500"/>
          </a:bodyPr>
          <a:lstStyle/>
          <a:p>
            <a:r>
              <a:rPr lang="en-US" dirty="0"/>
              <a:t>Remnant is an important concept in biblical theology.</a:t>
            </a:r>
          </a:p>
          <a:p>
            <a:r>
              <a:rPr lang="en-US" dirty="0"/>
              <a:t>The term is applied to </a:t>
            </a:r>
            <a:r>
              <a:rPr lang="en-US" b="1" i="1" dirty="0"/>
              <a:t>three</a:t>
            </a:r>
            <a:r>
              <a:rPr lang="en-US" dirty="0"/>
              <a:t> types of groups: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first</a:t>
            </a:r>
            <a:r>
              <a:rPr lang="en-US" dirty="0"/>
              <a:t> is simply a </a:t>
            </a:r>
            <a:r>
              <a:rPr lang="en-US" b="1" i="1" dirty="0"/>
              <a:t>historical</a:t>
            </a:r>
            <a:r>
              <a:rPr lang="en-US" dirty="0"/>
              <a:t> remnant made up of survivors of a catastrophe.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second</a:t>
            </a:r>
            <a:r>
              <a:rPr lang="en-US" dirty="0"/>
              <a:t> consists of the </a:t>
            </a:r>
            <a:r>
              <a:rPr lang="en-US" b="1" i="1" dirty="0"/>
              <a:t>faithful</a:t>
            </a:r>
            <a:r>
              <a:rPr lang="en-US" dirty="0"/>
              <a:t> remnant, distinguished from the previous group by their genuine spirituality and true faith relationship with God.</a:t>
            </a:r>
          </a:p>
          <a:p>
            <a:pPr lvl="1"/>
            <a:r>
              <a:rPr lang="en-US" dirty="0"/>
              <a:t>The </a:t>
            </a:r>
            <a:r>
              <a:rPr lang="en-US" b="1" i="1" dirty="0"/>
              <a:t>third</a:t>
            </a:r>
            <a:r>
              <a:rPr lang="en-US" dirty="0"/>
              <a:t> is designated as the </a:t>
            </a:r>
            <a:r>
              <a:rPr lang="en-US" b="1" i="1" dirty="0"/>
              <a:t>eschatological</a:t>
            </a:r>
            <a:r>
              <a:rPr lang="en-US" dirty="0"/>
              <a:t> remnant, consisting of those of the faithful remnant who go through the cleansing judgments and apocalyptic woes of the end time and emerge </a:t>
            </a:r>
            <a:r>
              <a:rPr lang="en-US" b="1" i="1" dirty="0"/>
              <a:t>victoriously</a:t>
            </a:r>
            <a:r>
              <a:rPr lang="en-US" dirty="0"/>
              <a:t> after the Day of Yahweh as the recipients of the </a:t>
            </a:r>
            <a:r>
              <a:rPr lang="en-US" b="1" i="1" dirty="0"/>
              <a:t>everlasting kingdom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ISBE – Article on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Remnant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Eerdmans 1988 </a:t>
            </a:r>
          </a:p>
        </p:txBody>
      </p:sp>
    </p:spTree>
    <p:extLst>
      <p:ext uri="{BB962C8B-B14F-4D97-AF65-F5344CB8AC3E}">
        <p14:creationId xmlns:p14="http://schemas.microsoft.com/office/powerpoint/2010/main" val="3985506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90262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The Remnant Theme in Isaiah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934023"/>
            <a:ext cx="8435635" cy="55523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remnant idea is </a:t>
            </a:r>
            <a:r>
              <a:rPr lang="en-US" b="1" i="1" dirty="0"/>
              <a:t>central</a:t>
            </a:r>
            <a:r>
              <a:rPr lang="en-US" dirty="0"/>
              <a:t> in the theology of Isaiah.</a:t>
            </a:r>
          </a:p>
          <a:p>
            <a:r>
              <a:rPr lang="en-US" dirty="0"/>
              <a:t>“Remnant” in Isaiah carries both the idea of </a:t>
            </a:r>
            <a:r>
              <a:rPr lang="en-US" b="1" i="1" dirty="0"/>
              <a:t>judgment</a:t>
            </a:r>
            <a:r>
              <a:rPr lang="en-US" dirty="0"/>
              <a:t>, but at the same time </a:t>
            </a:r>
            <a:r>
              <a:rPr lang="en-US" b="1" i="1" dirty="0"/>
              <a:t>hope</a:t>
            </a:r>
            <a:r>
              <a:rPr lang="en-US" dirty="0"/>
              <a:t>.</a:t>
            </a:r>
          </a:p>
          <a:p>
            <a:r>
              <a:rPr lang="en-US" dirty="0"/>
              <a:t>Examples </a:t>
            </a:r>
            <a:r>
              <a:rPr lang="en-US" b="1" i="1" dirty="0"/>
              <a:t>judgment</a:t>
            </a:r>
            <a:r>
              <a:rPr lang="en-US" dirty="0"/>
              <a:t> regarding the remnant:</a:t>
            </a:r>
          </a:p>
          <a:p>
            <a:pPr lvl="1"/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Your land is devastated, your cities burned with fire… destroyed by foreign invaders… If the Lord of Heaven’s Armies had not left us a </a:t>
            </a:r>
            <a:r>
              <a:rPr lang="en-US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few survivors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we would have quickly been like Sodom, we would have become like Gomorrah. </a:t>
            </a:r>
            <a:r>
              <a:rPr lang="en-US" dirty="0"/>
              <a:t>(Isaiah 1:7,9)</a:t>
            </a:r>
          </a:p>
          <a:p>
            <a:pPr lvl="1"/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Even if only a </a:t>
            </a:r>
            <a:r>
              <a:rPr lang="en-US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tenth of the people remain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 the land, it will again be destroyed </a:t>
            </a:r>
            <a:r>
              <a:rPr lang="en-US" dirty="0"/>
              <a:t>(Isaiah 6:13)</a:t>
            </a:r>
          </a:p>
          <a:p>
            <a:pPr lvl="1"/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though your people, Israel, are as numerous as the sand on the seashore, </a:t>
            </a:r>
            <a:r>
              <a:rPr lang="en-US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a remnant 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come back. Destruction has been decreed; just punishment is about to engulf you. </a:t>
            </a:r>
            <a:r>
              <a:rPr lang="en-US" dirty="0"/>
              <a:t>(Isaiah 10:22)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ISBE – Article on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Remnant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Eerdmans 1988 </a:t>
            </a:r>
          </a:p>
        </p:txBody>
      </p:sp>
    </p:spTree>
    <p:extLst>
      <p:ext uri="{BB962C8B-B14F-4D97-AF65-F5344CB8AC3E}">
        <p14:creationId xmlns:p14="http://schemas.microsoft.com/office/powerpoint/2010/main" val="1739222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90262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The Remnant Theme in Isaiah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934023"/>
            <a:ext cx="8435635" cy="55523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Examples </a:t>
            </a:r>
            <a:r>
              <a:rPr lang="en-US" b="1" i="1" dirty="0"/>
              <a:t>hope</a:t>
            </a:r>
            <a:r>
              <a:rPr lang="en-US" dirty="0"/>
              <a:t> regarding the remnant:</a:t>
            </a:r>
          </a:p>
          <a:p>
            <a:pPr lvl="1"/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Lord will again lift his hand to reclaim the </a:t>
            </a:r>
            <a:r>
              <a:rPr lang="en-US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remnant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of his people from Assyria, Egypt, </a:t>
            </a:r>
            <a:r>
              <a:rPr lang="en-US" i="1" dirty="0" err="1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Pathros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Cush, Elam, Shinar, Hamath, and the seacoasts. </a:t>
            </a:r>
            <a:r>
              <a:rPr lang="en-US" dirty="0"/>
              <a:t>(Isaiah 11:11)</a:t>
            </a:r>
          </a:p>
          <a:p>
            <a:pPr lvl="1"/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Those who remain in Judah will take root in the ground and bear fruit.  “For </a:t>
            </a:r>
            <a:r>
              <a:rPr lang="en-US" b="1" i="1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remnant 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leave Jerusalem; survivors will come out of Mount Zion. The zeal of the Lord of Heaven’s Armies will accomplish this.” </a:t>
            </a:r>
            <a:r>
              <a:rPr lang="en-US" dirty="0"/>
              <a:t>(Isaiah 37:31-32)</a:t>
            </a:r>
          </a:p>
          <a:p>
            <a:r>
              <a:rPr lang="en-US" dirty="0"/>
              <a:t>The notions of remnant and faith are </a:t>
            </a:r>
            <a:r>
              <a:rPr lang="en-US" b="1" i="1" dirty="0"/>
              <a:t>inseparable</a:t>
            </a:r>
            <a:r>
              <a:rPr lang="en-US" dirty="0"/>
              <a:t> in Isaiah:</a:t>
            </a:r>
          </a:p>
          <a:p>
            <a:pPr lvl="1"/>
            <a:r>
              <a:rPr lang="en-US" dirty="0"/>
              <a:t>The confrontation of King Ahaz (7:3) by Isaiah and his son Shear-Jashub (“A-Remnant-Shall-Return”) is intended to teach that an attitude of faith, confidence, and trust in Yahweh is essential to the emergence of a remnant (7:2-9)</a:t>
            </a:r>
          </a:p>
          <a:p>
            <a:pPr lvl="1"/>
            <a:r>
              <a:rPr lang="en-US" dirty="0"/>
              <a:t>The prophet, his children, and his disciples (8:16-18) are prophetic representatives of the future remnant of faith.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ISBE – Article on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Remnant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Eerdmans 1988 </a:t>
            </a:r>
          </a:p>
        </p:txBody>
      </p:sp>
    </p:spTree>
    <p:extLst>
      <p:ext uri="{BB962C8B-B14F-4D97-AF65-F5344CB8AC3E}">
        <p14:creationId xmlns:p14="http://schemas.microsoft.com/office/powerpoint/2010/main" val="220332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D481F"/>
            </a:gs>
            <a:gs pos="100000">
              <a:srgbClr val="334017"/>
            </a:gs>
          </a:gsLst>
          <a:lin ang="10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2CD9-75A4-2178-1A42-CFCB9020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12604" cy="902627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FF99"/>
                </a:solidFill>
              </a:rPr>
              <a:t>The Remnant Theme in Isaiah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25296-EA53-9F7B-5998-75DCAC10A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484" y="934023"/>
            <a:ext cx="8435635" cy="555236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second part of Isaiah gives a saving message to “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all the remnant of the house of Israel</a:t>
            </a:r>
            <a:r>
              <a:rPr lang="en-US" dirty="0"/>
              <a:t>” (Isaiah 46:3) who are left from the political catastrophe.</a:t>
            </a:r>
          </a:p>
          <a:p>
            <a:r>
              <a:rPr lang="en-US" dirty="0"/>
              <a:t>They are promised that God will still “carry and save them” (Isaiah 46:4)</a:t>
            </a:r>
          </a:p>
          <a:p>
            <a:r>
              <a:rPr lang="en-US" dirty="0"/>
              <a:t>The future hope includes a remnant of non-Israelites “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survivors of the nations</a:t>
            </a:r>
            <a:r>
              <a:rPr lang="en-US" dirty="0"/>
              <a:t>” (Isaiah 45:20) who recognize Yahweh as the true God.</a:t>
            </a:r>
          </a:p>
          <a:p>
            <a:r>
              <a:rPr lang="en-US" dirty="0"/>
              <a:t>During the end-time gathering God “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will send survivors [from the Jews] to the nations</a:t>
            </a:r>
            <a:r>
              <a:rPr lang="en-US" dirty="0"/>
              <a:t>” in order to “</a:t>
            </a:r>
            <a:r>
              <a:rPr lang="en-US" i="1" dirty="0">
                <a:solidFill>
                  <a:srgbClr val="F4B183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declare my glory among the nations</a:t>
            </a:r>
            <a:r>
              <a:rPr lang="en-US" dirty="0"/>
              <a:t>” (Isaiah 66:19).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9C47C4-C6ED-50C2-9346-8781AFF9326C}"/>
              </a:ext>
            </a:extLst>
          </p:cNvPr>
          <p:cNvSpPr txBox="1"/>
          <p:nvPr/>
        </p:nvSpPr>
        <p:spPr>
          <a:xfrm>
            <a:off x="0" y="64863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ISBE – Article on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Remnant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; Eerdmans 1988 </a:t>
            </a:r>
          </a:p>
        </p:txBody>
      </p:sp>
    </p:spTree>
    <p:extLst>
      <p:ext uri="{BB962C8B-B14F-4D97-AF65-F5344CB8AC3E}">
        <p14:creationId xmlns:p14="http://schemas.microsoft.com/office/powerpoint/2010/main" val="3223575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658518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lvl="0" algn="l">
              <a:spcBef>
                <a:spcPts val="750"/>
              </a:spcBef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10:20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At that time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those left in Israel, those who remain of the family of Jacob, will no longer rely on a foreign leader that abuses them. Instead they will truly rely on the </a:t>
            </a:r>
            <a:r>
              <a:rPr lang="en-US" sz="2800" b="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LORD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, the Holy One of Israel.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707142"/>
            <a:ext cx="8582802" cy="473290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 that time</a:t>
            </a:r>
            <a:r>
              <a:rPr lang="en-US" sz="3600" dirty="0"/>
              <a:t>” is a broad term referring to any future time of God’s judgment and/or restoration.  </a:t>
            </a:r>
          </a:p>
          <a:p>
            <a:r>
              <a:rPr lang="en-US" sz="3600" dirty="0"/>
              <a:t>It does not </a:t>
            </a:r>
            <a:r>
              <a:rPr lang="en-US" sz="3600" b="1" i="1" dirty="0"/>
              <a:t>necessarily</a:t>
            </a:r>
            <a:r>
              <a:rPr lang="en-US" sz="3600" dirty="0"/>
              <a:t> to refer </a:t>
            </a:r>
            <a:r>
              <a:rPr lang="en-US" sz="3600" b="1" i="1" dirty="0"/>
              <a:t>just</a:t>
            </a:r>
            <a:r>
              <a:rPr lang="en-US" sz="3600" dirty="0"/>
              <a:t> to the events of 701 BC when the Assyrian army was destroyed by the LORD as it was laying siege to Jerusalem, nor even to the events of 620-609 BC, when Assyria itself was finally destroyed. </a:t>
            </a:r>
          </a:p>
          <a:p>
            <a:r>
              <a:rPr lang="en-US" sz="3600" dirty="0"/>
              <a:t>Rather, here it speaks of a </a:t>
            </a:r>
            <a:r>
              <a:rPr lang="en-US" sz="3600" b="1" i="1" dirty="0"/>
              <a:t>future</a:t>
            </a:r>
            <a:r>
              <a:rPr lang="en-US" sz="3600" dirty="0"/>
              <a:t> time when </a:t>
            </a:r>
            <a:r>
              <a:rPr lang="en-US" sz="3600" b="1" i="1" dirty="0"/>
              <a:t>all</a:t>
            </a:r>
            <a:r>
              <a:rPr lang="en-US" sz="3600" dirty="0"/>
              <a:t> the punishment at the hands of “the nations” will be over and the purified “remnant” of God’s people (see 4:2-6) will be brought home.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Oswalt, John N..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Isaiah (The NIV Application Commentary) 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(p. 176). Zondervan Academic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807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3185-EF80-D9D1-F41B-C2D6768C7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"/>
            <a:ext cx="9144000" cy="1658518"/>
          </a:xfrm>
          <a:solidFill>
            <a:schemeClr val="tx1"/>
          </a:solidFill>
          <a:ln w="25400">
            <a:solidFill>
              <a:srgbClr val="FFFF99"/>
            </a:solidFill>
          </a:ln>
        </p:spPr>
        <p:txBody>
          <a:bodyPr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10:20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At that time </a:t>
            </a:r>
            <a:r>
              <a:rPr kumimoji="0" lang="en-US" sz="2800" i="1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those left in Israel, those who remain of the family of Jacob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, will no longer rely on a foreign leader that abuses them. Instead they will truly rely on the LORD, the Holy One of Israel.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Cambria" panose="02040503050406030204" pitchFamily="18" charset="0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6B5F8-336E-B215-E1ED-14D18AAAF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30" y="1707142"/>
            <a:ext cx="8582802" cy="473290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Isaiah speaks here of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those left in Israel, those who remain of the family of Jacob</a:t>
            </a:r>
            <a:r>
              <a:rPr lang="en-US" sz="3600" dirty="0"/>
              <a:t>”. </a:t>
            </a:r>
          </a:p>
          <a:p>
            <a:r>
              <a:rPr lang="en-US" sz="3600" dirty="0"/>
              <a:t>The concept of a remnant seems to have been part of Isaiah’s understanding from the </a:t>
            </a:r>
            <a:r>
              <a:rPr lang="en-US" sz="3600" b="1" i="1" dirty="0"/>
              <a:t>very beginning </a:t>
            </a:r>
            <a:r>
              <a:rPr lang="en-US" sz="3600" dirty="0"/>
              <a:t>of his ministry</a:t>
            </a:r>
          </a:p>
          <a:p>
            <a:r>
              <a:rPr lang="en-US" sz="3600" dirty="0"/>
              <a:t>As we saw earlier, this idea is mentioned at the time of Isaiah’s </a:t>
            </a:r>
            <a:r>
              <a:rPr lang="en-US" sz="3600" b="1" i="1" dirty="0"/>
              <a:t>calling</a:t>
            </a:r>
            <a:r>
              <a:rPr lang="en-US" sz="3600" dirty="0"/>
              <a:t> where it talks about a time of future devastation when “</a:t>
            </a:r>
            <a:r>
              <a:rPr lang="en-US" sz="3600" i="1" dirty="0">
                <a:solidFill>
                  <a:srgbClr val="ED7D31">
                    <a:lumMod val="60000"/>
                    <a:lumOff val="40000"/>
                  </a:srgb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a tenth of the people remain in the land</a:t>
            </a:r>
            <a:r>
              <a:rPr lang="en-US" sz="3600" dirty="0"/>
              <a:t>” (6:13).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1D973C-6B9D-63A7-F3A2-DEAEE2D0EC42}"/>
              </a:ext>
            </a:extLst>
          </p:cNvPr>
          <p:cNvSpPr txBox="1"/>
          <p:nvPr/>
        </p:nvSpPr>
        <p:spPr>
          <a:xfrm>
            <a:off x="0" y="648866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Oswalt, John N..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Book of Isaiah, Chapters 1–39 (The NIC on the OT)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(pp. 269-270). Eerdmans. </a:t>
            </a:r>
          </a:p>
        </p:txBody>
      </p:sp>
    </p:spTree>
    <p:extLst>
      <p:ext uri="{BB962C8B-B14F-4D97-AF65-F5344CB8AC3E}">
        <p14:creationId xmlns:p14="http://schemas.microsoft.com/office/powerpoint/2010/main" val="197732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60425</TotalTime>
  <Words>3513</Words>
  <Application>Microsoft Office PowerPoint</Application>
  <PresentationFormat>On-screen Show (4:3)</PresentationFormat>
  <Paragraphs>137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Cambria</vt:lpstr>
      <vt:lpstr>Century Gothic</vt:lpstr>
      <vt:lpstr>Office Theme</vt:lpstr>
      <vt:lpstr>2_Office Theme</vt:lpstr>
      <vt:lpstr>Highlights     From the  Book of  Isaiah</vt:lpstr>
      <vt:lpstr>The Remnant of Israel (Isaiah 10:20-23)</vt:lpstr>
      <vt:lpstr>The Surrounding Context of Today’s Text</vt:lpstr>
      <vt:lpstr>The Remnant Theme in Isaiah</vt:lpstr>
      <vt:lpstr>The Remnant Theme in Isaiah</vt:lpstr>
      <vt:lpstr>The Remnant Theme in Isaiah</vt:lpstr>
      <vt:lpstr>The Remnant Theme in Isaiah</vt:lpstr>
      <vt:lpstr>10:20 At that time those left in Israel, those who remain of the family of Jacob, will no longer rely on a foreign leader that abuses them. Instead they will truly rely on the LORD, the Holy One of Israel.</vt:lpstr>
      <vt:lpstr>10:20 At that time those left in Israel, those who remain of the family of Jacob, will no longer rely on a foreign leader that abuses them. Instead they will truly rely on the LORD, the Holy One of Israel.</vt:lpstr>
      <vt:lpstr>10:20 At that time those left in Israel, those who remain of the family of Jacob, will no longer rely on a foreign leader that abuses them. Instead they will truly rely on the LORD, the Holy One of Israel.</vt:lpstr>
      <vt:lpstr>10:20 At that time those left in Israel, those who remain of the family of Jacob, will no longer rely on a foreign leader that abuses them. Instead they will truly rely on the LORD, the Holy One of Israel.</vt:lpstr>
      <vt:lpstr>10:21 A remnant will come back, a remnant of Jacob, to the mighty God. </vt:lpstr>
      <vt:lpstr>10:22 For though your people, Israel, are as numerous as the sand on the seashore, only a remnant will come back. Destruction has been decreed; just punishment is about to engulf you.</vt:lpstr>
      <vt:lpstr>10:22 For though your people, Israel, are as numerous as the sand on the seashore, only a remnant will come back. Destruction has been decreed; just punishment is about to engulf you.</vt:lpstr>
      <vt:lpstr>10:23 The Sovereign LORD of Heaven’s Armies is certainly ready to carry out the decreed destruction throughout the land. </vt:lpstr>
      <vt:lpstr>New Testament Usage of  Isaiah 10:20-23</vt:lpstr>
      <vt:lpstr>Isaiah 10:22 For though your people Israel be as the sand of the sea, only a remnant of them will return... 23 For the LORD God of hosts will make a full end, as decreed, in the midst of all the earth. (ESV)</vt:lpstr>
      <vt:lpstr>Some Background on Romans 9</vt:lpstr>
      <vt:lpstr>Some Background on Romans 9</vt:lpstr>
      <vt:lpstr>Isaiah 10:22 For though your people Israel be as the sand of the sea, only a remnant of them will return... 23 For the LORD God of hosts will make a full end, as decreed, in the midst of all the earth. (ESV)</vt:lpstr>
      <vt:lpstr>Isaiah 10:22 For though your people Israel be as the sand of the sea, only a remnant of them will return... 23 For the LORD God of hosts will make a full end, as decreed, in the midst of all the earth. </vt:lpstr>
      <vt:lpstr>Isaiah 10:22 For though your people Israel be as the sand of the sea, only a remnant of them will return... 23 For the LORD God of hosts will make a full end, as decreed, in the midst of all the earth. </vt:lpstr>
      <vt:lpstr>Isaiah 10:22 For though your people Israel be as the sand of the sea, only a remnant of them will return... 23 For the LORD God of hosts will make a full end, as decreed, in the midst of all the earth. </vt:lpstr>
      <vt:lpstr>Next Time</vt:lpstr>
      <vt:lpstr>Class Discussion Time</vt:lpstr>
      <vt:lpstr>*Class Discussion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Highlights  from the  Book of  Isaiah</dc:title>
  <dc:creator>Robert Connolly</dc:creator>
  <cp:lastModifiedBy>Robert Connolly</cp:lastModifiedBy>
  <cp:revision>664</cp:revision>
  <cp:lastPrinted>2023-06-11T13:49:30Z</cp:lastPrinted>
  <dcterms:created xsi:type="dcterms:W3CDTF">2022-12-04T03:23:23Z</dcterms:created>
  <dcterms:modified xsi:type="dcterms:W3CDTF">2023-06-11T13:52:44Z</dcterms:modified>
</cp:coreProperties>
</file>