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590" r:id="rId3"/>
    <p:sldId id="3595" r:id="rId4"/>
    <p:sldId id="3602" r:id="rId5"/>
    <p:sldId id="3604" r:id="rId6"/>
    <p:sldId id="3605" r:id="rId7"/>
    <p:sldId id="3592" r:id="rId8"/>
    <p:sldId id="3616" r:id="rId9"/>
    <p:sldId id="3617" r:id="rId10"/>
    <p:sldId id="3618" r:id="rId11"/>
    <p:sldId id="3620" r:id="rId12"/>
    <p:sldId id="3621" r:id="rId13"/>
    <p:sldId id="3624" r:id="rId14"/>
    <p:sldId id="3625" r:id="rId15"/>
    <p:sldId id="3591" r:id="rId16"/>
    <p:sldId id="3626" r:id="rId17"/>
    <p:sldId id="3628" r:id="rId18"/>
    <p:sldId id="3627" r:id="rId19"/>
    <p:sldId id="3642" r:id="rId20"/>
    <p:sldId id="3629" r:id="rId21"/>
    <p:sldId id="3643" r:id="rId22"/>
    <p:sldId id="3645" r:id="rId23"/>
    <p:sldId id="3637" r:id="rId24"/>
    <p:sldId id="3632" r:id="rId25"/>
    <p:sldId id="3633" r:id="rId26"/>
    <p:sldId id="3634" r:id="rId27"/>
    <p:sldId id="3638" r:id="rId28"/>
    <p:sldId id="3639"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44"/>
      </p:cViewPr>
      <p:guideLst/>
    </p:cSldViewPr>
  </p:slideViewPr>
  <p:notesTextViewPr>
    <p:cViewPr>
      <p:scale>
        <a:sx n="1" d="1"/>
        <a:sy n="1" d="1"/>
      </p:scale>
      <p:origin x="0" y="0"/>
    </p:cViewPr>
  </p:notesTextViewPr>
  <p:sorterViewPr>
    <p:cViewPr>
      <p:scale>
        <a:sx n="100" d="100"/>
        <a:sy n="100" d="100"/>
      </p:scale>
      <p:origin x="0" y="-3890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6/16/2023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6/16/2023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6/16/2023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5.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27.xml.rels><?xml version="1.0" encoding="UTF-8" standalone="yes"?>
<Relationships xmlns="http://schemas.openxmlformats.org/package/2006/relationships"><Relationship Id="rId3" Type="http://schemas.openxmlformats.org/officeDocument/2006/relationships/hyperlink" Target="https://www.blueletterbible.org/assets-v3/images/faq/dispre.gif" TargetMode="External"/><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2592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141280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take delight in obeying the LORD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not judge by mere appearances or make decisions on the basis of hearsay.</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58012"/>
            <a:ext cx="8582802" cy="4595547"/>
          </a:xfrm>
        </p:spPr>
        <p:txBody>
          <a:bodyPr>
            <a:normAutofit fontScale="92500" lnSpcReduction="20000"/>
          </a:bodyPr>
          <a:lstStyle/>
          <a:p>
            <a:r>
              <a:rPr lang="en-US" dirty="0"/>
              <a:t>Here he goes from describing what the Spirit of Yahweh  </a:t>
            </a:r>
            <a:r>
              <a:rPr lang="en-US" b="1" i="1" dirty="0"/>
              <a:t>bestows</a:t>
            </a:r>
            <a:r>
              <a:rPr lang="en-US" dirty="0"/>
              <a:t> on Messiah to describing how this Messiah </a:t>
            </a:r>
            <a:r>
              <a:rPr lang="en-US" b="1" i="1" dirty="0"/>
              <a:t>responds</a:t>
            </a:r>
            <a:r>
              <a:rPr lang="en-US" dirty="0"/>
              <a:t> to the Lord, in his own person (3a, 5) and in his royal office as judge (3b, 4).</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1</a:t>
            </a:r>
            <a:r>
              <a:rPr lang="en-US" dirty="0"/>
              <a:t> </a:t>
            </a:r>
          </a:p>
          <a:p>
            <a:r>
              <a:rPr lang="en-US" dirty="0"/>
              <a:t>When it says that he will “</a:t>
            </a:r>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take delight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 obeying the LORD</a:t>
            </a:r>
            <a:r>
              <a:rPr lang="en-US" dirty="0"/>
              <a:t>” we see that he is </a:t>
            </a:r>
            <a:r>
              <a:rPr lang="en-US" b="1" i="1" dirty="0"/>
              <a:t>satisfied</a:t>
            </a:r>
            <a:r>
              <a:rPr lang="en-US" dirty="0"/>
              <a:t> with the role assigned to him and with acting in the way expected of him.</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p>
          <a:p>
            <a:r>
              <a:rPr lang="en-US" dirty="0"/>
              <a:t>It is </a:t>
            </a:r>
            <a:r>
              <a:rPr lang="en-US" b="1" i="1" dirty="0"/>
              <a:t>not</a:t>
            </a:r>
            <a:r>
              <a:rPr lang="en-US" dirty="0"/>
              <a:t> an </a:t>
            </a:r>
            <a:r>
              <a:rPr lang="en-US" b="1" i="1" dirty="0"/>
              <a:t>imposition</a:t>
            </a:r>
            <a:r>
              <a:rPr lang="en-US" dirty="0"/>
              <a:t>, but a matter of </a:t>
            </a:r>
            <a:r>
              <a:rPr lang="en-US" b="1" i="1" dirty="0"/>
              <a:t>personal fulfillment</a:t>
            </a:r>
            <a:r>
              <a:rPr lang="en-US" dirty="0"/>
              <a:t> and </a:t>
            </a:r>
            <a:r>
              <a:rPr lang="en-US" b="1" i="1" dirty="0"/>
              <a:t>gratification</a:t>
            </a:r>
            <a:r>
              <a:rPr lang="en-US" dirty="0"/>
              <a:t>.</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a:p>
            <a:r>
              <a:rPr lang="en-US" dirty="0"/>
              <a:t>He is a ruler who is </a:t>
            </a:r>
            <a:r>
              <a:rPr lang="en-US" b="1" i="1" dirty="0"/>
              <a:t>perfectly equipped </a:t>
            </a:r>
            <a:r>
              <a:rPr lang="en-US" dirty="0"/>
              <a:t>for the task allotted to him and responds </a:t>
            </a:r>
            <a:r>
              <a:rPr lang="en-US" b="1" i="1" dirty="0"/>
              <a:t>appropriately</a:t>
            </a:r>
            <a:r>
              <a:rPr lang="en-US" dirty="0"/>
              <a:t> to </a:t>
            </a:r>
            <a:r>
              <a:rPr lang="en-US" b="1" i="1" dirty="0"/>
              <a:t>whatever</a:t>
            </a:r>
            <a:r>
              <a:rPr lang="en-US" dirty="0"/>
              <a:t> Yahweh gives to him (Deut 17:18-20)</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p:txBody>
      </p:sp>
      <p:sp>
        <p:nvSpPr>
          <p:cNvPr id="5" name="TextBox 4">
            <a:extLst>
              <a:ext uri="{FF2B5EF4-FFF2-40B4-BE49-F238E27FC236}">
                <a16:creationId xmlns:a16="http://schemas.microsoft.com/office/drawing/2014/main" id="{CF8C18A2-8714-5758-7667-94345D1AC78B}"/>
              </a:ext>
            </a:extLst>
          </p:cNvPr>
          <p:cNvSpPr txBox="1"/>
          <p:nvPr/>
        </p:nvSpPr>
        <p:spPr>
          <a:xfrm>
            <a:off x="0"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Motyer, J. Alec. The Prophecy of Isaiah (pp. 121-122). InterVarsity Press.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271) </a:t>
            </a:r>
          </a:p>
        </p:txBody>
      </p:sp>
    </p:spTree>
    <p:extLst>
      <p:ext uri="{BB962C8B-B14F-4D97-AF65-F5344CB8AC3E}">
        <p14:creationId xmlns:p14="http://schemas.microsoft.com/office/powerpoint/2010/main" val="30081922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156193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treat the poor fairly and make right decisions for the downtrodden of the earth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strike the earth with the rod of his mouth and order the wicked to be executed.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644350"/>
            <a:ext cx="8582802" cy="4795694"/>
          </a:xfrm>
        </p:spPr>
        <p:txBody>
          <a:bodyPr>
            <a:normAutofit lnSpcReduction="10000"/>
          </a:bodyPr>
          <a:lstStyle/>
          <a:p>
            <a:r>
              <a:rPr lang="en-US" dirty="0"/>
              <a:t>Unswayed by the pleadings of the powerful, the Messiah will give due attention to the rights of the helpless and weak who are without resources to obtain justice  for themselves.</a:t>
            </a:r>
          </a:p>
          <a:p>
            <a:r>
              <a:rPr lang="en-US" dirty="0"/>
              <a:t>Paying due regard to the cause of the poor was the </a:t>
            </a:r>
            <a:r>
              <a:rPr lang="en-US" b="1" i="1" dirty="0"/>
              <a:t>hallmark</a:t>
            </a:r>
            <a:r>
              <a:rPr lang="en-US" dirty="0"/>
              <a:t> of the ideal Davidic king (cf. Ps 72:2).</a:t>
            </a:r>
          </a:p>
          <a:p>
            <a:r>
              <a:rPr lang="en-US" dirty="0"/>
              <a:t>This was </a:t>
            </a:r>
            <a:r>
              <a:rPr lang="en-US" b="1" i="1" dirty="0"/>
              <a:t>not</a:t>
            </a:r>
            <a:r>
              <a:rPr lang="en-US" dirty="0"/>
              <a:t> reverse discrimination – the poor are not necessarily in the right just because they are poor, but they were not to be dismissed without consideration.</a:t>
            </a:r>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277)</a:t>
            </a:r>
          </a:p>
        </p:txBody>
      </p:sp>
    </p:spTree>
    <p:extLst>
      <p:ext uri="{BB962C8B-B14F-4D97-AF65-F5344CB8AC3E}">
        <p14:creationId xmlns:p14="http://schemas.microsoft.com/office/powerpoint/2010/main" val="5289926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53446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treat the poor fairly and make right decisions for the downtrodden of the earth.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strike the earth with the rod of his mouth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order the wicked to be executed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640426"/>
            <a:ext cx="8582802" cy="4799618"/>
          </a:xfrm>
        </p:spPr>
        <p:txBody>
          <a:bodyPr>
            <a:normAutofit fontScale="92500" lnSpcReduction="1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will strike the earth with the rod of his mouth</a:t>
            </a:r>
            <a:r>
              <a:rPr lang="en-US" dirty="0"/>
              <a:t>” conveys the effortlessness with which Messiah’s decisions will be translated into action.</a:t>
            </a:r>
          </a:p>
          <a:p>
            <a:r>
              <a:rPr lang="en-US" dirty="0"/>
              <a:t>The term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wicked</a:t>
            </a:r>
            <a:r>
              <a:rPr lang="en-US" dirty="0"/>
              <a:t>” has specifically in view those who abuse their power or status. </a:t>
            </a:r>
          </a:p>
          <a:p>
            <a:r>
              <a:rPr lang="en-US" dirty="0"/>
              <a:t>Such behavior will be </a:t>
            </a:r>
            <a:r>
              <a:rPr lang="en-US" b="1" i="1" dirty="0"/>
              <a:t>eliminated</a:t>
            </a:r>
            <a:r>
              <a:rPr lang="en-US" dirty="0"/>
              <a:t> from the kingdom of Messiah.</a:t>
            </a:r>
          </a:p>
          <a:p>
            <a:r>
              <a:rPr lang="en-US" dirty="0"/>
              <a:t>In many respects this description is reflected in Paul’s description of the end of the “</a:t>
            </a:r>
            <a:r>
              <a:rPr lang="en-US" i="1" dirty="0">
                <a:solidFill>
                  <a:srgbClr val="ED7D31">
                    <a:lumMod val="60000"/>
                    <a:lumOff val="40000"/>
                  </a:srgbClr>
                </a:solidFill>
                <a:latin typeface="Cambria" panose="02040503050406030204" pitchFamily="18" charset="0"/>
                <a:ea typeface="Cambria" panose="02040503050406030204" pitchFamily="18" charset="0"/>
              </a:rPr>
              <a:t>lawless one… whom the Lord will </a:t>
            </a:r>
            <a:r>
              <a:rPr lang="en-US" b="1" i="1" dirty="0">
                <a:solidFill>
                  <a:schemeClr val="accent2"/>
                </a:solidFill>
                <a:latin typeface="Cambria" panose="02040503050406030204" pitchFamily="18" charset="0"/>
                <a:ea typeface="Cambria" panose="02040503050406030204" pitchFamily="18" charset="0"/>
              </a:rPr>
              <a:t>destroy by the breath of his mouth </a:t>
            </a:r>
            <a:r>
              <a:rPr lang="en-US" i="1" dirty="0">
                <a:solidFill>
                  <a:srgbClr val="ED7D31">
                    <a:lumMod val="60000"/>
                    <a:lumOff val="40000"/>
                  </a:srgbClr>
                </a:solidFill>
                <a:latin typeface="Cambria" panose="02040503050406030204" pitchFamily="18" charset="0"/>
                <a:ea typeface="Cambria" panose="02040503050406030204" pitchFamily="18" charset="0"/>
              </a:rPr>
              <a:t>and wipe out by the manifestation of his arrival.</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dirty="0"/>
              <a:t>(2 Thes 2:8)</a:t>
            </a:r>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277)</a:t>
            </a:r>
          </a:p>
        </p:txBody>
      </p:sp>
    </p:spTree>
    <p:extLst>
      <p:ext uri="{BB962C8B-B14F-4D97-AF65-F5344CB8AC3E}">
        <p14:creationId xmlns:p14="http://schemas.microsoft.com/office/powerpoint/2010/main" val="20569935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977186"/>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Justice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be like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belt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around his waist,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integrity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be like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belt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around his hips.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138095"/>
            <a:ext cx="8582802" cy="5301950"/>
          </a:xfrm>
        </p:spPr>
        <p:txBody>
          <a:bodyPr>
            <a:normAutofit lnSpcReduction="10000"/>
          </a:bodyPr>
          <a:lstStyle/>
          <a:p>
            <a:r>
              <a:rPr lang="en-US" dirty="0"/>
              <a:t>The description of his rule </a:t>
            </a:r>
            <a:r>
              <a:rPr lang="en-US" b="1" i="1" dirty="0"/>
              <a:t>ends</a:t>
            </a:r>
            <a:r>
              <a:rPr lang="en-US" dirty="0"/>
              <a:t> with a picture of the Messiah being </a:t>
            </a:r>
            <a:r>
              <a:rPr lang="en-US" b="1" i="1" dirty="0"/>
              <a:t>ready to work</a:t>
            </a:r>
            <a:r>
              <a:rPr lang="en-US" dirty="0"/>
              <a:t>.</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belt</a:t>
            </a:r>
            <a:r>
              <a:rPr lang="en-US" dirty="0"/>
              <a:t>” was a belt of cloth used to gather up long robes in preparation for activity.</a:t>
            </a:r>
          </a:p>
          <a:p>
            <a:r>
              <a:rPr lang="en-US" dirty="0"/>
              <a:t>We see here that he Messiah’s </a:t>
            </a:r>
            <a:r>
              <a:rPr lang="en-US" b="1" i="1" dirty="0"/>
              <a:t>outward</a:t>
            </a:r>
            <a:r>
              <a:rPr lang="en-US" dirty="0"/>
              <a:t> </a:t>
            </a:r>
            <a:r>
              <a:rPr lang="en-US" b="1" i="1" dirty="0"/>
              <a:t>appearance</a:t>
            </a:r>
            <a:r>
              <a:rPr lang="en-US" dirty="0"/>
              <a:t> is consistent with the </a:t>
            </a:r>
            <a:r>
              <a:rPr lang="en-US" b="1" i="1" dirty="0"/>
              <a:t>inward reality </a:t>
            </a:r>
            <a:r>
              <a:rPr lang="en-US" dirty="0"/>
              <a:t>of his person.</a:t>
            </a:r>
          </a:p>
          <a:p>
            <a:r>
              <a:rPr lang="en-US" dirty="0"/>
              <a:t>It is a display of: </a:t>
            </a:r>
          </a:p>
          <a:p>
            <a:pPr lvl="1"/>
            <a:r>
              <a:rPr lang="en-US" dirty="0"/>
              <a:t>“</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justice</a:t>
            </a:r>
            <a:r>
              <a:rPr lang="en-US" dirty="0"/>
              <a:t>” – that which conforms to the standards of Yahweh</a:t>
            </a:r>
          </a:p>
          <a:p>
            <a:pPr lvl="1"/>
            <a:r>
              <a:rPr lang="en-US" dirty="0"/>
              <a:t>“</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integrity</a:t>
            </a:r>
            <a:r>
              <a:rPr lang="en-US" dirty="0"/>
              <a:t>” – conduct which holds unswervingly to the divinely ordained path.</a:t>
            </a:r>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277)</a:t>
            </a:r>
          </a:p>
        </p:txBody>
      </p:sp>
    </p:spTree>
    <p:extLst>
      <p:ext uri="{BB962C8B-B14F-4D97-AF65-F5344CB8AC3E}">
        <p14:creationId xmlns:p14="http://schemas.microsoft.com/office/powerpoint/2010/main" val="34451884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Nature of Messiah’s Kingdom</a:t>
            </a:r>
            <a:br>
              <a:rPr lang="en-US" sz="4400" dirty="0">
                <a:solidFill>
                  <a:srgbClr val="FFFF99"/>
                </a:solidFill>
              </a:rPr>
            </a:br>
            <a:r>
              <a:rPr lang="en-US" sz="4400" dirty="0"/>
              <a:t>(</a:t>
            </a:r>
            <a:r>
              <a:rPr lang="en-US" sz="4400" dirty="0">
                <a:solidFill>
                  <a:srgbClr val="FFFF99"/>
                </a:solidFill>
              </a:rPr>
              <a:t>Isaiah 11:6-9</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61789"/>
            <a:ext cx="8849665" cy="5433420"/>
          </a:xfrm>
        </p:spPr>
        <p:txBody>
          <a:bodyPr>
            <a:normAutofit/>
          </a:bodyPr>
          <a:lstStyle/>
          <a:p>
            <a:pPr marL="0" indent="0">
              <a:buNone/>
            </a:pPr>
            <a:r>
              <a:rPr lang="en-US" sz="3300" baseline="30000" dirty="0">
                <a:latin typeface="Cambria" panose="02040503050406030204" pitchFamily="18" charset="0"/>
                <a:ea typeface="Cambria" panose="02040503050406030204" pitchFamily="18" charset="0"/>
              </a:rPr>
              <a:t>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wolf will reside with a lamb, and a leopard will lie down with a young goat; an ox and a young lion will graze together, as a small child leads them along. </a:t>
            </a:r>
            <a:r>
              <a:rPr lang="en-US" sz="3300" baseline="30000" dirty="0">
                <a:latin typeface="Cambria" panose="02040503050406030204" pitchFamily="18" charset="0"/>
                <a:ea typeface="Cambria" panose="02040503050406030204" pitchFamily="18" charset="0"/>
              </a:rPr>
              <a:t>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cow and a bear will graze together, their young will lie down together. A lion, like an ox, will eat straw. </a:t>
            </a:r>
            <a:r>
              <a:rPr lang="en-US" sz="3300" baseline="30000" dirty="0">
                <a:latin typeface="Cambria" panose="02040503050406030204" pitchFamily="18" charset="0"/>
                <a:ea typeface="Cambria" panose="02040503050406030204" pitchFamily="18" charset="0"/>
              </a:rPr>
              <a:t>8</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baby will play over the hole of a snake; over the nest of a serpent an infant will put his hand. </a:t>
            </a:r>
            <a:r>
              <a:rPr lang="en-US" sz="3300" baseline="30000" dirty="0">
                <a:latin typeface="Cambria" panose="02040503050406030204" pitchFamily="18" charset="0"/>
                <a:ea typeface="Cambria" panose="02040503050406030204" pitchFamily="18" charset="0"/>
              </a:rPr>
              <a:t>9</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will no longer injure or destroy on my entire royal mountain. For there will be universal submission to the LORD’s sovereignty, just as the waters completely cover the sea.</a:t>
            </a:r>
          </a:p>
        </p:txBody>
      </p:sp>
    </p:spTree>
    <p:extLst>
      <p:ext uri="{BB962C8B-B14F-4D97-AF65-F5344CB8AC3E}">
        <p14:creationId xmlns:p14="http://schemas.microsoft.com/office/powerpoint/2010/main" val="1884243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213490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wolf will reside with a lamb, and a leopard will lie down with a young goat; an ox and a young lion will graze together, as a small child leads them along.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cow and a bear will graze together, their young will lie down together. A lion, like an ox, will eat straw.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baby will play over the hole of a snake; over the nest of a serpent an infant will put his hand.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84037"/>
            <a:ext cx="8582802" cy="4156007"/>
          </a:xfrm>
        </p:spPr>
        <p:txBody>
          <a:bodyPr>
            <a:normAutofit/>
          </a:bodyPr>
          <a:lstStyle/>
          <a:p>
            <a:r>
              <a:rPr lang="en-US" dirty="0"/>
              <a:t>Without any indication of a change in the time frame of the events he is describing, Isaiah focuses on the character of the Messiah’s </a:t>
            </a:r>
            <a:r>
              <a:rPr lang="en-US" b="1" i="1" dirty="0"/>
              <a:t>kingdom</a:t>
            </a:r>
            <a:r>
              <a:rPr lang="en-US" dirty="0"/>
              <a:t> by presenting an ideal scene of peace, safety, and security.</a:t>
            </a:r>
          </a:p>
          <a:p>
            <a:r>
              <a:rPr lang="en-US" dirty="0"/>
              <a:t>This ideal portrayal of creation brought into harmony under Messiah’s rule provides a </a:t>
            </a:r>
            <a:r>
              <a:rPr lang="en-US" b="1" i="1" dirty="0"/>
              <a:t>striking contrast</a:t>
            </a:r>
            <a:r>
              <a:rPr lang="en-US" dirty="0"/>
              <a:t> with the Assyrian regime of oppression, terror, and exploitation (Isaiah 10:5).</a:t>
            </a:r>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pp. 279-281)</a:t>
            </a:r>
          </a:p>
        </p:txBody>
      </p:sp>
    </p:spTree>
    <p:extLst>
      <p:ext uri="{BB962C8B-B14F-4D97-AF65-F5344CB8AC3E}">
        <p14:creationId xmlns:p14="http://schemas.microsoft.com/office/powerpoint/2010/main" val="1414637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1281"/>
            <a:ext cx="8582802" cy="6298763"/>
          </a:xfrm>
        </p:spPr>
        <p:txBody>
          <a:bodyPr>
            <a:normAutofit fontScale="92500"/>
          </a:bodyPr>
          <a:lstStyle/>
          <a:p>
            <a:r>
              <a:rPr lang="en-US" dirty="0"/>
              <a:t>A very similar description of creation under Messiah’s reign is taken up again in Isaiah’s presentation of the new heavens and the new earth: </a:t>
            </a:r>
          </a:p>
          <a:p>
            <a:pPr lvl="1"/>
            <a:r>
              <a:rPr lang="en-US" sz="2900" i="1" dirty="0">
                <a:solidFill>
                  <a:srgbClr val="ED7D31">
                    <a:lumMod val="60000"/>
                    <a:lumOff val="40000"/>
                  </a:srgbClr>
                </a:solidFill>
                <a:latin typeface="Cambria" panose="02040503050406030204" pitchFamily="18" charset="0"/>
                <a:ea typeface="Cambria" panose="02040503050406030204" pitchFamily="18" charset="0"/>
              </a:rPr>
              <a:t>For look, I am ready to create </a:t>
            </a:r>
            <a:r>
              <a:rPr lang="en-US" sz="2900" b="1" i="1" dirty="0">
                <a:solidFill>
                  <a:schemeClr val="accent2"/>
                </a:solidFill>
                <a:latin typeface="Cambria" panose="02040503050406030204" pitchFamily="18" charset="0"/>
                <a:ea typeface="Cambria" panose="02040503050406030204" pitchFamily="18" charset="0"/>
              </a:rPr>
              <a:t>new heavens and a new earth</a:t>
            </a:r>
            <a:r>
              <a:rPr lang="en-US" sz="2900" i="1" dirty="0">
                <a:solidFill>
                  <a:srgbClr val="ED7D31">
                    <a:lumMod val="60000"/>
                    <a:lumOff val="40000"/>
                  </a:srgbClr>
                </a:solidFill>
                <a:latin typeface="Cambria" panose="02040503050406030204" pitchFamily="18" charset="0"/>
                <a:ea typeface="Cambria" panose="02040503050406030204" pitchFamily="18" charset="0"/>
              </a:rPr>
              <a:t>! The former ones will not be remembered; no one will think about them anymore. But be happy and rejoice forevermore over what I am about to create! For look, </a:t>
            </a:r>
            <a:r>
              <a:rPr lang="en-US" sz="2900" b="1" i="1" dirty="0">
                <a:solidFill>
                  <a:schemeClr val="accent2"/>
                </a:solidFill>
                <a:latin typeface="Cambria" panose="02040503050406030204" pitchFamily="18" charset="0"/>
                <a:ea typeface="Cambria" panose="02040503050406030204" pitchFamily="18" charset="0"/>
              </a:rPr>
              <a:t>I am ready to create Jerusalem to be a source of joy</a:t>
            </a:r>
            <a:r>
              <a:rPr lang="en-US" sz="2900" i="1" dirty="0">
                <a:solidFill>
                  <a:srgbClr val="ED7D31">
                    <a:lumMod val="60000"/>
                    <a:lumOff val="40000"/>
                  </a:srgbClr>
                </a:solidFill>
                <a:latin typeface="Cambria" panose="02040503050406030204" pitchFamily="18" charset="0"/>
                <a:ea typeface="Cambria" panose="02040503050406030204" pitchFamily="18" charset="0"/>
              </a:rPr>
              <a:t>,  and her people to be a source of happiness. Jerusalem will bring me joy, and my people will bring me happiness.  The sound of weeping or cries of sorrow will never be heard in her again. </a:t>
            </a:r>
            <a:r>
              <a:rPr lang="en-US" sz="2900" b="1" i="1" dirty="0">
                <a:solidFill>
                  <a:schemeClr val="accent2"/>
                </a:solidFill>
                <a:latin typeface="Cambria" panose="02040503050406030204" pitchFamily="18" charset="0"/>
                <a:ea typeface="Cambria" panose="02040503050406030204" pitchFamily="18" charset="0"/>
              </a:rPr>
              <a:t>Never again will one of her infants live just a few days </a:t>
            </a:r>
            <a:r>
              <a:rPr lang="en-US" sz="2900" i="1" dirty="0">
                <a:solidFill>
                  <a:srgbClr val="ED7D31">
                    <a:lumMod val="60000"/>
                    <a:lumOff val="40000"/>
                  </a:srgbClr>
                </a:solidFill>
                <a:latin typeface="Cambria" panose="02040503050406030204" pitchFamily="18" charset="0"/>
                <a:ea typeface="Cambria" panose="02040503050406030204" pitchFamily="18" charset="0"/>
              </a:rPr>
              <a:t>or an old man die before his time. Indeed, no one will die before the age of one hundred; anyone who fails to reach the age of one hundred will be considered cursed. </a:t>
            </a:r>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279-281)</a:t>
            </a:r>
          </a:p>
        </p:txBody>
      </p:sp>
    </p:spTree>
    <p:extLst>
      <p:ext uri="{BB962C8B-B14F-4D97-AF65-F5344CB8AC3E}">
        <p14:creationId xmlns:p14="http://schemas.microsoft.com/office/powerpoint/2010/main" val="11701516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1281"/>
            <a:ext cx="8582802" cy="6298763"/>
          </a:xfrm>
        </p:spPr>
        <p:txBody>
          <a:bodyPr>
            <a:normAutofit fontScale="92500" lnSpcReduction="10000"/>
          </a:bodyPr>
          <a:lstStyle/>
          <a:p>
            <a:r>
              <a:rPr lang="en-US" dirty="0"/>
              <a:t>A very similar description of creation under Messiah’s reign is taken up again in Isaiah’s presentation of the new heavens and the new earth: </a:t>
            </a:r>
          </a:p>
          <a:p>
            <a:pPr lvl="1"/>
            <a:r>
              <a:rPr lang="en-US" sz="2900" i="1" dirty="0">
                <a:solidFill>
                  <a:srgbClr val="ED7D31">
                    <a:lumMod val="60000"/>
                    <a:lumOff val="40000"/>
                  </a:srgbClr>
                </a:solidFill>
                <a:latin typeface="Cambria" panose="02040503050406030204" pitchFamily="18" charset="0"/>
                <a:ea typeface="Cambria" panose="02040503050406030204" pitchFamily="18" charset="0"/>
              </a:rPr>
              <a:t>They will build houses and live in them; they will plant vineyards and eat their fruit. No longer will they build a house only to have another live in it, or plant a vineyard only to have another eat its fruit, for my people will live as long as trees, and my chosen ones will enjoy to the fullest what they have produced. They will not work in vain or give birth to children that will experience disaster. For the Lord will bless their children and their descendants. Before they even call out, I will respond; while they are still speaking, I will hear. </a:t>
            </a:r>
            <a:r>
              <a:rPr lang="en-US" sz="2900" b="1" i="1" dirty="0">
                <a:solidFill>
                  <a:schemeClr val="accent2"/>
                </a:solidFill>
                <a:latin typeface="Cambria" panose="02040503050406030204" pitchFamily="18" charset="0"/>
                <a:ea typeface="Cambria" panose="02040503050406030204" pitchFamily="18" charset="0"/>
              </a:rPr>
              <a:t>A wolf and a lamb will graze together; a lion, like an ox, will eat straw, and a snake’s food will be dirt. They will no longer injure or destroy on my entire royal mountain</a:t>
            </a:r>
            <a:r>
              <a:rPr lang="en-US" sz="2900" i="1" dirty="0">
                <a:solidFill>
                  <a:srgbClr val="ED7D31">
                    <a:lumMod val="60000"/>
                    <a:lumOff val="40000"/>
                  </a:srgbClr>
                </a:solidFill>
                <a:latin typeface="Cambria" panose="02040503050406030204" pitchFamily="18" charset="0"/>
                <a:ea typeface="Cambria" panose="02040503050406030204" pitchFamily="18" charset="0"/>
              </a:rPr>
              <a:t>,” says the Lord</a:t>
            </a:r>
            <a:r>
              <a:rPr lang="en-US" dirty="0"/>
              <a:t>. (Isaiah 65:17-25)</a:t>
            </a:r>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279-281)</a:t>
            </a:r>
          </a:p>
        </p:txBody>
      </p:sp>
    </p:spTree>
    <p:extLst>
      <p:ext uri="{BB962C8B-B14F-4D97-AF65-F5344CB8AC3E}">
        <p14:creationId xmlns:p14="http://schemas.microsoft.com/office/powerpoint/2010/main" val="275793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213490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wolf will reside with a lamb, and a leopard will lie down with a young goat; an ox and a young lion will graze together, as a small child leads them along.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cow and a bear will graze together, their young will lie down together. A lion, like an ox, will eat straw.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baby will play over the hole of a snake; over the nest of a serpent an infant will put his hand.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197701"/>
            <a:ext cx="8582802" cy="4320833"/>
          </a:xfrm>
        </p:spPr>
        <p:txBody>
          <a:bodyPr>
            <a:normAutofit fontScale="85000" lnSpcReduction="20000"/>
          </a:bodyPr>
          <a:lstStyle/>
          <a:p>
            <a:r>
              <a:rPr lang="en-US" sz="3600" dirty="0"/>
              <a:t>Verses 6-8 offer three aspects of the renewed creation and verse 9 is a concluding summary. </a:t>
            </a:r>
          </a:p>
          <a:p>
            <a:r>
              <a:rPr lang="en-US" sz="3600" dirty="0"/>
              <a:t>First, in verse 6 there is the reconciliation of old hostilities, the removal of old fears. </a:t>
            </a:r>
          </a:p>
          <a:p>
            <a:r>
              <a:rPr lang="en-US" sz="3600" dirty="0"/>
              <a:t>Predators (“</a:t>
            </a:r>
            <a:r>
              <a:rPr lang="en-US" sz="3600" i="1" dirty="0">
                <a:solidFill>
                  <a:srgbClr val="ED7D31">
                    <a:lumMod val="60000"/>
                    <a:lumOff val="40000"/>
                  </a:srgbClr>
                </a:solidFill>
                <a:latin typeface="Cambria" panose="02040503050406030204" pitchFamily="18" charset="0"/>
                <a:ea typeface="Cambria" panose="02040503050406030204" pitchFamily="18" charset="0"/>
              </a:rPr>
              <a:t>wolf</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leopard</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young</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lion</a:t>
            </a:r>
            <a:r>
              <a:rPr lang="en-US" sz="3600" dirty="0"/>
              <a:t>”) and prey (“</a:t>
            </a:r>
            <a:r>
              <a:rPr lang="en-US" sz="3600" i="1" dirty="0">
                <a:solidFill>
                  <a:srgbClr val="ED7D31">
                    <a:lumMod val="60000"/>
                    <a:lumOff val="40000"/>
                  </a:srgbClr>
                </a:solidFill>
                <a:latin typeface="Cambria" panose="02040503050406030204" pitchFamily="18" charset="0"/>
                <a:ea typeface="Cambria" panose="02040503050406030204" pitchFamily="18" charset="0"/>
              </a:rPr>
              <a:t>lamb</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goat</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ox</a:t>
            </a:r>
            <a:r>
              <a:rPr lang="en-US" sz="3600" dirty="0"/>
              <a:t>”) are reconciled. </a:t>
            </a:r>
          </a:p>
          <a:p>
            <a:r>
              <a:rPr lang="en-US" sz="3600" dirty="0"/>
              <a:t>So secure is this peace that “</a:t>
            </a:r>
            <a:r>
              <a:rPr lang="en-US" sz="3600" i="1" dirty="0">
                <a:solidFill>
                  <a:srgbClr val="ED7D31">
                    <a:lumMod val="60000"/>
                    <a:lumOff val="40000"/>
                  </a:srgbClr>
                </a:solidFill>
                <a:latin typeface="Cambria" panose="02040503050406030204" pitchFamily="18" charset="0"/>
                <a:ea typeface="Cambria" panose="02040503050406030204" pitchFamily="18" charset="0"/>
              </a:rPr>
              <a:t>a small child</a:t>
            </a:r>
            <a:r>
              <a:rPr lang="en-US" sz="3600" dirty="0"/>
              <a:t>” can exercise the dominion originally given to humankind:</a:t>
            </a:r>
          </a:p>
          <a:p>
            <a:pPr lvl="1"/>
            <a:r>
              <a:rPr lang="en-US" sz="3200" i="1" dirty="0">
                <a:solidFill>
                  <a:srgbClr val="F4B183"/>
                </a:solidFill>
                <a:latin typeface="Cambria" panose="02040503050406030204" pitchFamily="18" charset="0"/>
                <a:ea typeface="Cambria" panose="02040503050406030204" pitchFamily="18" charset="0"/>
              </a:rPr>
              <a:t>You crowned mankind with honor and majesty.  You appoint them to rule over your creation; you have placed everything under their authority. </a:t>
            </a:r>
            <a:r>
              <a:rPr lang="en-US" sz="3200" dirty="0"/>
              <a:t>(Ps. 8:5b-6) </a:t>
            </a:r>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Motyer, J. Alec. The Prophecy of Isaiah (p. 124). InterVarsity Press.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52616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213490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wolf will reside with a lamb, and a leopard will lie down with a young goat; an ox and a young lion will graze together, as a small child leads them along.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cow and a bear will graze together, their young will lie down together. A lion, like an ox, will eat straw.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baby will play over the hole of a snake; over the nest of a serpent an infant will put his hand.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84037"/>
            <a:ext cx="8582802" cy="4156007"/>
          </a:xfrm>
        </p:spPr>
        <p:txBody>
          <a:bodyPr>
            <a:normAutofit fontScale="92500" lnSpcReduction="20000"/>
          </a:bodyPr>
          <a:lstStyle/>
          <a:p>
            <a:r>
              <a:rPr lang="en-US" sz="3600" dirty="0"/>
              <a:t>Secondly, in verse 7 there is a change of nature within the beasts themselves: “</a:t>
            </a:r>
            <a:r>
              <a:rPr lang="en-US" sz="3600" i="1" dirty="0">
                <a:solidFill>
                  <a:srgbClr val="ED7D31">
                    <a:lumMod val="60000"/>
                    <a:lumOff val="40000"/>
                  </a:srgbClr>
                </a:solidFill>
                <a:latin typeface="Cambria" panose="02040503050406030204" pitchFamily="18" charset="0"/>
                <a:ea typeface="Cambria" panose="02040503050406030204" pitchFamily="18" charset="0"/>
              </a:rPr>
              <a:t>cow</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bear</a:t>
            </a:r>
            <a:r>
              <a:rPr lang="en-US" sz="3600" dirty="0"/>
              <a:t>” eat the same food, as do “</a:t>
            </a:r>
            <a:r>
              <a:rPr lang="en-US" sz="3600" i="1" dirty="0">
                <a:solidFill>
                  <a:srgbClr val="ED7D31">
                    <a:lumMod val="60000"/>
                    <a:lumOff val="40000"/>
                  </a:srgbClr>
                </a:solidFill>
                <a:latin typeface="Cambria" panose="02040503050406030204" pitchFamily="18" charset="0"/>
                <a:ea typeface="Cambria" panose="02040503050406030204" pitchFamily="18" charset="0"/>
              </a:rPr>
              <a:t>lion</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ox</a:t>
            </a:r>
            <a:r>
              <a:rPr lang="en-US" sz="3600" dirty="0"/>
              <a:t>”. </a:t>
            </a:r>
          </a:p>
          <a:p>
            <a:r>
              <a:rPr lang="en-US" sz="3600" dirty="0"/>
              <a:t>There is also a change in the very order of things itself: the plant-eating nature of all the creatures points to Eden restored:</a:t>
            </a:r>
          </a:p>
          <a:p>
            <a:pPr lvl="1"/>
            <a:r>
              <a:rPr lang="en-US" sz="3200" i="1" dirty="0">
                <a:solidFill>
                  <a:srgbClr val="ED7D31">
                    <a:lumMod val="60000"/>
                    <a:lumOff val="40000"/>
                  </a:srgbClr>
                </a:solidFill>
                <a:latin typeface="Cambria" panose="02040503050406030204" pitchFamily="18" charset="0"/>
                <a:ea typeface="Cambria" panose="02040503050406030204" pitchFamily="18" charset="0"/>
              </a:rPr>
              <a:t>And to </a:t>
            </a:r>
            <a:r>
              <a:rPr lang="en-US" sz="3200" b="1" i="1" dirty="0">
                <a:solidFill>
                  <a:schemeClr val="accent2"/>
                </a:solidFill>
                <a:latin typeface="Cambria" panose="02040503050406030204" pitchFamily="18" charset="0"/>
                <a:ea typeface="Cambria" panose="02040503050406030204" pitchFamily="18" charset="0"/>
              </a:rPr>
              <a:t>all the animals of the earth</a:t>
            </a:r>
            <a:r>
              <a:rPr lang="en-US" sz="3200" i="1" dirty="0">
                <a:solidFill>
                  <a:srgbClr val="ED7D31">
                    <a:lumMod val="60000"/>
                    <a:lumOff val="40000"/>
                  </a:srgbClr>
                </a:solidFill>
                <a:latin typeface="Cambria" panose="02040503050406030204" pitchFamily="18" charset="0"/>
                <a:ea typeface="Cambria" panose="02040503050406030204" pitchFamily="18" charset="0"/>
              </a:rPr>
              <a:t>, and to every bird of the air, and to all the creatures that move on the ground – everything that has living breath in it – </a:t>
            </a:r>
            <a:r>
              <a:rPr lang="en-US" sz="3200" b="1" i="1" dirty="0">
                <a:solidFill>
                  <a:schemeClr val="accent2"/>
                </a:solidFill>
                <a:latin typeface="Cambria" panose="02040503050406030204" pitchFamily="18" charset="0"/>
                <a:ea typeface="Cambria" panose="02040503050406030204" pitchFamily="18" charset="0"/>
              </a:rPr>
              <a:t>I give every green plant for food</a:t>
            </a:r>
            <a:r>
              <a:rPr lang="en-US" sz="3200" i="1" dirty="0">
                <a:solidFill>
                  <a:srgbClr val="ED7D31">
                    <a:lumMod val="60000"/>
                    <a:lumOff val="40000"/>
                  </a:srgbClr>
                </a:solidFill>
                <a:latin typeface="Cambria" panose="02040503050406030204" pitchFamily="18" charset="0"/>
                <a:ea typeface="Cambria" panose="02040503050406030204" pitchFamily="18" charset="0"/>
              </a:rPr>
              <a:t>. </a:t>
            </a:r>
            <a:r>
              <a:rPr lang="en-US" sz="3200" dirty="0"/>
              <a:t>(Gen 1:30)</a:t>
            </a:r>
            <a:endParaRPr lang="en-US" sz="3200" i="1" dirty="0">
              <a:solidFill>
                <a:srgbClr val="ED7D31">
                  <a:lumMod val="60000"/>
                  <a:lumOff val="40000"/>
                </a:srgb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Motyer, J. Alec. The Prophecy of Isaiah (p. 124). InterVarsity Press.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8924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61346"/>
          </a:xfrm>
        </p:spPr>
        <p:txBody>
          <a:bodyPr>
            <a:noAutofit/>
          </a:bodyPr>
          <a:lstStyle/>
          <a:p>
            <a:r>
              <a:rPr lang="en-US" sz="4000" dirty="0">
                <a:solidFill>
                  <a:srgbClr val="FFFF99"/>
                </a:solidFill>
              </a:rPr>
              <a:t>Introduction to Isaiah 11:1-16</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804516"/>
            <a:ext cx="8449370" cy="5560964"/>
          </a:xfrm>
        </p:spPr>
        <p:txBody>
          <a:bodyPr>
            <a:normAutofit fontScale="92500" lnSpcReduction="20000"/>
          </a:bodyPr>
          <a:lstStyle/>
          <a:p>
            <a:r>
              <a:rPr lang="en-US" dirty="0"/>
              <a:t>In the last part of chapter 10, Isaiah metaphorically describes the Lord’s destruction of the mighty Assyrian empire as the cutting down of a huge forest, so that all that is left are a bunch of tree stumps.</a:t>
            </a:r>
          </a:p>
          <a:p>
            <a:r>
              <a:rPr lang="en-US" dirty="0"/>
              <a:t>Chapter 11 now picks up with a </a:t>
            </a:r>
            <a:r>
              <a:rPr lang="en-US" b="1" i="1" dirty="0"/>
              <a:t>new</a:t>
            </a:r>
            <a:r>
              <a:rPr lang="en-US" dirty="0"/>
              <a:t> vision that looks forward over the centuries to a </a:t>
            </a:r>
            <a:r>
              <a:rPr lang="en-US" b="1" i="1" dirty="0"/>
              <a:t>new</a:t>
            </a:r>
            <a:r>
              <a:rPr lang="en-US" dirty="0"/>
              <a:t> </a:t>
            </a:r>
            <a:r>
              <a:rPr lang="en-US" b="1" i="1" dirty="0"/>
              <a:t>figure</a:t>
            </a:r>
            <a:r>
              <a:rPr lang="en-US" dirty="0"/>
              <a:t> whose impact on the destiny of God’s people will far exceed that of </a:t>
            </a:r>
            <a:r>
              <a:rPr lang="en-US" b="1" i="1" dirty="0"/>
              <a:t>any</a:t>
            </a:r>
            <a:r>
              <a:rPr lang="en-US" dirty="0"/>
              <a:t> Assyrian emperor.</a:t>
            </a:r>
          </a:p>
          <a:p>
            <a:r>
              <a:rPr lang="en-US" dirty="0"/>
              <a:t>This will be the </a:t>
            </a:r>
            <a:r>
              <a:rPr lang="en-US" b="1" i="1" dirty="0"/>
              <a:t>third</a:t>
            </a:r>
            <a:r>
              <a:rPr lang="en-US" dirty="0"/>
              <a:t> prophecy we have seen of the coming Messiah who we </a:t>
            </a:r>
            <a:r>
              <a:rPr lang="en-US" b="1" i="1" dirty="0"/>
              <a:t>previously</a:t>
            </a:r>
            <a:r>
              <a:rPr lang="en-US" dirty="0"/>
              <a:t> saw in:</a:t>
            </a:r>
          </a:p>
          <a:p>
            <a:pPr lvl="1"/>
            <a:r>
              <a:rPr lang="en-US" dirty="0">
                <a:solidFill>
                  <a:srgbClr val="FFFF99"/>
                </a:solidFill>
              </a:rPr>
              <a:t>Chapters 7-8 </a:t>
            </a:r>
            <a:r>
              <a:rPr lang="en-US" dirty="0"/>
              <a:t>as the “</a:t>
            </a:r>
            <a:r>
              <a:rPr lang="en-US" i="1" dirty="0">
                <a:solidFill>
                  <a:srgbClr val="F4B183"/>
                </a:solidFill>
                <a:latin typeface="Cambria" panose="02040503050406030204" pitchFamily="18" charset="0"/>
                <a:ea typeface="Cambria" panose="02040503050406030204" pitchFamily="18" charset="0"/>
              </a:rPr>
              <a:t>son</a:t>
            </a:r>
            <a:r>
              <a:rPr lang="en-US" dirty="0"/>
              <a:t>” born of a virgin who shall be called “</a:t>
            </a:r>
            <a:r>
              <a:rPr lang="en-US" i="1" dirty="0">
                <a:solidFill>
                  <a:srgbClr val="F4B183"/>
                </a:solidFill>
                <a:latin typeface="Cambria" panose="02040503050406030204" pitchFamily="18" charset="0"/>
                <a:ea typeface="Cambria" panose="02040503050406030204" pitchFamily="18" charset="0"/>
              </a:rPr>
              <a:t>Immanuel</a:t>
            </a:r>
            <a:r>
              <a:rPr lang="en-US" dirty="0"/>
              <a:t>” (Isaiah 7:14; 8:8)</a:t>
            </a:r>
          </a:p>
          <a:p>
            <a:pPr lvl="1"/>
            <a:r>
              <a:rPr lang="en-US" dirty="0">
                <a:solidFill>
                  <a:srgbClr val="FFFF99"/>
                </a:solidFill>
              </a:rPr>
              <a:t>Chapter 9</a:t>
            </a:r>
            <a:r>
              <a:rPr lang="en-US" dirty="0"/>
              <a:t> as “</a:t>
            </a:r>
            <a:r>
              <a:rPr lang="en-US" i="1" dirty="0">
                <a:solidFill>
                  <a:srgbClr val="F4B183"/>
                </a:solidFill>
                <a:latin typeface="Cambria" panose="02040503050406030204" pitchFamily="18" charset="0"/>
                <a:ea typeface="Cambria" panose="02040503050406030204" pitchFamily="18" charset="0"/>
              </a:rPr>
              <a:t>a child… born</a:t>
            </a:r>
            <a:r>
              <a:rPr lang="en-US" dirty="0"/>
              <a:t>”, “</a:t>
            </a:r>
            <a:r>
              <a:rPr lang="en-US" i="1" dirty="0">
                <a:solidFill>
                  <a:srgbClr val="F4B183"/>
                </a:solidFill>
                <a:latin typeface="Cambria" panose="02040503050406030204" pitchFamily="18" charset="0"/>
                <a:ea typeface="Cambria" panose="02040503050406030204" pitchFamily="18" charset="0"/>
              </a:rPr>
              <a:t>a son… given</a:t>
            </a:r>
            <a:r>
              <a:rPr lang="en-US" dirty="0"/>
              <a:t>” who shall be called “</a:t>
            </a:r>
            <a:r>
              <a:rPr lang="en-US" i="1" dirty="0">
                <a:solidFill>
                  <a:srgbClr val="F4B183"/>
                </a:solidFill>
                <a:latin typeface="Cambria" panose="02040503050406030204" pitchFamily="18" charset="0"/>
                <a:ea typeface="Cambria" panose="02040503050406030204" pitchFamily="18" charset="0"/>
              </a:rPr>
              <a:t>Wonderful Counselor, Mighty God, Everlasting Father, Prince of Peace</a:t>
            </a:r>
            <a:r>
              <a:rPr lang="en-US" dirty="0"/>
              <a:t>” (Isaiah 9:6) </a:t>
            </a:r>
          </a:p>
          <a:p>
            <a:endParaRPr lang="en-US"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271)</a:t>
            </a:r>
          </a:p>
        </p:txBody>
      </p:sp>
    </p:spTree>
    <p:extLst>
      <p:ext uri="{BB962C8B-B14F-4D97-AF65-F5344CB8AC3E}">
        <p14:creationId xmlns:p14="http://schemas.microsoft.com/office/powerpoint/2010/main" val="21573647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213490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wolf will reside with a lamb, and a leopard will lie down with a young goat; an ox and a young lion will graze together, as a small child leads them along.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cow and a bear will graze together, their young will lie down together. A lion, like an ox, will eat straw.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baby will play over the hole of a snake; over the nest of a serpent an infant will put his hand. </a:t>
            </a:r>
            <a:endParaRPr kumimoji="0" lang="en-US" sz="24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84037"/>
            <a:ext cx="8582802" cy="4156007"/>
          </a:xfrm>
        </p:spPr>
        <p:txBody>
          <a:bodyPr>
            <a:normAutofit fontScale="85000" lnSpcReduction="20000"/>
          </a:bodyPr>
          <a:lstStyle/>
          <a:p>
            <a:r>
              <a:rPr lang="en-US" sz="3600" dirty="0"/>
              <a:t>Thirdly, in verse 8 the </a:t>
            </a:r>
            <a:r>
              <a:rPr lang="en-US" sz="3600" b="1" i="1" dirty="0"/>
              <a:t>curse</a:t>
            </a:r>
            <a:r>
              <a:rPr lang="en-US" sz="3600" dirty="0"/>
              <a:t> removed. </a:t>
            </a:r>
          </a:p>
          <a:p>
            <a:r>
              <a:rPr lang="en-US" sz="3600" dirty="0"/>
              <a:t>The hostility between the woman’s seed and the serpent is gone. </a:t>
            </a:r>
          </a:p>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Baby</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infant</a:t>
            </a:r>
            <a:r>
              <a:rPr lang="en-US" sz="3600" dirty="0"/>
              <a:t>” have nothing to fear from “</a:t>
            </a:r>
            <a:r>
              <a:rPr lang="en-US" sz="3600" i="1" dirty="0">
                <a:solidFill>
                  <a:srgbClr val="ED7D31">
                    <a:lumMod val="60000"/>
                    <a:lumOff val="40000"/>
                  </a:srgbClr>
                </a:solidFill>
                <a:latin typeface="Cambria" panose="02040503050406030204" pitchFamily="18" charset="0"/>
                <a:ea typeface="Cambria" panose="02040503050406030204" pitchFamily="18" charset="0"/>
              </a:rPr>
              <a:t>snake</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serpent</a:t>
            </a:r>
            <a:r>
              <a:rPr lang="en-US" sz="3600" dirty="0"/>
              <a:t>”:</a:t>
            </a:r>
          </a:p>
          <a:p>
            <a:pPr lvl="1"/>
            <a:r>
              <a:rPr lang="en-US" sz="3200" i="1" dirty="0">
                <a:solidFill>
                  <a:srgbClr val="ED7D31">
                    <a:lumMod val="60000"/>
                    <a:lumOff val="40000"/>
                  </a:srgbClr>
                </a:solidFill>
                <a:latin typeface="Cambria" panose="02040503050406030204" pitchFamily="18" charset="0"/>
                <a:ea typeface="Cambria" panose="02040503050406030204" pitchFamily="18" charset="0"/>
              </a:rPr>
              <a:t>The Lord God said to the serpent “Because you have done this, </a:t>
            </a:r>
            <a:r>
              <a:rPr lang="en-US" sz="3200" b="1" i="1" dirty="0">
                <a:solidFill>
                  <a:schemeClr val="accent2"/>
                </a:solidFill>
                <a:latin typeface="Cambria" panose="02040503050406030204" pitchFamily="18" charset="0"/>
                <a:ea typeface="Cambria" panose="02040503050406030204" pitchFamily="18" charset="0"/>
              </a:rPr>
              <a:t>cursed are you </a:t>
            </a:r>
            <a:r>
              <a:rPr lang="en-US" sz="3200" i="1" dirty="0">
                <a:solidFill>
                  <a:srgbClr val="ED7D31">
                    <a:lumMod val="60000"/>
                    <a:lumOff val="40000"/>
                  </a:srgbClr>
                </a:solidFill>
                <a:latin typeface="Cambria" panose="02040503050406030204" pitchFamily="18" charset="0"/>
                <a:ea typeface="Cambria" panose="02040503050406030204" pitchFamily="18" charset="0"/>
              </a:rPr>
              <a:t>above all the cattle and all the living creatures of the field! …</a:t>
            </a:r>
            <a:r>
              <a:rPr lang="en-US" sz="3200" b="1" i="1" dirty="0">
                <a:solidFill>
                  <a:schemeClr val="accent2"/>
                </a:solidFill>
                <a:latin typeface="Cambria" panose="02040503050406030204" pitchFamily="18" charset="0"/>
                <a:ea typeface="Cambria" panose="02040503050406030204" pitchFamily="18" charset="0"/>
              </a:rPr>
              <a:t>I will put hostility between you and the woman and between your offspring and her offspring</a:t>
            </a:r>
            <a:r>
              <a:rPr lang="en-US" sz="3200" i="1" dirty="0">
                <a:solidFill>
                  <a:srgbClr val="ED7D31">
                    <a:lumMod val="60000"/>
                    <a:lumOff val="40000"/>
                  </a:srgbClr>
                </a:solidFill>
                <a:latin typeface="Cambria" panose="02040503050406030204" pitchFamily="18" charset="0"/>
                <a:ea typeface="Cambria" panose="02040503050406030204" pitchFamily="18" charset="0"/>
              </a:rPr>
              <a:t>; he will strike your head, and you will strike his heel.” </a:t>
            </a:r>
            <a:r>
              <a:rPr lang="en-US" sz="3200" dirty="0"/>
              <a:t>(Gen 3:14-15)</a:t>
            </a:r>
          </a:p>
          <a:p>
            <a:endParaRPr lang="en-US" sz="3600"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Motyer, J. Alec. The Prophecy of Isaiah (p. 124). InterVarsity Press.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38877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809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will no longer injure or destroy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on my entire royal mountain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there will be universal submission to the LORD’s sovereignty, just as the waters completely cover the sea.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840574"/>
            <a:ext cx="8582802" cy="4748600"/>
          </a:xfrm>
        </p:spPr>
        <p:txBody>
          <a:bodyPr>
            <a:normAutofit fontScale="92500" lnSpcReduction="20000"/>
          </a:bodyPr>
          <a:lstStyle/>
          <a:p>
            <a:r>
              <a:rPr lang="en-US" sz="3600" dirty="0"/>
              <a:t>Here we see that </a:t>
            </a:r>
            <a:r>
              <a:rPr lang="en-US" sz="3600" b="1" i="1" dirty="0"/>
              <a:t>Mount Zion </a:t>
            </a:r>
            <a:r>
              <a:rPr lang="en-US" sz="3600" dirty="0"/>
              <a:t>“</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my… royal mountain</a:t>
            </a:r>
            <a:r>
              <a:rPr lang="en-US" sz="3600" dirty="0"/>
              <a:t>” (literally, in the Hebrew: “</a:t>
            </a:r>
            <a:r>
              <a:rPr lang="en-US" sz="3600" i="1" dirty="0">
                <a:solidFill>
                  <a:srgbClr val="ED7D31">
                    <a:lumMod val="60000"/>
                    <a:lumOff val="40000"/>
                  </a:srgbClr>
                </a:solidFill>
                <a:latin typeface="Cambria" panose="02040503050406030204" pitchFamily="18" charset="0"/>
                <a:ea typeface="Cambria" panose="02040503050406030204" pitchFamily="18" charset="0"/>
              </a:rPr>
              <a:t>my holy mountain</a:t>
            </a:r>
            <a:r>
              <a:rPr lang="en-US" sz="3600" dirty="0"/>
              <a:t>”) will encompass the entire new heavens and new earth.</a:t>
            </a:r>
          </a:p>
          <a:p>
            <a:r>
              <a:rPr lang="en-US" sz="3600" dirty="0"/>
              <a:t>It is the same as Mount Zion and the New Jerusalem that we studied in Hebrews 12:</a:t>
            </a:r>
          </a:p>
          <a:p>
            <a:pPr lvl="1"/>
            <a:r>
              <a:rPr lang="en-US" sz="3200" i="1" dirty="0">
                <a:solidFill>
                  <a:srgbClr val="F4B183"/>
                </a:solidFill>
                <a:latin typeface="Cambria" panose="02040503050406030204" pitchFamily="18" charset="0"/>
                <a:ea typeface="Cambria" panose="02040503050406030204" pitchFamily="18" charset="0"/>
              </a:rPr>
              <a:t>But you have come to </a:t>
            </a:r>
            <a:r>
              <a:rPr lang="en-US" sz="3200" b="1" i="1" dirty="0">
                <a:solidFill>
                  <a:schemeClr val="accent2"/>
                </a:solidFill>
                <a:latin typeface="Cambria" panose="02040503050406030204" pitchFamily="18" charset="0"/>
                <a:ea typeface="Cambria" panose="02040503050406030204" pitchFamily="18" charset="0"/>
              </a:rPr>
              <a:t>Mount Zion</a:t>
            </a:r>
            <a:r>
              <a:rPr lang="en-US" sz="3200" i="1" dirty="0">
                <a:solidFill>
                  <a:srgbClr val="F4B183"/>
                </a:solidFill>
                <a:latin typeface="Cambria" panose="02040503050406030204" pitchFamily="18" charset="0"/>
                <a:ea typeface="Cambria" panose="02040503050406030204" pitchFamily="18" charset="0"/>
              </a:rPr>
              <a:t>, the city of the living God, </a:t>
            </a:r>
            <a:r>
              <a:rPr lang="en-US" sz="3200" b="1" i="1" dirty="0">
                <a:solidFill>
                  <a:schemeClr val="accent2"/>
                </a:solidFill>
                <a:latin typeface="Cambria" panose="02040503050406030204" pitchFamily="18" charset="0"/>
                <a:ea typeface="Cambria" panose="02040503050406030204" pitchFamily="18" charset="0"/>
              </a:rPr>
              <a:t>the heavenly Jerusalem</a:t>
            </a:r>
            <a:r>
              <a:rPr lang="en-US" sz="3200" i="1" dirty="0">
                <a:solidFill>
                  <a:srgbClr val="F4B183"/>
                </a:solidFill>
                <a:latin typeface="Cambria" panose="02040503050406030204" pitchFamily="18" charset="0"/>
                <a:ea typeface="Cambria" panose="02040503050406030204" pitchFamily="18" charset="0"/>
              </a:rPr>
              <a:t>, and to myriads of angels, to the assembly and congregation of the firstborn, who are enrolled in heaven, and to God, the judge of all, and to the spirits of the righteous, who have been made perfect </a:t>
            </a:r>
            <a:r>
              <a:rPr lang="en-US" sz="3200" dirty="0">
                <a:sym typeface="Wingdings" panose="05000000000000000000" pitchFamily="2" charset="2"/>
              </a:rPr>
              <a:t>(</a:t>
            </a:r>
            <a:r>
              <a:rPr lang="en-US" sz="3200" dirty="0"/>
              <a:t>Heb 12:22-23</a:t>
            </a:r>
            <a:r>
              <a:rPr lang="en-US" sz="3200" dirty="0">
                <a:sym typeface="Wingdings" panose="05000000000000000000" pitchFamily="2" charset="2"/>
              </a:rPr>
              <a:t>)</a:t>
            </a:r>
            <a:endParaRPr lang="en-US" sz="3200" dirty="0"/>
          </a:p>
          <a:p>
            <a:endParaRPr lang="en-US" sz="3600" i="1" dirty="0">
              <a:solidFill>
                <a:srgbClr val="F4B183"/>
              </a:solidFill>
              <a:latin typeface="Cambria" panose="02040503050406030204" pitchFamily="18" charset="0"/>
              <a:ea typeface="Cambria" panose="02040503050406030204" pitchFamily="18" charset="0"/>
            </a:endParaRPr>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279-281)</a:t>
            </a:r>
          </a:p>
        </p:txBody>
      </p:sp>
    </p:spTree>
    <p:extLst>
      <p:ext uri="{BB962C8B-B14F-4D97-AF65-F5344CB8AC3E}">
        <p14:creationId xmlns:p14="http://schemas.microsoft.com/office/powerpoint/2010/main" val="20846393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809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will no longer injure or destroy on my entire royal mountain.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 there will be universal submission to the LORD’s sovereignty, just as the waters completely cover the sea.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840574"/>
            <a:ext cx="8582802" cy="4748600"/>
          </a:xfrm>
        </p:spPr>
        <p:txBody>
          <a:bodyPr>
            <a:normAutofit fontScale="92500" lnSpcReduction="10000"/>
          </a:bodyPr>
          <a:lstStyle/>
          <a:p>
            <a:r>
              <a:rPr lang="en-US" sz="3600" dirty="0"/>
              <a:t>The second part of the verse is also found in Habakkuk 2:14 as a description of the totality with which the new creation will reflect the standards of Yahweh and be devoted to him.</a:t>
            </a:r>
          </a:p>
          <a:p>
            <a:r>
              <a:rPr lang="en-US" sz="3600" dirty="0"/>
              <a:t>And this is the key to explaining the conditions that we find in the new creation.</a:t>
            </a:r>
          </a:p>
          <a:p>
            <a:r>
              <a:rPr lang="en-US" sz="3600" dirty="0"/>
              <a:t>“</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injure</a:t>
            </a:r>
            <a:r>
              <a:rPr lang="en-US" sz="3600" dirty="0"/>
              <a:t>” and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destroy</a:t>
            </a:r>
            <a:r>
              <a:rPr lang="en-US" sz="3600" dirty="0"/>
              <a:t>” are given here without any stated objects (injure or destroy what?).</a:t>
            </a:r>
          </a:p>
          <a:p>
            <a:r>
              <a:rPr lang="en-US" sz="3600" dirty="0"/>
              <a:t>The implication is that they are banished in every possible way.</a:t>
            </a:r>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279-281)</a:t>
            </a:r>
          </a:p>
        </p:txBody>
      </p:sp>
    </p:spTree>
    <p:extLst>
      <p:ext uri="{BB962C8B-B14F-4D97-AF65-F5344CB8AC3E}">
        <p14:creationId xmlns:p14="http://schemas.microsoft.com/office/powerpoint/2010/main" val="2884981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the remaining 7 verses (</a:t>
            </a:r>
            <a:r>
              <a:rPr lang="en-US" sz="3600" dirty="0">
                <a:solidFill>
                  <a:srgbClr val="FFFF99"/>
                </a:solidFill>
              </a:rPr>
              <a:t>verses 10-16</a:t>
            </a:r>
            <a:r>
              <a:rPr lang="en-US" sz="3600" dirty="0"/>
              <a:t>) in </a:t>
            </a:r>
            <a:r>
              <a:rPr lang="en-US" sz="3600" dirty="0">
                <a:solidFill>
                  <a:srgbClr val="FFFF99"/>
                </a:solidFill>
              </a:rPr>
              <a:t>Isaiah 11:1-16</a:t>
            </a:r>
            <a:r>
              <a:rPr lang="en-US" sz="3600" dirty="0"/>
              <a:t> that we didn’t get to today. </a:t>
            </a:r>
          </a:p>
          <a:p>
            <a:pPr marL="0" indent="0">
              <a:buNone/>
            </a:pPr>
            <a:r>
              <a:rPr lang="en-US" sz="3600" dirty="0"/>
              <a:t>We will then take a look the Apostle Paul’s citation of </a:t>
            </a:r>
            <a:r>
              <a:rPr lang="en-US" sz="3600" dirty="0">
                <a:solidFill>
                  <a:srgbClr val="FFFF99"/>
                </a:solidFill>
              </a:rPr>
              <a:t>Isaiah 11:10 </a:t>
            </a:r>
            <a:r>
              <a:rPr lang="en-US" sz="3600" dirty="0"/>
              <a:t>in </a:t>
            </a:r>
            <a:r>
              <a:rPr lang="en-US" sz="3600" dirty="0">
                <a:solidFill>
                  <a:srgbClr val="FFFF99"/>
                </a:solidFill>
              </a:rPr>
              <a:t>Romans 15:12 </a:t>
            </a:r>
            <a:r>
              <a:rPr lang="en-US" sz="3600" dirty="0"/>
              <a:t>and we will explore how </a:t>
            </a:r>
            <a:r>
              <a:rPr lang="en-US" sz="3600" b="1" i="1" dirty="0"/>
              <a:t>he</a:t>
            </a:r>
            <a:r>
              <a:rPr lang="en-US" sz="3600" dirty="0"/>
              <a:t> applies this passage in a New Covenant setting.</a:t>
            </a:r>
          </a:p>
        </p:txBody>
      </p:sp>
    </p:spTree>
    <p:extLst>
      <p:ext uri="{BB962C8B-B14F-4D97-AF65-F5344CB8AC3E}">
        <p14:creationId xmlns:p14="http://schemas.microsoft.com/office/powerpoint/2010/main" val="3516306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7479125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lnSpcReduction="10000"/>
          </a:bodyPr>
          <a:lstStyle/>
          <a:p>
            <a:r>
              <a:rPr lang="en-US" sz="3200" dirty="0"/>
              <a:t>Those who hold to a Premillennial theology (a belief that the Lord Jesus Christ will visibly and bodily return to earth and will then rule and reign on the earth for a period of one thousand years [=millennium] of peace and prosperity.) will often argue that the world described in Isaiah 11:6-9 that we looked at today is talking about what the world will look like during the millennium, rather than how things will look during the eternal state (as I have argued).</a:t>
            </a:r>
          </a:p>
          <a:p>
            <a:r>
              <a:rPr lang="en-US" sz="3200" dirty="0"/>
              <a:t>Do you think it’s plausible to make this application of Isaiah 11:6-9? Why or why not?</a:t>
            </a: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7961296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59079"/>
          </a:xfrm>
        </p:spPr>
        <p:txBody>
          <a:bodyPr>
            <a:normAutofit fontScale="90000"/>
          </a:bodyPr>
          <a:lstStyle/>
          <a:p>
            <a:r>
              <a:rPr lang="en-US" sz="4000" b="1" dirty="0"/>
              <a:t>Revelation 20:1-10</a:t>
            </a:r>
          </a:p>
        </p:txBody>
      </p:sp>
      <p:sp>
        <p:nvSpPr>
          <p:cNvPr id="4" name="Content Placeholder 3"/>
          <p:cNvSpPr>
            <a:spLocks noGrp="1"/>
          </p:cNvSpPr>
          <p:nvPr>
            <p:ph idx="1"/>
          </p:nvPr>
        </p:nvSpPr>
        <p:spPr>
          <a:xfrm>
            <a:off x="164826" y="588671"/>
            <a:ext cx="8858403" cy="6269330"/>
          </a:xfrm>
        </p:spPr>
        <p:txBody>
          <a:bodyPr>
            <a:normAutofit fontScale="40000" lnSpcReduction="20000"/>
          </a:bodyPr>
          <a:lstStyle/>
          <a:p>
            <a:pPr marL="0" indent="0">
              <a:buNone/>
            </a:pPr>
            <a:r>
              <a:rPr lang="en-US" sz="5000" b="1" dirty="0"/>
              <a:t>The Thousand-Year Reign</a:t>
            </a:r>
          </a:p>
          <a:p>
            <a:pPr marL="0" indent="0">
              <a:buNone/>
            </a:pPr>
            <a:r>
              <a:rPr lang="en-US" sz="4800" i="1" dirty="0">
                <a:solidFill>
                  <a:srgbClr val="0000FF"/>
                </a:solidFill>
                <a:latin typeface="Cambria" panose="02040503050406030204" pitchFamily="18" charset="0"/>
                <a:ea typeface="Cambria" panose="02040503050406030204" pitchFamily="18" charset="0"/>
              </a:rPr>
              <a:t>Then I saw an angel descending from heaven, holding in his hand the key to the abyss and a huge chain. </a:t>
            </a:r>
            <a:r>
              <a:rPr lang="en-US" sz="4800" i="1" baseline="30000" dirty="0">
                <a:solidFill>
                  <a:srgbClr val="0000FF"/>
                </a:solidFill>
                <a:latin typeface="Cambria" panose="02040503050406030204" pitchFamily="18" charset="0"/>
                <a:ea typeface="Cambria" panose="02040503050406030204" pitchFamily="18" charset="0"/>
              </a:rPr>
              <a:t>2</a:t>
            </a:r>
            <a:r>
              <a:rPr lang="en-US" sz="4800" i="1" dirty="0">
                <a:solidFill>
                  <a:srgbClr val="0000FF"/>
                </a:solidFill>
                <a:latin typeface="Cambria" panose="02040503050406030204" pitchFamily="18" charset="0"/>
                <a:ea typeface="Cambria" panose="02040503050406030204" pitchFamily="18" charset="0"/>
              </a:rPr>
              <a:t> He seized the dragon—the ancient serpent, who is the devil and Satan—and tied him up for a thousand years. </a:t>
            </a:r>
            <a:r>
              <a:rPr lang="en-US" sz="4800" i="1" baseline="30000" dirty="0">
                <a:solidFill>
                  <a:srgbClr val="0000FF"/>
                </a:solidFill>
                <a:latin typeface="Cambria" panose="02040503050406030204" pitchFamily="18" charset="0"/>
                <a:ea typeface="Cambria" panose="02040503050406030204" pitchFamily="18" charset="0"/>
              </a:rPr>
              <a:t>3</a:t>
            </a:r>
            <a:r>
              <a:rPr lang="en-US" sz="4800" i="1" dirty="0">
                <a:solidFill>
                  <a:srgbClr val="0000FF"/>
                </a:solidFill>
                <a:latin typeface="Cambria" panose="02040503050406030204" pitchFamily="18" charset="0"/>
                <a:ea typeface="Cambria" panose="02040503050406030204" pitchFamily="18" charset="0"/>
              </a:rPr>
              <a:t> The angel then threw him into the abyss and locked and sealed it so that he could not deceive the nations until the one thousand years were finished. (After these things he must be released for a brief period of time.) </a:t>
            </a:r>
          </a:p>
          <a:p>
            <a:pPr marL="0" indent="0">
              <a:buNone/>
            </a:pPr>
            <a:r>
              <a:rPr lang="en-US" sz="4800" i="1" baseline="30000" dirty="0">
                <a:solidFill>
                  <a:srgbClr val="0000FF"/>
                </a:solidFill>
                <a:latin typeface="Cambria" panose="02040503050406030204" pitchFamily="18" charset="0"/>
                <a:ea typeface="Cambria" panose="02040503050406030204" pitchFamily="18" charset="0"/>
              </a:rPr>
              <a:t>4</a:t>
            </a:r>
            <a:r>
              <a:rPr lang="en-US" sz="4800" i="1" dirty="0">
                <a:solidFill>
                  <a:srgbClr val="0000FF"/>
                </a:solidFill>
                <a:latin typeface="Cambria" panose="02040503050406030204" pitchFamily="18" charset="0"/>
                <a:ea typeface="Cambria" panose="02040503050406030204" pitchFamily="18" charset="0"/>
              </a:rPr>
              <a:t> Then I saw thrones and seated on them were those who had been given authority to judge. I also saw the souls of those who had been beheaded because of the testimony about Jesus and because of the word of God. These had not worshiped the beast or his image and had refused to receive his mark on their forehead or hand. They came to life and reigned with Christ for a thousand years. </a:t>
            </a:r>
            <a:r>
              <a:rPr lang="en-US" sz="4800" i="1" baseline="30000" dirty="0">
                <a:solidFill>
                  <a:srgbClr val="0000FF"/>
                </a:solidFill>
                <a:latin typeface="Cambria" panose="02040503050406030204" pitchFamily="18" charset="0"/>
                <a:ea typeface="Cambria" panose="02040503050406030204" pitchFamily="18" charset="0"/>
              </a:rPr>
              <a:t>5</a:t>
            </a:r>
            <a:r>
              <a:rPr lang="en-US" sz="4800" i="1" dirty="0">
                <a:solidFill>
                  <a:srgbClr val="0000FF"/>
                </a:solidFill>
                <a:latin typeface="Cambria" panose="02040503050406030204" pitchFamily="18" charset="0"/>
                <a:ea typeface="Cambria" panose="02040503050406030204" pitchFamily="18" charset="0"/>
              </a:rPr>
              <a:t> (The rest of the dead did not come to life until the thousand years were finished.) This is the first resurrection. </a:t>
            </a:r>
            <a:r>
              <a:rPr lang="en-US" sz="4800" i="1" baseline="30000" dirty="0">
                <a:solidFill>
                  <a:srgbClr val="0000FF"/>
                </a:solidFill>
                <a:latin typeface="Cambria" panose="02040503050406030204" pitchFamily="18" charset="0"/>
                <a:ea typeface="Cambria" panose="02040503050406030204" pitchFamily="18" charset="0"/>
              </a:rPr>
              <a:t>6</a:t>
            </a:r>
            <a:r>
              <a:rPr lang="en-US" sz="4800" i="1" dirty="0">
                <a:solidFill>
                  <a:srgbClr val="0000FF"/>
                </a:solidFill>
                <a:latin typeface="Cambria" panose="02040503050406030204" pitchFamily="18" charset="0"/>
                <a:ea typeface="Cambria" panose="02040503050406030204" pitchFamily="18" charset="0"/>
              </a:rPr>
              <a:t> Blessed and holy is the one who takes part in the first resurrection. The second death has no power over them, but they will be priests of God and of Christ, and they will reign with him for a thousand years. </a:t>
            </a:r>
          </a:p>
          <a:p>
            <a:pPr marL="0" indent="0">
              <a:buNone/>
            </a:pPr>
            <a:r>
              <a:rPr lang="en-US" sz="5000" b="1" dirty="0"/>
              <a:t>Satan’s Final Defeat</a:t>
            </a:r>
          </a:p>
          <a:p>
            <a:pPr marL="0" indent="0">
              <a:buNone/>
            </a:pPr>
            <a:r>
              <a:rPr lang="en-US" sz="4800" i="1" baseline="30000" dirty="0">
                <a:solidFill>
                  <a:srgbClr val="0000FF"/>
                </a:solidFill>
                <a:latin typeface="Cambria" panose="02040503050406030204" pitchFamily="18" charset="0"/>
                <a:ea typeface="Cambria" panose="02040503050406030204" pitchFamily="18" charset="0"/>
              </a:rPr>
              <a:t>7</a:t>
            </a:r>
            <a:r>
              <a:rPr lang="en-US" sz="4800" i="1" dirty="0">
                <a:solidFill>
                  <a:srgbClr val="0000FF"/>
                </a:solidFill>
                <a:latin typeface="Cambria" panose="02040503050406030204" pitchFamily="18" charset="0"/>
                <a:ea typeface="Cambria" panose="02040503050406030204" pitchFamily="18" charset="0"/>
              </a:rPr>
              <a:t> Now when the thousand years are finished, Satan will be released from his prison </a:t>
            </a:r>
            <a:r>
              <a:rPr lang="en-US" sz="4800" i="1" baseline="30000" dirty="0">
                <a:solidFill>
                  <a:srgbClr val="0000FF"/>
                </a:solidFill>
                <a:latin typeface="Cambria" panose="02040503050406030204" pitchFamily="18" charset="0"/>
                <a:ea typeface="Cambria" panose="02040503050406030204" pitchFamily="18" charset="0"/>
              </a:rPr>
              <a:t>8</a:t>
            </a:r>
            <a:r>
              <a:rPr lang="en-US" sz="4800" i="1" dirty="0">
                <a:solidFill>
                  <a:srgbClr val="0000FF"/>
                </a:solidFill>
                <a:latin typeface="Cambria" panose="02040503050406030204" pitchFamily="18" charset="0"/>
                <a:ea typeface="Cambria" panose="02040503050406030204" pitchFamily="18" charset="0"/>
              </a:rPr>
              <a:t> and will go out to deceive the nations at the four corners of the earth, Gog and Magog, to bring them together for the battle. They are as numerous as the grains of sand in the sea. </a:t>
            </a:r>
            <a:r>
              <a:rPr lang="en-US" sz="4800" i="1" baseline="30000" dirty="0">
                <a:solidFill>
                  <a:srgbClr val="0000FF"/>
                </a:solidFill>
                <a:latin typeface="Cambria" panose="02040503050406030204" pitchFamily="18" charset="0"/>
                <a:ea typeface="Cambria" panose="02040503050406030204" pitchFamily="18" charset="0"/>
              </a:rPr>
              <a:t>9</a:t>
            </a:r>
            <a:r>
              <a:rPr lang="en-US" sz="4800" i="1" dirty="0">
                <a:solidFill>
                  <a:srgbClr val="0000FF"/>
                </a:solidFill>
                <a:latin typeface="Cambria" panose="02040503050406030204" pitchFamily="18" charset="0"/>
                <a:ea typeface="Cambria" panose="02040503050406030204" pitchFamily="18" charset="0"/>
              </a:rPr>
              <a:t> They went up on the broad plain of the earth and encircled the camp of the saints and the beloved city, but fire came down from heaven and devoured them completely. </a:t>
            </a:r>
            <a:r>
              <a:rPr lang="en-US" sz="4800" i="1" baseline="30000" dirty="0">
                <a:solidFill>
                  <a:srgbClr val="0000FF"/>
                </a:solidFill>
                <a:latin typeface="Cambria" panose="02040503050406030204" pitchFamily="18" charset="0"/>
                <a:ea typeface="Cambria" panose="02040503050406030204" pitchFamily="18" charset="0"/>
              </a:rPr>
              <a:t>10</a:t>
            </a:r>
            <a:r>
              <a:rPr lang="en-US" sz="4800" i="1" dirty="0">
                <a:solidFill>
                  <a:srgbClr val="0000FF"/>
                </a:solidFill>
                <a:latin typeface="Cambria" panose="02040503050406030204" pitchFamily="18" charset="0"/>
                <a:ea typeface="Cambria" panose="02040503050406030204" pitchFamily="18" charset="0"/>
              </a:rPr>
              <a:t> And the devil who deceived them was thrown into the lake of fire and sulfur, where the beast and the false prophet are too, and they will be tormented there day and night forever and ever.</a:t>
            </a:r>
          </a:p>
          <a:p>
            <a:endParaRPr lang="en-US" dirty="0"/>
          </a:p>
          <a:p>
            <a:pPr lvl="0"/>
            <a:endParaRPr lang="en-US" dirty="0"/>
          </a:p>
        </p:txBody>
      </p:sp>
    </p:spTree>
    <p:extLst>
      <p:ext uri="{BB962C8B-B14F-4D97-AF65-F5344CB8AC3E}">
        <p14:creationId xmlns:p14="http://schemas.microsoft.com/office/powerpoint/2010/main" val="26107148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43FBA-E810-17AE-8CFA-0BDD806D3F44}"/>
              </a:ext>
            </a:extLst>
          </p:cNvPr>
          <p:cNvSpPr>
            <a:spLocks noGrp="1"/>
          </p:cNvSpPr>
          <p:nvPr>
            <p:ph type="title"/>
          </p:nvPr>
        </p:nvSpPr>
        <p:spPr/>
        <p:txBody>
          <a:bodyPr/>
          <a:lstStyle/>
          <a:p>
            <a:r>
              <a:rPr lang="en-US" dirty="0"/>
              <a:t>Dispensational Timeline</a:t>
            </a:r>
          </a:p>
        </p:txBody>
      </p:sp>
      <p:pic>
        <p:nvPicPr>
          <p:cNvPr id="5" name="Content Placeholder 4">
            <a:extLst>
              <a:ext uri="{FF2B5EF4-FFF2-40B4-BE49-F238E27FC236}">
                <a16:creationId xmlns:a16="http://schemas.microsoft.com/office/drawing/2014/main" id="{05025D4E-CDB1-68CC-4190-08651745B8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3425" y="2336006"/>
            <a:ext cx="7677150" cy="3054350"/>
          </a:xfrm>
        </p:spPr>
      </p:pic>
      <p:sp>
        <p:nvSpPr>
          <p:cNvPr id="7" name="TextBox 6">
            <a:extLst>
              <a:ext uri="{FF2B5EF4-FFF2-40B4-BE49-F238E27FC236}">
                <a16:creationId xmlns:a16="http://schemas.microsoft.com/office/drawing/2014/main" id="{2D382E7D-29E6-9165-0F2D-5BC56DA15BCE}"/>
              </a:ext>
            </a:extLst>
          </p:cNvPr>
          <p:cNvSpPr txBox="1"/>
          <p:nvPr/>
        </p:nvSpPr>
        <p:spPr>
          <a:xfrm>
            <a:off x="0" y="6488668"/>
            <a:ext cx="9144000" cy="369332"/>
          </a:xfrm>
          <a:prstGeom prst="rect">
            <a:avLst/>
          </a:prstGeom>
          <a:noFill/>
        </p:spPr>
        <p:txBody>
          <a:bodyPr wrap="square">
            <a:spAutoFit/>
          </a:bodyPr>
          <a:lstStyle/>
          <a:p>
            <a:r>
              <a:rPr lang="en-US" dirty="0">
                <a:hlinkClick r:id="rId3"/>
              </a:rPr>
              <a:t>https://www.blueletterbible.org/assets-v3/images/faq/dispre.gif</a:t>
            </a:r>
            <a:r>
              <a:rPr lang="en-US" dirty="0"/>
              <a:t> </a:t>
            </a:r>
          </a:p>
        </p:txBody>
      </p:sp>
    </p:spTree>
    <p:extLst>
      <p:ext uri="{BB962C8B-B14F-4D97-AF65-F5344CB8AC3E}">
        <p14:creationId xmlns:p14="http://schemas.microsoft.com/office/powerpoint/2010/main" val="3265779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61346"/>
          </a:xfrm>
        </p:spPr>
        <p:txBody>
          <a:bodyPr>
            <a:noAutofit/>
          </a:bodyPr>
          <a:lstStyle/>
          <a:p>
            <a:r>
              <a:rPr lang="en-US" sz="4000" dirty="0">
                <a:solidFill>
                  <a:srgbClr val="FFFF99"/>
                </a:solidFill>
              </a:rPr>
              <a:t>Introduction to Isaiah 11:1-16</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702479"/>
            <a:ext cx="8449370" cy="5783909"/>
          </a:xfrm>
        </p:spPr>
        <p:txBody>
          <a:bodyPr>
            <a:normAutofit fontScale="77500" lnSpcReduction="20000"/>
          </a:bodyPr>
          <a:lstStyle/>
          <a:p>
            <a:r>
              <a:rPr lang="en-US" sz="3800" dirty="0"/>
              <a:t>In this </a:t>
            </a:r>
            <a:r>
              <a:rPr lang="en-US" sz="3800" b="1" i="1" dirty="0"/>
              <a:t>third</a:t>
            </a:r>
            <a:r>
              <a:rPr lang="en-US" sz="3800" dirty="0"/>
              <a:t> prophecy of the coming Messiah, the focus is on the </a:t>
            </a:r>
            <a:r>
              <a:rPr lang="en-US" sz="3800" b="1" i="1" dirty="0"/>
              <a:t>ancestry</a:t>
            </a:r>
            <a:r>
              <a:rPr lang="en-US" sz="3800" dirty="0"/>
              <a:t> and </a:t>
            </a:r>
            <a:r>
              <a:rPr lang="en-US" sz="3800" b="1" i="1" dirty="0"/>
              <a:t>enpowerment</a:t>
            </a:r>
            <a:r>
              <a:rPr lang="en-US" sz="3800" dirty="0"/>
              <a:t> by the Holy Spirit of this messianic king whom Yahweh will raise up to rule over, and provide for, his people.</a:t>
            </a:r>
          </a:p>
          <a:p>
            <a:r>
              <a:rPr lang="en-US" sz="3800" dirty="0"/>
              <a:t>Just as </a:t>
            </a:r>
            <a:r>
              <a:rPr lang="en-US" sz="3800" b="1" i="1" dirty="0"/>
              <a:t>we</a:t>
            </a:r>
            <a:r>
              <a:rPr lang="en-US" sz="3800" dirty="0"/>
              <a:t> are often encouraged in </a:t>
            </a:r>
            <a:r>
              <a:rPr lang="en-US" sz="3800" b="1" i="1" dirty="0"/>
              <a:t>our</a:t>
            </a:r>
            <a:r>
              <a:rPr lang="en-US" sz="3800" dirty="0"/>
              <a:t> daily trials when </a:t>
            </a:r>
            <a:r>
              <a:rPr lang="en-US" sz="3800" b="1" i="1" dirty="0"/>
              <a:t>we</a:t>
            </a:r>
            <a:r>
              <a:rPr lang="en-US" sz="3800" dirty="0"/>
              <a:t> look forward to that final stage of God’s work in </a:t>
            </a:r>
            <a:r>
              <a:rPr lang="en-US" sz="3800" b="1" i="1" dirty="0"/>
              <a:t>our</a:t>
            </a:r>
            <a:r>
              <a:rPr lang="en-US" sz="3800" dirty="0"/>
              <a:t> salvation, so this prophesy of future blessing would be an </a:t>
            </a:r>
            <a:r>
              <a:rPr lang="en-US" sz="3700" dirty="0"/>
              <a:t>encouragement</a:t>
            </a:r>
            <a:r>
              <a:rPr lang="en-US" sz="3800" dirty="0"/>
              <a:t> to the </a:t>
            </a:r>
            <a:r>
              <a:rPr lang="en-US" sz="3800" b="1" i="1" dirty="0"/>
              <a:t>Israelites</a:t>
            </a:r>
            <a:r>
              <a:rPr lang="en-US" sz="3800" dirty="0"/>
              <a:t> during that dark time of Assyrian domination.</a:t>
            </a:r>
          </a:p>
          <a:p>
            <a:r>
              <a:rPr lang="en-US" sz="3800" dirty="0"/>
              <a:t>Chapter 11 breaks up into </a:t>
            </a:r>
            <a:r>
              <a:rPr lang="en-US" sz="3800" b="1" i="1" dirty="0"/>
              <a:t>three</a:t>
            </a:r>
            <a:r>
              <a:rPr lang="en-US" sz="3800" dirty="0"/>
              <a:t> sections:</a:t>
            </a:r>
          </a:p>
          <a:p>
            <a:pPr lvl="1"/>
            <a:r>
              <a:rPr lang="en-US" sz="3100" dirty="0">
                <a:solidFill>
                  <a:srgbClr val="FFFF99"/>
                </a:solidFill>
              </a:rPr>
              <a:t>11:1-9</a:t>
            </a:r>
            <a:r>
              <a:rPr lang="en-US" sz="3100" dirty="0"/>
              <a:t> – Focuses on </a:t>
            </a:r>
            <a:r>
              <a:rPr lang="en-US" sz="3100" b="1" i="1" dirty="0"/>
              <a:t>Messiah</a:t>
            </a:r>
          </a:p>
          <a:p>
            <a:pPr marL="1028700" lvl="2" indent="-168275"/>
            <a:r>
              <a:rPr lang="en-US" sz="3100" dirty="0">
                <a:solidFill>
                  <a:srgbClr val="FFFF99"/>
                </a:solidFill>
              </a:rPr>
              <a:t>11:1-5</a:t>
            </a:r>
            <a:r>
              <a:rPr lang="en-US" sz="3100" dirty="0"/>
              <a:t> – His Character </a:t>
            </a:r>
          </a:p>
          <a:p>
            <a:pPr marL="1028700" lvl="2" indent="-168275"/>
            <a:r>
              <a:rPr lang="en-US" sz="3100" dirty="0">
                <a:solidFill>
                  <a:srgbClr val="FFFF99"/>
                </a:solidFill>
              </a:rPr>
              <a:t>11:6-9</a:t>
            </a:r>
            <a:r>
              <a:rPr lang="en-US" sz="3100" dirty="0"/>
              <a:t> – The Nature of His Kingdom</a:t>
            </a:r>
          </a:p>
          <a:p>
            <a:pPr lvl="1"/>
            <a:r>
              <a:rPr lang="en-US" sz="3100" dirty="0">
                <a:solidFill>
                  <a:srgbClr val="FFFF99"/>
                </a:solidFill>
              </a:rPr>
              <a:t>11:10-11</a:t>
            </a:r>
            <a:r>
              <a:rPr lang="en-US" sz="3100" dirty="0"/>
              <a:t> – </a:t>
            </a:r>
            <a:r>
              <a:rPr lang="en-US" sz="3100" b="1" i="1" dirty="0"/>
              <a:t>Transition</a:t>
            </a:r>
            <a:r>
              <a:rPr lang="en-US" sz="3100" dirty="0"/>
              <a:t> between the first and last sections</a:t>
            </a:r>
          </a:p>
          <a:p>
            <a:pPr lvl="1"/>
            <a:r>
              <a:rPr lang="en-US" sz="3100" dirty="0">
                <a:solidFill>
                  <a:srgbClr val="FFFF99"/>
                </a:solidFill>
              </a:rPr>
              <a:t>11:12-16</a:t>
            </a:r>
            <a:r>
              <a:rPr lang="en-US" sz="3100" dirty="0"/>
              <a:t> – Poetic Description of the:</a:t>
            </a:r>
          </a:p>
          <a:p>
            <a:pPr marL="1028700" lvl="2"/>
            <a:r>
              <a:rPr lang="en-US" sz="3100" dirty="0">
                <a:solidFill>
                  <a:srgbClr val="FFFF99"/>
                </a:solidFill>
              </a:rPr>
              <a:t>11:12-14</a:t>
            </a:r>
            <a:r>
              <a:rPr lang="en-US" sz="3100" dirty="0"/>
              <a:t> – Gathering of the Dispersed People of God</a:t>
            </a:r>
          </a:p>
          <a:p>
            <a:pPr marL="1028700" lvl="2"/>
            <a:r>
              <a:rPr lang="en-US" sz="3100" dirty="0">
                <a:solidFill>
                  <a:srgbClr val="FFFF99"/>
                </a:solidFill>
              </a:rPr>
              <a:t>11:15-16</a:t>
            </a:r>
            <a:r>
              <a:rPr lang="en-US" sz="3100" dirty="0"/>
              <a:t> – End of a Divided World</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271)</a:t>
            </a:r>
          </a:p>
        </p:txBody>
      </p:sp>
    </p:spTree>
    <p:extLst>
      <p:ext uri="{BB962C8B-B14F-4D97-AF65-F5344CB8AC3E}">
        <p14:creationId xmlns:p14="http://schemas.microsoft.com/office/powerpoint/2010/main" val="36059509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61346"/>
          </a:xfrm>
        </p:spPr>
        <p:txBody>
          <a:bodyPr>
            <a:noAutofit/>
          </a:bodyPr>
          <a:lstStyle/>
          <a:p>
            <a:r>
              <a:rPr lang="en-US" sz="4000" dirty="0">
                <a:solidFill>
                  <a:srgbClr val="FFFF99"/>
                </a:solidFill>
              </a:rPr>
              <a:t>Introduction to Isaiah 11:1-16</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702479"/>
            <a:ext cx="8449370" cy="5783909"/>
          </a:xfrm>
        </p:spPr>
        <p:txBody>
          <a:bodyPr>
            <a:normAutofit fontScale="77500" lnSpcReduction="20000"/>
          </a:bodyPr>
          <a:lstStyle/>
          <a:p>
            <a:r>
              <a:rPr lang="en-US" sz="4000" dirty="0"/>
              <a:t>One of the most striking features of this remarkable passage is the dual title of the coming King as both the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shoot</a:t>
            </a:r>
            <a:r>
              <a:rPr lang="en-US" sz="4000" dirty="0"/>
              <a:t>” and the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root</a:t>
            </a:r>
            <a:r>
              <a:rPr lang="en-US" sz="4000" dirty="0"/>
              <a:t>” of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Jesse</a:t>
            </a:r>
            <a:r>
              <a:rPr lang="en-US" sz="4000" dirty="0"/>
              <a:t>”:</a:t>
            </a:r>
          </a:p>
          <a:p>
            <a:pPr lvl="1"/>
            <a:r>
              <a:rPr lang="en-US" sz="3400" dirty="0">
                <a:solidFill>
                  <a:srgbClr val="FFFF99"/>
                </a:solidFill>
              </a:rPr>
              <a:t>11:1</a:t>
            </a:r>
            <a:r>
              <a:rPr lang="en-US" sz="3400" dirty="0"/>
              <a:t> – </a:t>
            </a:r>
            <a:r>
              <a:rPr lang="en-US" sz="3400" i="1" dirty="0">
                <a:solidFill>
                  <a:schemeClr val="accent2">
                    <a:lumMod val="60000"/>
                    <a:lumOff val="40000"/>
                  </a:schemeClr>
                </a:solidFill>
                <a:latin typeface="Cambria" panose="02040503050406030204" pitchFamily="18" charset="0"/>
                <a:ea typeface="Cambria" panose="02040503050406030204" pitchFamily="18" charset="0"/>
              </a:rPr>
              <a:t>A </a:t>
            </a:r>
            <a:r>
              <a:rPr lang="en-US" sz="3400" b="1" i="1" dirty="0">
                <a:solidFill>
                  <a:schemeClr val="accent2"/>
                </a:solidFill>
                <a:latin typeface="Cambria" panose="02040503050406030204" pitchFamily="18" charset="0"/>
                <a:ea typeface="Cambria" panose="02040503050406030204" pitchFamily="18" charset="0"/>
              </a:rPr>
              <a:t>shoot</a:t>
            </a:r>
            <a:r>
              <a:rPr lang="en-US" sz="3400" i="1" dirty="0">
                <a:solidFill>
                  <a:schemeClr val="accent2">
                    <a:lumMod val="60000"/>
                    <a:lumOff val="40000"/>
                  </a:schemeClr>
                </a:solidFill>
                <a:latin typeface="Cambria" panose="02040503050406030204" pitchFamily="18" charset="0"/>
                <a:ea typeface="Cambria" panose="02040503050406030204" pitchFamily="18" charset="0"/>
              </a:rPr>
              <a:t> will grow out of Jesse’s root stock, a bud will sprout from his roots.</a:t>
            </a:r>
          </a:p>
          <a:p>
            <a:pPr lvl="1"/>
            <a:r>
              <a:rPr lang="en-US" sz="3400" dirty="0">
                <a:solidFill>
                  <a:srgbClr val="FFFF99"/>
                </a:solidFill>
              </a:rPr>
              <a:t>11:10</a:t>
            </a:r>
            <a:r>
              <a:rPr lang="en-US" sz="3400" dirty="0"/>
              <a:t> – </a:t>
            </a:r>
            <a:r>
              <a:rPr lang="en-US" sz="3400" i="1" dirty="0">
                <a:solidFill>
                  <a:schemeClr val="accent2">
                    <a:lumMod val="60000"/>
                    <a:lumOff val="40000"/>
                  </a:schemeClr>
                </a:solidFill>
                <a:latin typeface="Cambria" panose="02040503050406030204" pitchFamily="18" charset="0"/>
                <a:ea typeface="Cambria" panose="02040503050406030204" pitchFamily="18" charset="0"/>
              </a:rPr>
              <a:t>At that time a </a:t>
            </a:r>
            <a:r>
              <a:rPr lang="en-US" sz="3400" b="1" i="1" dirty="0">
                <a:solidFill>
                  <a:schemeClr val="accent2"/>
                </a:solidFill>
                <a:latin typeface="Cambria" panose="02040503050406030204" pitchFamily="18" charset="0"/>
                <a:ea typeface="Cambria" panose="02040503050406030204" pitchFamily="18" charset="0"/>
              </a:rPr>
              <a:t>root</a:t>
            </a:r>
            <a:r>
              <a:rPr lang="en-US" sz="3400" i="1" dirty="0">
                <a:solidFill>
                  <a:schemeClr val="accent2">
                    <a:lumMod val="60000"/>
                    <a:lumOff val="40000"/>
                  </a:schemeClr>
                </a:solidFill>
                <a:latin typeface="Cambria" panose="02040503050406030204" pitchFamily="18" charset="0"/>
                <a:ea typeface="Cambria" panose="02040503050406030204" pitchFamily="18" charset="0"/>
              </a:rPr>
              <a:t> from Jesse will stand like a signal flag for the nations.</a:t>
            </a:r>
            <a:endParaRPr lang="en-US" sz="3400" dirty="0"/>
          </a:p>
          <a:p>
            <a:r>
              <a:rPr lang="en-US" sz="4000" dirty="0"/>
              <a:t>The reference to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Jesse</a:t>
            </a:r>
            <a:r>
              <a:rPr lang="en-US" sz="4000" dirty="0"/>
              <a:t>” indicates that the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shoot</a:t>
            </a:r>
            <a:r>
              <a:rPr lang="en-US" sz="4000" dirty="0"/>
              <a:t>” is not </a:t>
            </a:r>
            <a:r>
              <a:rPr lang="en-US" sz="4000" b="1" i="1" dirty="0"/>
              <a:t>just</a:t>
            </a:r>
            <a:r>
              <a:rPr lang="en-US" sz="4000" dirty="0"/>
              <a:t> another king in David’s line but rather </a:t>
            </a:r>
            <a:r>
              <a:rPr lang="en-US" sz="4000" b="1" i="1" dirty="0"/>
              <a:t>another David</a:t>
            </a:r>
            <a:r>
              <a:rPr lang="en-US" sz="4000" dirty="0"/>
              <a:t>. </a:t>
            </a:r>
          </a:p>
          <a:p>
            <a:r>
              <a:rPr lang="en-US" sz="4000" dirty="0"/>
              <a:t>In the books of Kings, kings were often evaluated by how well they measured up to “their father David” (e.g. 2 Kings 18:3) </a:t>
            </a:r>
          </a:p>
          <a:p>
            <a:r>
              <a:rPr lang="en-US" sz="4000" dirty="0"/>
              <a:t>But no king is </a:t>
            </a:r>
            <a:r>
              <a:rPr lang="en-US" sz="4000" b="1" i="1" dirty="0"/>
              <a:t>ever</a:t>
            </a:r>
            <a:r>
              <a:rPr lang="en-US" sz="4000" dirty="0"/>
              <a:t> called “David” or the “son of Jesse”. </a:t>
            </a:r>
          </a:p>
          <a:p>
            <a:pPr marL="0" indent="0">
              <a:buNone/>
            </a:pPr>
            <a:endParaRPr lang="en-US"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The Prophecy of Isaiah (p. 121). InterVarsity Press. </a:t>
            </a:r>
          </a:p>
        </p:txBody>
      </p:sp>
    </p:spTree>
    <p:extLst>
      <p:ext uri="{BB962C8B-B14F-4D97-AF65-F5344CB8AC3E}">
        <p14:creationId xmlns:p14="http://schemas.microsoft.com/office/powerpoint/2010/main" val="31103645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61346"/>
          </a:xfrm>
        </p:spPr>
        <p:txBody>
          <a:bodyPr>
            <a:noAutofit/>
          </a:bodyPr>
          <a:lstStyle/>
          <a:p>
            <a:r>
              <a:rPr lang="en-US" sz="4000" dirty="0">
                <a:solidFill>
                  <a:srgbClr val="FFFF99"/>
                </a:solidFill>
              </a:rPr>
              <a:t>Introduction to Isaiah 11:1-16</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702479"/>
            <a:ext cx="8449370" cy="5783909"/>
          </a:xfrm>
        </p:spPr>
        <p:txBody>
          <a:bodyPr>
            <a:normAutofit fontScale="92500" lnSpcReduction="20000"/>
          </a:bodyPr>
          <a:lstStyle/>
          <a:p>
            <a:r>
              <a:rPr lang="en-US" dirty="0"/>
              <a:t>Among the kings, David </a:t>
            </a:r>
            <a:r>
              <a:rPr lang="en-US" b="1" i="1" dirty="0"/>
              <a:t>alone</a:t>
            </a:r>
            <a:r>
              <a:rPr lang="en-US" dirty="0"/>
              <a:t> was “the son of Jesse” (e.g. 1 Sam 20:27-33; 1 Kings 12:16), and the unexpected reference to Jesse here has tremendous force: when Jesse produces a “</a:t>
            </a:r>
            <a:r>
              <a:rPr lang="en-US" i="1" dirty="0">
                <a:solidFill>
                  <a:schemeClr val="accent2">
                    <a:lumMod val="60000"/>
                    <a:lumOff val="40000"/>
                  </a:schemeClr>
                </a:solidFill>
                <a:latin typeface="Cambria" panose="02040503050406030204" pitchFamily="18" charset="0"/>
                <a:ea typeface="Cambria" panose="02040503050406030204" pitchFamily="18" charset="0"/>
              </a:rPr>
              <a:t>shoot</a:t>
            </a:r>
            <a:r>
              <a:rPr lang="en-US" dirty="0"/>
              <a:t>”, it must be </a:t>
            </a:r>
            <a:r>
              <a:rPr lang="en-US" b="1" i="1" dirty="0"/>
              <a:t>another David</a:t>
            </a:r>
            <a:r>
              <a:rPr lang="en-US" dirty="0"/>
              <a:t>. </a:t>
            </a:r>
          </a:p>
          <a:p>
            <a:r>
              <a:rPr lang="en-US" dirty="0"/>
              <a:t>But to call the expected king a “</a:t>
            </a:r>
            <a:r>
              <a:rPr lang="en-US" b="1" i="1" dirty="0">
                <a:solidFill>
                  <a:schemeClr val="accent2"/>
                </a:solidFill>
                <a:latin typeface="Cambria" panose="02040503050406030204" pitchFamily="18" charset="0"/>
                <a:ea typeface="Cambria" panose="02040503050406030204" pitchFamily="18" charset="0"/>
              </a:rPr>
              <a:t>root</a:t>
            </a:r>
            <a:r>
              <a:rPr lang="en-US" i="1" dirty="0">
                <a:solidFill>
                  <a:schemeClr val="accent2">
                    <a:lumMod val="60000"/>
                    <a:lumOff val="40000"/>
                  </a:schemeClr>
                </a:solidFill>
                <a:latin typeface="Cambria" panose="02040503050406030204" pitchFamily="18" charset="0"/>
                <a:ea typeface="Cambria" panose="02040503050406030204" pitchFamily="18" charset="0"/>
              </a:rPr>
              <a:t> from Jesse </a:t>
            </a:r>
            <a:r>
              <a:rPr lang="en-US" dirty="0"/>
              <a:t>” is another thing altogether. </a:t>
            </a:r>
          </a:p>
          <a:p>
            <a:r>
              <a:rPr lang="en-US" dirty="0"/>
              <a:t>Because this means that </a:t>
            </a:r>
            <a:r>
              <a:rPr lang="en-US" b="1" i="1" dirty="0"/>
              <a:t>Jesse</a:t>
            </a:r>
            <a:r>
              <a:rPr lang="en-US" dirty="0"/>
              <a:t> sprang from </a:t>
            </a:r>
            <a:r>
              <a:rPr lang="en-US" b="1" i="1" dirty="0"/>
              <a:t>him</a:t>
            </a:r>
            <a:r>
              <a:rPr lang="en-US" dirty="0"/>
              <a:t>; he is the root support and origin of the Messianic family in which he would be born. </a:t>
            </a:r>
          </a:p>
          <a:p>
            <a:r>
              <a:rPr lang="en-US" dirty="0"/>
              <a:t>In other words, the Messiah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root</a:t>
            </a:r>
            <a:r>
              <a:rPr lang="en-US" dirty="0"/>
              <a:t>” cause of his own family tree until the day when, within that family, he will “</a:t>
            </a:r>
            <a:r>
              <a:rPr lang="en-US" i="1" dirty="0">
                <a:solidFill>
                  <a:schemeClr val="accent2">
                    <a:lumMod val="60000"/>
                    <a:lumOff val="40000"/>
                  </a:schemeClr>
                </a:solidFill>
                <a:latin typeface="Cambria" panose="02040503050406030204" pitchFamily="18" charset="0"/>
                <a:ea typeface="Cambria" panose="02040503050406030204" pitchFamily="18" charset="0"/>
              </a:rPr>
              <a:t>shoot</a:t>
            </a:r>
            <a:r>
              <a:rPr lang="en-US" dirty="0"/>
              <a:t>” forth from it. </a:t>
            </a:r>
          </a:p>
          <a:p>
            <a:r>
              <a:rPr lang="en-US" dirty="0"/>
              <a:t>In the Old Testament this is a dilemma awaiting resolution.</a:t>
            </a:r>
          </a:p>
          <a:p>
            <a:endParaRPr lang="en-US"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The Prophecy of Isaiah (p. 121). InterVarsity Press. </a:t>
            </a:r>
          </a:p>
        </p:txBody>
      </p:sp>
    </p:spTree>
    <p:extLst>
      <p:ext uri="{BB962C8B-B14F-4D97-AF65-F5344CB8AC3E}">
        <p14:creationId xmlns:p14="http://schemas.microsoft.com/office/powerpoint/2010/main" val="10657066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Character of Messiah</a:t>
            </a:r>
            <a:br>
              <a:rPr lang="en-US" sz="4400" dirty="0">
                <a:solidFill>
                  <a:srgbClr val="FFFF99"/>
                </a:solidFill>
              </a:rPr>
            </a:br>
            <a:r>
              <a:rPr lang="en-US" sz="4400" dirty="0"/>
              <a:t>(</a:t>
            </a:r>
            <a:r>
              <a:rPr lang="en-US" sz="4400" dirty="0">
                <a:solidFill>
                  <a:srgbClr val="FFFF99"/>
                </a:solidFill>
              </a:rPr>
              <a:t>Isaiah 11:1-5</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61789"/>
            <a:ext cx="8849665" cy="5433420"/>
          </a:xfrm>
        </p:spPr>
        <p:txBody>
          <a:bodyPr>
            <a:normAutofit fontScale="92500" lnSpcReduction="10000"/>
          </a:bodyPr>
          <a:lstStyle/>
          <a:p>
            <a:pPr marL="0" indent="0">
              <a:buNone/>
            </a:pPr>
            <a:r>
              <a:rPr lang="en-US" baseline="30000" dirty="0">
                <a:latin typeface="Cambria" panose="02040503050406030204" pitchFamily="18" charset="0"/>
                <a:ea typeface="Cambria" panose="02040503050406030204" pitchFamily="18" charset="0"/>
              </a:rPr>
              <a:t>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shoot will grow out of Jesse’s root stock, a bud will sprout from his roots. </a:t>
            </a:r>
            <a:r>
              <a:rPr lang="en-US" sz="3300" baseline="30000" dirty="0">
                <a:latin typeface="Cambria" panose="02040503050406030204" pitchFamily="18" charset="0"/>
                <a:ea typeface="Cambria" panose="02040503050406030204" pitchFamily="18" charset="0"/>
              </a:rPr>
              <a:t>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Spirit will rest on him— a Spirit that gives extraordinary wisdom, a Spirit that provides the ability to execute plans, a Spirit that produces absolute loyalty to the LORD. </a:t>
            </a:r>
            <a:r>
              <a:rPr lang="en-US" sz="3300" baseline="30000" dirty="0">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take delight in obeying the LORD. He will not judge by mere appearances or make decisions on the basis of hearsay. </a:t>
            </a:r>
            <a:r>
              <a:rPr lang="en-US" sz="3300" baseline="30000" dirty="0">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treat the poor fairly and make right decisions for the downtrodden of the earth. He will strike the earth with the rod of his mouth and order the wicked to be executed. </a:t>
            </a:r>
            <a:r>
              <a:rPr lang="en-US" sz="3300"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Justice will be like a belt around his waist, integrity will be like a belt around his hips. </a:t>
            </a:r>
          </a:p>
        </p:txBody>
      </p:sp>
    </p:spTree>
    <p:extLst>
      <p:ext uri="{BB962C8B-B14F-4D97-AF65-F5344CB8AC3E}">
        <p14:creationId xmlns:p14="http://schemas.microsoft.com/office/powerpoint/2010/main" val="16733310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9418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shoot will grow out of Jesse’s root stock, a bud will sprout from his roots.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094926"/>
            <a:ext cx="8582802" cy="5391462"/>
          </a:xfrm>
        </p:spPr>
        <p:txBody>
          <a:bodyPr>
            <a:normAutofit/>
          </a:bodyPr>
          <a:lstStyle/>
          <a:p>
            <a:r>
              <a:rPr lang="en-US" sz="3600" dirty="0"/>
              <a:t>The forestry imagery that has played such a prominent role in these early chapters continues here. </a:t>
            </a:r>
          </a:p>
          <a:p>
            <a:r>
              <a:rPr lang="en-US" sz="3600" dirty="0"/>
              <a:t>Isaiah sees the “forest” of Israel’s pride having been thoroughly cut down and burned, as prophesied in Isaiah 6:11-13. </a:t>
            </a:r>
          </a:p>
          <a:p>
            <a:r>
              <a:rPr lang="en-US" sz="3600" dirty="0"/>
              <a:t>In its place grew up the mighty “forest” of Assyria. </a:t>
            </a:r>
          </a:p>
          <a:p>
            <a:r>
              <a:rPr lang="en-US" sz="3600" dirty="0"/>
              <a:t>But now that forest </a:t>
            </a:r>
            <a:r>
              <a:rPr lang="en-US" sz="3600" b="1" i="1" dirty="0"/>
              <a:t>too</a:t>
            </a:r>
            <a:r>
              <a:rPr lang="en-US" sz="3600" dirty="0"/>
              <a:t> has been cut down, as prophesied in Isaiah 10:33-34.</a:t>
            </a:r>
          </a:p>
        </p:txBody>
      </p:sp>
      <p:sp>
        <p:nvSpPr>
          <p:cNvPr id="4" name="TextBox 3">
            <a:extLst>
              <a:ext uri="{FF2B5EF4-FFF2-40B4-BE49-F238E27FC236}">
                <a16:creationId xmlns:a16="http://schemas.microsoft.com/office/drawing/2014/main" id="{72AFA8AA-2484-4B1D-A950-45190696EAEA}"/>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187). Zondervan Academic. </a:t>
            </a:r>
          </a:p>
        </p:txBody>
      </p:sp>
    </p:spTree>
    <p:extLst>
      <p:ext uri="{BB962C8B-B14F-4D97-AF65-F5344CB8AC3E}">
        <p14:creationId xmlns:p14="http://schemas.microsoft.com/office/powerpoint/2010/main" val="11016048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9418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shoot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grow out of Jesse’s </a:t>
            </a:r>
            <a:r>
              <a:rPr lang="en-US" sz="2800" i="1" dirty="0">
                <a:solidFill>
                  <a:schemeClr val="accent2"/>
                </a:solidFill>
                <a:latin typeface="Cambria" panose="02040503050406030204" pitchFamily="18" charset="0"/>
                <a:ea typeface="Cambria" panose="02040503050406030204" pitchFamily="18" charset="0"/>
                <a:cs typeface="+mn-cs"/>
              </a:rPr>
              <a:t>root stock</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a:t>
            </a:r>
            <a:r>
              <a:rPr lang="en-US" sz="2800" i="1" dirty="0">
                <a:solidFill>
                  <a:schemeClr val="accent2"/>
                </a:solidFill>
                <a:latin typeface="Cambria" panose="02040503050406030204" pitchFamily="18" charset="0"/>
                <a:ea typeface="Cambria" panose="02040503050406030204" pitchFamily="18" charset="0"/>
                <a:cs typeface="+mn-cs"/>
              </a:rPr>
              <a:t>bud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sprout from his roots.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220508"/>
            <a:ext cx="8582802" cy="4866335"/>
          </a:xfrm>
        </p:spPr>
        <p:txBody>
          <a:bodyPr>
            <a:normAutofit fontScale="85000" lnSpcReduction="10000"/>
          </a:bodyPr>
          <a:lstStyle/>
          <a:p>
            <a:r>
              <a:rPr lang="en-US" sz="3600" dirty="0"/>
              <a:t>In this field of burned-out stumps, a green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shoot</a:t>
            </a:r>
            <a:r>
              <a:rPr lang="en-US" sz="3600" dirty="0"/>
              <a:t>” is springing up from one of the stumps; a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bud</a:t>
            </a:r>
            <a:r>
              <a:rPr lang="en-US" sz="3600" dirty="0"/>
              <a:t>” is coming from the original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root stock [or stump]</a:t>
            </a:r>
            <a:r>
              <a:rPr lang="en-US" sz="3600" dirty="0"/>
              <a:t>.”</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1</a:t>
            </a:r>
          </a:p>
          <a:p>
            <a:r>
              <a:rPr lang="en-US" sz="3600" dirty="0"/>
              <a:t>In seeing this, we are reminded of what the LORD said to Isaiah in Isaiah 6:13 – “</a:t>
            </a:r>
            <a:r>
              <a:rPr lang="en-US" sz="3600" i="1" dirty="0">
                <a:solidFill>
                  <a:srgbClr val="ED7D31">
                    <a:lumMod val="60000"/>
                    <a:lumOff val="40000"/>
                  </a:srgbClr>
                </a:solidFill>
                <a:latin typeface="Cambria" panose="02040503050406030204" pitchFamily="18" charset="0"/>
                <a:ea typeface="Cambria" panose="02040503050406030204" pitchFamily="18" charset="0"/>
              </a:rPr>
              <a:t>Israel's stump will be a holy seed</a:t>
            </a:r>
            <a:r>
              <a:rPr lang="en-US" sz="3600" dirty="0"/>
              <a:t>”</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sz="3600" dirty="0"/>
          </a:p>
          <a:p>
            <a:r>
              <a:rPr lang="en-US" sz="3600" dirty="0"/>
              <a:t>In other words, Yahweh will bring forth from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Jesse’s root stock [stump]</a:t>
            </a:r>
            <a:r>
              <a:rPr lang="en-US" sz="3600" dirty="0"/>
              <a:t>” the Messiah, a king who will fulfill the promise given to David: “</a:t>
            </a:r>
            <a:r>
              <a:rPr lang="en-US" sz="3600" i="1" dirty="0">
                <a:solidFill>
                  <a:srgbClr val="ED7D31">
                    <a:lumMod val="60000"/>
                    <a:lumOff val="40000"/>
                  </a:srgbClr>
                </a:solidFill>
                <a:latin typeface="Cambria" panose="02040503050406030204" pitchFamily="18" charset="0"/>
                <a:ea typeface="Cambria" panose="02040503050406030204" pitchFamily="18" charset="0"/>
              </a:rPr>
              <a:t>Your house and your kingdom will stand before me </a:t>
            </a:r>
            <a:r>
              <a:rPr lang="en-US" sz="3600" b="1" i="1" dirty="0">
                <a:solidFill>
                  <a:schemeClr val="accent2"/>
                </a:solidFill>
                <a:latin typeface="Cambria" panose="02040503050406030204" pitchFamily="18" charset="0"/>
                <a:ea typeface="Cambria" panose="02040503050406030204" pitchFamily="18" charset="0"/>
              </a:rPr>
              <a:t>permanently</a:t>
            </a:r>
            <a:r>
              <a:rPr lang="en-US" sz="3600" i="1" dirty="0">
                <a:solidFill>
                  <a:srgbClr val="ED7D31">
                    <a:lumMod val="60000"/>
                    <a:lumOff val="40000"/>
                  </a:srgbClr>
                </a:solidFill>
                <a:latin typeface="Cambria" panose="02040503050406030204" pitchFamily="18" charset="0"/>
                <a:ea typeface="Cambria" panose="02040503050406030204" pitchFamily="18" charset="0"/>
              </a:rPr>
              <a:t>; your dynasty will be </a:t>
            </a:r>
            <a:r>
              <a:rPr lang="en-US" sz="3600" b="1" i="1" dirty="0">
                <a:solidFill>
                  <a:schemeClr val="accent2"/>
                </a:solidFill>
                <a:latin typeface="Cambria" panose="02040503050406030204" pitchFamily="18" charset="0"/>
                <a:ea typeface="Cambria" panose="02040503050406030204" pitchFamily="18" charset="0"/>
              </a:rPr>
              <a:t>permanent</a:t>
            </a:r>
            <a:r>
              <a:rPr lang="en-US" sz="1800" dirty="0"/>
              <a:t> </a:t>
            </a:r>
            <a:r>
              <a:rPr lang="en-US" sz="3600" dirty="0"/>
              <a:t>”</a:t>
            </a:r>
            <a:r>
              <a:rPr lang="en-US" sz="1800" b="0" i="0" u="none" strike="noStrike" baseline="0" dirty="0">
                <a:latin typeface="Arial" panose="020B0604020202020204" pitchFamily="34" charset="0"/>
              </a:rPr>
              <a:t> </a:t>
            </a:r>
            <a:r>
              <a:rPr lang="en-US" sz="3600" dirty="0"/>
              <a:t>(2 Sam 7:16).</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sz="3600" dirty="0"/>
          </a:p>
        </p:txBody>
      </p:sp>
      <p:sp>
        <p:nvSpPr>
          <p:cNvPr id="4" name="TextBox 3">
            <a:extLst>
              <a:ext uri="{FF2B5EF4-FFF2-40B4-BE49-F238E27FC236}">
                <a16:creationId xmlns:a16="http://schemas.microsoft.com/office/drawing/2014/main" id="{72AFA8AA-2484-4B1D-A950-45190696EAEA}"/>
              </a:ext>
            </a:extLst>
          </p:cNvPr>
          <p:cNvSpPr txBox="1"/>
          <p:nvPr/>
        </p:nvSpPr>
        <p:spPr>
          <a:xfrm>
            <a:off x="0" y="6211669"/>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187). Zondervan Academic.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271) </a:t>
            </a:r>
          </a:p>
        </p:txBody>
      </p:sp>
    </p:spTree>
    <p:extLst>
      <p:ext uri="{BB962C8B-B14F-4D97-AF65-F5344CB8AC3E}">
        <p14:creationId xmlns:p14="http://schemas.microsoft.com/office/powerpoint/2010/main" val="37076748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1754231"/>
          </a:xfrm>
          <a:solidFill>
            <a:schemeClr val="tx1"/>
          </a:solidFill>
          <a:ln w="25400">
            <a:solidFill>
              <a:srgbClr val="FFFF99"/>
            </a:solidFill>
          </a:ln>
        </p:spPr>
        <p:txBody>
          <a:bodyPr>
            <a:noAutofit/>
          </a:body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LORD’s Spirit will rest on him— a Spirit that gives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extraordinary wisdom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Spirit that provides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ability to execute plans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Spirit that produces. </a:t>
            </a:r>
            <a:r>
              <a:rPr lang="en-US" sz="2800" i="1" dirty="0">
                <a:solidFill>
                  <a:schemeClr val="accent2"/>
                </a:solidFill>
                <a:latin typeface="Cambria" panose="02040503050406030204" pitchFamily="18" charset="0"/>
                <a:ea typeface="Cambria" panose="02040503050406030204" pitchFamily="18" charset="0"/>
                <a:cs typeface="+mn-cs"/>
              </a:rPr>
              <a:t>absolute loyalty to the LORD</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950459"/>
            <a:ext cx="8582802" cy="4328684"/>
          </a:xfrm>
        </p:spPr>
        <p:txBody>
          <a:bodyPr>
            <a:normAutofit fontScale="77500" lnSpcReduction="20000"/>
          </a:bodyPr>
          <a:lstStyle/>
          <a:p>
            <a:r>
              <a:rPr lang="en-US" sz="3600" dirty="0"/>
              <a:t>Like King David (1 Sam 16:13), Messiah will be energized by the Lord’s Spirit.</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sz="3600" dirty="0"/>
          </a:p>
          <a:p>
            <a:r>
              <a:rPr lang="en-US" sz="3600" dirty="0"/>
              <a:t>As a result, his reign will be characterized by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extraordinary wisdom</a:t>
            </a:r>
            <a:r>
              <a:rPr lang="en-US" sz="3600" dirty="0"/>
              <a:t>,”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ability to execute plans</a:t>
            </a:r>
            <a:r>
              <a:rPr lang="en-US" sz="3600" dirty="0"/>
              <a:t>,” and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absolute loyalty to the LORD</a:t>
            </a:r>
            <a:r>
              <a:rPr lang="en-US" sz="3600" dirty="0"/>
              <a:t>.”</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sz="3600" dirty="0"/>
          </a:p>
          <a:p>
            <a:r>
              <a:rPr lang="en-US" sz="3600" dirty="0"/>
              <a:t>The problem with too many of the Davidic monarchs who ruled Judah and all of the kings of Israel is that they did </a:t>
            </a:r>
            <a:r>
              <a:rPr lang="en-US" sz="3600" b="1" i="1" dirty="0"/>
              <a:t>not</a:t>
            </a:r>
            <a:r>
              <a:rPr lang="en-US" sz="3600" dirty="0"/>
              <a:t> rule out of a chief concern for obeying, pleasing, and glorifying God.</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2</a:t>
            </a:r>
            <a:r>
              <a:rPr lang="en-US" sz="3600" dirty="0"/>
              <a:t> </a:t>
            </a:r>
          </a:p>
          <a:p>
            <a:r>
              <a:rPr lang="en-US" sz="3600" dirty="0"/>
              <a:t>Instead, the chief concern of too many was with maintaining their own power. </a:t>
            </a:r>
          </a:p>
          <a:p>
            <a:r>
              <a:rPr lang="en-US" sz="3600" b="1" i="1" dirty="0"/>
              <a:t>This</a:t>
            </a:r>
            <a:r>
              <a:rPr lang="en-US" sz="3600" dirty="0"/>
              <a:t> ruler will be different.</a:t>
            </a:r>
            <a:r>
              <a:rPr kumimoji="0" lang="en-US" sz="36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sz="3600" dirty="0"/>
          </a:p>
        </p:txBody>
      </p:sp>
      <p:sp>
        <p:nvSpPr>
          <p:cNvPr id="4" name="TextBox 3">
            <a:extLst>
              <a:ext uri="{FF2B5EF4-FFF2-40B4-BE49-F238E27FC236}">
                <a16:creationId xmlns:a16="http://schemas.microsoft.com/office/drawing/2014/main" id="{72AFA8AA-2484-4B1D-A950-45190696EAEA}"/>
              </a:ext>
            </a:extLst>
          </p:cNvPr>
          <p:cNvSpPr txBox="1"/>
          <p:nvPr/>
        </p:nvSpPr>
        <p:spPr>
          <a:xfrm>
            <a:off x="0"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NET Bible Text Notes.</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187-188). Zondervan Academic.</a:t>
            </a:r>
          </a:p>
        </p:txBody>
      </p:sp>
    </p:spTree>
    <p:extLst>
      <p:ext uri="{BB962C8B-B14F-4D97-AF65-F5344CB8AC3E}">
        <p14:creationId xmlns:p14="http://schemas.microsoft.com/office/powerpoint/2010/main" val="18074314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64449</TotalTime>
  <Words>4222</Words>
  <Application>Microsoft Office PowerPoint</Application>
  <PresentationFormat>On-screen Show (4:3)</PresentationFormat>
  <Paragraphs>147</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Introduction to Isaiah 11:1-16</vt:lpstr>
      <vt:lpstr>Introduction to Isaiah 11:1-16</vt:lpstr>
      <vt:lpstr>Introduction to Isaiah 11:1-16</vt:lpstr>
      <vt:lpstr>Introduction to Isaiah 11:1-16</vt:lpstr>
      <vt:lpstr>The Character of Messiah (Isaiah 11:1-5)</vt:lpstr>
      <vt:lpstr>11:1  A shoot will grow out of Jesse’s root stock, a bud will sprout from his roots. </vt:lpstr>
      <vt:lpstr>11:1  A shoot will grow out of Jesse’s root stock, a bud will sprout from his roots. </vt:lpstr>
      <vt:lpstr>11:2 The LORD’s Spirit will rest on him— a Spirit that gives extraordinary wisdom, a Spirit that provides the ability to execute plans, a Spirit that produces. absolute loyalty to the LORD</vt:lpstr>
      <vt:lpstr>11:3 He will take delight in obeying the LORD. He will not judge by mere appearances or make decisions on the basis of hearsay.</vt:lpstr>
      <vt:lpstr>11:4 He will treat the poor fairly and make right decisions for the downtrodden of the earth. He will strike the earth with the rod of his mouth and order the wicked to be executed. </vt:lpstr>
      <vt:lpstr>11:4 He will treat the poor fairly and make right decisions for the downtrodden of the earth. He will strike the earth with the rod of his mouth and order the wicked to be executed. </vt:lpstr>
      <vt:lpstr>11:5 Justice will be like a belt around his waist, integrity will be like a belt around his hips. </vt:lpstr>
      <vt:lpstr>The Nature of Messiah’s Kingdom (Isaiah 11:6-9)</vt:lpstr>
      <vt:lpstr>11:6 A wolf will reside with a lamb, and a leopard will lie down with a young goat; an ox and a young lion will graze together, as a small child leads them along. 7 A cow and a bear will graze together, their young will lie down together. A lion, like an ox, will eat straw. 8 A baby will play over the hole of a snake; over the nest of a serpent an infant will put his hand. </vt:lpstr>
      <vt:lpstr>PowerPoint Presentation</vt:lpstr>
      <vt:lpstr>PowerPoint Presentation</vt:lpstr>
      <vt:lpstr>11:6 A wolf will reside with a lamb, and a leopard will lie down with a young goat; an ox and a young lion will graze together, as a small child leads them along. 7 A cow and a bear will graze together, their young will lie down together. A lion, like an ox, will eat straw. 8 A baby will play over the hole of a snake; over the nest of a serpent an infant will put his hand. </vt:lpstr>
      <vt:lpstr>11:6 A wolf will reside with a lamb, and a leopard will lie down with a young goat; an ox and a young lion will graze together, as a small child leads them along. 7 A cow and a bear will graze together, their young will lie down together. A lion, like an ox, will eat straw. 8 A baby will play over the hole of a snake; over the nest of a serpent an infant will put his hand. </vt:lpstr>
      <vt:lpstr>11:6 A wolf will reside with a lamb, and a leopard will lie down with a young goat; an ox and a young lion will graze together, as a small child leads them along. 7 A cow and a bear will graze together, their young will lie down together. A lion, like an ox, will eat straw. 8 A baby will play over the hole of a snake; over the nest of a serpent an infant will put his hand. </vt:lpstr>
      <vt:lpstr>11:9 They will no longer injure or destroy on my entire royal mountain. For there will be universal submission to the LORD’s sovereignty, just as the waters completely cover the sea. </vt:lpstr>
      <vt:lpstr>11:9 They will no longer injure or destroy on my entire royal mountain. For there will be universal submission to the LORD’s sovereignty, just as the waters completely cover the sea. </vt:lpstr>
      <vt:lpstr>Next Time</vt:lpstr>
      <vt:lpstr>Class Discussion Time</vt:lpstr>
      <vt:lpstr>Class Discussion Time</vt:lpstr>
      <vt:lpstr>Revelation 20:1-10</vt:lpstr>
      <vt:lpstr>Dispensational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727</cp:revision>
  <cp:lastPrinted>2023-06-18T14:17:10Z</cp:lastPrinted>
  <dcterms:created xsi:type="dcterms:W3CDTF">2022-12-04T03:23:23Z</dcterms:created>
  <dcterms:modified xsi:type="dcterms:W3CDTF">2023-06-18T14:18:37Z</dcterms:modified>
</cp:coreProperties>
</file>