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29"/>
  </p:notesMasterIdLst>
  <p:handoutMasterIdLst>
    <p:handoutMasterId r:id="rId30"/>
  </p:handoutMasterIdLst>
  <p:sldIdLst>
    <p:sldId id="3670" r:id="rId3"/>
    <p:sldId id="3671" r:id="rId4"/>
    <p:sldId id="3683" r:id="rId5"/>
    <p:sldId id="3673" r:id="rId6"/>
    <p:sldId id="3682" r:id="rId7"/>
    <p:sldId id="3717" r:id="rId8"/>
    <p:sldId id="3718" r:id="rId9"/>
    <p:sldId id="3694" r:id="rId10"/>
    <p:sldId id="3719" r:id="rId11"/>
    <p:sldId id="3720" r:id="rId12"/>
    <p:sldId id="3721" r:id="rId13"/>
    <p:sldId id="3679" r:id="rId14"/>
    <p:sldId id="3716" r:id="rId15"/>
    <p:sldId id="3695" r:id="rId16"/>
    <p:sldId id="3725" r:id="rId17"/>
    <p:sldId id="3706" r:id="rId18"/>
    <p:sldId id="3707" r:id="rId19"/>
    <p:sldId id="3693" r:id="rId20"/>
    <p:sldId id="3722" r:id="rId21"/>
    <p:sldId id="3723" r:id="rId22"/>
    <p:sldId id="3680" r:id="rId23"/>
    <p:sldId id="3715" r:id="rId24"/>
    <p:sldId id="3724" r:id="rId25"/>
    <p:sldId id="3710" r:id="rId26"/>
    <p:sldId id="3711" r:id="rId27"/>
    <p:sldId id="3712" r:id="rId28"/>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4B183"/>
    <a:srgbClr val="FFF4E7"/>
    <a:srgbClr val="FFF2CC"/>
    <a:srgbClr val="0000FF"/>
    <a:srgbClr val="3D481F"/>
    <a:srgbClr val="334017"/>
    <a:srgbClr val="FFCCCC"/>
    <a:srgbClr val="3E491F"/>
    <a:srgbClr val="3440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2" autoAdjust="0"/>
    <p:restoredTop sz="94636" autoAdjust="0"/>
  </p:normalViewPr>
  <p:slideViewPr>
    <p:cSldViewPr snapToGrid="0">
      <p:cViewPr varScale="1">
        <p:scale>
          <a:sx n="162" d="100"/>
          <a:sy n="162" d="100"/>
        </p:scale>
        <p:origin x="1084" y="100"/>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6/30/2023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6/30/2023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6/30/2023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6/30/2023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6/30/2023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6/30/2023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6/30/2023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6/30/2023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6/30/2023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6/30/2023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6/30/2023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6/30/2023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6/30/2023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6/30/2023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6/30/2023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6/30/2023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6/30/2023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6/30/2023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6/30/2023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6/30/2023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6/30/2023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9.xml"/><Relationship Id="rId4" Type="http://schemas.openxmlformats.org/officeDocument/2006/relationships/hyperlink" Target="https://www.weareteachers.com/moving-beyond-classroom-discussions/"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6442625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012511"/>
          </a:xfrm>
        </p:spPr>
        <p:txBody>
          <a:bodyPr>
            <a:noAutofit/>
          </a:bodyPr>
          <a:lstStyle/>
          <a:p>
            <a:r>
              <a:rPr lang="en-US" sz="4000" dirty="0"/>
              <a:t>Summoning Warriors for an Assault</a:t>
            </a:r>
            <a:br>
              <a:rPr lang="en-US" sz="4000" dirty="0">
                <a:solidFill>
                  <a:srgbClr val="FFFF99"/>
                </a:solidFill>
              </a:rPr>
            </a:br>
            <a:r>
              <a:rPr lang="en-US" sz="4000" dirty="0">
                <a:solidFill>
                  <a:srgbClr val="FFFF99"/>
                </a:solidFill>
              </a:rPr>
              <a:t>Isaiah 13:1-5</a:t>
            </a:r>
            <a:endParaRPr lang="en-US" sz="40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1079227"/>
            <a:ext cx="8449370" cy="5407160"/>
          </a:xfrm>
        </p:spPr>
        <p:txBody>
          <a:bodyPr>
            <a:normAutofit fontScale="85000" lnSpcReduction="10000"/>
          </a:bodyPr>
          <a:lstStyle/>
          <a:p>
            <a:r>
              <a:rPr lang="en-US" sz="4000" dirty="0"/>
              <a:t>These warriors are divinely called, though they may not be aware of it. </a:t>
            </a:r>
          </a:p>
          <a:p>
            <a:r>
              <a:rPr lang="en-US" sz="4000" dirty="0"/>
              <a:t>They are tools in the hand of the sovereign Lord just as the </a:t>
            </a:r>
            <a:r>
              <a:rPr lang="en-US" sz="4000" b="1" i="1" dirty="0"/>
              <a:t>Assyrians</a:t>
            </a:r>
            <a:r>
              <a:rPr lang="en-US" sz="4000" dirty="0"/>
              <a:t> were when </a:t>
            </a:r>
            <a:r>
              <a:rPr lang="en-US" sz="4000" b="1" i="1" dirty="0"/>
              <a:t>they</a:t>
            </a:r>
            <a:r>
              <a:rPr lang="en-US" sz="4000" dirty="0"/>
              <a:t> were used by God to discipline the nation of Israel (cf. Isaiah 10:5-7)</a:t>
            </a:r>
          </a:p>
          <a:p>
            <a:r>
              <a:rPr lang="en-US" sz="4000" dirty="0"/>
              <a:t>The fact that the LORD calls these chosen soldiers “</a:t>
            </a:r>
            <a:r>
              <a:rPr kumimoji="0" lang="en-US" sz="40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cs typeface="+mn-cs"/>
              </a:rPr>
              <a:t>my boasting, arrogant ones</a:t>
            </a:r>
            <a:r>
              <a:rPr lang="en-US" sz="4000" dirty="0"/>
              <a:t>” does </a:t>
            </a:r>
            <a:r>
              <a:rPr lang="en-US" sz="4000" b="1" i="1" dirty="0"/>
              <a:t>not</a:t>
            </a:r>
            <a:r>
              <a:rPr lang="en-US" sz="4000" dirty="0"/>
              <a:t> imply that he </a:t>
            </a:r>
            <a:r>
              <a:rPr lang="en-US" sz="4000" b="1" i="1" dirty="0"/>
              <a:t>approves</a:t>
            </a:r>
            <a:r>
              <a:rPr lang="en-US" sz="4000" dirty="0"/>
              <a:t> of their arrogance.</a:t>
            </a:r>
          </a:p>
          <a:p>
            <a:r>
              <a:rPr lang="en-US" sz="4000" dirty="0"/>
              <a:t>Nevertheless they are </a:t>
            </a:r>
            <a:r>
              <a:rPr lang="en-US" sz="4000" b="1" i="1" dirty="0"/>
              <a:t>controlled</a:t>
            </a:r>
            <a:r>
              <a:rPr lang="en-US" sz="4000" dirty="0"/>
              <a:t> by him and </a:t>
            </a:r>
            <a:r>
              <a:rPr lang="en-US" sz="4000" b="1" i="1" dirty="0"/>
              <a:t>used</a:t>
            </a:r>
            <a:r>
              <a:rPr lang="en-US" sz="4000" dirty="0"/>
              <a:t> by him to accomplish his purposes.</a:t>
            </a:r>
          </a:p>
          <a:p>
            <a:endParaRPr lang="en-US" sz="4000" dirty="0"/>
          </a:p>
          <a:p>
            <a:endParaRPr lang="en-US" sz="4000" dirty="0"/>
          </a:p>
          <a:p>
            <a:endParaRPr lang="en-US" sz="4000" dirty="0"/>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302-308)</a:t>
            </a:r>
          </a:p>
        </p:txBody>
      </p:sp>
    </p:spTree>
    <p:extLst>
      <p:ext uri="{BB962C8B-B14F-4D97-AF65-F5344CB8AC3E}">
        <p14:creationId xmlns:p14="http://schemas.microsoft.com/office/powerpoint/2010/main" val="34040790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012511"/>
          </a:xfrm>
        </p:spPr>
        <p:txBody>
          <a:bodyPr>
            <a:noAutofit/>
          </a:bodyPr>
          <a:lstStyle/>
          <a:p>
            <a:r>
              <a:rPr lang="en-US" sz="4000" dirty="0"/>
              <a:t>Summoning Warriors for an Assault</a:t>
            </a:r>
            <a:br>
              <a:rPr lang="en-US" sz="4000" dirty="0">
                <a:solidFill>
                  <a:srgbClr val="FFFF99"/>
                </a:solidFill>
              </a:rPr>
            </a:br>
            <a:r>
              <a:rPr lang="en-US" sz="4000" dirty="0">
                <a:solidFill>
                  <a:srgbClr val="FFFF99"/>
                </a:solidFill>
              </a:rPr>
              <a:t>Isaiah 13:1-5</a:t>
            </a:r>
            <a:endParaRPr lang="en-US" sz="40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1079227"/>
            <a:ext cx="8449370" cy="5407160"/>
          </a:xfrm>
        </p:spPr>
        <p:txBody>
          <a:bodyPr>
            <a:normAutofit fontScale="70000" lnSpcReduction="20000"/>
          </a:bodyPr>
          <a:lstStyle/>
          <a:p>
            <a:r>
              <a:rPr lang="en-US" sz="4600" dirty="0"/>
              <a:t>As Isaiah views the gathering troops, he sees them coming from “</a:t>
            </a:r>
            <a:r>
              <a:rPr lang="en-US" sz="4600" i="1" dirty="0">
                <a:solidFill>
                  <a:schemeClr val="accent2">
                    <a:lumMod val="60000"/>
                    <a:lumOff val="40000"/>
                  </a:schemeClr>
                </a:solidFill>
                <a:latin typeface="Cambria" panose="02040503050406030204" pitchFamily="18" charset="0"/>
                <a:ea typeface="Cambria" panose="02040503050406030204" pitchFamily="18" charset="0"/>
              </a:rPr>
              <a:t>a distant land</a:t>
            </a:r>
            <a:r>
              <a:rPr lang="en-US" sz="4600" dirty="0"/>
              <a:t>” on the far “</a:t>
            </a:r>
            <a:r>
              <a:rPr lang="en-US" sz="4600" i="1" dirty="0">
                <a:solidFill>
                  <a:schemeClr val="accent2">
                    <a:lumMod val="60000"/>
                    <a:lumOff val="40000"/>
                  </a:schemeClr>
                </a:solidFill>
                <a:latin typeface="Cambria" panose="02040503050406030204" pitchFamily="18" charset="0"/>
                <a:ea typeface="Cambria" panose="02040503050406030204" pitchFamily="18" charset="0"/>
              </a:rPr>
              <a:t>horizon</a:t>
            </a:r>
            <a:r>
              <a:rPr lang="en-US" sz="4600" dirty="0"/>
              <a:t>”.</a:t>
            </a:r>
          </a:p>
          <a:p>
            <a:r>
              <a:rPr lang="en-US" sz="4600" dirty="0"/>
              <a:t>The intended </a:t>
            </a:r>
            <a:r>
              <a:rPr lang="en-US" sz="4600" b="1" i="1" dirty="0"/>
              <a:t>extent</a:t>
            </a:r>
            <a:r>
              <a:rPr lang="en-US" sz="4600" dirty="0"/>
              <a:t> of this judgment is unclear.</a:t>
            </a:r>
          </a:p>
          <a:p>
            <a:r>
              <a:rPr lang="en-US" sz="4600" dirty="0"/>
              <a:t>It says in verse 5 that the pending judgment is coming to destroy, </a:t>
            </a:r>
            <a:r>
              <a:rPr lang="en-US" sz="4600" b="1" i="1" dirty="0"/>
              <a:t>not</a:t>
            </a:r>
            <a:r>
              <a:rPr lang="en-US" sz="4600" dirty="0"/>
              <a:t> just Babylon, but “</a:t>
            </a:r>
            <a:r>
              <a:rPr kumimoji="0" lang="en-US" sz="46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rPr>
              <a:t>the </a:t>
            </a:r>
            <a:r>
              <a:rPr kumimoji="0" lang="en-US" sz="4600" b="1" i="1" u="none" strike="noStrike" kern="1200" cap="none" spc="0" normalizeH="0" baseline="0" noProof="0" dirty="0">
                <a:ln>
                  <a:noFill/>
                </a:ln>
                <a:solidFill>
                  <a:schemeClr val="accent2"/>
                </a:solidFill>
                <a:effectLst/>
                <a:uLnTx/>
                <a:uFillTx/>
                <a:latin typeface="Cambria" panose="02040503050406030204" pitchFamily="18" charset="0"/>
                <a:ea typeface="Cambria" panose="02040503050406030204" pitchFamily="18" charset="0"/>
              </a:rPr>
              <a:t>whole earth</a:t>
            </a:r>
            <a:r>
              <a:rPr kumimoji="0" lang="en-US" sz="4600" b="0" i="1" u="none" strike="noStrike" kern="1200" cap="none" spc="0" normalizeH="0" baseline="0" noProof="0" dirty="0">
                <a:ln>
                  <a:noFill/>
                </a:ln>
                <a:solidFill>
                  <a:srgbClr val="ED7D31">
                    <a:lumMod val="60000"/>
                    <a:lumOff val="40000"/>
                  </a:srgbClr>
                </a:solidFill>
                <a:effectLst/>
                <a:uLnTx/>
                <a:uFillTx/>
                <a:latin typeface="Cambria" panose="02040503050406030204" pitchFamily="18" charset="0"/>
                <a:ea typeface="Cambria" panose="02040503050406030204" pitchFamily="18" charset="0"/>
              </a:rPr>
              <a:t>.</a:t>
            </a:r>
            <a:r>
              <a:rPr lang="en-US" sz="4600" dirty="0"/>
              <a:t>”</a:t>
            </a:r>
          </a:p>
          <a:p>
            <a:r>
              <a:rPr lang="en-US" sz="4600" dirty="0"/>
              <a:t>Though the prophecy as introduced in verse </a:t>
            </a:r>
            <a:r>
              <a:rPr lang="en-US" sz="4600" b="1" i="1" dirty="0"/>
              <a:t>1</a:t>
            </a:r>
            <a:r>
              <a:rPr lang="en-US" sz="4600" dirty="0"/>
              <a:t> is directed against “</a:t>
            </a:r>
            <a:r>
              <a:rPr lang="en-US" sz="4600" i="1" dirty="0">
                <a:solidFill>
                  <a:srgbClr val="ED7D31">
                    <a:lumMod val="60000"/>
                    <a:lumOff val="40000"/>
                  </a:srgbClr>
                </a:solidFill>
                <a:latin typeface="Cambria" panose="02040503050406030204" pitchFamily="18" charset="0"/>
                <a:ea typeface="Cambria" panose="02040503050406030204" pitchFamily="18" charset="0"/>
              </a:rPr>
              <a:t>Babylon</a:t>
            </a:r>
            <a:r>
              <a:rPr lang="en-US" sz="4600" dirty="0"/>
              <a:t>”, in verse </a:t>
            </a:r>
            <a:r>
              <a:rPr lang="en-US" sz="4600" b="1" i="1" dirty="0"/>
              <a:t>5</a:t>
            </a:r>
            <a:r>
              <a:rPr lang="en-US" sz="4600" dirty="0"/>
              <a:t> the focus is on the </a:t>
            </a:r>
            <a:r>
              <a:rPr lang="en-US" sz="4600" b="1" i="1" dirty="0"/>
              <a:t>greater</a:t>
            </a:r>
            <a:r>
              <a:rPr lang="en-US" sz="4600" dirty="0"/>
              <a:t> scope of judgment that will take place in the “</a:t>
            </a:r>
            <a:r>
              <a:rPr lang="en-US" sz="4800" i="1" dirty="0">
                <a:solidFill>
                  <a:schemeClr val="accent2">
                    <a:lumMod val="60000"/>
                    <a:lumOff val="40000"/>
                  </a:schemeClr>
                </a:solidFill>
                <a:latin typeface="Cambria" panose="02040503050406030204" pitchFamily="18" charset="0"/>
                <a:ea typeface="Cambria" panose="02040503050406030204" pitchFamily="18" charset="0"/>
              </a:rPr>
              <a:t>the LORD’s day of judgment</a:t>
            </a:r>
            <a:r>
              <a:rPr lang="en-US" sz="4600" dirty="0"/>
              <a:t>” – a term that will be introduced in the next verse.</a:t>
            </a:r>
          </a:p>
          <a:p>
            <a:endParaRPr lang="en-US" sz="4000" dirty="0"/>
          </a:p>
          <a:p>
            <a:endParaRPr lang="en-US" sz="4000" dirty="0"/>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302-308)</a:t>
            </a:r>
          </a:p>
        </p:txBody>
      </p:sp>
    </p:spTree>
    <p:extLst>
      <p:ext uri="{BB962C8B-B14F-4D97-AF65-F5344CB8AC3E}">
        <p14:creationId xmlns:p14="http://schemas.microsoft.com/office/powerpoint/2010/main" val="242874402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298998"/>
          </a:xfrm>
        </p:spPr>
        <p:txBody>
          <a:bodyPr>
            <a:noAutofit/>
          </a:bodyPr>
          <a:lstStyle/>
          <a:p>
            <a:r>
              <a:rPr lang="en-US" sz="4000" dirty="0"/>
              <a:t>The Terrors of the Day of the LORD</a:t>
            </a:r>
            <a:br>
              <a:rPr lang="en-US" sz="4000" dirty="0">
                <a:solidFill>
                  <a:srgbClr val="FFFF99"/>
                </a:solidFill>
              </a:rPr>
            </a:br>
            <a:r>
              <a:rPr lang="en-US" sz="4000" dirty="0">
                <a:solidFill>
                  <a:srgbClr val="FFFF99"/>
                </a:solidFill>
              </a:rPr>
              <a:t>Isaiah 13:6-8</a:t>
            </a:r>
            <a:endParaRPr lang="en-US" sz="40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597257"/>
            <a:ext cx="8849665" cy="5260743"/>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13:6</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Wail, for the LORD’s day of judgment is near; it comes with all the destructive power of the Sovereign One. </a:t>
            </a:r>
            <a:r>
              <a:rPr lang="en-US" sz="3600" baseline="30000" dirty="0">
                <a:latin typeface="Cambria" panose="02040503050406030204" pitchFamily="18" charset="0"/>
                <a:ea typeface="Cambria" panose="02040503050406030204" pitchFamily="18" charset="0"/>
              </a:rPr>
              <a:t>7</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For this reason all hands hang limp, every human heart loses its courage. </a:t>
            </a:r>
            <a:r>
              <a:rPr lang="en-US" sz="3600" baseline="30000" dirty="0">
                <a:latin typeface="Cambria" panose="02040503050406030204" pitchFamily="18" charset="0"/>
                <a:ea typeface="Cambria" panose="02040503050406030204" pitchFamily="18" charset="0"/>
              </a:rPr>
              <a:t>8</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They panic – cramps and pain seize hold of them like those of a woman who is straining to give birth. They look at one another in astonishment; their faces are flushed red.</a:t>
            </a:r>
          </a:p>
        </p:txBody>
      </p:sp>
    </p:spTree>
    <p:extLst>
      <p:ext uri="{BB962C8B-B14F-4D97-AF65-F5344CB8AC3E}">
        <p14:creationId xmlns:p14="http://schemas.microsoft.com/office/powerpoint/2010/main" val="23578919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012511"/>
          </a:xfrm>
        </p:spPr>
        <p:txBody>
          <a:bodyPr>
            <a:noAutofit/>
          </a:bodyPr>
          <a:lstStyle/>
          <a:p>
            <a:r>
              <a:rPr lang="en-US" sz="4000" dirty="0"/>
              <a:t>The Terrors of the Day of the LORD</a:t>
            </a:r>
            <a:br>
              <a:rPr lang="en-US" sz="4000" dirty="0">
                <a:solidFill>
                  <a:srgbClr val="FFFF99"/>
                </a:solidFill>
              </a:rPr>
            </a:br>
            <a:r>
              <a:rPr lang="en-US" sz="4000" dirty="0">
                <a:solidFill>
                  <a:srgbClr val="FFFF99"/>
                </a:solidFill>
              </a:rPr>
              <a:t>Isaiah 13:6-8</a:t>
            </a:r>
            <a:endParaRPr lang="en-US" sz="40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1255828"/>
            <a:ext cx="8449370" cy="5230559"/>
          </a:xfrm>
        </p:spPr>
        <p:txBody>
          <a:bodyPr>
            <a:normAutofit fontScale="70000" lnSpcReduction="20000"/>
          </a:bodyPr>
          <a:lstStyle/>
          <a:p>
            <a:r>
              <a:rPr lang="en-US" sz="4000" dirty="0"/>
              <a:t>In verses 6-8 the inhabitants of this threatened country are called upon to “</a:t>
            </a:r>
            <a:r>
              <a:rPr lang="en-US" sz="4000" i="1" dirty="0">
                <a:solidFill>
                  <a:srgbClr val="ED7D31">
                    <a:lumMod val="60000"/>
                    <a:lumOff val="40000"/>
                  </a:srgbClr>
                </a:solidFill>
                <a:latin typeface="Cambria" panose="02040503050406030204" pitchFamily="18" charset="0"/>
                <a:ea typeface="Cambria" panose="02040503050406030204" pitchFamily="18" charset="0"/>
              </a:rPr>
              <a:t>wail</a:t>
            </a:r>
            <a:r>
              <a:rPr lang="en-US" sz="4000" dirty="0"/>
              <a:t>” as they see the coming judgment.</a:t>
            </a:r>
          </a:p>
          <a:p>
            <a:r>
              <a:rPr lang="en-US" sz="4000" dirty="0"/>
              <a:t>Those who experience this judgment will be </a:t>
            </a:r>
            <a:r>
              <a:rPr lang="en-US" sz="4000" b="1" i="1" dirty="0"/>
              <a:t>overwhelmed</a:t>
            </a:r>
            <a:r>
              <a:rPr lang="en-US" sz="4000" dirty="0"/>
              <a:t> by what they see coming and will be </a:t>
            </a:r>
            <a:r>
              <a:rPr lang="en-US" sz="4000" b="1" i="1" dirty="0"/>
              <a:t>helpless</a:t>
            </a:r>
            <a:r>
              <a:rPr lang="en-US" sz="4000" dirty="0"/>
              <a:t> to resist.</a:t>
            </a:r>
          </a:p>
          <a:p>
            <a:r>
              <a:rPr lang="en-US" sz="4000" dirty="0"/>
              <a:t>Their “</a:t>
            </a:r>
            <a:r>
              <a:rPr lang="en-US" sz="4000" i="1" dirty="0">
                <a:solidFill>
                  <a:schemeClr val="accent2">
                    <a:lumMod val="60000"/>
                    <a:lumOff val="40000"/>
                  </a:schemeClr>
                </a:solidFill>
                <a:latin typeface="Cambria" panose="02040503050406030204" pitchFamily="18" charset="0"/>
                <a:ea typeface="Cambria" panose="02040503050406030204" pitchFamily="18" charset="0"/>
              </a:rPr>
              <a:t>hands hang limp</a:t>
            </a:r>
            <a:r>
              <a:rPr lang="en-US" sz="4000" dirty="0"/>
              <a:t>” unable to even reach for their weapons to defend themselves as their hearts have lost all “</a:t>
            </a:r>
            <a:r>
              <a:rPr lang="en-US" sz="4000" i="1" dirty="0">
                <a:solidFill>
                  <a:schemeClr val="accent2">
                    <a:lumMod val="60000"/>
                    <a:lumOff val="40000"/>
                  </a:schemeClr>
                </a:solidFill>
                <a:latin typeface="Cambria" panose="02040503050406030204" pitchFamily="18" charset="0"/>
                <a:ea typeface="Cambria" panose="02040503050406030204" pitchFamily="18" charset="0"/>
              </a:rPr>
              <a:t>courage</a:t>
            </a:r>
            <a:r>
              <a:rPr lang="en-US" sz="4000" dirty="0"/>
              <a:t>”.</a:t>
            </a:r>
          </a:p>
          <a:p>
            <a:r>
              <a:rPr lang="en-US" sz="4000" dirty="0"/>
              <a:t>In their “</a:t>
            </a:r>
            <a:r>
              <a:rPr lang="en-US" sz="4000" i="1" dirty="0">
                <a:solidFill>
                  <a:srgbClr val="ED7D31">
                    <a:lumMod val="60000"/>
                    <a:lumOff val="40000"/>
                  </a:srgbClr>
                </a:solidFill>
                <a:latin typeface="Cambria" panose="02040503050406030204" pitchFamily="18" charset="0"/>
                <a:ea typeface="Cambria" panose="02040503050406030204" pitchFamily="18" charset="0"/>
              </a:rPr>
              <a:t>panic</a:t>
            </a:r>
            <a:r>
              <a:rPr lang="en-US" sz="4000" dirty="0"/>
              <a:t>” they are compared to “</a:t>
            </a:r>
            <a:r>
              <a:rPr lang="en-US" sz="4000" i="1" dirty="0">
                <a:solidFill>
                  <a:srgbClr val="ED7D31">
                    <a:lumMod val="60000"/>
                    <a:lumOff val="40000"/>
                  </a:srgbClr>
                </a:solidFill>
                <a:latin typeface="Cambria" panose="02040503050406030204" pitchFamily="18" charset="0"/>
                <a:ea typeface="Cambria" panose="02040503050406030204" pitchFamily="18" charset="0"/>
              </a:rPr>
              <a:t>a woman who is straining to give birth</a:t>
            </a:r>
            <a:r>
              <a:rPr lang="en-US" sz="4000" dirty="0"/>
              <a:t>” – facing sudden, unavoidable </a:t>
            </a:r>
            <a:r>
              <a:rPr lang="en-US" sz="4000" b="1" i="1" dirty="0"/>
              <a:t>agony</a:t>
            </a:r>
            <a:r>
              <a:rPr lang="en-US" sz="4000" dirty="0"/>
              <a:t>, and having great </a:t>
            </a:r>
            <a:r>
              <a:rPr lang="en-US" sz="4000" b="1" i="1" dirty="0"/>
              <a:t>anxiety</a:t>
            </a:r>
            <a:r>
              <a:rPr lang="en-US" sz="4000" dirty="0"/>
              <a:t> as to the outcome of what they are about to go through.</a:t>
            </a:r>
          </a:p>
          <a:p>
            <a:r>
              <a:rPr lang="en-US" sz="4000" dirty="0"/>
              <a:t> Their faces are “</a:t>
            </a:r>
            <a:r>
              <a:rPr lang="en-US" sz="4000" i="1" dirty="0">
                <a:solidFill>
                  <a:srgbClr val="ED7D31">
                    <a:lumMod val="60000"/>
                    <a:lumOff val="40000"/>
                  </a:srgbClr>
                </a:solidFill>
                <a:latin typeface="Cambria" panose="02040503050406030204" pitchFamily="18" charset="0"/>
                <a:ea typeface="Cambria" panose="02040503050406030204" pitchFamily="18" charset="0"/>
              </a:rPr>
              <a:t>flushed red</a:t>
            </a:r>
            <a:r>
              <a:rPr lang="en-US" sz="4000" dirty="0"/>
              <a:t>” with </a:t>
            </a:r>
            <a:r>
              <a:rPr lang="en-US" sz="4000" b="1" i="1" dirty="0"/>
              <a:t>shame</a:t>
            </a:r>
            <a:r>
              <a:rPr lang="en-US" sz="4000" dirty="0"/>
              <a:t> at their lack of </a:t>
            </a:r>
            <a:r>
              <a:rPr lang="en-US" sz="4000" dirty="0" err="1"/>
              <a:t>abilty</a:t>
            </a:r>
            <a:r>
              <a:rPr lang="en-US" sz="4000" dirty="0"/>
              <a:t> to deal with what they are now facing.</a:t>
            </a:r>
          </a:p>
          <a:p>
            <a:endParaRPr lang="en-US" sz="4000" dirty="0"/>
          </a:p>
          <a:p>
            <a:endParaRPr lang="en-US" sz="4000" dirty="0"/>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308-310)</a:t>
            </a:r>
          </a:p>
        </p:txBody>
      </p:sp>
    </p:spTree>
    <p:extLst>
      <p:ext uri="{BB962C8B-B14F-4D97-AF65-F5344CB8AC3E}">
        <p14:creationId xmlns:p14="http://schemas.microsoft.com/office/powerpoint/2010/main" val="15497263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0"/>
            <a:ext cx="9144000" cy="1004664"/>
          </a:xfrm>
        </p:spPr>
        <p:txBody>
          <a:bodyPr>
            <a:noAutofit/>
          </a:bodyPr>
          <a:lstStyle/>
          <a:p>
            <a:r>
              <a:rPr lang="en-US" sz="3200" dirty="0"/>
              <a:t>Destruction Caused by the LORD’s Judgment </a:t>
            </a:r>
            <a:br>
              <a:rPr lang="en-US" sz="3200" dirty="0">
                <a:solidFill>
                  <a:srgbClr val="FFFF99"/>
                </a:solidFill>
              </a:rPr>
            </a:br>
            <a:r>
              <a:rPr lang="en-US" sz="3200" dirty="0">
                <a:solidFill>
                  <a:srgbClr val="FFFF99"/>
                </a:solidFill>
              </a:rPr>
              <a:t>Isaiah 13:9-16</a:t>
            </a:r>
            <a:endParaRPr lang="en-US" sz="32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55090" y="1055682"/>
            <a:ext cx="8849665" cy="5765036"/>
          </a:xfrm>
        </p:spPr>
        <p:txBody>
          <a:bodyPr>
            <a:normAutofit fontScale="92500" lnSpcReduction="10000"/>
          </a:bodyPr>
          <a:lstStyle/>
          <a:p>
            <a:pPr marL="0" indent="0">
              <a:buNone/>
            </a:pPr>
            <a:r>
              <a:rPr lang="en-US" baseline="30000" dirty="0">
                <a:latin typeface="Cambria" panose="02040503050406030204" pitchFamily="18" charset="0"/>
                <a:ea typeface="Cambria" panose="02040503050406030204" pitchFamily="18" charset="0"/>
              </a:rPr>
              <a:t>9</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the LORD’s day of judgment is coming; it is a day of cruelty and savage, raging anger, destroying the earth and annihilating its sinners. </a:t>
            </a:r>
            <a:r>
              <a:rPr lang="en-US" baseline="30000" dirty="0">
                <a:latin typeface="Cambria" panose="02040503050406030204" pitchFamily="18" charset="0"/>
                <a:ea typeface="Cambria" panose="02040503050406030204" pitchFamily="18" charset="0"/>
              </a:rPr>
              <a:t>10</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Indeed the stars in the sky and their constellations no longer give out their light; the sun is darkened as soon as it rises, and the moon does not shine. </a:t>
            </a:r>
            <a:r>
              <a:rPr lang="en-US" baseline="30000" dirty="0">
                <a:latin typeface="Cambria" panose="02040503050406030204" pitchFamily="18" charset="0"/>
                <a:ea typeface="Cambria" panose="02040503050406030204" pitchFamily="18" charset="0"/>
              </a:rPr>
              <a:t>11</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will punish the world for its evil and wicked people for their sin. I will put an end to the pride of the insolent, I will bring down the arrogance of tyrants. </a:t>
            </a:r>
            <a:r>
              <a:rPr lang="en-US" baseline="30000" dirty="0">
                <a:latin typeface="Cambria" panose="02040503050406030204" pitchFamily="18" charset="0"/>
                <a:ea typeface="Cambria" panose="02040503050406030204" pitchFamily="18" charset="0"/>
              </a:rPr>
              <a:t>12</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will make human beings more scarce than pure gold and people more scarce than gold from Ophir. </a:t>
            </a:r>
            <a:r>
              <a:rPr lang="en-US" baseline="30000" dirty="0">
                <a:latin typeface="Cambria" panose="02040503050406030204" pitchFamily="18" charset="0"/>
                <a:ea typeface="Cambria" panose="02040503050406030204" pitchFamily="18" charset="0"/>
              </a:rPr>
              <a:t>13</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So I will shake the heavens, and the earth will shake loose from its foundation, because of the fury of the LORD of Heaven’s Armies, in the day he vents his raging anger. </a:t>
            </a:r>
          </a:p>
        </p:txBody>
      </p:sp>
    </p:spTree>
    <p:extLst>
      <p:ext uri="{BB962C8B-B14F-4D97-AF65-F5344CB8AC3E}">
        <p14:creationId xmlns:p14="http://schemas.microsoft.com/office/powerpoint/2010/main" val="25880846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0"/>
            <a:ext cx="9144000" cy="1004664"/>
          </a:xfrm>
        </p:spPr>
        <p:txBody>
          <a:bodyPr>
            <a:noAutofit/>
          </a:bodyPr>
          <a:lstStyle/>
          <a:p>
            <a:r>
              <a:rPr lang="en-US" sz="3200" dirty="0"/>
              <a:t>Destruction Caused by the LORD’s Judgment </a:t>
            </a:r>
            <a:br>
              <a:rPr lang="en-US" sz="3200" dirty="0">
                <a:solidFill>
                  <a:srgbClr val="FFFF99"/>
                </a:solidFill>
              </a:rPr>
            </a:br>
            <a:r>
              <a:rPr lang="en-US" sz="3200" dirty="0">
                <a:solidFill>
                  <a:srgbClr val="FFFF99"/>
                </a:solidFill>
              </a:rPr>
              <a:t>Isaiah 13:9-16</a:t>
            </a:r>
            <a:endParaRPr lang="en-US" sz="32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55090" y="1055682"/>
            <a:ext cx="8849665" cy="6230084"/>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14</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Like a frightened gazelle or a sheep with no shepherd, each will turn toward home, each will run to his homeland. </a:t>
            </a:r>
            <a:r>
              <a:rPr lang="en-US" sz="3600" baseline="30000" dirty="0">
                <a:latin typeface="Cambria" panose="02040503050406030204" pitchFamily="18" charset="0"/>
                <a:ea typeface="Cambria" panose="02040503050406030204" pitchFamily="18" charset="0"/>
              </a:rPr>
              <a:t>15</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Everyone who is caught will be stabbed; everyone who is seized will die by the sword. </a:t>
            </a:r>
            <a:r>
              <a:rPr lang="en-US" sz="3600" baseline="30000" dirty="0">
                <a:latin typeface="Cambria" panose="02040503050406030204" pitchFamily="18" charset="0"/>
                <a:ea typeface="Cambria" panose="02040503050406030204" pitchFamily="18" charset="0"/>
              </a:rPr>
              <a:t>16</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Their children will be smashed to pieces before their very eyes; their houses will be looted and their wives raped. </a:t>
            </a:r>
          </a:p>
        </p:txBody>
      </p:sp>
    </p:spTree>
    <p:extLst>
      <p:ext uri="{BB962C8B-B14F-4D97-AF65-F5344CB8AC3E}">
        <p14:creationId xmlns:p14="http://schemas.microsoft.com/office/powerpoint/2010/main" val="235474508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918323"/>
          </a:xfrm>
        </p:spPr>
        <p:txBody>
          <a:bodyPr>
            <a:noAutofit/>
          </a:bodyPr>
          <a:lstStyle/>
          <a:p>
            <a:r>
              <a:rPr lang="en-US" sz="3200" dirty="0"/>
              <a:t>Destruction Caused by the LORD’s Judgment </a:t>
            </a:r>
            <a:br>
              <a:rPr lang="en-US" sz="3200" dirty="0">
                <a:solidFill>
                  <a:srgbClr val="FFFF99"/>
                </a:solidFill>
              </a:rPr>
            </a:br>
            <a:r>
              <a:rPr lang="en-US" sz="3200" dirty="0">
                <a:solidFill>
                  <a:srgbClr val="FFFF99"/>
                </a:solidFill>
              </a:rPr>
              <a:t>Isaiah 13:9-16</a:t>
            </a:r>
            <a:endParaRPr lang="en-US" sz="32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66863" y="969342"/>
            <a:ext cx="8610273" cy="5517046"/>
          </a:xfrm>
        </p:spPr>
        <p:txBody>
          <a:bodyPr>
            <a:normAutofit fontScale="77500" lnSpcReduction="20000"/>
          </a:bodyPr>
          <a:lstStyle/>
          <a:p>
            <a:r>
              <a:rPr lang="en-US" sz="4000" dirty="0"/>
              <a:t>In verse 9 Isaiah describes what is about to occur on “</a:t>
            </a:r>
            <a:r>
              <a:rPr lang="en-US" sz="4000" i="1" dirty="0">
                <a:solidFill>
                  <a:schemeClr val="accent2">
                    <a:lumMod val="60000"/>
                    <a:lumOff val="40000"/>
                  </a:schemeClr>
                </a:solidFill>
                <a:latin typeface="Cambria" panose="02040503050406030204" pitchFamily="18" charset="0"/>
                <a:ea typeface="Cambria" panose="02040503050406030204" pitchFamily="18" charset="0"/>
              </a:rPr>
              <a:t>the LORD’s day of judgment</a:t>
            </a:r>
            <a:r>
              <a:rPr lang="en-US" sz="4000" dirty="0"/>
              <a:t>” (literally, “</a:t>
            </a:r>
            <a:r>
              <a:rPr lang="en-US" sz="4000" i="1" dirty="0">
                <a:solidFill>
                  <a:schemeClr val="accent2">
                    <a:lumMod val="60000"/>
                    <a:lumOff val="40000"/>
                  </a:schemeClr>
                </a:solidFill>
                <a:latin typeface="Cambria" panose="02040503050406030204" pitchFamily="18" charset="0"/>
                <a:ea typeface="Cambria" panose="02040503050406030204" pitchFamily="18" charset="0"/>
              </a:rPr>
              <a:t>the</a:t>
            </a:r>
            <a:r>
              <a:rPr lang="en-US" sz="4000" dirty="0"/>
              <a:t> </a:t>
            </a:r>
            <a:r>
              <a:rPr lang="en-US" sz="4000" i="1" dirty="0">
                <a:solidFill>
                  <a:schemeClr val="accent2">
                    <a:lumMod val="60000"/>
                    <a:lumOff val="40000"/>
                  </a:schemeClr>
                </a:solidFill>
                <a:latin typeface="Cambria" panose="02040503050406030204" pitchFamily="18" charset="0"/>
                <a:ea typeface="Cambria" panose="02040503050406030204" pitchFamily="18" charset="0"/>
              </a:rPr>
              <a:t>Day of the Lord</a:t>
            </a:r>
            <a:r>
              <a:rPr lang="en-US" sz="4000" dirty="0"/>
              <a:t>” in the Hebrew) – a term that </a:t>
            </a:r>
            <a:r>
              <a:rPr lang="en-US" sz="4000" b="1" i="1" dirty="0"/>
              <a:t>first</a:t>
            </a:r>
            <a:r>
              <a:rPr lang="en-US" sz="4000" dirty="0"/>
              <a:t> appeared in back in verse 6.</a:t>
            </a:r>
          </a:p>
          <a:p>
            <a:r>
              <a:rPr lang="en-US" sz="4000" dirty="0"/>
              <a:t>“</a:t>
            </a:r>
            <a:r>
              <a:rPr lang="en-US" sz="4000" i="1" dirty="0">
                <a:solidFill>
                  <a:schemeClr val="accent2">
                    <a:lumMod val="60000"/>
                    <a:lumOff val="40000"/>
                  </a:schemeClr>
                </a:solidFill>
                <a:latin typeface="Cambria" panose="02040503050406030204" pitchFamily="18" charset="0"/>
                <a:ea typeface="Cambria" panose="02040503050406030204" pitchFamily="18" charset="0"/>
              </a:rPr>
              <a:t>The</a:t>
            </a:r>
            <a:r>
              <a:rPr lang="en-US" sz="4000" dirty="0"/>
              <a:t> </a:t>
            </a:r>
            <a:r>
              <a:rPr lang="en-US" sz="4000" i="1" dirty="0">
                <a:solidFill>
                  <a:schemeClr val="accent2">
                    <a:lumMod val="60000"/>
                    <a:lumOff val="40000"/>
                  </a:schemeClr>
                </a:solidFill>
                <a:latin typeface="Cambria" panose="02040503050406030204" pitchFamily="18" charset="0"/>
                <a:ea typeface="Cambria" panose="02040503050406030204" pitchFamily="18" charset="0"/>
              </a:rPr>
              <a:t>Day of the Lord</a:t>
            </a:r>
            <a:r>
              <a:rPr lang="en-US" sz="4000" dirty="0"/>
              <a:t>” is an eschatological (i.e. end times) term used </a:t>
            </a:r>
            <a:r>
              <a:rPr lang="en-US" sz="4000" b="1" i="1" dirty="0"/>
              <a:t>throughout</a:t>
            </a:r>
            <a:r>
              <a:rPr lang="en-US" sz="4000" dirty="0"/>
              <a:t> scripture.</a:t>
            </a:r>
          </a:p>
          <a:p>
            <a:r>
              <a:rPr lang="en-US" sz="4000" dirty="0"/>
              <a:t>In scripture, “</a:t>
            </a:r>
            <a:r>
              <a:rPr lang="en-US" sz="4000" i="1" dirty="0">
                <a:solidFill>
                  <a:schemeClr val="accent2">
                    <a:lumMod val="60000"/>
                    <a:lumOff val="40000"/>
                  </a:schemeClr>
                </a:solidFill>
                <a:latin typeface="Cambria" panose="02040503050406030204" pitchFamily="18" charset="0"/>
                <a:ea typeface="Cambria" panose="02040503050406030204" pitchFamily="18" charset="0"/>
              </a:rPr>
              <a:t>the</a:t>
            </a:r>
            <a:r>
              <a:rPr lang="en-US" sz="4000" dirty="0"/>
              <a:t> </a:t>
            </a:r>
            <a:r>
              <a:rPr lang="en-US" sz="4000" i="1" dirty="0">
                <a:solidFill>
                  <a:schemeClr val="accent2">
                    <a:lumMod val="60000"/>
                    <a:lumOff val="40000"/>
                  </a:schemeClr>
                </a:solidFill>
                <a:latin typeface="Cambria" panose="02040503050406030204" pitchFamily="18" charset="0"/>
                <a:ea typeface="Cambria" panose="02040503050406030204" pitchFamily="18" charset="0"/>
              </a:rPr>
              <a:t>Day of the Lord</a:t>
            </a:r>
            <a:r>
              <a:rPr lang="en-US" sz="4000" dirty="0"/>
              <a:t>” is an occasion when Yahweh actively intervenes to punish sin that has come to a climax at some point in history.</a:t>
            </a:r>
          </a:p>
          <a:p>
            <a:r>
              <a:rPr lang="en-US" sz="4000" dirty="0"/>
              <a:t>This punishment may come through an invasion or through some natural disaster.</a:t>
            </a:r>
          </a:p>
          <a:p>
            <a:r>
              <a:rPr lang="en-US" sz="4000" dirty="0"/>
              <a:t>All these </a:t>
            </a:r>
            <a:r>
              <a:rPr lang="en-US" sz="4000" b="1" i="1" dirty="0"/>
              <a:t>lesser</a:t>
            </a:r>
            <a:r>
              <a:rPr lang="en-US" sz="4000" dirty="0"/>
              <a:t> interventions in history will reach an </a:t>
            </a:r>
            <a:r>
              <a:rPr lang="en-US" sz="4000" b="1" i="1" dirty="0"/>
              <a:t>ultimate</a:t>
            </a:r>
            <a:r>
              <a:rPr lang="en-US" sz="4000" dirty="0"/>
              <a:t> conclusion at the </a:t>
            </a:r>
            <a:r>
              <a:rPr lang="en-US" sz="4000" b="1" i="1" dirty="0"/>
              <a:t>actual</a:t>
            </a:r>
            <a:r>
              <a:rPr lang="en-US" sz="4000" dirty="0"/>
              <a:t> coming of the Lord </a:t>
            </a:r>
            <a:r>
              <a:rPr lang="en-US" sz="4000" b="1" i="1" dirty="0"/>
              <a:t>himself</a:t>
            </a:r>
            <a:r>
              <a:rPr lang="en-US" sz="4000" dirty="0"/>
              <a:t> in the last days when there will be a </a:t>
            </a:r>
            <a:r>
              <a:rPr lang="en-US" sz="4000" b="1" i="1" dirty="0"/>
              <a:t>final</a:t>
            </a:r>
            <a:r>
              <a:rPr lang="en-US" sz="4000" dirty="0"/>
              <a:t> “</a:t>
            </a:r>
            <a:r>
              <a:rPr lang="en-US" sz="4000" i="1" dirty="0">
                <a:solidFill>
                  <a:schemeClr val="accent2">
                    <a:lumMod val="60000"/>
                    <a:lumOff val="40000"/>
                  </a:schemeClr>
                </a:solidFill>
                <a:latin typeface="Cambria" panose="02040503050406030204" pitchFamily="18" charset="0"/>
                <a:ea typeface="Cambria" panose="02040503050406030204" pitchFamily="18" charset="0"/>
              </a:rPr>
              <a:t>Day of the Lord</a:t>
            </a:r>
            <a:r>
              <a:rPr lang="en-US" sz="4000" dirty="0"/>
              <a:t>”.</a:t>
            </a:r>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Article on “Day of the Lord”;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New Bible Dictionary Second Edition</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JD Douglas Editor; 1982</a:t>
            </a:r>
          </a:p>
        </p:txBody>
      </p:sp>
    </p:spTree>
    <p:extLst>
      <p:ext uri="{BB962C8B-B14F-4D97-AF65-F5344CB8AC3E}">
        <p14:creationId xmlns:p14="http://schemas.microsoft.com/office/powerpoint/2010/main" val="27369106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988964"/>
          </a:xfrm>
        </p:spPr>
        <p:txBody>
          <a:bodyPr>
            <a:noAutofit/>
          </a:bodyPr>
          <a:lstStyle/>
          <a:p>
            <a:r>
              <a:rPr lang="en-US" sz="3200" dirty="0"/>
              <a:t>Destruction Caused by the LORD’s Judgment </a:t>
            </a:r>
            <a:br>
              <a:rPr lang="en-US" sz="3200" dirty="0">
                <a:solidFill>
                  <a:srgbClr val="FFFF99"/>
                </a:solidFill>
              </a:rPr>
            </a:br>
            <a:r>
              <a:rPr lang="en-US" sz="3200" dirty="0">
                <a:solidFill>
                  <a:srgbClr val="FFFF99"/>
                </a:solidFill>
              </a:rPr>
              <a:t>Isaiah 13:9-16</a:t>
            </a:r>
            <a:endParaRPr lang="en-US" sz="32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66863" y="1024284"/>
            <a:ext cx="8610273" cy="5462104"/>
          </a:xfrm>
        </p:spPr>
        <p:txBody>
          <a:bodyPr>
            <a:normAutofit fontScale="85000" lnSpcReduction="10000"/>
          </a:bodyPr>
          <a:lstStyle/>
          <a:p>
            <a:r>
              <a:rPr lang="en-US" sz="4000" dirty="0"/>
              <a:t>Quite often when scripture describes one of these earlier “</a:t>
            </a:r>
            <a:r>
              <a:rPr lang="en-US" sz="4000" i="1" dirty="0">
                <a:solidFill>
                  <a:schemeClr val="accent2">
                    <a:lumMod val="60000"/>
                    <a:lumOff val="40000"/>
                  </a:schemeClr>
                </a:solidFill>
                <a:latin typeface="Cambria" panose="02040503050406030204" pitchFamily="18" charset="0"/>
                <a:ea typeface="Cambria" panose="02040503050406030204" pitchFamily="18" charset="0"/>
              </a:rPr>
              <a:t>Day of the Lord</a:t>
            </a:r>
            <a:r>
              <a:rPr lang="en-US" sz="4000" dirty="0"/>
              <a:t>” events, it will go back and forth between describing the earlier event and describing what will happen in the </a:t>
            </a:r>
            <a:r>
              <a:rPr lang="en-US" sz="4000" b="1" i="1" dirty="0"/>
              <a:t>final</a:t>
            </a:r>
            <a:r>
              <a:rPr lang="en-US" sz="4000" dirty="0"/>
              <a:t> “</a:t>
            </a:r>
            <a:r>
              <a:rPr lang="en-US" sz="4000" i="1" dirty="0">
                <a:solidFill>
                  <a:schemeClr val="accent2">
                    <a:lumMod val="60000"/>
                    <a:lumOff val="40000"/>
                  </a:schemeClr>
                </a:solidFill>
                <a:latin typeface="Cambria" panose="02040503050406030204" pitchFamily="18" charset="0"/>
                <a:ea typeface="Cambria" panose="02040503050406030204" pitchFamily="18" charset="0"/>
              </a:rPr>
              <a:t>Day of the Lord</a:t>
            </a:r>
            <a:r>
              <a:rPr lang="en-US" sz="4000" dirty="0"/>
              <a:t>”, since the </a:t>
            </a:r>
            <a:r>
              <a:rPr lang="en-US" sz="4000" b="1" i="1" dirty="0"/>
              <a:t>earlier</a:t>
            </a:r>
            <a:r>
              <a:rPr lang="en-US" sz="4000" dirty="0"/>
              <a:t> event </a:t>
            </a:r>
            <a:r>
              <a:rPr lang="en-US" sz="4000" b="1" i="1" dirty="0"/>
              <a:t>prefigures</a:t>
            </a:r>
            <a:r>
              <a:rPr lang="en-US" sz="4000" dirty="0"/>
              <a:t> the </a:t>
            </a:r>
            <a:r>
              <a:rPr lang="en-US" sz="4000" b="1" i="1" dirty="0"/>
              <a:t>final</a:t>
            </a:r>
            <a:r>
              <a:rPr lang="en-US" sz="4000" dirty="0"/>
              <a:t> event.</a:t>
            </a:r>
          </a:p>
          <a:p>
            <a:r>
              <a:rPr lang="en-US" sz="4000" dirty="0"/>
              <a:t>And I believe this is what we see happening in this text:</a:t>
            </a:r>
          </a:p>
          <a:p>
            <a:r>
              <a:rPr lang="en-US" sz="4000" dirty="0"/>
              <a:t>The judgment of Babylon is described as  “</a:t>
            </a:r>
            <a:r>
              <a:rPr lang="en-US" sz="4000" i="1" dirty="0">
                <a:solidFill>
                  <a:schemeClr val="accent2">
                    <a:lumMod val="60000"/>
                    <a:lumOff val="40000"/>
                  </a:schemeClr>
                </a:solidFill>
                <a:latin typeface="Cambria" panose="02040503050406030204" pitchFamily="18" charset="0"/>
                <a:ea typeface="Cambria" panose="02040503050406030204" pitchFamily="18" charset="0"/>
              </a:rPr>
              <a:t>the</a:t>
            </a:r>
            <a:r>
              <a:rPr lang="en-US" sz="4000" dirty="0"/>
              <a:t> </a:t>
            </a:r>
            <a:r>
              <a:rPr lang="en-US" sz="4000" i="1" dirty="0">
                <a:solidFill>
                  <a:schemeClr val="accent2">
                    <a:lumMod val="60000"/>
                    <a:lumOff val="40000"/>
                  </a:schemeClr>
                </a:solidFill>
                <a:latin typeface="Cambria" panose="02040503050406030204" pitchFamily="18" charset="0"/>
                <a:ea typeface="Cambria" panose="02040503050406030204" pitchFamily="18" charset="0"/>
              </a:rPr>
              <a:t>Day of the Lord</a:t>
            </a:r>
            <a:r>
              <a:rPr lang="en-US" sz="4000" dirty="0"/>
              <a:t>” in that it </a:t>
            </a:r>
            <a:r>
              <a:rPr lang="en-US" sz="4000" b="1" i="1" dirty="0"/>
              <a:t>prefigures</a:t>
            </a:r>
            <a:r>
              <a:rPr lang="en-US" sz="4000" dirty="0"/>
              <a:t> the larger, more terrifying judgment that will take place on the </a:t>
            </a:r>
            <a:r>
              <a:rPr lang="en-US" sz="4000" b="1" i="1" dirty="0"/>
              <a:t>final</a:t>
            </a:r>
            <a:r>
              <a:rPr lang="en-US" sz="4000" dirty="0"/>
              <a:t> “</a:t>
            </a:r>
            <a:r>
              <a:rPr lang="en-US" sz="4000" i="1" dirty="0">
                <a:solidFill>
                  <a:schemeClr val="accent2">
                    <a:lumMod val="60000"/>
                    <a:lumOff val="40000"/>
                  </a:schemeClr>
                </a:solidFill>
                <a:latin typeface="Cambria" panose="02040503050406030204" pitchFamily="18" charset="0"/>
                <a:ea typeface="Cambria" panose="02040503050406030204" pitchFamily="18" charset="0"/>
              </a:rPr>
              <a:t>Day of the Lord</a:t>
            </a:r>
            <a:r>
              <a:rPr lang="en-US" sz="4000" dirty="0"/>
              <a:t>” .</a:t>
            </a:r>
          </a:p>
          <a:p>
            <a:endParaRPr lang="en-US" sz="4000" dirty="0"/>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Article on “Day of the Lord”;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New Bible Dictionary Second Edition</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JD Douglas Editor; 1982</a:t>
            </a:r>
          </a:p>
        </p:txBody>
      </p:sp>
    </p:spTree>
    <p:extLst>
      <p:ext uri="{BB962C8B-B14F-4D97-AF65-F5344CB8AC3E}">
        <p14:creationId xmlns:p14="http://schemas.microsoft.com/office/powerpoint/2010/main" val="70994297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012511"/>
          </a:xfrm>
        </p:spPr>
        <p:txBody>
          <a:bodyPr>
            <a:noAutofit/>
          </a:bodyPr>
          <a:lstStyle/>
          <a:p>
            <a:r>
              <a:rPr lang="en-US" sz="3200" dirty="0"/>
              <a:t>Destruction Caused by the LORD’s Judgment </a:t>
            </a:r>
            <a:br>
              <a:rPr lang="en-US" sz="3200" dirty="0">
                <a:solidFill>
                  <a:srgbClr val="FFFF99"/>
                </a:solidFill>
              </a:rPr>
            </a:br>
            <a:r>
              <a:rPr lang="en-US" sz="3200" dirty="0">
                <a:solidFill>
                  <a:srgbClr val="FFFF99"/>
                </a:solidFill>
              </a:rPr>
              <a:t>Isaiah 13:9-16</a:t>
            </a:r>
            <a:endParaRPr lang="en-US" sz="32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98259" y="1110623"/>
            <a:ext cx="8653442" cy="5710095"/>
          </a:xfrm>
        </p:spPr>
        <p:txBody>
          <a:bodyPr>
            <a:normAutofit fontScale="77500" lnSpcReduction="20000"/>
          </a:bodyPr>
          <a:lstStyle/>
          <a:p>
            <a:r>
              <a:rPr lang="en-US" sz="4100" dirty="0"/>
              <a:t>Throughout verses 9-16 we see the judgment of a </a:t>
            </a:r>
            <a:r>
              <a:rPr lang="en-US" sz="4100" b="1" i="1" dirty="0"/>
              <a:t>much wider group </a:t>
            </a:r>
            <a:r>
              <a:rPr lang="en-US" sz="4100" dirty="0"/>
              <a:t>taking place than just the Babylonians:</a:t>
            </a:r>
          </a:p>
          <a:p>
            <a:pPr lvl="1"/>
            <a:r>
              <a:rPr lang="en-US" sz="3900" dirty="0">
                <a:solidFill>
                  <a:srgbClr val="FFFF99"/>
                </a:solidFill>
              </a:rPr>
              <a:t>verse 9</a:t>
            </a:r>
            <a:r>
              <a:rPr lang="en-US" sz="3900" dirty="0"/>
              <a:t> talks about “</a:t>
            </a:r>
            <a:r>
              <a:rPr lang="en-US" sz="3900" i="1" dirty="0">
                <a:solidFill>
                  <a:schemeClr val="accent2">
                    <a:lumMod val="60000"/>
                    <a:lumOff val="40000"/>
                  </a:schemeClr>
                </a:solidFill>
                <a:latin typeface="Cambria" panose="02040503050406030204" pitchFamily="18" charset="0"/>
                <a:ea typeface="Cambria" panose="02040503050406030204" pitchFamily="18" charset="0"/>
              </a:rPr>
              <a:t>destroying the </a:t>
            </a:r>
            <a:r>
              <a:rPr lang="en-US" sz="3900" b="1" i="1" dirty="0">
                <a:solidFill>
                  <a:schemeClr val="accent2"/>
                </a:solidFill>
                <a:latin typeface="Cambria" panose="02040503050406030204" pitchFamily="18" charset="0"/>
                <a:ea typeface="Cambria" panose="02040503050406030204" pitchFamily="18" charset="0"/>
              </a:rPr>
              <a:t>earth</a:t>
            </a:r>
            <a:r>
              <a:rPr lang="en-US" sz="3900" i="1" dirty="0">
                <a:solidFill>
                  <a:schemeClr val="accent2">
                    <a:lumMod val="60000"/>
                    <a:lumOff val="40000"/>
                  </a:schemeClr>
                </a:solidFill>
                <a:latin typeface="Cambria" panose="02040503050406030204" pitchFamily="18" charset="0"/>
                <a:ea typeface="Cambria" panose="02040503050406030204" pitchFamily="18" charset="0"/>
              </a:rPr>
              <a:t> [not just Babylonians] and annihilating its sinners</a:t>
            </a:r>
            <a:r>
              <a:rPr lang="en-US" sz="3900" dirty="0"/>
              <a:t>”</a:t>
            </a:r>
          </a:p>
          <a:p>
            <a:pPr lvl="1"/>
            <a:r>
              <a:rPr lang="en-US" sz="3900" dirty="0">
                <a:solidFill>
                  <a:srgbClr val="FFFF99"/>
                </a:solidFill>
              </a:rPr>
              <a:t>verse 11 </a:t>
            </a:r>
            <a:r>
              <a:rPr lang="en-US" sz="3900" dirty="0"/>
              <a:t>says “</a:t>
            </a:r>
            <a:r>
              <a:rPr lang="en-US" sz="3900" i="1" dirty="0">
                <a:solidFill>
                  <a:schemeClr val="accent2">
                    <a:lumMod val="60000"/>
                    <a:lumOff val="40000"/>
                  </a:schemeClr>
                </a:solidFill>
                <a:latin typeface="Cambria" panose="02040503050406030204" pitchFamily="18" charset="0"/>
                <a:ea typeface="Cambria" panose="02040503050406030204" pitchFamily="18" charset="0"/>
              </a:rPr>
              <a:t>I will punish the </a:t>
            </a:r>
            <a:r>
              <a:rPr lang="en-US" sz="3900" b="1" i="1" dirty="0">
                <a:solidFill>
                  <a:schemeClr val="accent2"/>
                </a:solidFill>
                <a:latin typeface="Cambria" panose="02040503050406030204" pitchFamily="18" charset="0"/>
                <a:ea typeface="Cambria" panose="02040503050406030204" pitchFamily="18" charset="0"/>
              </a:rPr>
              <a:t>world</a:t>
            </a:r>
            <a:r>
              <a:rPr lang="en-US" sz="3900" i="1" dirty="0">
                <a:solidFill>
                  <a:schemeClr val="accent2">
                    <a:lumMod val="60000"/>
                    <a:lumOff val="40000"/>
                  </a:schemeClr>
                </a:solidFill>
                <a:latin typeface="Cambria" panose="02040503050406030204" pitchFamily="18" charset="0"/>
                <a:ea typeface="Cambria" panose="02040503050406030204" pitchFamily="18" charset="0"/>
              </a:rPr>
              <a:t> [not just Babylonia] for its evil</a:t>
            </a:r>
            <a:r>
              <a:rPr lang="en-US" sz="3900" dirty="0"/>
              <a:t>”</a:t>
            </a:r>
          </a:p>
          <a:p>
            <a:pPr lvl="1"/>
            <a:r>
              <a:rPr lang="en-US" sz="3900" dirty="0">
                <a:solidFill>
                  <a:srgbClr val="FFFF99"/>
                </a:solidFill>
              </a:rPr>
              <a:t>verse 13 </a:t>
            </a:r>
            <a:r>
              <a:rPr lang="en-US" sz="3900" dirty="0"/>
              <a:t>shows judgment taking place on a </a:t>
            </a:r>
            <a:r>
              <a:rPr lang="en-US" sz="3900" b="1" i="1" dirty="0"/>
              <a:t>universal</a:t>
            </a:r>
            <a:r>
              <a:rPr lang="en-US" sz="3900" dirty="0"/>
              <a:t> scale as the Lord says he will “</a:t>
            </a:r>
            <a:r>
              <a:rPr lang="en-US" sz="3900" i="1" dirty="0">
                <a:solidFill>
                  <a:schemeClr val="accent2">
                    <a:lumMod val="60000"/>
                    <a:lumOff val="40000"/>
                  </a:schemeClr>
                </a:solidFill>
                <a:latin typeface="Cambria" panose="02040503050406030204" pitchFamily="18" charset="0"/>
                <a:ea typeface="Cambria" panose="02040503050406030204" pitchFamily="18" charset="0"/>
              </a:rPr>
              <a:t>shake the heavens, and the earth will shake loose from its foundation…</a:t>
            </a:r>
            <a:r>
              <a:rPr lang="en-US" sz="3900" dirty="0"/>
              <a:t>” </a:t>
            </a:r>
          </a:p>
          <a:p>
            <a:pPr lvl="1"/>
            <a:r>
              <a:rPr lang="en-US" sz="3900" dirty="0"/>
              <a:t>This </a:t>
            </a:r>
            <a:r>
              <a:rPr lang="en-US" sz="3900" b="1" i="1" dirty="0"/>
              <a:t>last</a:t>
            </a:r>
            <a:r>
              <a:rPr lang="en-US" sz="3900" dirty="0"/>
              <a:t> statement is reminiscent of </a:t>
            </a:r>
            <a:r>
              <a:rPr lang="en-US" sz="3900" dirty="0">
                <a:solidFill>
                  <a:srgbClr val="FFFF99"/>
                </a:solidFill>
              </a:rPr>
              <a:t>Heb 12:26-27</a:t>
            </a:r>
            <a:r>
              <a:rPr lang="en-US" sz="3900" dirty="0"/>
              <a:t> where the author (citing </a:t>
            </a:r>
            <a:r>
              <a:rPr lang="en-US" sz="4000" dirty="0"/>
              <a:t>Haggai) </a:t>
            </a:r>
            <a:r>
              <a:rPr lang="en-US" sz="3900" dirty="0"/>
              <a:t>talks about how in the last judgment the Lord promised that he will “</a:t>
            </a:r>
            <a:r>
              <a:rPr lang="en-US" sz="3900" i="1" dirty="0">
                <a:solidFill>
                  <a:schemeClr val="accent2">
                    <a:lumMod val="60000"/>
                    <a:lumOff val="40000"/>
                  </a:schemeClr>
                </a:solidFill>
                <a:latin typeface="Cambria" panose="02040503050406030204" pitchFamily="18" charset="0"/>
                <a:ea typeface="Cambria" panose="02040503050406030204" pitchFamily="18" charset="0"/>
              </a:rPr>
              <a:t>once more </a:t>
            </a:r>
            <a:r>
              <a:rPr lang="en-US" sz="3900" b="1" i="1" dirty="0">
                <a:solidFill>
                  <a:schemeClr val="accent2"/>
                </a:solidFill>
                <a:latin typeface="Cambria" panose="02040503050406030204" pitchFamily="18" charset="0"/>
                <a:ea typeface="Cambria" panose="02040503050406030204" pitchFamily="18" charset="0"/>
              </a:rPr>
              <a:t>shake</a:t>
            </a:r>
            <a:r>
              <a:rPr lang="en-US" sz="3900" i="1" dirty="0">
                <a:solidFill>
                  <a:schemeClr val="accent2">
                    <a:lumMod val="60000"/>
                    <a:lumOff val="40000"/>
                  </a:schemeClr>
                </a:solidFill>
                <a:latin typeface="Cambria" panose="02040503050406030204" pitchFamily="18" charset="0"/>
                <a:ea typeface="Cambria" panose="02040503050406030204" pitchFamily="18" charset="0"/>
              </a:rPr>
              <a:t> not only the </a:t>
            </a:r>
            <a:r>
              <a:rPr lang="en-US" sz="3900" b="1" i="1" dirty="0">
                <a:solidFill>
                  <a:schemeClr val="accent2"/>
                </a:solidFill>
                <a:latin typeface="Cambria" panose="02040503050406030204" pitchFamily="18" charset="0"/>
                <a:ea typeface="Cambria" panose="02040503050406030204" pitchFamily="18" charset="0"/>
              </a:rPr>
              <a:t>earth</a:t>
            </a:r>
            <a:r>
              <a:rPr lang="en-US" sz="3900" i="1" dirty="0">
                <a:solidFill>
                  <a:schemeClr val="accent2">
                    <a:lumMod val="60000"/>
                    <a:lumOff val="40000"/>
                  </a:schemeClr>
                </a:solidFill>
                <a:latin typeface="Cambria" panose="02040503050406030204" pitchFamily="18" charset="0"/>
                <a:ea typeface="Cambria" panose="02040503050406030204" pitchFamily="18" charset="0"/>
              </a:rPr>
              <a:t> but </a:t>
            </a:r>
            <a:r>
              <a:rPr lang="en-US" sz="3900" b="1" i="1" dirty="0">
                <a:solidFill>
                  <a:schemeClr val="accent2"/>
                </a:solidFill>
                <a:latin typeface="Cambria" panose="02040503050406030204" pitchFamily="18" charset="0"/>
                <a:ea typeface="Cambria" panose="02040503050406030204" pitchFamily="18" charset="0"/>
              </a:rPr>
              <a:t>heaven</a:t>
            </a:r>
            <a:r>
              <a:rPr lang="en-US" sz="3900" i="1" dirty="0">
                <a:solidFill>
                  <a:schemeClr val="accent2">
                    <a:lumMod val="60000"/>
                    <a:lumOff val="40000"/>
                  </a:schemeClr>
                </a:solidFill>
                <a:latin typeface="Cambria" panose="02040503050406030204" pitchFamily="18" charset="0"/>
                <a:ea typeface="Cambria" panose="02040503050406030204" pitchFamily="18" charset="0"/>
              </a:rPr>
              <a:t> too…so that what is unshaken may remain.</a:t>
            </a:r>
            <a:r>
              <a:rPr lang="en-US" sz="3900" dirty="0"/>
              <a:t>”</a:t>
            </a:r>
          </a:p>
          <a:p>
            <a:endParaRPr lang="en-US" sz="4000" dirty="0"/>
          </a:p>
        </p:txBody>
      </p:sp>
    </p:spTree>
    <p:extLst>
      <p:ext uri="{BB962C8B-B14F-4D97-AF65-F5344CB8AC3E}">
        <p14:creationId xmlns:p14="http://schemas.microsoft.com/office/powerpoint/2010/main" val="20771430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012511"/>
          </a:xfrm>
        </p:spPr>
        <p:txBody>
          <a:bodyPr>
            <a:noAutofit/>
          </a:bodyPr>
          <a:lstStyle/>
          <a:p>
            <a:r>
              <a:rPr lang="en-US" sz="3200" dirty="0"/>
              <a:t>Destruction Caused by the LORD’s Judgment </a:t>
            </a:r>
            <a:br>
              <a:rPr lang="en-US" sz="3200" dirty="0">
                <a:solidFill>
                  <a:srgbClr val="FFFF99"/>
                </a:solidFill>
              </a:rPr>
            </a:br>
            <a:r>
              <a:rPr lang="en-US" sz="3200" dirty="0">
                <a:solidFill>
                  <a:srgbClr val="FFFF99"/>
                </a:solidFill>
              </a:rPr>
              <a:t>Isaiah 13:9-16</a:t>
            </a:r>
            <a:endParaRPr lang="en-US" sz="32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1149868"/>
            <a:ext cx="8449370" cy="5670850"/>
          </a:xfrm>
        </p:spPr>
        <p:txBody>
          <a:bodyPr>
            <a:normAutofit fontScale="55000" lnSpcReduction="20000"/>
          </a:bodyPr>
          <a:lstStyle/>
          <a:p>
            <a:r>
              <a:rPr lang="en-US" sz="5500" dirty="0"/>
              <a:t>In verse 10 Isaiah again describes a scene of </a:t>
            </a:r>
            <a:r>
              <a:rPr lang="en-US" sz="5500" b="1" i="1" dirty="0"/>
              <a:t>doom</a:t>
            </a:r>
            <a:r>
              <a:rPr lang="en-US" sz="5500" dirty="0"/>
              <a:t> that goes </a:t>
            </a:r>
            <a:r>
              <a:rPr lang="en-US" sz="5500" b="1" i="1" dirty="0"/>
              <a:t>far beyond </a:t>
            </a:r>
            <a:r>
              <a:rPr lang="en-US" sz="5500" dirty="0"/>
              <a:t>the destruction that took place when the Lord destroyed the nation of Babylon:</a:t>
            </a:r>
          </a:p>
          <a:p>
            <a:pPr lvl="1"/>
            <a:r>
              <a:rPr lang="en-US" sz="5100" i="1" dirty="0">
                <a:solidFill>
                  <a:schemeClr val="accent2">
                    <a:lumMod val="60000"/>
                    <a:lumOff val="40000"/>
                  </a:schemeClr>
                </a:solidFill>
                <a:latin typeface="Cambria" panose="02040503050406030204" pitchFamily="18" charset="0"/>
                <a:ea typeface="Cambria" panose="02040503050406030204" pitchFamily="18" charset="0"/>
              </a:rPr>
              <a:t>the </a:t>
            </a:r>
            <a:r>
              <a:rPr lang="en-US" sz="5100" b="1" i="1" dirty="0">
                <a:solidFill>
                  <a:schemeClr val="accent2"/>
                </a:solidFill>
                <a:latin typeface="Cambria" panose="02040503050406030204" pitchFamily="18" charset="0"/>
                <a:ea typeface="Cambria" panose="02040503050406030204" pitchFamily="18" charset="0"/>
              </a:rPr>
              <a:t>stars</a:t>
            </a:r>
            <a:r>
              <a:rPr lang="en-US" sz="5100" i="1" dirty="0">
                <a:solidFill>
                  <a:schemeClr val="accent2">
                    <a:lumMod val="60000"/>
                    <a:lumOff val="40000"/>
                  </a:schemeClr>
                </a:solidFill>
                <a:latin typeface="Cambria" panose="02040503050406030204" pitchFamily="18" charset="0"/>
                <a:ea typeface="Cambria" panose="02040503050406030204" pitchFamily="18" charset="0"/>
              </a:rPr>
              <a:t> in the sky and their constellations no longer give out their light; the </a:t>
            </a:r>
            <a:r>
              <a:rPr lang="en-US" sz="5100" b="1" i="1" dirty="0">
                <a:solidFill>
                  <a:schemeClr val="accent2"/>
                </a:solidFill>
                <a:latin typeface="Cambria" panose="02040503050406030204" pitchFamily="18" charset="0"/>
                <a:ea typeface="Cambria" panose="02040503050406030204" pitchFamily="18" charset="0"/>
              </a:rPr>
              <a:t>sun</a:t>
            </a:r>
            <a:r>
              <a:rPr lang="en-US" sz="5100" i="1" dirty="0">
                <a:solidFill>
                  <a:schemeClr val="accent2">
                    <a:lumMod val="60000"/>
                    <a:lumOff val="40000"/>
                  </a:schemeClr>
                </a:solidFill>
                <a:latin typeface="Cambria" panose="02040503050406030204" pitchFamily="18" charset="0"/>
                <a:ea typeface="Cambria" panose="02040503050406030204" pitchFamily="18" charset="0"/>
              </a:rPr>
              <a:t> is darkened as soon as it rises, and the </a:t>
            </a:r>
            <a:r>
              <a:rPr lang="en-US" sz="5100" b="1" i="1" dirty="0">
                <a:solidFill>
                  <a:schemeClr val="accent2"/>
                </a:solidFill>
                <a:latin typeface="Cambria" panose="02040503050406030204" pitchFamily="18" charset="0"/>
                <a:ea typeface="Cambria" panose="02040503050406030204" pitchFamily="18" charset="0"/>
              </a:rPr>
              <a:t>moon</a:t>
            </a:r>
            <a:r>
              <a:rPr lang="en-US" sz="5100" i="1" dirty="0">
                <a:solidFill>
                  <a:schemeClr val="accent2">
                    <a:lumMod val="60000"/>
                    <a:lumOff val="40000"/>
                  </a:schemeClr>
                </a:solidFill>
                <a:latin typeface="Cambria" panose="02040503050406030204" pitchFamily="18" charset="0"/>
                <a:ea typeface="Cambria" panose="02040503050406030204" pitchFamily="18" charset="0"/>
              </a:rPr>
              <a:t> does not shine.</a:t>
            </a:r>
            <a:endParaRPr lang="en-US" sz="5100" dirty="0"/>
          </a:p>
          <a:p>
            <a:r>
              <a:rPr lang="en-US" sz="5500" dirty="0"/>
              <a:t>This is reminiscent of </a:t>
            </a:r>
            <a:r>
              <a:rPr lang="en-US" sz="5500" dirty="0">
                <a:solidFill>
                  <a:srgbClr val="FFFF99"/>
                </a:solidFill>
              </a:rPr>
              <a:t>Matthew 24</a:t>
            </a:r>
            <a:r>
              <a:rPr lang="en-US" sz="5500" dirty="0"/>
              <a:t> where </a:t>
            </a:r>
            <a:r>
              <a:rPr lang="en-US" sz="5500" b="1" i="1" dirty="0"/>
              <a:t>Jesus</a:t>
            </a:r>
            <a:r>
              <a:rPr lang="en-US" sz="5500" dirty="0"/>
              <a:t> tells us what will take place in the </a:t>
            </a:r>
            <a:r>
              <a:rPr lang="en-US" sz="5500" b="1" i="1" dirty="0"/>
              <a:t>final judgment</a:t>
            </a:r>
            <a:r>
              <a:rPr lang="en-US" sz="5500" dirty="0"/>
              <a:t>: </a:t>
            </a:r>
          </a:p>
          <a:p>
            <a:pPr lvl="1"/>
            <a:r>
              <a:rPr lang="en-US" sz="5100" i="1" dirty="0">
                <a:solidFill>
                  <a:schemeClr val="accent2">
                    <a:lumMod val="60000"/>
                    <a:lumOff val="40000"/>
                  </a:schemeClr>
                </a:solidFill>
                <a:latin typeface="Cambria" panose="02040503050406030204" pitchFamily="18" charset="0"/>
                <a:ea typeface="Cambria" panose="02040503050406030204" pitchFamily="18" charset="0"/>
              </a:rPr>
              <a:t>Immediately after the suffering of those days, </a:t>
            </a:r>
            <a:r>
              <a:rPr lang="en-US" sz="5100" b="1" i="1" dirty="0">
                <a:solidFill>
                  <a:schemeClr val="accent2"/>
                </a:solidFill>
                <a:latin typeface="Cambria" panose="02040503050406030204" pitchFamily="18" charset="0"/>
                <a:ea typeface="Cambria" panose="02040503050406030204" pitchFamily="18" charset="0"/>
              </a:rPr>
              <a:t>the sun will be darkened, and the moon will not give its light; the stars will fall from heaven, and the powers of heaven will be shaken</a:t>
            </a:r>
            <a:r>
              <a:rPr lang="en-US" sz="5100" i="1" dirty="0">
                <a:solidFill>
                  <a:schemeClr val="accent2">
                    <a:lumMod val="60000"/>
                    <a:lumOff val="40000"/>
                  </a:schemeClr>
                </a:solidFill>
                <a:latin typeface="Cambria" panose="02040503050406030204" pitchFamily="18" charset="0"/>
                <a:ea typeface="Cambria" panose="02040503050406030204" pitchFamily="18" charset="0"/>
              </a:rPr>
              <a:t>. Then the sign of the Son of Man will appear in heaven, and all the tribes of the earth will mourn. They will see the Son of Man arriving on the clouds of heaven with power and great glory. </a:t>
            </a:r>
            <a:r>
              <a:rPr lang="en-US" sz="5100" dirty="0"/>
              <a:t>(Mat 24:29-30)</a:t>
            </a:r>
          </a:p>
          <a:p>
            <a:endParaRPr lang="en-US" sz="4000" dirty="0"/>
          </a:p>
        </p:txBody>
      </p:sp>
    </p:spTree>
    <p:extLst>
      <p:ext uri="{BB962C8B-B14F-4D97-AF65-F5344CB8AC3E}">
        <p14:creationId xmlns:p14="http://schemas.microsoft.com/office/powerpoint/2010/main" val="108070056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1" y="1"/>
            <a:ext cx="9183245" cy="647535"/>
          </a:xfrm>
        </p:spPr>
        <p:txBody>
          <a:bodyPr>
            <a:noAutofit/>
          </a:bodyPr>
          <a:lstStyle/>
          <a:p>
            <a:r>
              <a:rPr lang="en-US" sz="3600" dirty="0">
                <a:solidFill>
                  <a:srgbClr val="FFFF99"/>
                </a:solidFill>
              </a:rPr>
              <a:t>The Oracles Against the Nations (Isaiah 13-23)</a:t>
            </a:r>
            <a:endParaRPr lang="en-US" sz="3600" dirty="0"/>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rPr>
              <a:t>Oswalt, John N. </a:t>
            </a:r>
            <a:r>
              <a:rPr lang="en-US" sz="1800" i="1" dirty="0">
                <a:solidFill>
                  <a:schemeClr val="bg1"/>
                </a:solidFill>
              </a:rPr>
              <a:t>The Book of Isaiah, Chapters 1–39 (The NIC on the OT) </a:t>
            </a:r>
            <a:r>
              <a:rPr lang="en-US" sz="1800" dirty="0">
                <a:solidFill>
                  <a:schemeClr val="bg1"/>
                </a:solidFill>
              </a:rPr>
              <a:t>(p. 299). Eerdmans.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Content Placeholder 11">
            <a:extLst>
              <a:ext uri="{FF2B5EF4-FFF2-40B4-BE49-F238E27FC236}">
                <a16:creationId xmlns:a16="http://schemas.microsoft.com/office/drawing/2014/main" id="{56C3CA48-62E8-6613-9294-DF87AB03E999}"/>
              </a:ext>
            </a:extLst>
          </p:cNvPr>
          <p:cNvSpPr>
            <a:spLocks noGrp="1"/>
          </p:cNvSpPr>
          <p:nvPr>
            <p:ph idx="1"/>
          </p:nvPr>
        </p:nvSpPr>
        <p:spPr>
          <a:xfrm>
            <a:off x="148147" y="647536"/>
            <a:ext cx="8968382" cy="5725793"/>
          </a:xfrm>
        </p:spPr>
        <p:txBody>
          <a:bodyPr>
            <a:normAutofit/>
          </a:bodyPr>
          <a:lstStyle/>
          <a:p>
            <a:pPr marL="285750" indent="-285750">
              <a:buFont typeface="Arial" panose="020B0604020202020204" pitchFamily="34" charset="0"/>
              <a:buChar char="•"/>
            </a:pPr>
            <a:r>
              <a:rPr lang="en-US" dirty="0">
                <a:solidFill>
                  <a:schemeClr val="bg1"/>
                </a:solidFill>
              </a:rPr>
              <a:t>Up till now the passages that we have examined in the book of Isaiah have all been in the </a:t>
            </a:r>
            <a:r>
              <a:rPr lang="en-US" b="1" i="1" dirty="0">
                <a:solidFill>
                  <a:schemeClr val="bg1"/>
                </a:solidFill>
              </a:rPr>
              <a:t>first</a:t>
            </a:r>
            <a:r>
              <a:rPr lang="en-US" dirty="0">
                <a:solidFill>
                  <a:schemeClr val="bg1"/>
                </a:solidFill>
              </a:rPr>
              <a:t> major section of the book (chapters 1-12) in which Isaiah prophesies both </a:t>
            </a:r>
            <a:r>
              <a:rPr lang="en-US" b="1" i="1" dirty="0">
                <a:solidFill>
                  <a:schemeClr val="bg1"/>
                </a:solidFill>
              </a:rPr>
              <a:t>judgment</a:t>
            </a:r>
            <a:r>
              <a:rPr lang="en-US" dirty="0">
                <a:solidFill>
                  <a:schemeClr val="bg1"/>
                </a:solidFill>
              </a:rPr>
              <a:t> and </a:t>
            </a:r>
            <a:r>
              <a:rPr lang="en-US" b="1" i="1" dirty="0">
                <a:solidFill>
                  <a:schemeClr val="bg1"/>
                </a:solidFill>
              </a:rPr>
              <a:t>hope</a:t>
            </a:r>
            <a:r>
              <a:rPr lang="en-US" dirty="0">
                <a:solidFill>
                  <a:schemeClr val="bg1"/>
                </a:solidFill>
              </a:rPr>
              <a:t> for Jerusalem.</a:t>
            </a:r>
          </a:p>
          <a:p>
            <a:pPr marL="285750" indent="-285750">
              <a:buFont typeface="Arial" panose="020B0604020202020204" pitchFamily="34" charset="0"/>
              <a:buChar char="•"/>
            </a:pPr>
            <a:r>
              <a:rPr lang="en-US" dirty="0">
                <a:solidFill>
                  <a:schemeClr val="bg1"/>
                </a:solidFill>
              </a:rPr>
              <a:t>The text we will be looking at today is found in the </a:t>
            </a:r>
            <a:r>
              <a:rPr lang="en-US" b="1" i="1" dirty="0">
                <a:solidFill>
                  <a:schemeClr val="bg1"/>
                </a:solidFill>
              </a:rPr>
              <a:t>second</a:t>
            </a:r>
            <a:r>
              <a:rPr lang="en-US" dirty="0">
                <a:solidFill>
                  <a:schemeClr val="bg1"/>
                </a:solidFill>
              </a:rPr>
              <a:t> major section of Isaiah (chapters 13-23) which prophesies the fall of </a:t>
            </a:r>
            <a:r>
              <a:rPr lang="en-US" b="1" i="1" dirty="0">
                <a:solidFill>
                  <a:schemeClr val="bg1"/>
                </a:solidFill>
              </a:rPr>
              <a:t>Babylon</a:t>
            </a:r>
            <a:r>
              <a:rPr lang="en-US" dirty="0">
                <a:solidFill>
                  <a:schemeClr val="bg1"/>
                </a:solidFill>
              </a:rPr>
              <a:t> and several of Israel’s </a:t>
            </a:r>
            <a:r>
              <a:rPr lang="en-US" b="1" i="1" dirty="0">
                <a:solidFill>
                  <a:schemeClr val="bg1"/>
                </a:solidFill>
              </a:rPr>
              <a:t>other</a:t>
            </a:r>
            <a:r>
              <a:rPr lang="en-US" dirty="0">
                <a:solidFill>
                  <a:schemeClr val="bg1"/>
                </a:solidFill>
              </a:rPr>
              <a:t> neighbors.</a:t>
            </a:r>
          </a:p>
          <a:p>
            <a:pPr marL="285750" indent="-285750">
              <a:buFont typeface="Arial" panose="020B0604020202020204" pitchFamily="34" charset="0"/>
              <a:buChar char="•"/>
            </a:pPr>
            <a:r>
              <a:rPr lang="en-US" dirty="0">
                <a:solidFill>
                  <a:schemeClr val="bg1"/>
                </a:solidFill>
              </a:rPr>
              <a:t>This section of Isaiah consists of a series of </a:t>
            </a:r>
            <a:r>
              <a:rPr lang="en-US" b="1" i="1" dirty="0">
                <a:solidFill>
                  <a:schemeClr val="bg1"/>
                </a:solidFill>
              </a:rPr>
              <a:t>messages</a:t>
            </a:r>
            <a:r>
              <a:rPr lang="en-US" dirty="0">
                <a:solidFill>
                  <a:schemeClr val="bg1"/>
                </a:solidFill>
              </a:rPr>
              <a:t>, each beginning with the phrase, “</a:t>
            </a:r>
            <a:r>
              <a:rPr lang="en-US" i="1" dirty="0">
                <a:solidFill>
                  <a:srgbClr val="F4B183"/>
                </a:solidFill>
                <a:latin typeface="Cambria" panose="02040503050406030204" pitchFamily="18" charset="0"/>
                <a:ea typeface="Cambria" panose="02040503050406030204" pitchFamily="18" charset="0"/>
              </a:rPr>
              <a:t>an oracle concerning…</a:t>
            </a:r>
            <a:r>
              <a:rPr lang="en-US" dirty="0">
                <a:solidFill>
                  <a:schemeClr val="bg1"/>
                </a:solidFill>
              </a:rPr>
              <a:t>”</a:t>
            </a:r>
          </a:p>
          <a:p>
            <a:pPr marL="285750" indent="-285750">
              <a:buFont typeface="Arial" panose="020B0604020202020204" pitchFamily="34" charset="0"/>
              <a:buChar char="•"/>
            </a:pPr>
            <a:r>
              <a:rPr lang="en-US" dirty="0">
                <a:solidFill>
                  <a:schemeClr val="bg1"/>
                </a:solidFill>
              </a:rPr>
              <a:t>The Hebrew word for “</a:t>
            </a:r>
            <a:r>
              <a:rPr lang="en-US" i="1" dirty="0">
                <a:solidFill>
                  <a:srgbClr val="F4B183"/>
                </a:solidFill>
                <a:latin typeface="Cambria" panose="02040503050406030204" pitchFamily="18" charset="0"/>
                <a:ea typeface="Cambria" panose="02040503050406030204" pitchFamily="18" charset="0"/>
              </a:rPr>
              <a:t>oracle</a:t>
            </a:r>
            <a:r>
              <a:rPr lang="en-US" dirty="0">
                <a:solidFill>
                  <a:schemeClr val="bg1"/>
                </a:solidFill>
              </a:rPr>
              <a:t>” here (</a:t>
            </a:r>
            <a:r>
              <a:rPr lang="en-US" i="1" dirty="0" err="1">
                <a:solidFill>
                  <a:schemeClr val="bg1"/>
                </a:solidFill>
              </a:rPr>
              <a:t>maśśā</a:t>
            </a:r>
            <a:r>
              <a:rPr lang="en-US" i="1" dirty="0">
                <a:solidFill>
                  <a:schemeClr val="bg1"/>
                </a:solidFill>
              </a:rPr>
              <a:t>’</a:t>
            </a:r>
            <a:r>
              <a:rPr lang="en-US" dirty="0">
                <a:solidFill>
                  <a:schemeClr val="bg1"/>
                </a:solidFill>
              </a:rPr>
              <a:t>) can </a:t>
            </a:r>
            <a:r>
              <a:rPr lang="en-US" b="1" i="1" dirty="0">
                <a:solidFill>
                  <a:schemeClr val="bg1"/>
                </a:solidFill>
              </a:rPr>
              <a:t>also</a:t>
            </a:r>
            <a:r>
              <a:rPr lang="en-US" dirty="0">
                <a:solidFill>
                  <a:schemeClr val="bg1"/>
                </a:solidFill>
              </a:rPr>
              <a:t> be translated “</a:t>
            </a:r>
            <a:r>
              <a:rPr lang="en-US" i="1" dirty="0">
                <a:solidFill>
                  <a:srgbClr val="F4B183"/>
                </a:solidFill>
                <a:latin typeface="Cambria" panose="02040503050406030204" pitchFamily="18" charset="0"/>
                <a:ea typeface="Cambria" panose="02040503050406030204" pitchFamily="18" charset="0"/>
              </a:rPr>
              <a:t>burden</a:t>
            </a:r>
            <a:r>
              <a:rPr lang="en-US" dirty="0">
                <a:solidFill>
                  <a:schemeClr val="bg1"/>
                </a:solidFill>
              </a:rPr>
              <a:t>” (as in a burden on the prophet’s heart or a load weighing down its recipients) or just “</a:t>
            </a:r>
            <a:r>
              <a:rPr lang="en-US" i="1" dirty="0">
                <a:solidFill>
                  <a:srgbClr val="F4B183"/>
                </a:solidFill>
                <a:latin typeface="Cambria" panose="02040503050406030204" pitchFamily="18" charset="0"/>
                <a:ea typeface="Cambria" panose="02040503050406030204" pitchFamily="18" charset="0"/>
              </a:rPr>
              <a:t>message</a:t>
            </a:r>
            <a:r>
              <a:rPr lang="en-US" dirty="0">
                <a:solidFill>
                  <a:schemeClr val="bg1"/>
                </a:solidFill>
              </a:rPr>
              <a:t>”. </a:t>
            </a:r>
          </a:p>
        </p:txBody>
      </p:sp>
    </p:spTree>
    <p:extLst>
      <p:ext uri="{BB962C8B-B14F-4D97-AF65-F5344CB8AC3E}">
        <p14:creationId xmlns:p14="http://schemas.microsoft.com/office/powerpoint/2010/main" val="404073128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 calcmode="lin" valueType="num">
                                      <p:cBhvr>
                                        <p:cTn id="14" dur="500" fill="hold"/>
                                        <p:tgtEl>
                                          <p:spTgt spid="1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 calcmode="lin" valueType="num">
                                      <p:cBhvr>
                                        <p:cTn id="21" dur="500" fill="hold"/>
                                        <p:tgtEl>
                                          <p:spTgt spid="1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1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2">
                                            <p:txEl>
                                              <p:pRg st="3" end="3"/>
                                            </p:txEl>
                                          </p:spTgt>
                                        </p:tgtEl>
                                        <p:attrNameLst>
                                          <p:attrName>style.visibility</p:attrName>
                                        </p:attrNameLst>
                                      </p:cBhvr>
                                      <p:to>
                                        <p:strVal val="visible"/>
                                      </p:to>
                                    </p:set>
                                    <p:anim calcmode="lin" valueType="num">
                                      <p:cBhvr>
                                        <p:cTn id="28" dur="500" fill="hold"/>
                                        <p:tgtEl>
                                          <p:spTgt spid="1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1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012511"/>
          </a:xfrm>
        </p:spPr>
        <p:txBody>
          <a:bodyPr>
            <a:noAutofit/>
          </a:bodyPr>
          <a:lstStyle/>
          <a:p>
            <a:r>
              <a:rPr lang="en-US" sz="3200" dirty="0"/>
              <a:t>Destruction Caused by the LORD’s Judgment </a:t>
            </a:r>
            <a:br>
              <a:rPr lang="en-US" sz="3200" dirty="0">
                <a:solidFill>
                  <a:srgbClr val="FFFF99"/>
                </a:solidFill>
              </a:rPr>
            </a:br>
            <a:r>
              <a:rPr lang="en-US" sz="3200" dirty="0">
                <a:solidFill>
                  <a:srgbClr val="FFFF99"/>
                </a:solidFill>
              </a:rPr>
              <a:t>Isaiah 13:9-16</a:t>
            </a:r>
            <a:endParaRPr lang="en-US" sz="32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1149868"/>
            <a:ext cx="8449370" cy="5670850"/>
          </a:xfrm>
        </p:spPr>
        <p:txBody>
          <a:bodyPr>
            <a:normAutofit lnSpcReduction="10000"/>
          </a:bodyPr>
          <a:lstStyle/>
          <a:p>
            <a:r>
              <a:rPr lang="en-US" dirty="0"/>
              <a:t>But then at the </a:t>
            </a:r>
            <a:r>
              <a:rPr lang="en-US" b="1" i="1" dirty="0"/>
              <a:t>end</a:t>
            </a:r>
            <a:r>
              <a:rPr lang="en-US" dirty="0"/>
              <a:t> of this passage (verses 14-16), Isaiah gives a description of a series of judgments that </a:t>
            </a:r>
            <a:r>
              <a:rPr lang="en-US" b="1" i="1" dirty="0"/>
              <a:t>could</a:t>
            </a:r>
            <a:r>
              <a:rPr lang="en-US" dirty="0"/>
              <a:t> be understood as a description of events that will take place in the destruction of Babylon:</a:t>
            </a:r>
          </a:p>
          <a:p>
            <a:pPr lvl="1"/>
            <a:r>
              <a:rPr lang="en-US" i="1" dirty="0">
                <a:solidFill>
                  <a:schemeClr val="accent2">
                    <a:lumMod val="60000"/>
                    <a:lumOff val="40000"/>
                  </a:schemeClr>
                </a:solidFill>
                <a:latin typeface="Cambria" panose="02040503050406030204" pitchFamily="18" charset="0"/>
                <a:ea typeface="Cambria" panose="02040503050406030204" pitchFamily="18" charset="0"/>
              </a:rPr>
              <a:t>Like a frightened gazelle or a sheep with no shepherd, each will turn toward home, each will run to his homeland. Everyone who is caught will be stabbed; everyone who is seized will die by the sword. Their children will be smashed to pieces before their very eyes; their houses will be looted and their wives raped.</a:t>
            </a:r>
          </a:p>
          <a:p>
            <a:r>
              <a:rPr lang="en-US" b="1" i="1" dirty="0"/>
              <a:t>Or</a:t>
            </a:r>
            <a:r>
              <a:rPr lang="en-US" dirty="0"/>
              <a:t> this may </a:t>
            </a:r>
            <a:r>
              <a:rPr lang="en-US" b="1" i="1" dirty="0"/>
              <a:t>instead</a:t>
            </a:r>
            <a:r>
              <a:rPr lang="en-US" dirty="0"/>
              <a:t> be a </a:t>
            </a:r>
            <a:r>
              <a:rPr lang="en-US" b="1" i="1" dirty="0"/>
              <a:t>metaphorical</a:t>
            </a:r>
            <a:r>
              <a:rPr lang="en-US" dirty="0"/>
              <a:t> description of the horrors of the final judgment.</a:t>
            </a:r>
          </a:p>
          <a:p>
            <a:endParaRPr lang="en-US" dirty="0"/>
          </a:p>
          <a:p>
            <a:endParaRPr lang="en-US" sz="4000" dirty="0"/>
          </a:p>
        </p:txBody>
      </p:sp>
    </p:spTree>
    <p:extLst>
      <p:ext uri="{BB962C8B-B14F-4D97-AF65-F5344CB8AC3E}">
        <p14:creationId xmlns:p14="http://schemas.microsoft.com/office/powerpoint/2010/main" val="261626936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102775"/>
          </a:xfrm>
        </p:spPr>
        <p:txBody>
          <a:bodyPr>
            <a:noAutofit/>
          </a:bodyPr>
          <a:lstStyle/>
          <a:p>
            <a:r>
              <a:rPr lang="en-US" sz="3600" dirty="0"/>
              <a:t>The Overthrow of Babylon by the Medes</a:t>
            </a:r>
            <a:br>
              <a:rPr lang="en-US" sz="3600" dirty="0">
                <a:solidFill>
                  <a:srgbClr val="FFFF99"/>
                </a:solidFill>
              </a:rPr>
            </a:br>
            <a:r>
              <a:rPr lang="en-US" sz="3600" dirty="0">
                <a:solidFill>
                  <a:srgbClr val="FFFF99"/>
                </a:solidFill>
              </a:rPr>
              <a:t>Isaiah 13:17-22</a:t>
            </a:r>
            <a:endParaRPr lang="en-US" sz="36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063530"/>
            <a:ext cx="8849665" cy="5763076"/>
          </a:xfrm>
        </p:spPr>
        <p:txBody>
          <a:bodyPr>
            <a:normAutofit fontScale="85000" lnSpcReduction="20000"/>
          </a:bodyPr>
          <a:lstStyle/>
          <a:p>
            <a:pPr marL="0" indent="0">
              <a:buNone/>
            </a:pPr>
            <a:r>
              <a:rPr lang="en-US" sz="3600" baseline="30000" dirty="0">
                <a:latin typeface="Cambria" panose="02040503050406030204" pitchFamily="18" charset="0"/>
                <a:ea typeface="Cambria" panose="02040503050406030204" pitchFamily="18" charset="0"/>
              </a:rPr>
              <a:t>13:</a:t>
            </a:r>
            <a:r>
              <a:rPr lang="en-US" sz="3500" baseline="30000" dirty="0">
                <a:latin typeface="Cambria" panose="02040503050406030204" pitchFamily="18" charset="0"/>
                <a:ea typeface="Cambria" panose="02040503050406030204" pitchFamily="18" charset="0"/>
              </a:rPr>
              <a:t>17</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Look, I am stirring up the Medes to attack them; they are not concerned about silver, nor are they interested in gold. </a:t>
            </a:r>
            <a:r>
              <a:rPr lang="en-US" sz="3500" baseline="30000" dirty="0">
                <a:latin typeface="Cambria" panose="02040503050406030204" pitchFamily="18" charset="0"/>
                <a:ea typeface="Cambria" panose="02040503050406030204" pitchFamily="18" charset="0"/>
              </a:rPr>
              <a:t>18</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Their arrows will cut young men to ribbons; they have no compassion on a person’s offspring; they will not look with pity on children. </a:t>
            </a:r>
            <a:r>
              <a:rPr lang="en-US" sz="3500" baseline="30000" dirty="0">
                <a:latin typeface="Cambria" panose="02040503050406030204" pitchFamily="18" charset="0"/>
                <a:ea typeface="Cambria" panose="02040503050406030204" pitchFamily="18" charset="0"/>
              </a:rPr>
              <a:t>19</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Babylon, the most admired of kingdoms, the Chaldeans’ source of honor and pride, will be destroyed by God just as Sodom and Gomorrah were. </a:t>
            </a:r>
            <a:r>
              <a:rPr lang="en-US" sz="3500" baseline="30000" dirty="0">
                <a:latin typeface="Cambria" panose="02040503050406030204" pitchFamily="18" charset="0"/>
                <a:ea typeface="Cambria" panose="02040503050406030204" pitchFamily="18" charset="0"/>
              </a:rPr>
              <a:t>20</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No one will live there again; no one will ever reside there again. No </a:t>
            </a:r>
            <a:r>
              <a:rPr lang="en-US" sz="3600" b="0" i="1" u="none" strike="noStrike" baseline="0" dirty="0" err="1">
                <a:solidFill>
                  <a:schemeClr val="accent2">
                    <a:lumMod val="60000"/>
                    <a:lumOff val="40000"/>
                  </a:schemeClr>
                </a:solidFill>
                <a:latin typeface="Cambria" panose="02040503050406030204" pitchFamily="18" charset="0"/>
                <a:ea typeface="Cambria" panose="02040503050406030204" pitchFamily="18" charset="0"/>
              </a:rPr>
              <a:t>bedouin</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will camp there, no shepherds will rest their flocks there. </a:t>
            </a:r>
            <a:r>
              <a:rPr lang="en-US" sz="3500" baseline="30000" dirty="0">
                <a:latin typeface="Cambria" panose="02040503050406030204" pitchFamily="18" charset="0"/>
                <a:ea typeface="Cambria" panose="02040503050406030204" pitchFamily="18" charset="0"/>
              </a:rPr>
              <a:t>21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Wild animals will rest there, the ruined houses will be full of hyenas. Ostriches will live there, wild goats will skip among the ruins. </a:t>
            </a:r>
            <a:r>
              <a:rPr lang="en-US" sz="3500" baseline="30000" dirty="0">
                <a:latin typeface="Cambria" panose="02040503050406030204" pitchFamily="18" charset="0"/>
                <a:ea typeface="Cambria" panose="02040503050406030204" pitchFamily="18" charset="0"/>
              </a:rPr>
              <a:t>22</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Wild dogs will yip in her ruined fortresses, jackals will yelp in the once-splendid palaces. Her time is almost up, her days will not be prolonged. </a:t>
            </a:r>
          </a:p>
        </p:txBody>
      </p:sp>
    </p:spTree>
    <p:extLst>
      <p:ext uri="{BB962C8B-B14F-4D97-AF65-F5344CB8AC3E}">
        <p14:creationId xmlns:p14="http://schemas.microsoft.com/office/powerpoint/2010/main" val="10173779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008586"/>
          </a:xfrm>
        </p:spPr>
        <p:txBody>
          <a:bodyPr>
            <a:noAutofit/>
          </a:bodyPr>
          <a:lstStyle/>
          <a:p>
            <a:r>
              <a:rPr lang="en-US" sz="3600" dirty="0"/>
              <a:t>The Overthrow of Babylon by the Medes</a:t>
            </a:r>
            <a:br>
              <a:rPr lang="en-US" sz="3600" dirty="0">
                <a:solidFill>
                  <a:srgbClr val="FFFF99"/>
                </a:solidFill>
              </a:rPr>
            </a:br>
            <a:r>
              <a:rPr lang="en-US" sz="3600" dirty="0">
                <a:solidFill>
                  <a:srgbClr val="FFFF99"/>
                </a:solidFill>
              </a:rPr>
              <a:t>Isaiah 13:17-22</a:t>
            </a:r>
            <a:endParaRPr lang="en-US" sz="36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04072" y="1008588"/>
            <a:ext cx="8763327" cy="5517795"/>
          </a:xfrm>
        </p:spPr>
        <p:txBody>
          <a:bodyPr>
            <a:normAutofit fontScale="85000" lnSpcReduction="20000"/>
          </a:bodyPr>
          <a:lstStyle/>
          <a:p>
            <a:r>
              <a:rPr lang="en-US" sz="3500" dirty="0"/>
              <a:t>Here we are told the name of the specific group that will be involved in the destruction of Babylon – it is the Medes, a group known even in Isaiah’s day as a fierce warlike group.</a:t>
            </a:r>
          </a:p>
          <a:p>
            <a:r>
              <a:rPr lang="en-US" sz="3500" dirty="0"/>
              <a:t>Two aspects of the Medes attack are stressed:</a:t>
            </a:r>
          </a:p>
          <a:p>
            <a:pPr lvl="1"/>
            <a:r>
              <a:rPr lang="en-US" sz="3200" dirty="0"/>
              <a:t>It occurs by divine intervention: “</a:t>
            </a:r>
            <a:r>
              <a:rPr lang="en-US" sz="3200" i="1" dirty="0">
                <a:solidFill>
                  <a:schemeClr val="accent2">
                    <a:lumMod val="60000"/>
                    <a:lumOff val="40000"/>
                  </a:schemeClr>
                </a:solidFill>
                <a:latin typeface="Cambria" panose="02040503050406030204" pitchFamily="18" charset="0"/>
                <a:ea typeface="Cambria" panose="02040503050406030204" pitchFamily="18" charset="0"/>
              </a:rPr>
              <a:t>Look, </a:t>
            </a:r>
            <a:r>
              <a:rPr lang="en-US" sz="3200" b="1" i="1" dirty="0">
                <a:solidFill>
                  <a:schemeClr val="accent2"/>
                </a:solidFill>
                <a:latin typeface="Cambria" panose="02040503050406030204" pitchFamily="18" charset="0"/>
                <a:ea typeface="Cambria" panose="02040503050406030204" pitchFamily="18" charset="0"/>
              </a:rPr>
              <a:t>I</a:t>
            </a:r>
            <a:r>
              <a:rPr lang="en-US" sz="3200" i="1" dirty="0">
                <a:solidFill>
                  <a:schemeClr val="accent2">
                    <a:lumMod val="60000"/>
                    <a:lumOff val="40000"/>
                  </a:schemeClr>
                </a:solidFill>
                <a:latin typeface="Cambria" panose="02040503050406030204" pitchFamily="18" charset="0"/>
                <a:ea typeface="Cambria" panose="02040503050406030204" pitchFamily="18" charset="0"/>
              </a:rPr>
              <a:t> [the LORD] am stirring up</a:t>
            </a:r>
            <a:r>
              <a:rPr lang="en-US" sz="3200" dirty="0"/>
              <a:t>”</a:t>
            </a:r>
          </a:p>
          <a:p>
            <a:pPr lvl="1"/>
            <a:r>
              <a:rPr lang="en-US" sz="3200" dirty="0"/>
              <a:t>The Medes will be opponents who cannot be bought off, because their primary aim is not plunder but slaughter and destruction.</a:t>
            </a:r>
          </a:p>
          <a:p>
            <a:r>
              <a:rPr lang="en-US" sz="3500" dirty="0"/>
              <a:t>The </a:t>
            </a:r>
            <a:r>
              <a:rPr lang="en-US" sz="3500" b="1" i="1" dirty="0"/>
              <a:t>Medes</a:t>
            </a:r>
            <a:r>
              <a:rPr lang="en-US" sz="3500" dirty="0"/>
              <a:t>, used as instruments in Babylon’s overthrow, are </a:t>
            </a:r>
            <a:r>
              <a:rPr lang="en-US" sz="3500" b="1" i="1" dirty="0"/>
              <a:t>also</a:t>
            </a:r>
            <a:r>
              <a:rPr lang="en-US" sz="3500" dirty="0"/>
              <a:t> mentioned in Jer 51:11, where the events of 539 BC are anticipated.</a:t>
            </a:r>
          </a:p>
          <a:p>
            <a:r>
              <a:rPr lang="en-US" sz="3500" dirty="0"/>
              <a:t>By then the </a:t>
            </a:r>
            <a:r>
              <a:rPr lang="en-US" sz="3500" b="1" i="1" dirty="0"/>
              <a:t>Persians</a:t>
            </a:r>
            <a:r>
              <a:rPr lang="en-US" sz="3500" dirty="0"/>
              <a:t> had taken control of </a:t>
            </a:r>
            <a:r>
              <a:rPr lang="en-US" sz="3500" b="1" i="1" dirty="0"/>
              <a:t>Media</a:t>
            </a:r>
            <a:r>
              <a:rPr lang="en-US" sz="3500" dirty="0"/>
              <a:t>, but even so, they are always described as “</a:t>
            </a:r>
            <a:r>
              <a:rPr lang="en-US" sz="3500" i="1" dirty="0">
                <a:solidFill>
                  <a:srgbClr val="F4B183"/>
                </a:solidFill>
                <a:latin typeface="Cambria" panose="02040503050406030204" pitchFamily="18" charset="0"/>
                <a:ea typeface="Cambria" panose="02040503050406030204" pitchFamily="18" charset="0"/>
              </a:rPr>
              <a:t>the Medes and the Persians</a:t>
            </a:r>
            <a:r>
              <a:rPr lang="en-US" sz="3500" dirty="0"/>
              <a:t>” (Dan 6:8,12,15; cf. Esth 10:2)</a:t>
            </a:r>
          </a:p>
        </p:txBody>
      </p:sp>
      <p:sp>
        <p:nvSpPr>
          <p:cNvPr id="5" name="TextBox 4">
            <a:extLst>
              <a:ext uri="{FF2B5EF4-FFF2-40B4-BE49-F238E27FC236}">
                <a16:creationId xmlns:a16="http://schemas.microsoft.com/office/drawing/2014/main" id="{473CEB4F-3DFA-912D-B3D0-4705330BCE2B}"/>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316-320)</a:t>
            </a:r>
          </a:p>
        </p:txBody>
      </p:sp>
    </p:spTree>
    <p:extLst>
      <p:ext uri="{BB962C8B-B14F-4D97-AF65-F5344CB8AC3E}">
        <p14:creationId xmlns:p14="http://schemas.microsoft.com/office/powerpoint/2010/main" val="21950054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302921"/>
          </a:xfrm>
        </p:spPr>
        <p:txBody>
          <a:bodyPr>
            <a:noAutofit/>
          </a:bodyPr>
          <a:lstStyle/>
          <a:p>
            <a:r>
              <a:rPr lang="en-US" sz="3600" dirty="0"/>
              <a:t>The Overthrow of Babylon by the Medes</a:t>
            </a:r>
            <a:br>
              <a:rPr lang="en-US" sz="3600" dirty="0">
                <a:solidFill>
                  <a:srgbClr val="FFFF99"/>
                </a:solidFill>
              </a:rPr>
            </a:br>
            <a:r>
              <a:rPr lang="en-US" sz="3600" dirty="0">
                <a:solidFill>
                  <a:srgbClr val="FFFF99"/>
                </a:solidFill>
              </a:rPr>
              <a:t>Isaiah 13:17-22</a:t>
            </a:r>
            <a:endParaRPr lang="en-US" sz="36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1251904"/>
            <a:ext cx="8449370" cy="5234483"/>
          </a:xfrm>
        </p:spPr>
        <p:txBody>
          <a:bodyPr>
            <a:normAutofit fontScale="92500" lnSpcReduction="10000"/>
          </a:bodyPr>
          <a:lstStyle/>
          <a:p>
            <a:r>
              <a:rPr lang="en-US" sz="3600" dirty="0"/>
              <a:t>It is predicted that the site of Babylon will be left unoccupied.</a:t>
            </a:r>
          </a:p>
          <a:p>
            <a:r>
              <a:rPr lang="en-US" sz="3600" dirty="0"/>
              <a:t>This did not happen all at once.</a:t>
            </a:r>
          </a:p>
          <a:p>
            <a:r>
              <a:rPr lang="en-US" sz="3600" dirty="0"/>
              <a:t>When the Persians captured Babylon in 539 BC, the city collapsed so quickly that </a:t>
            </a:r>
            <a:r>
              <a:rPr lang="en-US" sz="3600" b="1" i="1" dirty="0"/>
              <a:t>no destruction</a:t>
            </a:r>
            <a:r>
              <a:rPr lang="en-US" sz="3600" dirty="0"/>
              <a:t> was involved, and the city and its inhabitants were treated with </a:t>
            </a:r>
            <a:r>
              <a:rPr lang="en-US" sz="3600" b="1" i="1" dirty="0"/>
              <a:t>great respect</a:t>
            </a:r>
            <a:r>
              <a:rPr lang="en-US" sz="3600" dirty="0"/>
              <a:t>.</a:t>
            </a:r>
          </a:p>
          <a:p>
            <a:r>
              <a:rPr lang="en-US" sz="3600" dirty="0"/>
              <a:t>Subsequently, however, a long process of economic decline set in, until by AD 200 it was utterly deserted as we see described in verses 20-22.</a:t>
            </a:r>
          </a:p>
        </p:txBody>
      </p:sp>
      <p:sp>
        <p:nvSpPr>
          <p:cNvPr id="5" name="TextBox 4">
            <a:extLst>
              <a:ext uri="{FF2B5EF4-FFF2-40B4-BE49-F238E27FC236}">
                <a16:creationId xmlns:a16="http://schemas.microsoft.com/office/drawing/2014/main" id="{473CEB4F-3DFA-912D-B3D0-4705330BCE2B}"/>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316-320)</a:t>
            </a:r>
          </a:p>
        </p:txBody>
      </p:sp>
    </p:spTree>
    <p:extLst>
      <p:ext uri="{BB962C8B-B14F-4D97-AF65-F5344CB8AC3E}">
        <p14:creationId xmlns:p14="http://schemas.microsoft.com/office/powerpoint/2010/main" val="97194627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t>I plan to cover the remainder of the Oracle Against Babylon in </a:t>
            </a:r>
            <a:r>
              <a:rPr lang="en-US" sz="3600" dirty="0">
                <a:solidFill>
                  <a:srgbClr val="FFFF99"/>
                </a:solidFill>
              </a:rPr>
              <a:t>Isaiah 14:1-23</a:t>
            </a:r>
            <a:r>
              <a:rPr lang="en-US" sz="3600" dirty="0"/>
              <a:t>, which we didn’t get to today.</a:t>
            </a:r>
          </a:p>
          <a:p>
            <a:pPr marL="0" indent="0">
              <a:buNone/>
            </a:pPr>
            <a:r>
              <a:rPr lang="en-US" sz="3600" dirty="0"/>
              <a:t>As we saw earlier this chapter consists of two sections:</a:t>
            </a:r>
          </a:p>
          <a:p>
            <a:pPr lvl="1"/>
            <a:r>
              <a:rPr lang="en-US" sz="3100" dirty="0">
                <a:solidFill>
                  <a:srgbClr val="FFFF99"/>
                </a:solidFill>
              </a:rPr>
              <a:t>14:1-4a</a:t>
            </a:r>
            <a:r>
              <a:rPr lang="en-US" sz="3100" dirty="0"/>
              <a:t> – A </a:t>
            </a:r>
            <a:r>
              <a:rPr lang="en-US" sz="3100" b="1" i="1" dirty="0"/>
              <a:t>contrasting</a:t>
            </a:r>
            <a:r>
              <a:rPr lang="en-US" sz="3100" dirty="0"/>
              <a:t> announcement of salvation and restoration to “</a:t>
            </a:r>
            <a:r>
              <a:rPr lang="en-US" sz="3100" i="1" dirty="0">
                <a:solidFill>
                  <a:srgbClr val="F4B183"/>
                </a:solidFill>
                <a:latin typeface="Cambria" panose="02040503050406030204" pitchFamily="18" charset="0"/>
                <a:ea typeface="Cambria" panose="02040503050406030204" pitchFamily="18" charset="0"/>
              </a:rPr>
              <a:t>Jacob</a:t>
            </a:r>
            <a:r>
              <a:rPr lang="en-US" sz="3100" dirty="0"/>
              <a:t>” (i.e. the nation of Israel as a whole)</a:t>
            </a:r>
          </a:p>
          <a:p>
            <a:pPr lvl="1"/>
            <a:r>
              <a:rPr lang="en-US" sz="3100" dirty="0">
                <a:solidFill>
                  <a:srgbClr val="FFFF99"/>
                </a:solidFill>
              </a:rPr>
              <a:t>14:4b-23</a:t>
            </a:r>
            <a:r>
              <a:rPr lang="en-US" sz="3100" dirty="0"/>
              <a:t> – A “</a:t>
            </a:r>
            <a:r>
              <a:rPr lang="en-US" sz="3100" i="1" dirty="0">
                <a:solidFill>
                  <a:srgbClr val="F4B183"/>
                </a:solidFill>
                <a:latin typeface="Cambria" panose="02040503050406030204" pitchFamily="18" charset="0"/>
                <a:ea typeface="Cambria" panose="02040503050406030204" pitchFamily="18" charset="0"/>
              </a:rPr>
              <a:t>taunt</a:t>
            </a:r>
            <a:r>
              <a:rPr lang="en-US" sz="3100" dirty="0"/>
              <a:t>” against the King of Babylon</a:t>
            </a:r>
          </a:p>
          <a:p>
            <a:pPr marL="0" indent="0">
              <a:buNone/>
            </a:pPr>
            <a:r>
              <a:rPr lang="en-US" dirty="0"/>
              <a:t> </a:t>
            </a:r>
          </a:p>
        </p:txBody>
      </p:sp>
    </p:spTree>
    <p:extLst>
      <p:ext uri="{BB962C8B-B14F-4D97-AF65-F5344CB8AC3E}">
        <p14:creationId xmlns:p14="http://schemas.microsoft.com/office/powerpoint/2010/main" val="22431377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21648818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19981"/>
          </a:xfrm>
        </p:spPr>
        <p:txBody>
          <a:bodyPr>
            <a:normAutofit/>
          </a:bodyPr>
          <a:lstStyle/>
          <a:p>
            <a:r>
              <a:rPr lang="en-US" sz="4000" b="1" dirty="0"/>
              <a:t>Class Discussion Time</a:t>
            </a:r>
          </a:p>
        </p:txBody>
      </p:sp>
      <p:sp>
        <p:nvSpPr>
          <p:cNvPr id="4" name="Content Placeholder 3"/>
          <p:cNvSpPr>
            <a:spLocks noGrp="1"/>
          </p:cNvSpPr>
          <p:nvPr>
            <p:ph idx="1"/>
          </p:nvPr>
        </p:nvSpPr>
        <p:spPr>
          <a:xfrm>
            <a:off x="31630" y="918324"/>
            <a:ext cx="8991600" cy="5939676"/>
          </a:xfrm>
        </p:spPr>
        <p:txBody>
          <a:bodyPr>
            <a:normAutofit/>
          </a:bodyPr>
          <a:lstStyle/>
          <a:p>
            <a:r>
              <a:rPr lang="en-US" sz="3200" dirty="0"/>
              <a:t>Many people in our day have a hard time envisioning God directly orchestrating the actions of evil individuals – including their sinful behavior. And yet, in this passage (and many others like it), it clearly declares that God does so. </a:t>
            </a:r>
          </a:p>
          <a:p>
            <a:r>
              <a:rPr lang="en-US" sz="3200" dirty="0"/>
              <a:t>Some people think that that for God to sovereignly orchestrate sinful or evil behavior would make God himself  sinful or evil, which scripture clearly teaches he is not.</a:t>
            </a:r>
          </a:p>
          <a:p>
            <a:r>
              <a:rPr lang="en-US" sz="3200" dirty="0"/>
              <a:t>How do we explain this to those who are struggling with this idea?</a:t>
            </a:r>
            <a:endParaRPr lang="en-US" dirty="0"/>
          </a:p>
          <a:p>
            <a:pPr marL="0" indent="0">
              <a:buNone/>
            </a:pPr>
            <a:endParaRPr lang="en-US" dirty="0"/>
          </a:p>
          <a:p>
            <a:endParaRPr lang="en-US" dirty="0"/>
          </a:p>
          <a:p>
            <a:endParaRPr lang="en-US" dirty="0"/>
          </a:p>
          <a:p>
            <a:pPr lvl="0"/>
            <a:endParaRPr lang="en-US" dirty="0"/>
          </a:p>
        </p:txBody>
      </p:sp>
    </p:spTree>
    <p:extLst>
      <p:ext uri="{BB962C8B-B14F-4D97-AF65-F5344CB8AC3E}">
        <p14:creationId xmlns:p14="http://schemas.microsoft.com/office/powerpoint/2010/main" val="6495353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1" y="1"/>
            <a:ext cx="9183245" cy="667158"/>
          </a:xfrm>
        </p:spPr>
        <p:txBody>
          <a:bodyPr>
            <a:noAutofit/>
          </a:bodyPr>
          <a:lstStyle/>
          <a:p>
            <a:r>
              <a:rPr lang="en-US" sz="3600" dirty="0">
                <a:solidFill>
                  <a:srgbClr val="FFFF99"/>
                </a:solidFill>
              </a:rPr>
              <a:t>The Oracles Against the Nations (Isaiah 13-23)</a:t>
            </a:r>
            <a:endParaRPr lang="en-US" sz="3600" dirty="0"/>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solidFill>
              </a:rPr>
              <a:t>Oswalt, John N. </a:t>
            </a:r>
            <a:r>
              <a:rPr lang="en-US" sz="1800" i="1" dirty="0">
                <a:solidFill>
                  <a:schemeClr val="bg1"/>
                </a:solidFill>
              </a:rPr>
              <a:t>The Book of Isaiah, Chapters 1–39 (The NIC on the OT) </a:t>
            </a:r>
            <a:r>
              <a:rPr lang="en-US" sz="1800" dirty="0">
                <a:solidFill>
                  <a:schemeClr val="bg1"/>
                </a:solidFill>
              </a:rPr>
              <a:t>(p. 299). Eerdmans.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Content Placeholder 11">
            <a:extLst>
              <a:ext uri="{FF2B5EF4-FFF2-40B4-BE49-F238E27FC236}">
                <a16:creationId xmlns:a16="http://schemas.microsoft.com/office/drawing/2014/main" id="{56C3CA48-62E8-6613-9294-DF87AB03E999}"/>
              </a:ext>
            </a:extLst>
          </p:cNvPr>
          <p:cNvSpPr>
            <a:spLocks noGrp="1"/>
          </p:cNvSpPr>
          <p:nvPr>
            <p:ph idx="1"/>
          </p:nvPr>
        </p:nvSpPr>
        <p:spPr>
          <a:xfrm>
            <a:off x="88300" y="726026"/>
            <a:ext cx="8784911" cy="5698321"/>
          </a:xfrm>
        </p:spPr>
        <p:txBody>
          <a:bodyPr>
            <a:normAutofit fontScale="92500"/>
          </a:bodyPr>
          <a:lstStyle/>
          <a:p>
            <a:pPr marL="285750" indent="-285750">
              <a:buFont typeface="Arial" panose="020B0604020202020204" pitchFamily="34" charset="0"/>
              <a:buChar char="•"/>
            </a:pPr>
            <a:r>
              <a:rPr lang="en-US" sz="3200" dirty="0">
                <a:solidFill>
                  <a:schemeClr val="bg1"/>
                </a:solidFill>
              </a:rPr>
              <a:t>These oracles, in addition to being pronouncements of </a:t>
            </a:r>
            <a:r>
              <a:rPr lang="en-US" sz="3200" b="1" i="1" dirty="0">
                <a:solidFill>
                  <a:schemeClr val="bg1"/>
                </a:solidFill>
              </a:rPr>
              <a:t>doom</a:t>
            </a:r>
            <a:r>
              <a:rPr lang="en-US" sz="3200" dirty="0">
                <a:solidFill>
                  <a:schemeClr val="bg1"/>
                </a:solidFill>
              </a:rPr>
              <a:t> upon Israel’s </a:t>
            </a:r>
            <a:r>
              <a:rPr lang="en-US" sz="3200" b="1" i="1" dirty="0">
                <a:solidFill>
                  <a:schemeClr val="bg1"/>
                </a:solidFill>
              </a:rPr>
              <a:t>enemies</a:t>
            </a:r>
            <a:r>
              <a:rPr lang="en-US" sz="3200" dirty="0">
                <a:solidFill>
                  <a:schemeClr val="bg1"/>
                </a:solidFill>
              </a:rPr>
              <a:t>, are designed to demonstrate to the nation of Israel the </a:t>
            </a:r>
            <a:r>
              <a:rPr lang="en-US" sz="3200" b="1" i="1" dirty="0">
                <a:solidFill>
                  <a:schemeClr val="bg1"/>
                </a:solidFill>
              </a:rPr>
              <a:t>folly</a:t>
            </a:r>
            <a:r>
              <a:rPr lang="en-US" sz="3200" dirty="0">
                <a:solidFill>
                  <a:schemeClr val="bg1"/>
                </a:solidFill>
              </a:rPr>
              <a:t> of trusting in nations whose doom is certain. </a:t>
            </a:r>
          </a:p>
          <a:p>
            <a:pPr marL="285750" indent="-285750">
              <a:buFont typeface="Arial" panose="020B0604020202020204" pitchFamily="34" charset="0"/>
              <a:buChar char="•"/>
            </a:pPr>
            <a:r>
              <a:rPr lang="en-US" sz="3200" dirty="0">
                <a:solidFill>
                  <a:schemeClr val="bg1"/>
                </a:solidFill>
              </a:rPr>
              <a:t>God is the master of the nations. </a:t>
            </a:r>
          </a:p>
          <a:p>
            <a:pPr marL="285750" indent="-285750">
              <a:buFont typeface="Arial" panose="020B0604020202020204" pitchFamily="34" charset="0"/>
              <a:buChar char="•"/>
            </a:pPr>
            <a:r>
              <a:rPr lang="en-US" sz="3200" dirty="0">
                <a:solidFill>
                  <a:schemeClr val="bg1"/>
                </a:solidFill>
              </a:rPr>
              <a:t>It is at </a:t>
            </a:r>
            <a:r>
              <a:rPr lang="en-US" sz="3200" b="1" i="1" dirty="0">
                <a:solidFill>
                  <a:schemeClr val="bg1"/>
                </a:solidFill>
              </a:rPr>
              <a:t>his</a:t>
            </a:r>
            <a:r>
              <a:rPr lang="en-US" sz="3200" dirty="0">
                <a:solidFill>
                  <a:schemeClr val="bg1"/>
                </a:solidFill>
              </a:rPr>
              <a:t> command that the armies of nations move out to destroy one another. </a:t>
            </a:r>
          </a:p>
          <a:p>
            <a:pPr marL="285750" indent="-285750">
              <a:buFont typeface="Arial" panose="020B0604020202020204" pitchFamily="34" charset="0"/>
              <a:buChar char="•"/>
            </a:pPr>
            <a:r>
              <a:rPr lang="en-US" sz="3200" dirty="0">
                <a:solidFill>
                  <a:schemeClr val="bg1"/>
                </a:solidFill>
              </a:rPr>
              <a:t>Therefore, it is </a:t>
            </a:r>
            <a:r>
              <a:rPr lang="en-US" sz="3200" b="1" i="1" dirty="0">
                <a:solidFill>
                  <a:schemeClr val="bg1"/>
                </a:solidFill>
              </a:rPr>
              <a:t>foolish</a:t>
            </a:r>
            <a:r>
              <a:rPr lang="en-US" sz="3200" dirty="0">
                <a:solidFill>
                  <a:schemeClr val="bg1"/>
                </a:solidFill>
              </a:rPr>
              <a:t> for Israel to trust in these other nations to save her. </a:t>
            </a:r>
          </a:p>
          <a:p>
            <a:pPr marL="285750" indent="-285750">
              <a:buFont typeface="Arial" panose="020B0604020202020204" pitchFamily="34" charset="0"/>
              <a:buChar char="•"/>
            </a:pPr>
            <a:r>
              <a:rPr lang="en-US" sz="3200" dirty="0">
                <a:solidFill>
                  <a:schemeClr val="bg1"/>
                </a:solidFill>
              </a:rPr>
              <a:t>Only God, who has </a:t>
            </a:r>
            <a:r>
              <a:rPr lang="en-US" sz="3200" b="1" i="1" dirty="0">
                <a:solidFill>
                  <a:schemeClr val="bg1"/>
                </a:solidFill>
              </a:rPr>
              <a:t>promised</a:t>
            </a:r>
            <a:r>
              <a:rPr lang="en-US" sz="3200" dirty="0">
                <a:solidFill>
                  <a:schemeClr val="bg1"/>
                </a:solidFill>
              </a:rPr>
              <a:t> to save her, can actually do so.</a:t>
            </a:r>
          </a:p>
        </p:txBody>
      </p:sp>
    </p:spTree>
    <p:extLst>
      <p:ext uri="{BB962C8B-B14F-4D97-AF65-F5344CB8AC3E}">
        <p14:creationId xmlns:p14="http://schemas.microsoft.com/office/powerpoint/2010/main" val="80371566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 calcmode="lin" valueType="num">
                                      <p:cBhvr>
                                        <p:cTn id="7" dur="500" fill="hold"/>
                                        <p:tgtEl>
                                          <p:spTgt spid="1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2">
                                            <p:txEl>
                                              <p:pRg st="2" end="2"/>
                                            </p:txEl>
                                          </p:spTgt>
                                        </p:tgtEl>
                                        <p:attrNameLst>
                                          <p:attrName>style.visibility</p:attrName>
                                        </p:attrNameLst>
                                      </p:cBhvr>
                                      <p:to>
                                        <p:strVal val="visible"/>
                                      </p:to>
                                    </p:set>
                                    <p:anim calcmode="lin" valueType="num">
                                      <p:cBhvr>
                                        <p:cTn id="14" dur="500" fill="hold"/>
                                        <p:tgtEl>
                                          <p:spTgt spid="1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1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1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2">
                                            <p:txEl>
                                              <p:pRg st="3" end="3"/>
                                            </p:txEl>
                                          </p:spTgt>
                                        </p:tgtEl>
                                        <p:attrNameLst>
                                          <p:attrName>style.visibility</p:attrName>
                                        </p:attrNameLst>
                                      </p:cBhvr>
                                      <p:to>
                                        <p:strVal val="visible"/>
                                      </p:to>
                                    </p:set>
                                    <p:anim calcmode="lin" valueType="num">
                                      <p:cBhvr>
                                        <p:cTn id="21" dur="500" fill="hold"/>
                                        <p:tgtEl>
                                          <p:spTgt spid="1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1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1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2">
                                            <p:txEl>
                                              <p:pRg st="4" end="4"/>
                                            </p:txEl>
                                          </p:spTgt>
                                        </p:tgtEl>
                                        <p:attrNameLst>
                                          <p:attrName>style.visibility</p:attrName>
                                        </p:attrNameLst>
                                      </p:cBhvr>
                                      <p:to>
                                        <p:strVal val="visible"/>
                                      </p:to>
                                    </p:set>
                                    <p:anim calcmode="lin" valueType="num">
                                      <p:cBhvr>
                                        <p:cTn id="28" dur="500" fill="hold"/>
                                        <p:tgtEl>
                                          <p:spTgt spid="1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1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1" y="0"/>
            <a:ext cx="9183245" cy="1762083"/>
          </a:xfrm>
        </p:spPr>
        <p:txBody>
          <a:bodyPr>
            <a:noAutofit/>
          </a:bodyPr>
          <a:lstStyle/>
          <a:p>
            <a:r>
              <a:rPr lang="en-US" sz="5400" dirty="0">
                <a:solidFill>
                  <a:srgbClr val="FFFF99"/>
                </a:solidFill>
              </a:rPr>
              <a:t>The Oracles Against the Nations </a:t>
            </a:r>
            <a:br>
              <a:rPr lang="en-US" sz="5400" dirty="0">
                <a:solidFill>
                  <a:srgbClr val="FFFF99"/>
                </a:solidFill>
              </a:rPr>
            </a:br>
            <a:r>
              <a:rPr lang="en-US" sz="5400" dirty="0">
                <a:solidFill>
                  <a:srgbClr val="FFFF99"/>
                </a:solidFill>
              </a:rPr>
              <a:t>(Isaiah 13-23)</a:t>
            </a:r>
            <a:endParaRPr lang="en-US" sz="5400" dirty="0"/>
          </a:p>
        </p:txBody>
      </p:sp>
      <p:graphicFrame>
        <p:nvGraphicFramePr>
          <p:cNvPr id="8" name="Table 8">
            <a:extLst>
              <a:ext uri="{FF2B5EF4-FFF2-40B4-BE49-F238E27FC236}">
                <a16:creationId xmlns:a16="http://schemas.microsoft.com/office/drawing/2014/main" id="{6838B9B9-062C-C58B-9D9F-135BDFE20070}"/>
              </a:ext>
            </a:extLst>
          </p:cNvPr>
          <p:cNvGraphicFramePr>
            <a:graphicFrameLocks noGrp="1"/>
          </p:cNvGraphicFramePr>
          <p:nvPr>
            <p:ph idx="1"/>
            <p:extLst>
              <p:ext uri="{D42A27DB-BD31-4B8C-83A1-F6EECF244321}">
                <p14:modId xmlns:p14="http://schemas.microsoft.com/office/powerpoint/2010/main" val="2919546389"/>
              </p:ext>
            </p:extLst>
          </p:nvPr>
        </p:nvGraphicFramePr>
        <p:xfrm>
          <a:off x="209957" y="2634017"/>
          <a:ext cx="8763327" cy="1981200"/>
        </p:xfrm>
        <a:graphic>
          <a:graphicData uri="http://schemas.openxmlformats.org/drawingml/2006/table">
            <a:tbl>
              <a:tblPr firstRow="1" bandRow="1">
                <a:tableStyleId>{00A15C55-8517-42AA-B614-E9B94910E393}</a:tableStyleId>
              </a:tblPr>
              <a:tblGrid>
                <a:gridCol w="3512641">
                  <a:extLst>
                    <a:ext uri="{9D8B030D-6E8A-4147-A177-3AD203B41FA5}">
                      <a16:colId xmlns:a16="http://schemas.microsoft.com/office/drawing/2014/main" val="1541012807"/>
                    </a:ext>
                  </a:extLst>
                </a:gridCol>
                <a:gridCol w="5250686">
                  <a:extLst>
                    <a:ext uri="{9D8B030D-6E8A-4147-A177-3AD203B41FA5}">
                      <a16:colId xmlns:a16="http://schemas.microsoft.com/office/drawing/2014/main" val="3625428418"/>
                    </a:ext>
                  </a:extLst>
                </a:gridCol>
              </a:tblGrid>
              <a:tr h="370840">
                <a:tc>
                  <a:txBody>
                    <a:bodyPr/>
                    <a:lstStyle/>
                    <a:p>
                      <a:pPr marL="0" algn="l" defTabSz="914400" rtl="0" eaLnBrk="1" latinLnBrk="0" hangingPunct="1"/>
                      <a:r>
                        <a:rPr lang="en-US" sz="2000" b="0" kern="1200" dirty="0">
                          <a:solidFill>
                            <a:schemeClr val="dk1"/>
                          </a:solidFill>
                          <a:latin typeface="+mn-lt"/>
                          <a:ea typeface="+mn-ea"/>
                          <a:cs typeface="+mn-cs"/>
                        </a:rPr>
                        <a:t>Babylon (13:1–14:27) </a:t>
                      </a:r>
                    </a:p>
                  </a:txBody>
                  <a:tcPr>
                    <a:solidFill>
                      <a:srgbClr val="FFF4E7"/>
                    </a:solidFill>
                  </a:tcPr>
                </a:tc>
                <a:tc>
                  <a:txBody>
                    <a:bodyPr/>
                    <a:lstStyle/>
                    <a:p>
                      <a:pPr marL="0" algn="l" defTabSz="914400" rtl="0" eaLnBrk="1" latinLnBrk="0" hangingPunct="1"/>
                      <a:r>
                        <a:rPr lang="en-US" sz="2000" b="0" kern="1200" dirty="0">
                          <a:solidFill>
                            <a:schemeClr val="dk1"/>
                          </a:solidFill>
                          <a:latin typeface="+mn-lt"/>
                          <a:ea typeface="+mn-ea"/>
                          <a:cs typeface="+mn-cs"/>
                        </a:rPr>
                        <a:t>“The Wilderness by the Sea” (Babylon) (21:1–10) </a:t>
                      </a:r>
                    </a:p>
                  </a:txBody>
                  <a:tcPr>
                    <a:solidFill>
                      <a:srgbClr val="FFF4E7"/>
                    </a:solidFill>
                  </a:tcPr>
                </a:tc>
                <a:extLst>
                  <a:ext uri="{0D108BD9-81ED-4DB2-BD59-A6C34878D82A}">
                    <a16:rowId xmlns:a16="http://schemas.microsoft.com/office/drawing/2014/main" val="429286816"/>
                  </a:ext>
                </a:extLst>
              </a:tr>
              <a:tr h="370840">
                <a:tc>
                  <a:txBody>
                    <a:bodyPr/>
                    <a:lstStyle/>
                    <a:p>
                      <a:r>
                        <a:rPr lang="en-US" sz="2000" kern="1200" dirty="0">
                          <a:solidFill>
                            <a:schemeClr val="dk1"/>
                          </a:solidFill>
                          <a:latin typeface="+mn-lt"/>
                          <a:ea typeface="+mn-ea"/>
                          <a:cs typeface="+mn-cs"/>
                        </a:rPr>
                        <a:t>Philistia (14:28–32)</a:t>
                      </a:r>
                    </a:p>
                  </a:txBody>
                  <a:tcPr/>
                </a:tc>
                <a:tc>
                  <a:txBody>
                    <a:bodyPr/>
                    <a:lstStyle/>
                    <a:p>
                      <a:r>
                        <a:rPr lang="en-US" sz="2000" dirty="0"/>
                        <a:t>“Dumah” (Edom) (21:11–12) </a:t>
                      </a:r>
                    </a:p>
                  </a:txBody>
                  <a:tcPr/>
                </a:tc>
                <a:extLst>
                  <a:ext uri="{0D108BD9-81ED-4DB2-BD59-A6C34878D82A}">
                    <a16:rowId xmlns:a16="http://schemas.microsoft.com/office/drawing/2014/main" val="1720760104"/>
                  </a:ext>
                </a:extLst>
              </a:tr>
              <a:tr h="370840">
                <a:tc>
                  <a:txBody>
                    <a:bodyPr/>
                    <a:lstStyle/>
                    <a:p>
                      <a:r>
                        <a:rPr lang="en-US" sz="2000" kern="1200" dirty="0">
                          <a:solidFill>
                            <a:schemeClr val="dk1"/>
                          </a:solidFill>
                          <a:latin typeface="+mn-lt"/>
                          <a:ea typeface="+mn-ea"/>
                          <a:cs typeface="+mn-cs"/>
                        </a:rPr>
                        <a:t>Moab (15:1–16:14)</a:t>
                      </a:r>
                    </a:p>
                  </a:txBody>
                  <a:tcPr/>
                </a:tc>
                <a:tc>
                  <a:txBody>
                    <a:bodyPr/>
                    <a:lstStyle/>
                    <a:p>
                      <a:r>
                        <a:rPr lang="en-US" sz="2000" dirty="0"/>
                        <a:t>Arabia (21:13–17)</a:t>
                      </a:r>
                    </a:p>
                  </a:txBody>
                  <a:tcPr/>
                </a:tc>
                <a:extLst>
                  <a:ext uri="{0D108BD9-81ED-4DB2-BD59-A6C34878D82A}">
                    <a16:rowId xmlns:a16="http://schemas.microsoft.com/office/drawing/2014/main" val="621158450"/>
                  </a:ext>
                </a:extLst>
              </a:tr>
              <a:tr h="370840">
                <a:tc>
                  <a:txBody>
                    <a:bodyPr/>
                    <a:lstStyle/>
                    <a:p>
                      <a:r>
                        <a:rPr lang="en-US" sz="2000" dirty="0"/>
                        <a:t>Damascus/ Israel (17:1–18:7)</a:t>
                      </a:r>
                    </a:p>
                  </a:txBody>
                  <a:tcPr/>
                </a:tc>
                <a:tc>
                  <a:txBody>
                    <a:bodyPr/>
                    <a:lstStyle/>
                    <a:p>
                      <a:r>
                        <a:rPr lang="en-US" sz="2000" dirty="0"/>
                        <a:t>“The Valley of Vision” (Jerusalem) (22:1–25)</a:t>
                      </a:r>
                    </a:p>
                  </a:txBody>
                  <a:tcPr/>
                </a:tc>
                <a:extLst>
                  <a:ext uri="{0D108BD9-81ED-4DB2-BD59-A6C34878D82A}">
                    <a16:rowId xmlns:a16="http://schemas.microsoft.com/office/drawing/2014/main" val="4152348990"/>
                  </a:ext>
                </a:extLst>
              </a:tr>
              <a:tr h="370840">
                <a:tc>
                  <a:txBody>
                    <a:bodyPr/>
                    <a:lstStyle/>
                    <a:p>
                      <a:r>
                        <a:rPr lang="en-US" sz="2000" dirty="0"/>
                        <a:t>Egypt (19:1–20:6)</a:t>
                      </a:r>
                    </a:p>
                  </a:txBody>
                  <a:tcPr/>
                </a:tc>
                <a:tc>
                  <a:txBody>
                    <a:bodyPr/>
                    <a:lstStyle/>
                    <a:p>
                      <a:r>
                        <a:rPr lang="en-US" sz="2000" dirty="0"/>
                        <a:t>Tyre (23:1–18)</a:t>
                      </a:r>
                    </a:p>
                  </a:txBody>
                  <a:tcPr/>
                </a:tc>
                <a:extLst>
                  <a:ext uri="{0D108BD9-81ED-4DB2-BD59-A6C34878D82A}">
                    <a16:rowId xmlns:a16="http://schemas.microsoft.com/office/drawing/2014/main" val="2347923298"/>
                  </a:ext>
                </a:extLst>
              </a:tr>
            </a:tbl>
          </a:graphicData>
        </a:graphic>
      </p:graphicFrame>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Motyer, J. Alec.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Prophecy of Isaiah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 131). InterVarsity Press</a:t>
            </a:r>
          </a:p>
        </p:txBody>
      </p:sp>
    </p:spTree>
    <p:extLst>
      <p:ext uri="{BB962C8B-B14F-4D97-AF65-F5344CB8AC3E}">
        <p14:creationId xmlns:p14="http://schemas.microsoft.com/office/powerpoint/2010/main" val="24908212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302921"/>
          </a:xfrm>
        </p:spPr>
        <p:txBody>
          <a:bodyPr>
            <a:noAutofit/>
          </a:bodyPr>
          <a:lstStyle/>
          <a:p>
            <a:r>
              <a:rPr lang="en-US" dirty="0">
                <a:solidFill>
                  <a:srgbClr val="FFFF99"/>
                </a:solidFill>
              </a:rPr>
              <a:t>An Oracle Concerning Babylon (Isaiah 13:1-14:23)</a:t>
            </a:r>
            <a:endParaRPr lang="en-US"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1499144"/>
            <a:ext cx="8449370" cy="4987243"/>
          </a:xfrm>
        </p:spPr>
        <p:txBody>
          <a:bodyPr>
            <a:normAutofit/>
          </a:bodyPr>
          <a:lstStyle/>
          <a:p>
            <a:r>
              <a:rPr lang="en-US" sz="3800" dirty="0"/>
              <a:t>The Oracle to Babylon breaks up into </a:t>
            </a:r>
            <a:r>
              <a:rPr lang="en-US" sz="3800" b="1" i="1" dirty="0"/>
              <a:t>three</a:t>
            </a:r>
            <a:r>
              <a:rPr lang="en-US" sz="3800" dirty="0"/>
              <a:t> major sections:</a:t>
            </a:r>
          </a:p>
          <a:p>
            <a:pPr lvl="1"/>
            <a:r>
              <a:rPr lang="en-US" sz="3100" dirty="0">
                <a:solidFill>
                  <a:srgbClr val="FFFF99"/>
                </a:solidFill>
              </a:rPr>
              <a:t>13:1-22</a:t>
            </a:r>
            <a:r>
              <a:rPr lang="en-US" sz="3100" dirty="0"/>
              <a:t> – An “</a:t>
            </a:r>
            <a:r>
              <a:rPr lang="en-US" sz="3100" i="1" dirty="0">
                <a:solidFill>
                  <a:srgbClr val="F4B183"/>
                </a:solidFill>
                <a:latin typeface="Cambria" panose="02040503050406030204" pitchFamily="18" charset="0"/>
                <a:ea typeface="Cambria" panose="02040503050406030204" pitchFamily="18" charset="0"/>
              </a:rPr>
              <a:t>oracle</a:t>
            </a:r>
            <a:r>
              <a:rPr lang="en-US" sz="3100" dirty="0"/>
              <a:t>” announcing that </a:t>
            </a:r>
            <a:r>
              <a:rPr lang="en-US" sz="3100" b="1" i="1" dirty="0"/>
              <a:t>judgment</a:t>
            </a:r>
            <a:r>
              <a:rPr lang="en-US" sz="3100" dirty="0"/>
              <a:t> is coming to Babylon</a:t>
            </a:r>
            <a:endParaRPr lang="en-US" sz="3100" b="1" i="1" dirty="0"/>
          </a:p>
          <a:p>
            <a:pPr lvl="1"/>
            <a:r>
              <a:rPr lang="en-US" sz="3100" dirty="0">
                <a:solidFill>
                  <a:srgbClr val="FFFF99"/>
                </a:solidFill>
              </a:rPr>
              <a:t>14:1-4a</a:t>
            </a:r>
            <a:r>
              <a:rPr lang="en-US" sz="3100" dirty="0"/>
              <a:t> – A </a:t>
            </a:r>
            <a:r>
              <a:rPr lang="en-US" sz="3100" b="1" i="1" dirty="0"/>
              <a:t>contrasting</a:t>
            </a:r>
            <a:r>
              <a:rPr lang="en-US" sz="3100" dirty="0"/>
              <a:t> announcement of salvation and restoration to “</a:t>
            </a:r>
            <a:r>
              <a:rPr lang="en-US" sz="3100" i="1" dirty="0">
                <a:solidFill>
                  <a:srgbClr val="F4B183"/>
                </a:solidFill>
                <a:latin typeface="Cambria" panose="02040503050406030204" pitchFamily="18" charset="0"/>
                <a:ea typeface="Cambria" panose="02040503050406030204" pitchFamily="18" charset="0"/>
              </a:rPr>
              <a:t>Jacob</a:t>
            </a:r>
            <a:r>
              <a:rPr lang="en-US" sz="3100" dirty="0"/>
              <a:t>” (i.e. the nation of Israel as a whole)</a:t>
            </a:r>
          </a:p>
          <a:p>
            <a:pPr lvl="1"/>
            <a:r>
              <a:rPr lang="en-US" sz="3100" dirty="0">
                <a:solidFill>
                  <a:srgbClr val="FFFF99"/>
                </a:solidFill>
              </a:rPr>
              <a:t>14:4b-23</a:t>
            </a:r>
            <a:r>
              <a:rPr lang="en-US" sz="3100" dirty="0"/>
              <a:t> – A “</a:t>
            </a:r>
            <a:r>
              <a:rPr lang="en-US" sz="3100" i="1" dirty="0">
                <a:solidFill>
                  <a:srgbClr val="F4B183"/>
                </a:solidFill>
                <a:latin typeface="Cambria" panose="02040503050406030204" pitchFamily="18" charset="0"/>
                <a:ea typeface="Cambria" panose="02040503050406030204" pitchFamily="18" charset="0"/>
              </a:rPr>
              <a:t>taunt</a:t>
            </a:r>
            <a:r>
              <a:rPr lang="en-US" sz="3100" dirty="0"/>
              <a:t>” against the </a:t>
            </a:r>
            <a:r>
              <a:rPr lang="en-US" sz="3100" b="1" i="1" dirty="0"/>
              <a:t>King</a:t>
            </a:r>
            <a:r>
              <a:rPr lang="en-US" sz="3100" dirty="0"/>
              <a:t> of Babylon</a:t>
            </a:r>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u="none" strike="noStrike" kern="1200" cap="none" spc="0" normalizeH="0" baseline="0" noProof="0" dirty="0">
                <a:ln>
                  <a:noFill/>
                </a:ln>
                <a:solidFill>
                  <a:prstClr val="white"/>
                </a:solidFill>
                <a:effectLst/>
                <a:uLnTx/>
                <a:uFillTx/>
                <a:latin typeface="Calibri" panose="020F0502020204030204"/>
                <a:ea typeface="+mn-ea"/>
                <a:cs typeface="+mn-cs"/>
              </a:rPr>
              <a:t>Webb, Barry G.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Message of Isaiah (The Bible Speaks Today Series) </a:t>
            </a:r>
            <a:r>
              <a:rPr kumimoji="0" lang="en-US" sz="1800" b="0" u="none" strike="noStrike" kern="1200" cap="none" spc="0" normalizeH="0" baseline="0" noProof="0" dirty="0">
                <a:ln>
                  <a:noFill/>
                </a:ln>
                <a:solidFill>
                  <a:prstClr val="white"/>
                </a:solidFill>
                <a:effectLst/>
                <a:uLnTx/>
                <a:uFillTx/>
                <a:latin typeface="Calibri" panose="020F0502020204030204"/>
                <a:ea typeface="+mn-ea"/>
                <a:cs typeface="+mn-cs"/>
              </a:rPr>
              <a:t>(p. 80). InterVarsity Press</a:t>
            </a:r>
          </a:p>
        </p:txBody>
      </p:sp>
    </p:spTree>
    <p:extLst>
      <p:ext uri="{BB962C8B-B14F-4D97-AF65-F5344CB8AC3E}">
        <p14:creationId xmlns:p14="http://schemas.microsoft.com/office/powerpoint/2010/main" val="35826072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302921"/>
          </a:xfrm>
        </p:spPr>
        <p:txBody>
          <a:bodyPr>
            <a:noAutofit/>
          </a:bodyPr>
          <a:lstStyle/>
          <a:p>
            <a:r>
              <a:rPr lang="en-US" dirty="0">
                <a:solidFill>
                  <a:srgbClr val="FFFF99"/>
                </a:solidFill>
              </a:rPr>
              <a:t>An Oracle Concerning Babylon (Isaiah 13:1-14:23)</a:t>
            </a:r>
            <a:endParaRPr lang="en-US"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1357864"/>
            <a:ext cx="8449370" cy="5128523"/>
          </a:xfrm>
        </p:spPr>
        <p:txBody>
          <a:bodyPr>
            <a:normAutofit fontScale="77500" lnSpcReduction="20000"/>
          </a:bodyPr>
          <a:lstStyle/>
          <a:p>
            <a:r>
              <a:rPr lang="en-US" sz="3600" dirty="0"/>
              <a:t>The nation of Babylon, to whom this oracle is directed, was already active in the affairs of Judah in Isaiah’s day (Isaiah 39:1-8).</a:t>
            </a:r>
          </a:p>
          <a:p>
            <a:r>
              <a:rPr lang="en-US" sz="3600" dirty="0"/>
              <a:t>Furthermore, Isaiah is aware that Babylon is the nation that will </a:t>
            </a:r>
            <a:r>
              <a:rPr lang="en-US" sz="3600" b="1" i="1" dirty="0"/>
              <a:t>ultimately</a:t>
            </a:r>
            <a:r>
              <a:rPr lang="en-US" sz="3600" dirty="0"/>
              <a:t> carry Judah into exile. </a:t>
            </a:r>
          </a:p>
          <a:p>
            <a:r>
              <a:rPr lang="en-US" sz="3600" dirty="0"/>
              <a:t>We see this in his warning to King Hezekiah:</a:t>
            </a:r>
          </a:p>
          <a:p>
            <a:pPr lvl="1"/>
            <a:r>
              <a:rPr lang="en-US" sz="3200" i="1" dirty="0">
                <a:solidFill>
                  <a:srgbClr val="F4B183"/>
                </a:solidFill>
                <a:latin typeface="Cambria" panose="02040503050406030204" pitchFamily="18" charset="0"/>
                <a:ea typeface="Cambria" panose="02040503050406030204" pitchFamily="18" charset="0"/>
              </a:rPr>
              <a:t>Look, a time is coming when everything in your palace and the things your ancestors have accumulated to this day will be carried away to </a:t>
            </a:r>
            <a:r>
              <a:rPr lang="en-US" sz="3200" b="1" i="1" dirty="0">
                <a:solidFill>
                  <a:schemeClr val="accent2"/>
                </a:solidFill>
                <a:latin typeface="Cambria" panose="02040503050406030204" pitchFamily="18" charset="0"/>
                <a:ea typeface="Cambria" panose="02040503050406030204" pitchFamily="18" charset="0"/>
              </a:rPr>
              <a:t>Babylon</a:t>
            </a:r>
            <a:r>
              <a:rPr lang="en-US" sz="3200" i="1" dirty="0">
                <a:solidFill>
                  <a:srgbClr val="F4B183"/>
                </a:solidFill>
                <a:latin typeface="Cambria" panose="02040503050406030204" pitchFamily="18" charset="0"/>
                <a:ea typeface="Cambria" panose="02040503050406030204" pitchFamily="18" charset="0"/>
              </a:rPr>
              <a:t>; nothing will be left… Some of your very own descendants whom you father will be taken away and will be made eunuchs in the palace of the king of </a:t>
            </a:r>
            <a:r>
              <a:rPr lang="en-US" sz="3200" b="1" i="1" dirty="0">
                <a:solidFill>
                  <a:schemeClr val="accent2"/>
                </a:solidFill>
                <a:latin typeface="Cambria" panose="02040503050406030204" pitchFamily="18" charset="0"/>
                <a:ea typeface="Cambria" panose="02040503050406030204" pitchFamily="18" charset="0"/>
              </a:rPr>
              <a:t>Babylon</a:t>
            </a:r>
            <a:r>
              <a:rPr lang="en-US" sz="3200" i="1" dirty="0">
                <a:solidFill>
                  <a:srgbClr val="F4B183"/>
                </a:solidFill>
                <a:latin typeface="Cambria" panose="02040503050406030204" pitchFamily="18" charset="0"/>
                <a:ea typeface="Cambria" panose="02040503050406030204" pitchFamily="18" charset="0"/>
              </a:rPr>
              <a:t>. </a:t>
            </a:r>
            <a:r>
              <a:rPr lang="en-US" sz="3200" dirty="0"/>
              <a:t>(Isaiah 39:6-7)</a:t>
            </a:r>
          </a:p>
          <a:p>
            <a:r>
              <a:rPr lang="en-US" sz="3600" dirty="0"/>
              <a:t>The destruction of Babylon that is prophesied in this oracle will not take place until </a:t>
            </a:r>
            <a:r>
              <a:rPr lang="en-US" sz="3600" b="1" i="1" dirty="0"/>
              <a:t>after</a:t>
            </a:r>
            <a:r>
              <a:rPr lang="en-US" sz="3600" dirty="0"/>
              <a:t> the Jews return from that Babylonian exile in 539 BC – almost a 150 years after Isaiah had passed from the scene.</a:t>
            </a:r>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302-304)</a:t>
            </a:r>
          </a:p>
        </p:txBody>
      </p:sp>
    </p:spTree>
    <p:extLst>
      <p:ext uri="{BB962C8B-B14F-4D97-AF65-F5344CB8AC3E}">
        <p14:creationId xmlns:p14="http://schemas.microsoft.com/office/powerpoint/2010/main" val="226225618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302921"/>
          </a:xfrm>
        </p:spPr>
        <p:txBody>
          <a:bodyPr>
            <a:noAutofit/>
          </a:bodyPr>
          <a:lstStyle/>
          <a:p>
            <a:r>
              <a:rPr lang="en-US" dirty="0">
                <a:solidFill>
                  <a:srgbClr val="FFFF99"/>
                </a:solidFill>
              </a:rPr>
              <a:t>An Oracle Concerning Babylon (Isaiah 13:1-14:23)</a:t>
            </a:r>
            <a:endParaRPr lang="en-US"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1499144"/>
            <a:ext cx="8449370" cy="4987243"/>
          </a:xfrm>
        </p:spPr>
        <p:txBody>
          <a:bodyPr>
            <a:normAutofit fontScale="70000" lnSpcReduction="20000"/>
          </a:bodyPr>
          <a:lstStyle/>
          <a:p>
            <a:r>
              <a:rPr lang="en-US" sz="4300" dirty="0"/>
              <a:t>Babylon has a history reaching all the way back to the tower of Babel (Gen 11:9) </a:t>
            </a:r>
          </a:p>
          <a:p>
            <a:r>
              <a:rPr lang="en-US" sz="4300" dirty="0"/>
              <a:t>Babylon often serves in scripture as a symbol of the arrogance and power that is so characteristic of nations in rebellion against God.</a:t>
            </a:r>
          </a:p>
          <a:p>
            <a:r>
              <a:rPr lang="en-US" sz="4300" dirty="0"/>
              <a:t>This symbolic significance of Babylon is </a:t>
            </a:r>
            <a:r>
              <a:rPr lang="en-US" sz="4300" b="1" i="1" dirty="0"/>
              <a:t>ultimately</a:t>
            </a:r>
            <a:r>
              <a:rPr lang="en-US" sz="4300" dirty="0"/>
              <a:t> seen in the Book of Revelation where we read:</a:t>
            </a:r>
          </a:p>
          <a:p>
            <a:pPr lvl="1"/>
            <a:r>
              <a:rPr lang="en-US" sz="4000" i="1" dirty="0">
                <a:solidFill>
                  <a:srgbClr val="F4B183"/>
                </a:solidFill>
                <a:latin typeface="Cambria" panose="02040503050406030204" pitchFamily="18" charset="0"/>
                <a:ea typeface="Cambria" panose="02040503050406030204" pitchFamily="18" charset="0"/>
              </a:rPr>
              <a:t>Fallen, fallen, is Babylon the great! She has become a lair for demons, a haunt for every unclean spirit… For all the nations have fallen from the wine of her immoral passion, and the kings of the earth have committed sexual immorality with her, and the merchants of the earth have gotten rich from the power of her sensual behavior.  </a:t>
            </a:r>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Webb, Barry G.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Message of Isaiah (The Bible Speaks Today Series)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80-81). </a:t>
            </a:r>
          </a:p>
        </p:txBody>
      </p:sp>
    </p:spTree>
    <p:extLst>
      <p:ext uri="{BB962C8B-B14F-4D97-AF65-F5344CB8AC3E}">
        <p14:creationId xmlns:p14="http://schemas.microsoft.com/office/powerpoint/2010/main" val="5009837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0"/>
            <a:ext cx="9144000" cy="1028210"/>
          </a:xfrm>
        </p:spPr>
        <p:txBody>
          <a:bodyPr>
            <a:noAutofit/>
          </a:bodyPr>
          <a:lstStyle/>
          <a:p>
            <a:r>
              <a:rPr lang="en-US" sz="3600" dirty="0"/>
              <a:t>Summoning Warriors for an Assault</a:t>
            </a:r>
            <a:br>
              <a:rPr lang="en-US" sz="3600" dirty="0">
                <a:solidFill>
                  <a:srgbClr val="FFFF99"/>
                </a:solidFill>
              </a:rPr>
            </a:br>
            <a:r>
              <a:rPr lang="en-US" sz="3600" dirty="0">
                <a:solidFill>
                  <a:srgbClr val="FFFF99"/>
                </a:solidFill>
              </a:rPr>
              <a:t>Isaiah 13:1-5</a:t>
            </a:r>
            <a:endParaRPr lang="en-US" sz="36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063530"/>
            <a:ext cx="8849665" cy="5731679"/>
          </a:xfrm>
        </p:spPr>
        <p:txBody>
          <a:bodyPr>
            <a:normAutofit lnSpcReduction="10000"/>
          </a:bodyPr>
          <a:lstStyle/>
          <a:p>
            <a:pPr marL="0" indent="0">
              <a:buNone/>
            </a:pPr>
            <a:r>
              <a:rPr lang="en-US" baseline="30000" dirty="0">
                <a:latin typeface="Cambria" panose="02040503050406030204" pitchFamily="18" charset="0"/>
                <a:ea typeface="Cambria" panose="02040503050406030204" pitchFamily="18" charset="0"/>
              </a:rPr>
              <a:t>13:1</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This is an oracle about Babylon that Isaiah son of Amoz saw: </a:t>
            </a:r>
            <a:r>
              <a:rPr lang="en-US" baseline="30000" dirty="0">
                <a:latin typeface="Cambria" panose="02040503050406030204" pitchFamily="18" charset="0"/>
                <a:ea typeface="Cambria" panose="02040503050406030204" pitchFamily="18" charset="0"/>
              </a:rPr>
              <a:t>2</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On a bare hill raise a signal flag; shout to them, wave your hand so they might enter the gates of the princes! </a:t>
            </a:r>
            <a:r>
              <a:rPr lang="en-US" baseline="30000" dirty="0">
                <a:latin typeface="Cambria" panose="02040503050406030204" pitchFamily="18" charset="0"/>
                <a:ea typeface="Cambria" panose="02040503050406030204" pitchFamily="18" charset="0"/>
              </a:rPr>
              <a:t>3</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have given orders to my chosen soldiers; I have summoned the warriors through whom I will vent my anger – my boasting, arrogant ones. </a:t>
            </a:r>
            <a:r>
              <a:rPr lang="en-US" baseline="30000" dirty="0">
                <a:latin typeface="Cambria" panose="02040503050406030204" pitchFamily="18" charset="0"/>
                <a:ea typeface="Cambria" panose="02040503050406030204" pitchFamily="18" charset="0"/>
              </a:rPr>
              <a:t>4</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There is a loud noise on the mountains – it sounds like a large army! There is great commotion among the kingdoms – nations are being assembled! The LORD of Heaven’s Armies is mustering forces for battle. </a:t>
            </a:r>
            <a:r>
              <a:rPr lang="en-US" baseline="30000" dirty="0">
                <a:latin typeface="Cambria" panose="02040503050406030204" pitchFamily="18" charset="0"/>
                <a:ea typeface="Cambria" panose="02040503050406030204" pitchFamily="18" charset="0"/>
              </a:rPr>
              <a:t>5</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They come from a distant land, from the horizon. It is the LORD with his instruments of judgment coming to destroy the whole earth. </a:t>
            </a:r>
          </a:p>
        </p:txBody>
      </p:sp>
    </p:spTree>
    <p:extLst>
      <p:ext uri="{BB962C8B-B14F-4D97-AF65-F5344CB8AC3E}">
        <p14:creationId xmlns:p14="http://schemas.microsoft.com/office/powerpoint/2010/main" val="19369408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012511"/>
          </a:xfrm>
        </p:spPr>
        <p:txBody>
          <a:bodyPr>
            <a:noAutofit/>
          </a:bodyPr>
          <a:lstStyle/>
          <a:p>
            <a:r>
              <a:rPr lang="en-US" sz="4000" dirty="0"/>
              <a:t>Summoning Warriors for an Assault</a:t>
            </a:r>
            <a:br>
              <a:rPr lang="en-US" sz="4000" dirty="0">
                <a:solidFill>
                  <a:srgbClr val="FFFF99"/>
                </a:solidFill>
              </a:rPr>
            </a:br>
            <a:r>
              <a:rPr lang="en-US" sz="4000" dirty="0">
                <a:solidFill>
                  <a:srgbClr val="FFFF99"/>
                </a:solidFill>
              </a:rPr>
              <a:t>Isaiah 13:1-5</a:t>
            </a:r>
            <a:endParaRPr lang="en-US" sz="4000"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64975" y="1079227"/>
            <a:ext cx="8449370" cy="5407160"/>
          </a:xfrm>
        </p:spPr>
        <p:txBody>
          <a:bodyPr>
            <a:normAutofit fontScale="77500" lnSpcReduction="20000"/>
          </a:bodyPr>
          <a:lstStyle/>
          <a:p>
            <a:r>
              <a:rPr lang="en-US" sz="4000" dirty="0"/>
              <a:t>In this section, Isaiah begins describing a scene without indicating specifically who is involved or where they are.</a:t>
            </a:r>
          </a:p>
          <a:p>
            <a:r>
              <a:rPr lang="en-US" sz="4000" b="1" i="1" dirty="0"/>
              <a:t>Commands</a:t>
            </a:r>
            <a:r>
              <a:rPr lang="en-US" sz="4000" dirty="0"/>
              <a:t> are issued to this unidentified group. </a:t>
            </a:r>
          </a:p>
          <a:p>
            <a:r>
              <a:rPr lang="en-US" sz="4000" dirty="0"/>
              <a:t>The “</a:t>
            </a:r>
            <a:r>
              <a:rPr lang="en-US" sz="4000" i="1" dirty="0">
                <a:solidFill>
                  <a:schemeClr val="accent2">
                    <a:lumMod val="60000"/>
                    <a:lumOff val="40000"/>
                  </a:schemeClr>
                </a:solidFill>
                <a:latin typeface="Cambria" panose="02040503050406030204" pitchFamily="18" charset="0"/>
                <a:ea typeface="Cambria" panose="02040503050406030204" pitchFamily="18" charset="0"/>
              </a:rPr>
              <a:t>LORD of Heaven’s Armies</a:t>
            </a:r>
            <a:r>
              <a:rPr lang="en-US" sz="4000" dirty="0"/>
              <a:t>” instructs them to:</a:t>
            </a:r>
          </a:p>
          <a:p>
            <a:pPr lvl="1"/>
            <a:r>
              <a:rPr lang="en-US" sz="3600" dirty="0"/>
              <a:t>Summon troops for battle by raising a “</a:t>
            </a:r>
            <a:r>
              <a:rPr lang="en-US" sz="3600" i="1" dirty="0">
                <a:solidFill>
                  <a:srgbClr val="F4B183"/>
                </a:solidFill>
                <a:latin typeface="Cambria" panose="02040503050406030204" pitchFamily="18" charset="0"/>
                <a:ea typeface="Cambria" panose="02040503050406030204" pitchFamily="18" charset="0"/>
              </a:rPr>
              <a:t>signal flag</a:t>
            </a:r>
            <a:r>
              <a:rPr lang="en-US" sz="3600" dirty="0"/>
              <a:t>” on a “</a:t>
            </a:r>
            <a:r>
              <a:rPr lang="en-US" sz="3600" i="1" dirty="0">
                <a:solidFill>
                  <a:srgbClr val="F4B183"/>
                </a:solidFill>
                <a:latin typeface="Cambria" panose="02040503050406030204" pitchFamily="18" charset="0"/>
                <a:ea typeface="Cambria" panose="02040503050406030204" pitchFamily="18" charset="0"/>
              </a:rPr>
              <a:t>bare hill</a:t>
            </a:r>
            <a:r>
              <a:rPr lang="en-US" sz="3600" dirty="0"/>
              <a:t>” so that it can be easily seen.</a:t>
            </a:r>
          </a:p>
          <a:p>
            <a:pPr lvl="1"/>
            <a:r>
              <a:rPr lang="en-US" sz="3600" dirty="0"/>
              <a:t>“</a:t>
            </a:r>
            <a:r>
              <a:rPr lang="en-US" sz="3600" i="1" dirty="0">
                <a:solidFill>
                  <a:srgbClr val="F4B183"/>
                </a:solidFill>
                <a:latin typeface="Cambria" panose="02040503050406030204" pitchFamily="18" charset="0"/>
                <a:ea typeface="Cambria" panose="02040503050406030204" pitchFamily="18" charset="0"/>
              </a:rPr>
              <a:t>Shout</a:t>
            </a:r>
            <a:r>
              <a:rPr lang="en-US" sz="3600" dirty="0"/>
              <a:t>” and gesture with the hand, urgently directing the troops as they assemble.</a:t>
            </a:r>
          </a:p>
          <a:p>
            <a:r>
              <a:rPr lang="en-US" sz="4000" dirty="0"/>
              <a:t>As the scene unfolds, the LORD makes it clear that the gathering army is assembling by </a:t>
            </a:r>
            <a:r>
              <a:rPr lang="en-US" sz="4000" b="1" i="1" dirty="0"/>
              <a:t>his</a:t>
            </a:r>
            <a:r>
              <a:rPr lang="en-US" sz="4000" dirty="0"/>
              <a:t> sovereign direction. The LORD tells us that he has:</a:t>
            </a:r>
          </a:p>
          <a:p>
            <a:pPr lvl="1"/>
            <a:r>
              <a:rPr lang="en-US" sz="3600" dirty="0"/>
              <a:t>“</a:t>
            </a:r>
            <a:r>
              <a:rPr lang="en-US" sz="3600" b="1" i="1" dirty="0">
                <a:solidFill>
                  <a:schemeClr val="accent2"/>
                </a:solidFill>
                <a:latin typeface="Cambria" panose="02040503050406030204" pitchFamily="18" charset="0"/>
                <a:ea typeface="Cambria" panose="02040503050406030204" pitchFamily="18" charset="0"/>
              </a:rPr>
              <a:t>Given orders </a:t>
            </a:r>
            <a:r>
              <a:rPr lang="en-US" sz="3600" i="1" dirty="0">
                <a:solidFill>
                  <a:srgbClr val="ED7D31">
                    <a:lumMod val="60000"/>
                    <a:lumOff val="40000"/>
                  </a:srgbClr>
                </a:solidFill>
                <a:latin typeface="Cambria" panose="02040503050406030204" pitchFamily="18" charset="0"/>
                <a:ea typeface="Cambria" panose="02040503050406030204" pitchFamily="18" charset="0"/>
              </a:rPr>
              <a:t>to [his] </a:t>
            </a:r>
            <a:r>
              <a:rPr lang="en-US" sz="3600" b="1" i="1" dirty="0">
                <a:solidFill>
                  <a:schemeClr val="accent2"/>
                </a:solidFill>
                <a:latin typeface="Cambria" panose="02040503050406030204" pitchFamily="18" charset="0"/>
                <a:ea typeface="Cambria" panose="02040503050406030204" pitchFamily="18" charset="0"/>
              </a:rPr>
              <a:t>chosen</a:t>
            </a:r>
            <a:r>
              <a:rPr lang="en-US" sz="3600" i="1" dirty="0">
                <a:solidFill>
                  <a:srgbClr val="ED7D31">
                    <a:lumMod val="60000"/>
                    <a:lumOff val="40000"/>
                  </a:srgbClr>
                </a:solidFill>
                <a:latin typeface="Cambria" panose="02040503050406030204" pitchFamily="18" charset="0"/>
                <a:ea typeface="Cambria" panose="02040503050406030204" pitchFamily="18" charset="0"/>
              </a:rPr>
              <a:t> soldiers</a:t>
            </a:r>
            <a:r>
              <a:rPr lang="en-US" sz="3600" dirty="0"/>
              <a:t>”</a:t>
            </a:r>
          </a:p>
          <a:p>
            <a:pPr lvl="1"/>
            <a:r>
              <a:rPr lang="en-US" sz="3600" dirty="0"/>
              <a:t>“</a:t>
            </a:r>
            <a:r>
              <a:rPr lang="en-US" sz="3600" b="1" i="1" dirty="0">
                <a:solidFill>
                  <a:schemeClr val="accent2"/>
                </a:solidFill>
                <a:latin typeface="Cambria" panose="02040503050406030204" pitchFamily="18" charset="0"/>
                <a:ea typeface="Cambria" panose="02040503050406030204" pitchFamily="18" charset="0"/>
              </a:rPr>
              <a:t>Summoned</a:t>
            </a:r>
            <a:r>
              <a:rPr lang="en-US" sz="3600" i="1" dirty="0">
                <a:solidFill>
                  <a:srgbClr val="ED7D31">
                    <a:lumMod val="60000"/>
                    <a:lumOff val="40000"/>
                  </a:srgbClr>
                </a:solidFill>
                <a:latin typeface="Cambria" panose="02040503050406030204" pitchFamily="18" charset="0"/>
                <a:ea typeface="Cambria" panose="02040503050406030204" pitchFamily="18" charset="0"/>
              </a:rPr>
              <a:t> the warriors through whom [he] will </a:t>
            </a:r>
            <a:r>
              <a:rPr lang="en-US" sz="3600" b="1" i="1" dirty="0">
                <a:solidFill>
                  <a:schemeClr val="accent2"/>
                </a:solidFill>
                <a:latin typeface="Cambria" panose="02040503050406030204" pitchFamily="18" charset="0"/>
                <a:ea typeface="Cambria" panose="02040503050406030204" pitchFamily="18" charset="0"/>
              </a:rPr>
              <a:t>vent [his] anger</a:t>
            </a:r>
            <a:r>
              <a:rPr lang="en-US" sz="3600" dirty="0"/>
              <a:t>”</a:t>
            </a:r>
          </a:p>
          <a:p>
            <a:endParaRPr lang="en-US" sz="4000" dirty="0"/>
          </a:p>
          <a:p>
            <a:endParaRPr lang="en-US" sz="4000" dirty="0"/>
          </a:p>
          <a:p>
            <a:endParaRPr lang="en-US" sz="4000" dirty="0"/>
          </a:p>
        </p:txBody>
      </p:sp>
      <p:sp>
        <p:nvSpPr>
          <p:cNvPr id="4" name="TextBox 3">
            <a:extLst>
              <a:ext uri="{FF2B5EF4-FFF2-40B4-BE49-F238E27FC236}">
                <a16:creationId xmlns:a16="http://schemas.microsoft.com/office/drawing/2014/main" id="{AC9C47C4-C6ED-50C2-9346-8781AFF9326C}"/>
              </a:ext>
            </a:extLst>
          </p:cNvPr>
          <p:cNvSpPr txBox="1"/>
          <p:nvPr/>
        </p:nvSpPr>
        <p:spPr>
          <a:xfrm>
            <a:off x="0" y="648638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 302-308)</a:t>
            </a:r>
          </a:p>
        </p:txBody>
      </p:sp>
    </p:spTree>
    <p:extLst>
      <p:ext uri="{BB962C8B-B14F-4D97-AF65-F5344CB8AC3E}">
        <p14:creationId xmlns:p14="http://schemas.microsoft.com/office/powerpoint/2010/main" val="19963664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76857</TotalTime>
  <Words>3339</Words>
  <Application>Microsoft Office PowerPoint</Application>
  <PresentationFormat>On-screen Show (4:3)</PresentationFormat>
  <Paragraphs>144</Paragraphs>
  <Slides>26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Arial</vt:lpstr>
      <vt:lpstr>Calibri</vt:lpstr>
      <vt:lpstr>Calibri Light</vt:lpstr>
      <vt:lpstr>Cambria</vt:lpstr>
      <vt:lpstr>Century Gothic</vt:lpstr>
      <vt:lpstr>Office Theme</vt:lpstr>
      <vt:lpstr>2_Office Theme</vt:lpstr>
      <vt:lpstr>Highlights     From the  Book of  Isaiah</vt:lpstr>
      <vt:lpstr>The Oracles Against the Nations (Isaiah 13-23)</vt:lpstr>
      <vt:lpstr>The Oracles Against the Nations (Isaiah 13-23)</vt:lpstr>
      <vt:lpstr>The Oracles Against the Nations  (Isaiah 13-23)</vt:lpstr>
      <vt:lpstr>An Oracle Concerning Babylon (Isaiah 13:1-14:23)</vt:lpstr>
      <vt:lpstr>An Oracle Concerning Babylon (Isaiah 13:1-14:23)</vt:lpstr>
      <vt:lpstr>An Oracle Concerning Babylon (Isaiah 13:1-14:23)</vt:lpstr>
      <vt:lpstr>Summoning Warriors for an Assault Isaiah 13:1-5</vt:lpstr>
      <vt:lpstr>Summoning Warriors for an Assault Isaiah 13:1-5</vt:lpstr>
      <vt:lpstr>Summoning Warriors for an Assault Isaiah 13:1-5</vt:lpstr>
      <vt:lpstr>Summoning Warriors for an Assault Isaiah 13:1-5</vt:lpstr>
      <vt:lpstr>The Terrors of the Day of the LORD Isaiah 13:6-8</vt:lpstr>
      <vt:lpstr>The Terrors of the Day of the LORD Isaiah 13:6-8</vt:lpstr>
      <vt:lpstr>Destruction Caused by the LORD’s Judgment  Isaiah 13:9-16</vt:lpstr>
      <vt:lpstr>Destruction Caused by the LORD’s Judgment  Isaiah 13:9-16</vt:lpstr>
      <vt:lpstr>Destruction Caused by the LORD’s Judgment  Isaiah 13:9-16</vt:lpstr>
      <vt:lpstr>Destruction Caused by the LORD’s Judgment  Isaiah 13:9-16</vt:lpstr>
      <vt:lpstr>Destruction Caused by the LORD’s Judgment  Isaiah 13:9-16</vt:lpstr>
      <vt:lpstr>Destruction Caused by the LORD’s Judgment  Isaiah 13:9-16</vt:lpstr>
      <vt:lpstr>Destruction Caused by the LORD’s Judgment  Isaiah 13:9-16</vt:lpstr>
      <vt:lpstr>The Overthrow of Babylon by the Medes Isaiah 13:17-22</vt:lpstr>
      <vt:lpstr>The Overthrow of Babylon by the Medes Isaiah 13:17-22</vt:lpstr>
      <vt:lpstr>The Overthrow of Babylon by the Medes Isaiah 13:17-22</vt:lpstr>
      <vt:lpstr>Next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838</cp:revision>
  <cp:lastPrinted>2023-07-02T14:23:04Z</cp:lastPrinted>
  <dcterms:created xsi:type="dcterms:W3CDTF">2022-12-04T03:23:23Z</dcterms:created>
  <dcterms:modified xsi:type="dcterms:W3CDTF">2023-07-02T14:27:00Z</dcterms:modified>
</cp:coreProperties>
</file>