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3"/>
  </p:notesMasterIdLst>
  <p:handoutMasterIdLst>
    <p:handoutMasterId r:id="rId24"/>
  </p:handoutMasterIdLst>
  <p:sldIdLst>
    <p:sldId id="3713" r:id="rId3"/>
    <p:sldId id="3759" r:id="rId4"/>
    <p:sldId id="3760" r:id="rId5"/>
    <p:sldId id="3758" r:id="rId6"/>
    <p:sldId id="3678" r:id="rId7"/>
    <p:sldId id="3747" r:id="rId8"/>
    <p:sldId id="3762" r:id="rId9"/>
    <p:sldId id="3748" r:id="rId10"/>
    <p:sldId id="3754" r:id="rId11"/>
    <p:sldId id="3764" r:id="rId12"/>
    <p:sldId id="3749" r:id="rId13"/>
    <p:sldId id="3750" r:id="rId14"/>
    <p:sldId id="3766" r:id="rId15"/>
    <p:sldId id="3751" r:id="rId16"/>
    <p:sldId id="3752" r:id="rId17"/>
    <p:sldId id="3753" r:id="rId18"/>
    <p:sldId id="3767" r:id="rId19"/>
    <p:sldId id="3742" r:id="rId20"/>
    <p:sldId id="3743" r:id="rId21"/>
    <p:sldId id="3744" r:id="rId2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FFF4E7"/>
    <a:srgbClr val="FFF2CC"/>
    <a:srgbClr val="0000FF"/>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36" autoAdjust="0"/>
  </p:normalViewPr>
  <p:slideViewPr>
    <p:cSldViewPr snapToGrid="0">
      <p:cViewPr varScale="1">
        <p:scale>
          <a:sx n="162" d="100"/>
          <a:sy n="162" d="100"/>
        </p:scale>
        <p:origin x="1636" y="88"/>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7/9/2023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7/9/2023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7/9/2023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QtUNHjDmGOY"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710778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he will again choose Israel as his special people 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restore them to their land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29506" y="1314695"/>
            <a:ext cx="8884987" cy="5243084"/>
          </a:xfrm>
        </p:spPr>
        <p:txBody>
          <a:bodyPr>
            <a:normAutofit/>
          </a:bodyPr>
          <a:lstStyle/>
          <a:p>
            <a:r>
              <a:rPr lang="en-US" sz="3600" dirty="0"/>
              <a:t>When Isaiah says here that the LORD will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restore them to their land</a:t>
            </a:r>
            <a:r>
              <a:rPr lang="en-US" sz="3600" dirty="0"/>
              <a:t>”, he is of course, </a:t>
            </a:r>
            <a:r>
              <a:rPr lang="en-US" sz="3600" b="1" i="1" dirty="0"/>
              <a:t>at one level</a:t>
            </a:r>
            <a:r>
              <a:rPr lang="en-US" sz="3600" dirty="0"/>
              <a:t>, speaking of a time </a:t>
            </a:r>
            <a:r>
              <a:rPr lang="en-US" sz="3600" b="1" i="1" dirty="0"/>
              <a:t>after</a:t>
            </a:r>
            <a:r>
              <a:rPr lang="en-US" sz="3600" dirty="0"/>
              <a:t> their (yet future) Babylonian exile when God will bring many of the Israelites back to the land of Palestine that he had given them centuries earlier.</a:t>
            </a:r>
          </a:p>
          <a:p>
            <a:r>
              <a:rPr lang="en-US" sz="3600" dirty="0"/>
              <a:t>But I believe it’s possible that something </a:t>
            </a:r>
            <a:r>
              <a:rPr lang="en-US" sz="3600" b="1" i="1" dirty="0"/>
              <a:t>more</a:t>
            </a:r>
            <a:r>
              <a:rPr lang="en-US" sz="3600" dirty="0"/>
              <a:t> is being hinted at than just a </a:t>
            </a:r>
            <a:r>
              <a:rPr lang="en-US" sz="3600" b="1" i="1" dirty="0"/>
              <a:t>mere</a:t>
            </a:r>
            <a:r>
              <a:rPr lang="en-US" sz="3600" dirty="0"/>
              <a:t> return to the land Palestine.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3791393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he will again choose Israel as his special people 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restore them to their land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29506" y="1314695"/>
            <a:ext cx="8884987" cy="5243084"/>
          </a:xfrm>
        </p:spPr>
        <p:txBody>
          <a:bodyPr>
            <a:normAutofit fontScale="85000" lnSpcReduction="10000"/>
          </a:bodyPr>
          <a:lstStyle/>
          <a:p>
            <a:r>
              <a:rPr lang="en-US" sz="3600" dirty="0"/>
              <a:t>A literal Hebrew reading of “</a:t>
            </a:r>
            <a:r>
              <a:rPr lang="en-US" sz="3600" i="1" dirty="0">
                <a:solidFill>
                  <a:srgbClr val="F4B183"/>
                </a:solidFill>
                <a:latin typeface="Cambria" panose="02040503050406030204" pitchFamily="18" charset="0"/>
                <a:ea typeface="Cambria" panose="02040503050406030204" pitchFamily="18" charset="0"/>
              </a:rPr>
              <a:t>restore them to their land</a:t>
            </a:r>
            <a:r>
              <a:rPr lang="en-US" sz="3600" dirty="0"/>
              <a:t>” is that the LORD “</a:t>
            </a:r>
            <a:r>
              <a:rPr lang="en-US" sz="3600" i="1" dirty="0">
                <a:solidFill>
                  <a:srgbClr val="F4B183"/>
                </a:solidFill>
                <a:latin typeface="Cambria" panose="02040503050406030204" pitchFamily="18" charset="0"/>
                <a:ea typeface="Cambria" panose="02040503050406030204" pitchFamily="18" charset="0"/>
              </a:rPr>
              <a:t>will give them </a:t>
            </a:r>
            <a:r>
              <a:rPr lang="en-US" sz="3600" b="1" i="1" dirty="0">
                <a:solidFill>
                  <a:schemeClr val="accent2"/>
                </a:solidFill>
                <a:latin typeface="Cambria" panose="02040503050406030204" pitchFamily="18" charset="0"/>
                <a:ea typeface="Cambria" panose="02040503050406030204" pitchFamily="18" charset="0"/>
              </a:rPr>
              <a:t>rest</a:t>
            </a:r>
            <a:r>
              <a:rPr lang="en-US" sz="3600" i="1" dirty="0">
                <a:solidFill>
                  <a:srgbClr val="F4B183"/>
                </a:solidFill>
                <a:latin typeface="Cambria" panose="02040503050406030204" pitchFamily="18" charset="0"/>
                <a:ea typeface="Cambria" panose="02040503050406030204" pitchFamily="18" charset="0"/>
              </a:rPr>
              <a:t> in their own land</a:t>
            </a:r>
            <a:r>
              <a:rPr lang="en-US" sz="3600" dirty="0"/>
              <a:t>”.</a:t>
            </a:r>
          </a:p>
          <a:p>
            <a:r>
              <a:rPr lang="en-US" sz="3600" dirty="0"/>
              <a:t>The idea of giving them “</a:t>
            </a:r>
            <a:r>
              <a:rPr lang="en-US" sz="3600" i="1" dirty="0">
                <a:solidFill>
                  <a:srgbClr val="F4B183"/>
                </a:solidFill>
                <a:latin typeface="Cambria" panose="02040503050406030204" pitchFamily="18" charset="0"/>
                <a:ea typeface="Cambria" panose="02040503050406030204" pitchFamily="18" charset="0"/>
              </a:rPr>
              <a:t>rest</a:t>
            </a:r>
            <a:r>
              <a:rPr lang="en-US" sz="3600" dirty="0"/>
              <a:t>” points to a fulfillment of the covenant pledge that in the promised land the LORD would give his people rest from all the enemies that surrounded them (cf. Isaiah 63:14; Deut 25:19).</a:t>
            </a:r>
          </a:p>
          <a:p>
            <a:r>
              <a:rPr lang="en-US" sz="3600" dirty="0"/>
              <a:t>This rest after the Exodus and after the exile brings to mind the messianic era that we saw in Isaiah 11:11ff:</a:t>
            </a:r>
          </a:p>
          <a:p>
            <a:pPr lvl="1"/>
            <a:r>
              <a:rPr lang="en-US" sz="3200" i="1" dirty="0">
                <a:solidFill>
                  <a:schemeClr val="accent2">
                    <a:lumMod val="60000"/>
                    <a:lumOff val="40000"/>
                  </a:schemeClr>
                </a:solidFill>
                <a:latin typeface="Cambria" panose="02040503050406030204" pitchFamily="18" charset="0"/>
                <a:ea typeface="Cambria" panose="02040503050406030204" pitchFamily="18" charset="0"/>
              </a:rPr>
              <a:t>At that time the Lord will again lift his hand to reclaim the remnant of his people from Assyria, Egypt, </a:t>
            </a:r>
            <a:r>
              <a:rPr lang="en-US" sz="3200" i="1" dirty="0" err="1">
                <a:solidFill>
                  <a:schemeClr val="accent2">
                    <a:lumMod val="60000"/>
                    <a:lumOff val="40000"/>
                  </a:schemeClr>
                </a:solidFill>
                <a:latin typeface="Cambria" panose="02040503050406030204" pitchFamily="18" charset="0"/>
                <a:ea typeface="Cambria" panose="02040503050406030204" pitchFamily="18" charset="0"/>
              </a:rPr>
              <a:t>Pathros</a:t>
            </a:r>
            <a:r>
              <a:rPr lang="en-US" sz="3200" i="1" dirty="0">
                <a:solidFill>
                  <a:schemeClr val="accent2">
                    <a:lumMod val="60000"/>
                    <a:lumOff val="40000"/>
                  </a:schemeClr>
                </a:solidFill>
                <a:latin typeface="Cambria" panose="02040503050406030204" pitchFamily="18" charset="0"/>
                <a:ea typeface="Cambria" panose="02040503050406030204" pitchFamily="18" charset="0"/>
              </a:rPr>
              <a:t>, Cush, Elam, Shinar, Hamath, and the seacoasts</a:t>
            </a:r>
            <a:endParaRPr lang="en-US" sz="32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321-322)</a:t>
            </a:r>
          </a:p>
        </p:txBody>
      </p:sp>
    </p:spTree>
    <p:extLst>
      <p:ext uri="{BB962C8B-B14F-4D97-AF65-F5344CB8AC3E}">
        <p14:creationId xmlns:p14="http://schemas.microsoft.com/office/powerpoint/2010/main" val="2078761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he will again choose Israel as his special people and </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restore them to their land.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Resident foreigners will join them and unite with the family of Jacob</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612955"/>
            <a:ext cx="8582802" cy="4827090"/>
          </a:xfrm>
        </p:spPr>
        <p:txBody>
          <a:bodyPr>
            <a:normAutofit fontScale="85000" lnSpcReduction="20000"/>
          </a:bodyPr>
          <a:lstStyle/>
          <a:p>
            <a:r>
              <a:rPr lang="en-US" sz="3600" dirty="0"/>
              <a:t>The age to come is also seems to be anticipated in the </a:t>
            </a:r>
            <a:r>
              <a:rPr lang="en-US" sz="3600" b="1" i="1" dirty="0"/>
              <a:t>last</a:t>
            </a:r>
            <a:r>
              <a:rPr lang="en-US" sz="3600" dirty="0"/>
              <a:t> portion of this verse which anticipates the ultimate fulfillment of the promise to Abraham that “</a:t>
            </a:r>
            <a:r>
              <a:rPr lang="en-US" sz="3600" i="1" dirty="0">
                <a:solidFill>
                  <a:srgbClr val="F4B183"/>
                </a:solidFill>
                <a:latin typeface="Cambria" panose="02040503050406030204" pitchFamily="18" charset="0"/>
                <a:ea typeface="Cambria" panose="02040503050406030204" pitchFamily="18" charset="0"/>
              </a:rPr>
              <a:t>all the families of the earth may receive blessing through you</a:t>
            </a:r>
            <a:r>
              <a:rPr lang="en-US" sz="3600" dirty="0"/>
              <a:t>” (Gen 12:3).</a:t>
            </a:r>
          </a:p>
          <a:p>
            <a:r>
              <a:rPr lang="en-US" sz="3600" dirty="0"/>
              <a:t>The LORD’s blessings to Israel will become so obvious that it will attract “</a:t>
            </a:r>
            <a:r>
              <a:rPr lang="en-US" sz="3600" i="1" dirty="0">
                <a:solidFill>
                  <a:srgbClr val="F4B183"/>
                </a:solidFill>
                <a:latin typeface="Cambria" panose="02040503050406030204" pitchFamily="18" charset="0"/>
                <a:ea typeface="Cambria" panose="02040503050406030204" pitchFamily="18" charset="0"/>
              </a:rPr>
              <a:t>resident foreigners</a:t>
            </a:r>
            <a:r>
              <a:rPr lang="en-US" sz="3600" dirty="0"/>
              <a:t>”, a term that in Isaiah’s day referred to Gentiles from other nations who came and stayed among the Jews and were given certain rights.</a:t>
            </a:r>
          </a:p>
          <a:p>
            <a:r>
              <a:rPr lang="en-US" sz="3600" dirty="0"/>
              <a:t>They had to observer the Sabbath (Ex 20:10), but were exempted from the food laws (Deut 14:21).</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321-322)</a:t>
            </a:r>
          </a:p>
        </p:txBody>
      </p:sp>
    </p:spTree>
    <p:extLst>
      <p:ext uri="{BB962C8B-B14F-4D97-AF65-F5344CB8AC3E}">
        <p14:creationId xmlns:p14="http://schemas.microsoft.com/office/powerpoint/2010/main" val="817735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he will again choose Israel as his special people and </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restore them to their land.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Resident foreigners will join them and unite with the family of Jacob</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612955"/>
            <a:ext cx="8582802" cy="4827090"/>
          </a:xfrm>
        </p:spPr>
        <p:txBody>
          <a:bodyPr>
            <a:normAutofit/>
          </a:bodyPr>
          <a:lstStyle/>
          <a:p>
            <a:r>
              <a:rPr lang="en-US" sz="3600" dirty="0"/>
              <a:t>Here these foreigners are identified as </a:t>
            </a:r>
            <a:r>
              <a:rPr lang="en-US" sz="3600" b="1" i="1" dirty="0"/>
              <a:t>more</a:t>
            </a:r>
            <a:r>
              <a:rPr lang="en-US" sz="3600" dirty="0"/>
              <a:t> than economic migrants because they “</a:t>
            </a:r>
            <a:r>
              <a:rPr lang="en-US" sz="3600" b="1" i="1" dirty="0">
                <a:solidFill>
                  <a:schemeClr val="accent2"/>
                </a:solidFill>
                <a:latin typeface="Cambria" panose="02040503050406030204" pitchFamily="18" charset="0"/>
                <a:ea typeface="Cambria" panose="02040503050406030204" pitchFamily="18" charset="0"/>
              </a:rPr>
              <a:t>join</a:t>
            </a:r>
            <a:r>
              <a:rPr lang="en-US" sz="3600" i="1" dirty="0">
                <a:solidFill>
                  <a:srgbClr val="F4B183"/>
                </a:solidFill>
                <a:latin typeface="Cambria" panose="02040503050406030204" pitchFamily="18" charset="0"/>
                <a:ea typeface="Cambria" panose="02040503050406030204" pitchFamily="18" charset="0"/>
              </a:rPr>
              <a:t> them and </a:t>
            </a:r>
            <a:r>
              <a:rPr lang="en-US" sz="3600" b="1" i="1" dirty="0">
                <a:solidFill>
                  <a:schemeClr val="accent2"/>
                </a:solidFill>
                <a:latin typeface="Cambria" panose="02040503050406030204" pitchFamily="18" charset="0"/>
                <a:ea typeface="Cambria" panose="02040503050406030204" pitchFamily="18" charset="0"/>
              </a:rPr>
              <a:t>unite</a:t>
            </a:r>
            <a:r>
              <a:rPr lang="en-US" sz="3600" i="1" dirty="0">
                <a:solidFill>
                  <a:srgbClr val="F4B183"/>
                </a:solidFill>
                <a:latin typeface="Cambria" panose="02040503050406030204" pitchFamily="18" charset="0"/>
                <a:ea typeface="Cambria" panose="02040503050406030204" pitchFamily="18" charset="0"/>
              </a:rPr>
              <a:t> with the family of Jacob</a:t>
            </a:r>
            <a:r>
              <a:rPr lang="en-US" sz="3600" dirty="0"/>
              <a:t>”.</a:t>
            </a:r>
          </a:p>
          <a:p>
            <a:r>
              <a:rPr lang="en-US" sz="3600" dirty="0"/>
              <a:t>This indicates that they had changed their </a:t>
            </a:r>
            <a:r>
              <a:rPr lang="en-US" sz="3600" b="1" i="1" dirty="0"/>
              <a:t>attitude</a:t>
            </a:r>
            <a:r>
              <a:rPr lang="en-US" sz="3600" dirty="0"/>
              <a:t> towards Israel and her God, adopting her beliefs and seeking to be incorporated into the people of God because they </a:t>
            </a:r>
            <a:r>
              <a:rPr lang="en-US" sz="3600" b="1" i="1" dirty="0"/>
              <a:t>appreciate</a:t>
            </a:r>
            <a:r>
              <a:rPr lang="en-US" sz="3600" dirty="0"/>
              <a:t> the spiritual benefits that have been given to them.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(pp. 321-322)</a:t>
            </a:r>
          </a:p>
        </p:txBody>
      </p:sp>
    </p:spTree>
    <p:extLst>
      <p:ext uri="{BB962C8B-B14F-4D97-AF65-F5344CB8AC3E}">
        <p14:creationId xmlns:p14="http://schemas.microsoft.com/office/powerpoint/2010/main" val="482978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400" baseline="30000" dirty="0">
                <a:solidFill>
                  <a:schemeClr val="bg1"/>
                </a:solidFill>
                <a:latin typeface="Cambria" panose="02040503050406030204" pitchFamily="18" charset="0"/>
                <a:ea typeface="Cambria" panose="02040503050406030204" pitchFamily="18" charset="0"/>
              </a:rPr>
              <a:t>14:2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will take them and bring them back to their own place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Then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the family of Israel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will make foreigners their servants as they settle in the LORD’s land. </a:t>
            </a:r>
            <a:r>
              <a:rPr lang="en-US" sz="2400" i="1" u="none" strike="noStrike" baseline="0" dirty="0">
                <a:solidFill>
                  <a:schemeClr val="accent2"/>
                </a:solidFill>
                <a:latin typeface="Cambria" panose="02040503050406030204" pitchFamily="18" charset="0"/>
                <a:ea typeface="Cambria" panose="02040503050406030204" pitchFamily="18" charset="0"/>
              </a:rPr>
              <a:t>They will make their captors captives and rule over the ones who oppressed them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412069" y="1624728"/>
            <a:ext cx="8378729" cy="4717206"/>
          </a:xfrm>
        </p:spPr>
        <p:txBody>
          <a:bodyPr>
            <a:normAutofit lnSpcReduction="10000"/>
          </a:bodyPr>
          <a:lstStyle/>
          <a:p>
            <a:r>
              <a:rPr lang="en-US" sz="3600" dirty="0"/>
              <a:t>Furthermore, Isaiah tells us that at this time when the LORD has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compassion</a:t>
            </a:r>
            <a:r>
              <a:rPr lang="en-US" sz="3600" dirty="0"/>
              <a:t>” on his people, the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nations</a:t>
            </a:r>
            <a:r>
              <a:rPr lang="en-US" sz="3600" dirty="0"/>
              <a:t>” will take the Jews and bring them to their homeland.</a:t>
            </a:r>
          </a:p>
          <a:p>
            <a:r>
              <a:rPr lang="en-US" sz="3600" dirty="0"/>
              <a:t>We know historically that it was the Babylonians who did this.</a:t>
            </a:r>
          </a:p>
          <a:p>
            <a:r>
              <a:rPr lang="en-US" sz="3600" dirty="0"/>
              <a:t>Furthermore, we see that at this time the relationship between the captive and the captor will be </a:t>
            </a:r>
            <a:r>
              <a:rPr lang="en-US" sz="3600" b="1" i="1" dirty="0"/>
              <a:t>reversed</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400322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400" baseline="30000" dirty="0">
                <a:solidFill>
                  <a:schemeClr val="bg1"/>
                </a:solidFill>
                <a:latin typeface="Cambria" panose="02040503050406030204" pitchFamily="18" charset="0"/>
                <a:ea typeface="Cambria" panose="02040503050406030204" pitchFamily="18" charset="0"/>
              </a:rPr>
              <a:t>14:2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take them and bring them back to their own place. Then the </a:t>
            </a:r>
            <a:r>
              <a:rPr lang="en-US" sz="2400" i="1" u="none" strike="noStrike" baseline="0" dirty="0">
                <a:solidFill>
                  <a:schemeClr val="accent2"/>
                </a:solidFill>
                <a:latin typeface="Cambria" panose="02040503050406030204" pitchFamily="18" charset="0"/>
                <a:ea typeface="Cambria" panose="02040503050406030204" pitchFamily="18" charset="0"/>
              </a:rPr>
              <a:t>family of Israel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will make foreigners their servants as they settle in </a:t>
            </a:r>
            <a:r>
              <a:rPr lang="en-US" sz="2400" i="1" dirty="0">
                <a:solidFill>
                  <a:schemeClr val="accent2"/>
                </a:solidFill>
                <a:latin typeface="Cambria" panose="02040503050406030204" pitchFamily="18" charset="0"/>
                <a:ea typeface="Cambria" panose="02040503050406030204" pitchFamily="18" charset="0"/>
              </a:rPr>
              <a:t>the LORD’s land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will make their captors captives and rule over the ones who oppressed them.</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0410" y="1612955"/>
            <a:ext cx="8429748" cy="4725054"/>
          </a:xfrm>
        </p:spPr>
        <p:txBody>
          <a:bodyPr>
            <a:normAutofit fontScale="92500" lnSpcReduction="20000"/>
          </a:bodyPr>
          <a:lstStyle/>
          <a:p>
            <a:r>
              <a:rPr lang="en-US" sz="3600" dirty="0"/>
              <a:t>Israel will bring Gentile foreigners into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the LORD’s land</a:t>
            </a:r>
            <a:r>
              <a:rPr lang="en-US" sz="3600" dirty="0"/>
              <a:t>” and cause them to inherit it.</a:t>
            </a:r>
          </a:p>
          <a:p>
            <a:r>
              <a:rPr lang="en-US" sz="3600" dirty="0"/>
              <a:t>Historically, this promise was </a:t>
            </a:r>
            <a:r>
              <a:rPr lang="en-US" sz="3600" b="1" i="1" dirty="0"/>
              <a:t>not</a:t>
            </a:r>
            <a:r>
              <a:rPr lang="en-US" sz="3600" dirty="0"/>
              <a:t> fulfilled at the time that the Jews returned from Babylonian bondage.</a:t>
            </a:r>
          </a:p>
          <a:p>
            <a:r>
              <a:rPr lang="en-US" sz="3600" dirty="0"/>
              <a:t>But it is </a:t>
            </a:r>
            <a:r>
              <a:rPr lang="en-US" sz="3600" b="1" i="1" dirty="0"/>
              <a:t>spiritually</a:t>
            </a:r>
            <a:r>
              <a:rPr lang="en-US" sz="3600" dirty="0"/>
              <a:t> fulfilled after the coming of Christ when as Gentiles who oppose God were “conquered” by the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family of Israel</a:t>
            </a:r>
            <a:r>
              <a:rPr lang="en-US" sz="3600" dirty="0"/>
              <a:t>”, the church, which is the </a:t>
            </a:r>
            <a:r>
              <a:rPr lang="en-US" sz="3600" b="1" i="1" dirty="0"/>
              <a:t>true</a:t>
            </a:r>
            <a:r>
              <a:rPr lang="en-US" sz="3600" dirty="0"/>
              <a:t> “Israel of God”, (cf. Gal 6:16), and were subdued by the Holy Spirit and made heirs of the promises.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2132323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400" baseline="30000" dirty="0">
                <a:solidFill>
                  <a:schemeClr val="bg1"/>
                </a:solidFill>
                <a:latin typeface="Cambria" panose="02040503050406030204" pitchFamily="18" charset="0"/>
                <a:ea typeface="Cambria" panose="02040503050406030204" pitchFamily="18" charset="0"/>
              </a:rPr>
              <a:t>14:2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take them and bring them back to their own place. Then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the family of Israel will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make foreigners their </a:t>
            </a:r>
            <a:r>
              <a:rPr lang="en-US" sz="2400" i="1" dirty="0">
                <a:solidFill>
                  <a:schemeClr val="accent2"/>
                </a:solidFill>
                <a:latin typeface="Cambria" panose="02040503050406030204" pitchFamily="18" charset="0"/>
                <a:ea typeface="Cambria" panose="02040503050406030204" pitchFamily="18" charset="0"/>
              </a:rPr>
              <a:t>servants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as they </a:t>
            </a:r>
            <a:r>
              <a:rPr lang="en-US" sz="2400" i="1" dirty="0">
                <a:solidFill>
                  <a:schemeClr val="accent2"/>
                </a:solidFill>
                <a:latin typeface="Cambria" panose="02040503050406030204" pitchFamily="18" charset="0"/>
                <a:ea typeface="Cambria" panose="02040503050406030204" pitchFamily="18" charset="0"/>
              </a:rPr>
              <a:t>settle in the LORD’s land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will make their </a:t>
            </a:r>
            <a:r>
              <a:rPr lang="en-US" sz="2400" i="1" dirty="0">
                <a:solidFill>
                  <a:schemeClr val="accent2"/>
                </a:solidFill>
                <a:latin typeface="Cambria" panose="02040503050406030204" pitchFamily="18" charset="0"/>
                <a:ea typeface="Cambria" panose="02040503050406030204" pitchFamily="18" charset="0"/>
              </a:rPr>
              <a:t>captors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captives and rule over the ones who </a:t>
            </a:r>
            <a:r>
              <a:rPr lang="en-US" sz="2400" i="1" dirty="0">
                <a:solidFill>
                  <a:schemeClr val="accent2"/>
                </a:solidFill>
                <a:latin typeface="Cambria" panose="02040503050406030204" pitchFamily="18" charset="0"/>
                <a:ea typeface="Cambria" panose="02040503050406030204" pitchFamily="18" charset="0"/>
              </a:rPr>
              <a:t>oppressed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them.</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12955"/>
            <a:ext cx="8873212" cy="4952672"/>
          </a:xfrm>
        </p:spPr>
        <p:txBody>
          <a:bodyPr>
            <a:normAutofit lnSpcReduction="10000"/>
          </a:bodyPr>
          <a:lstStyle/>
          <a:p>
            <a:r>
              <a:rPr lang="en-US" sz="2800" dirty="0"/>
              <a:t>The enemy will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settle in the LORD’s land</a:t>
            </a:r>
            <a:r>
              <a:rPr lang="en-US" sz="2800" dirty="0"/>
              <a:t>” as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servants</a:t>
            </a:r>
            <a:r>
              <a:rPr lang="en-US" sz="2800" dirty="0"/>
              <a:t>”.</a:t>
            </a:r>
          </a:p>
          <a:p>
            <a:r>
              <a:rPr lang="en-US" sz="2800" dirty="0"/>
              <a:t>Israel will not serve them, but they will serve her, and through her will serve her God.</a:t>
            </a:r>
          </a:p>
          <a:p>
            <a:r>
              <a:rPr lang="en-US" sz="2800" dirty="0"/>
              <a:t>They led her captive, but now Israel will act toward them as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captors</a:t>
            </a:r>
            <a:r>
              <a:rPr lang="en-US" sz="2800" dirty="0"/>
              <a:t>”.</a:t>
            </a:r>
          </a:p>
          <a:p>
            <a:r>
              <a:rPr lang="en-US" sz="2800" dirty="0"/>
              <a:t>Once they had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oppressed</a:t>
            </a:r>
            <a:r>
              <a:rPr lang="en-US" sz="2800" dirty="0"/>
              <a:t>” Israel, but now </a:t>
            </a:r>
            <a:r>
              <a:rPr lang="en-US" sz="2800" b="1" i="1" dirty="0"/>
              <a:t>she</a:t>
            </a:r>
            <a:r>
              <a:rPr lang="en-US" sz="2800" dirty="0"/>
              <a:t> will rule over her former oppressors.</a:t>
            </a:r>
          </a:p>
          <a:p>
            <a:r>
              <a:rPr lang="en-US" sz="2800" dirty="0"/>
              <a:t>Through Christ the heathen are being spiritually subdued; that is to say, through Christ working by means of His ministers and missionaries, are being subdued.</a:t>
            </a:r>
          </a:p>
          <a:p>
            <a:r>
              <a:rPr lang="en-US" sz="2800" dirty="0"/>
              <a:t>Only in that last great day will everything be fully subject to Him.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927460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0103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400" baseline="30000" dirty="0">
                <a:solidFill>
                  <a:schemeClr val="bg1"/>
                </a:solidFill>
                <a:latin typeface="Cambria" panose="02040503050406030204" pitchFamily="18" charset="0"/>
                <a:ea typeface="Cambria" panose="02040503050406030204" pitchFamily="18" charset="0"/>
              </a:rPr>
              <a:t>14:2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take them and bring them back to their own place. Then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the family of Israel will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make foreigners their </a:t>
            </a:r>
            <a:r>
              <a:rPr lang="en-US" sz="2400" i="1" dirty="0">
                <a:solidFill>
                  <a:schemeClr val="accent2"/>
                </a:solidFill>
                <a:latin typeface="Cambria" panose="02040503050406030204" pitchFamily="18" charset="0"/>
                <a:ea typeface="Cambria" panose="02040503050406030204" pitchFamily="18" charset="0"/>
              </a:rPr>
              <a:t>servants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as they </a:t>
            </a:r>
            <a:r>
              <a:rPr lang="en-US" sz="2400" i="1" dirty="0">
                <a:solidFill>
                  <a:schemeClr val="accent2"/>
                </a:solidFill>
                <a:latin typeface="Cambria" panose="02040503050406030204" pitchFamily="18" charset="0"/>
                <a:ea typeface="Cambria" panose="02040503050406030204" pitchFamily="18" charset="0"/>
              </a:rPr>
              <a:t>settle in the LORD’s land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will make their </a:t>
            </a:r>
            <a:r>
              <a:rPr lang="en-US" sz="2400" i="1" dirty="0">
                <a:solidFill>
                  <a:schemeClr val="accent2"/>
                </a:solidFill>
                <a:latin typeface="Cambria" panose="02040503050406030204" pitchFamily="18" charset="0"/>
                <a:ea typeface="Cambria" panose="02040503050406030204" pitchFamily="18" charset="0"/>
              </a:rPr>
              <a:t>captors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captives and rule over the ones who </a:t>
            </a:r>
            <a:r>
              <a:rPr lang="en-US" sz="2400" i="1" dirty="0">
                <a:solidFill>
                  <a:schemeClr val="accent2"/>
                </a:solidFill>
                <a:latin typeface="Cambria" panose="02040503050406030204" pitchFamily="18" charset="0"/>
                <a:ea typeface="Cambria" panose="02040503050406030204" pitchFamily="18" charset="0"/>
              </a:rPr>
              <a:t>oppressed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them.</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12955"/>
            <a:ext cx="8873212" cy="4952672"/>
          </a:xfrm>
        </p:spPr>
        <p:txBody>
          <a:bodyPr>
            <a:normAutofit/>
          </a:bodyPr>
          <a:lstStyle/>
          <a:p>
            <a:r>
              <a:rPr lang="en-US" sz="3600" dirty="0"/>
              <a:t>As you’ll recall, the New Testament picks up many of these Old Testament references to Israel “ruling” and “conquering” the “nations” and applies them to what takes place in the New Testament as Gentiles are brought into God’s kingdom: </a:t>
            </a:r>
          </a:p>
          <a:p>
            <a:pPr lvl="1"/>
            <a:r>
              <a:rPr lang="en-US" sz="3200" i="1" dirty="0">
                <a:solidFill>
                  <a:srgbClr val="F4B183"/>
                </a:solidFill>
                <a:latin typeface="Cambria" panose="02040503050406030204" pitchFamily="18" charset="0"/>
                <a:ea typeface="Cambria" panose="02040503050406030204" pitchFamily="18" charset="0"/>
              </a:rPr>
              <a:t>The root of Jesse will come, even he who arises to rule the Gentiles; in him will the Gentiles hope </a:t>
            </a:r>
            <a:r>
              <a:rPr lang="en-US" sz="3200" dirty="0"/>
              <a:t>(Romans 15:12)</a:t>
            </a:r>
          </a:p>
          <a:p>
            <a:endParaRPr lang="en-US" sz="2800" dirty="0"/>
          </a:p>
        </p:txBody>
      </p:sp>
    </p:spTree>
    <p:extLst>
      <p:ext uri="{BB962C8B-B14F-4D97-AF65-F5344CB8AC3E}">
        <p14:creationId xmlns:p14="http://schemas.microsoft.com/office/powerpoint/2010/main" val="1954545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the remainder of the Oracle Against Babylon in </a:t>
            </a:r>
            <a:r>
              <a:rPr lang="en-US" sz="3600" dirty="0">
                <a:solidFill>
                  <a:srgbClr val="FFFF99"/>
                </a:solidFill>
              </a:rPr>
              <a:t>Isaiah 14:4b-23</a:t>
            </a:r>
            <a:r>
              <a:rPr lang="en-US" sz="3600" dirty="0"/>
              <a:t>, where we see a “</a:t>
            </a:r>
            <a:r>
              <a:rPr lang="en-US" sz="3600" i="1" dirty="0">
                <a:solidFill>
                  <a:srgbClr val="F4B183"/>
                </a:solidFill>
                <a:latin typeface="Cambria" panose="02040503050406030204" pitchFamily="18" charset="0"/>
                <a:ea typeface="Cambria" panose="02040503050406030204" pitchFamily="18" charset="0"/>
              </a:rPr>
              <a:t>taunt</a:t>
            </a:r>
            <a:r>
              <a:rPr lang="en-US" sz="3600" dirty="0"/>
              <a:t>” against the King of Babylon.</a:t>
            </a:r>
          </a:p>
          <a:p>
            <a:pPr marL="0" indent="0">
              <a:buNone/>
            </a:pPr>
            <a:r>
              <a:rPr lang="en-US" dirty="0"/>
              <a:t> </a:t>
            </a:r>
          </a:p>
        </p:txBody>
      </p:sp>
    </p:spTree>
    <p:extLst>
      <p:ext uri="{BB962C8B-B14F-4D97-AF65-F5344CB8AC3E}">
        <p14:creationId xmlns:p14="http://schemas.microsoft.com/office/powerpoint/2010/main" val="2155821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7998507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An Oracle Concerning Babylon (Isaiah 13:1-14:23)</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499144"/>
            <a:ext cx="8449370" cy="4987243"/>
          </a:xfrm>
        </p:spPr>
        <p:txBody>
          <a:bodyPr>
            <a:normAutofit/>
          </a:bodyPr>
          <a:lstStyle/>
          <a:p>
            <a:r>
              <a:rPr lang="en-US" sz="3800" dirty="0"/>
              <a:t>The Oracle to Babylon breaks up into </a:t>
            </a:r>
            <a:r>
              <a:rPr lang="en-US" sz="3800" b="1" i="1" dirty="0"/>
              <a:t>three</a:t>
            </a:r>
            <a:r>
              <a:rPr lang="en-US" sz="3800" dirty="0"/>
              <a:t> major sections:</a:t>
            </a:r>
          </a:p>
          <a:p>
            <a:pPr lvl="1"/>
            <a:r>
              <a:rPr lang="en-US" sz="3100" dirty="0">
                <a:solidFill>
                  <a:srgbClr val="FFFF99"/>
                </a:solidFill>
              </a:rPr>
              <a:t>13:1-22</a:t>
            </a:r>
            <a:r>
              <a:rPr lang="en-US" sz="3100" dirty="0"/>
              <a:t> – An “</a:t>
            </a:r>
            <a:r>
              <a:rPr lang="en-US" sz="3100" i="1" dirty="0">
                <a:solidFill>
                  <a:srgbClr val="F4B183"/>
                </a:solidFill>
                <a:latin typeface="Cambria" panose="02040503050406030204" pitchFamily="18" charset="0"/>
                <a:ea typeface="Cambria" panose="02040503050406030204" pitchFamily="18" charset="0"/>
              </a:rPr>
              <a:t>oracle</a:t>
            </a:r>
            <a:r>
              <a:rPr lang="en-US" sz="3100" dirty="0"/>
              <a:t>” announcing that </a:t>
            </a:r>
            <a:r>
              <a:rPr lang="en-US" sz="3100" b="1" i="1" dirty="0"/>
              <a:t>judgment</a:t>
            </a:r>
            <a:r>
              <a:rPr lang="en-US" sz="3100" dirty="0"/>
              <a:t> is coming to Babylon</a:t>
            </a:r>
            <a:endParaRPr lang="en-US" sz="3100" b="1" i="1" dirty="0"/>
          </a:p>
          <a:p>
            <a:pPr lvl="1"/>
            <a:r>
              <a:rPr lang="en-US" sz="3100" dirty="0">
                <a:solidFill>
                  <a:srgbClr val="FFFF99"/>
                </a:solidFill>
              </a:rPr>
              <a:t>14:1-2</a:t>
            </a:r>
            <a:r>
              <a:rPr lang="en-US" sz="3100" dirty="0"/>
              <a:t> – A </a:t>
            </a:r>
            <a:r>
              <a:rPr lang="en-US" sz="3100" b="1" i="1" dirty="0"/>
              <a:t>contrasting</a:t>
            </a:r>
            <a:r>
              <a:rPr lang="en-US" sz="3100" dirty="0"/>
              <a:t> announcement of the future salvation and restoration of Israel</a:t>
            </a:r>
          </a:p>
          <a:p>
            <a:pPr lvl="1"/>
            <a:r>
              <a:rPr lang="en-US" sz="3100" dirty="0">
                <a:solidFill>
                  <a:srgbClr val="FFFF99"/>
                </a:solidFill>
              </a:rPr>
              <a:t>14:3-23</a:t>
            </a:r>
            <a:r>
              <a:rPr lang="en-US" sz="3100" dirty="0"/>
              <a:t> – A “</a:t>
            </a:r>
            <a:r>
              <a:rPr lang="en-US" sz="3100" i="1" dirty="0">
                <a:solidFill>
                  <a:srgbClr val="F4B183"/>
                </a:solidFill>
                <a:latin typeface="Cambria" panose="02040503050406030204" pitchFamily="18" charset="0"/>
                <a:ea typeface="Cambria" panose="02040503050406030204" pitchFamily="18" charset="0"/>
              </a:rPr>
              <a:t>taunt</a:t>
            </a:r>
            <a:r>
              <a:rPr lang="en-US" sz="3100" dirty="0"/>
              <a:t>” against the </a:t>
            </a:r>
            <a:r>
              <a:rPr lang="en-US" sz="3100" b="1" i="1" dirty="0"/>
              <a:t>King</a:t>
            </a:r>
            <a:r>
              <a:rPr lang="en-US" sz="3100" dirty="0"/>
              <a:t> of Babylon</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80). InterVarsity Press</a:t>
            </a:r>
          </a:p>
        </p:txBody>
      </p:sp>
    </p:spTree>
    <p:extLst>
      <p:ext uri="{BB962C8B-B14F-4D97-AF65-F5344CB8AC3E}">
        <p14:creationId xmlns:p14="http://schemas.microsoft.com/office/powerpoint/2010/main" val="31625566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fontScale="92500" lnSpcReduction="10000"/>
          </a:bodyPr>
          <a:lstStyle/>
          <a:p>
            <a:r>
              <a:rPr lang="en-US" sz="3200" dirty="0"/>
              <a:t>As the video demonstrates, many of Isaiah’s prophecies were physically fulfilled in a remarkable way.</a:t>
            </a:r>
          </a:p>
          <a:p>
            <a:r>
              <a:rPr lang="en-US" sz="3200" dirty="0"/>
              <a:t>And yet, as today’s text demonstrates (and many that we have looked at previously), many prophecies would not be completely fulfilled until the coming of the New Testament and/or ultimately in the age to come – at which time there is a </a:t>
            </a:r>
            <a:r>
              <a:rPr lang="en-US" sz="3200" b="1" i="1" dirty="0"/>
              <a:t>spiritual</a:t>
            </a:r>
            <a:r>
              <a:rPr lang="en-US" sz="3200" dirty="0"/>
              <a:t> fulfillment.</a:t>
            </a:r>
          </a:p>
          <a:p>
            <a:r>
              <a:rPr lang="en-US" sz="3200" dirty="0"/>
              <a:t>It’s as though there are sort of “layers” to the fulfillment of these prophesies. </a:t>
            </a:r>
          </a:p>
          <a:p>
            <a:r>
              <a:rPr lang="en-US" sz="3200" dirty="0"/>
              <a:t>Can you see how these things fit together? Does this help you to gain a deeper appreciation for the things that Isaiah prophesied? </a:t>
            </a: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719255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02775"/>
          </a:xfrm>
        </p:spPr>
        <p:txBody>
          <a:bodyPr>
            <a:noAutofit/>
          </a:bodyPr>
          <a:lstStyle/>
          <a:p>
            <a:r>
              <a:rPr lang="en-US" sz="3600" dirty="0"/>
              <a:t>The Overthrow of Babylon</a:t>
            </a:r>
            <a:br>
              <a:rPr lang="en-US" sz="3600" dirty="0">
                <a:solidFill>
                  <a:srgbClr val="FFFF99"/>
                </a:solidFill>
              </a:rPr>
            </a:br>
            <a:r>
              <a:rPr lang="en-US" sz="3600" dirty="0">
                <a:solidFill>
                  <a:srgbClr val="FFFF99"/>
                </a:solidFill>
              </a:rPr>
              <a:t>Isaiah 13:19-22</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063530"/>
            <a:ext cx="8849665" cy="5763076"/>
          </a:xfrm>
        </p:spPr>
        <p:txBody>
          <a:bodyPr>
            <a:normAutofit fontScale="92500"/>
          </a:bodyPr>
          <a:lstStyle/>
          <a:p>
            <a:pPr marL="0" indent="0">
              <a:buNone/>
            </a:pPr>
            <a:r>
              <a:rPr lang="en-US" sz="3500" baseline="30000" dirty="0">
                <a:latin typeface="Cambria" panose="02040503050406030204" pitchFamily="18" charset="0"/>
                <a:ea typeface="Cambria" panose="02040503050406030204" pitchFamily="18" charset="0"/>
              </a:rPr>
              <a:t>13:19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Babylon, the most admired of kingdoms, the Chaldeans’ source of honor and pride, will be destroyed by God just as Sodom and Gomorrah were. </a:t>
            </a:r>
            <a:r>
              <a:rPr lang="en-US" sz="35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No one will live there again; no one will ever reside there again. No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bedouin</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camp there, no shepherds will rest their flocks there. </a:t>
            </a:r>
            <a:r>
              <a:rPr lang="en-US" sz="3500" baseline="30000" dirty="0">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Wild animals will rest there, the ruined houses will be full of hyenas. Ostriches will live there, wild goats will skip among the ruins. </a:t>
            </a:r>
            <a:r>
              <a:rPr lang="en-US" sz="35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Wild dogs will yip in her ruined fortresses, jackals will yelp in the once-splendid palaces. Her time is almost up, her days will not be prolonged. </a:t>
            </a:r>
          </a:p>
        </p:txBody>
      </p:sp>
    </p:spTree>
    <p:extLst>
      <p:ext uri="{BB962C8B-B14F-4D97-AF65-F5344CB8AC3E}">
        <p14:creationId xmlns:p14="http://schemas.microsoft.com/office/powerpoint/2010/main" val="42031837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758160"/>
          </a:xfrm>
        </p:spPr>
        <p:txBody>
          <a:bodyPr>
            <a:noAutofit/>
          </a:bodyPr>
          <a:lstStyle/>
          <a:p>
            <a:r>
              <a:rPr lang="en-US" sz="5400" dirty="0"/>
              <a:t>Exploring Babylon and the Prophecies Against Her</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2971800" algn="ctr"/>
                <a:tab pos="5943600" algn="r"/>
              </a:tabLst>
              <a:defRPr/>
            </a:pPr>
            <a:r>
              <a:rPr kumimoji="0" lang="en-US" sz="1800" b="0" i="0" u="sng" strike="noStrike" kern="1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https://www.youtube.com/watch?v=QtUNHjDmGOY</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A816CC9A-FE72-7F71-34F6-F034EB6F7908}"/>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p:blipFill>
        <p:spPr>
          <a:xfrm>
            <a:off x="576896" y="1924598"/>
            <a:ext cx="8280618" cy="4395352"/>
          </a:xfrm>
        </p:spPr>
      </p:pic>
    </p:spTree>
    <p:extLst>
      <p:ext uri="{BB962C8B-B14F-4D97-AF65-F5344CB8AC3E}">
        <p14:creationId xmlns:p14="http://schemas.microsoft.com/office/powerpoint/2010/main" val="13102871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7225"/>
          </a:xfrm>
        </p:spPr>
        <p:txBody>
          <a:bodyPr>
            <a:noAutofit/>
          </a:bodyPr>
          <a:lstStyle/>
          <a:p>
            <a:r>
              <a:rPr lang="en-US" sz="4000" dirty="0">
                <a:solidFill>
                  <a:srgbClr val="FFFF99"/>
                </a:solidFill>
              </a:rPr>
              <a:t>The Future Salvation and Restoration of Israel (</a:t>
            </a:r>
            <a:r>
              <a:rPr lang="en-US" sz="4000"/>
              <a:t>Isaiah 14:1-2)</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467749"/>
            <a:ext cx="8849665" cy="5327460"/>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14:1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will certainly have compassion on Jacob; he will again choose Israel as his special people and restore them to their land. Resident foreigners will join them and unite with the family of Jacob. </a:t>
            </a:r>
            <a:r>
              <a:rPr lang="en-US" sz="36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Nations will take them and bring them back to their own place. Then the family of Israel will make foreigners their servants as they settle in the LORD’s land. They will make their captors captives and rule over the ones who oppressed them.</a:t>
            </a:r>
            <a:r>
              <a:rPr lang="en-US" sz="2500" b="0" i="1" u="none" strike="noStrike" baseline="30000" dirty="0">
                <a:latin typeface="Cambria" panose="02040503050406030204" pitchFamily="18" charset="0"/>
                <a:ea typeface="Cambria" panose="02040503050406030204" pitchFamily="18" charset="0"/>
              </a:rPr>
              <a:t> </a:t>
            </a: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20456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compassion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on Jacob; he will </a:t>
            </a:r>
            <a:r>
              <a:rPr lang="en-US" sz="2400" i="1" dirty="0">
                <a:solidFill>
                  <a:schemeClr val="accent2"/>
                </a:solidFill>
                <a:latin typeface="Cambria" panose="02040503050406030204" pitchFamily="18" charset="0"/>
                <a:ea typeface="Cambria" panose="02040503050406030204" pitchFamily="18" charset="0"/>
                <a:cs typeface="+mn-cs"/>
              </a:rPr>
              <a:t>again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choose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Israel as his special people and restore them to their land.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08882"/>
            <a:ext cx="8582802" cy="5031163"/>
          </a:xfrm>
        </p:spPr>
        <p:txBody>
          <a:bodyPr>
            <a:normAutofit/>
          </a:bodyPr>
          <a:lstStyle/>
          <a:p>
            <a:r>
              <a:rPr lang="en-US" sz="3600" dirty="0"/>
              <a:t>This verse talks about a coming day when the LORD will have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compassion</a:t>
            </a:r>
            <a:r>
              <a:rPr lang="en-US" sz="3600" dirty="0"/>
              <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on Jacob [i.e. Israel]</a:t>
            </a:r>
            <a:r>
              <a:rPr lang="en-US" sz="3600" dirty="0"/>
              <a:t>” – a day when He will “</a:t>
            </a:r>
            <a:r>
              <a:rPr lang="en-US" sz="3600" i="1" dirty="0">
                <a:solidFill>
                  <a:schemeClr val="accent2"/>
                </a:solidFill>
                <a:latin typeface="Cambria" panose="02040503050406030204" pitchFamily="18" charset="0"/>
                <a:ea typeface="Cambria" panose="02040503050406030204" pitchFamily="18" charset="0"/>
              </a:rPr>
              <a:t>again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choose</a:t>
            </a:r>
            <a:r>
              <a:rPr lang="en-US" sz="3600" dirty="0"/>
              <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Israel as His special people</a:t>
            </a:r>
            <a:r>
              <a:rPr lang="en-US" sz="3600" dirty="0"/>
              <a:t>”.</a:t>
            </a:r>
          </a:p>
          <a:p>
            <a:r>
              <a:rPr lang="en-US" sz="3600" dirty="0"/>
              <a:t>It says the LORD will choose them “</a:t>
            </a:r>
            <a:r>
              <a:rPr lang="en-US" sz="3600" i="1" dirty="0">
                <a:solidFill>
                  <a:schemeClr val="accent2"/>
                </a:solidFill>
                <a:latin typeface="Cambria" panose="02040503050406030204" pitchFamily="18" charset="0"/>
                <a:ea typeface="Cambria" panose="02040503050406030204" pitchFamily="18" charset="0"/>
              </a:rPr>
              <a:t>again</a:t>
            </a:r>
            <a:r>
              <a:rPr lang="en-US" sz="3600" dirty="0"/>
              <a:t>”, because </a:t>
            </a:r>
            <a:r>
              <a:rPr lang="en-US" sz="3600" b="1" i="1" dirty="0"/>
              <a:t>previously</a:t>
            </a:r>
            <a:r>
              <a:rPr lang="en-US" sz="3600" dirty="0"/>
              <a:t> the LORD had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compassion</a:t>
            </a:r>
            <a:r>
              <a:rPr lang="en-US" sz="3600" dirty="0"/>
              <a:t>” and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choose</a:t>
            </a:r>
            <a:r>
              <a:rPr lang="en-US" sz="3600" dirty="0"/>
              <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Israel as His special people</a:t>
            </a:r>
            <a:r>
              <a:rPr lang="en-US" sz="3600" dirty="0"/>
              <a:t>” when they were suffering under the oppression of </a:t>
            </a:r>
            <a:r>
              <a:rPr lang="en-US" sz="3600" b="1" i="1" dirty="0"/>
              <a:t>Egypt</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812250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will certainly have compassion on Jacob; he will again choose Israel as 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is special people and restore them to their land.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291148"/>
            <a:ext cx="8582802" cy="5254857"/>
          </a:xfrm>
        </p:spPr>
        <p:txBody>
          <a:bodyPr>
            <a:normAutofit fontScale="85000" lnSpcReduction="20000"/>
          </a:bodyPr>
          <a:lstStyle/>
          <a:p>
            <a:r>
              <a:rPr lang="en-US" sz="3600" dirty="0"/>
              <a:t>There is coming a day when Israel will be in captivity once </a:t>
            </a:r>
            <a:r>
              <a:rPr lang="en-US" sz="3600" b="1" i="1" dirty="0"/>
              <a:t>again</a:t>
            </a:r>
            <a:r>
              <a:rPr lang="en-US" sz="3600" dirty="0"/>
              <a:t>. </a:t>
            </a:r>
          </a:p>
          <a:p>
            <a:r>
              <a:rPr lang="en-US" sz="3600" dirty="0"/>
              <a:t>But their captivity to another nation is, in a sense, a symbol of the </a:t>
            </a:r>
            <a:r>
              <a:rPr lang="en-US" sz="3600" b="1" i="1" dirty="0"/>
              <a:t>deeper</a:t>
            </a:r>
            <a:r>
              <a:rPr lang="en-US" sz="3600" dirty="0"/>
              <a:t> problem that has plagued Israel all along:</a:t>
            </a:r>
          </a:p>
          <a:p>
            <a:r>
              <a:rPr lang="en-US" sz="3600" dirty="0"/>
              <a:t>The </a:t>
            </a:r>
            <a:r>
              <a:rPr lang="en-US" sz="3600" b="1" i="1" dirty="0"/>
              <a:t>greatest</a:t>
            </a:r>
            <a:r>
              <a:rPr lang="en-US" sz="3600" dirty="0"/>
              <a:t> bondage under which the nation Israel (and all of humanity) has been held captive is bondage to </a:t>
            </a:r>
            <a:r>
              <a:rPr lang="en-US" sz="3600" b="1" i="1" dirty="0"/>
              <a:t>sin</a:t>
            </a:r>
            <a:r>
              <a:rPr lang="en-US" sz="3600" dirty="0"/>
              <a:t>. </a:t>
            </a:r>
          </a:p>
          <a:p>
            <a:r>
              <a:rPr lang="en-US" sz="3600" dirty="0"/>
              <a:t>As Jesus will tell them centuries later: “</a:t>
            </a:r>
            <a:r>
              <a:rPr lang="en-US" sz="3600" i="1" dirty="0">
                <a:solidFill>
                  <a:srgbClr val="F4B183"/>
                </a:solidFill>
                <a:latin typeface="Cambria" panose="02040503050406030204" pitchFamily="18" charset="0"/>
                <a:ea typeface="Cambria" panose="02040503050406030204" pitchFamily="18" charset="0"/>
              </a:rPr>
              <a:t>Everyone who practices sin is a </a:t>
            </a:r>
            <a:r>
              <a:rPr lang="en-US" sz="3600" b="1" i="1" dirty="0">
                <a:solidFill>
                  <a:schemeClr val="accent2"/>
                </a:solidFill>
                <a:latin typeface="Cambria" panose="02040503050406030204" pitchFamily="18" charset="0"/>
                <a:ea typeface="Cambria" panose="02040503050406030204" pitchFamily="18" charset="0"/>
              </a:rPr>
              <a:t>slave</a:t>
            </a:r>
            <a:r>
              <a:rPr lang="en-US" sz="3600" i="1" dirty="0">
                <a:solidFill>
                  <a:srgbClr val="F4B183"/>
                </a:solidFill>
                <a:latin typeface="Cambria" panose="02040503050406030204" pitchFamily="18" charset="0"/>
                <a:ea typeface="Cambria" panose="02040503050406030204" pitchFamily="18" charset="0"/>
              </a:rPr>
              <a:t> of sin</a:t>
            </a:r>
            <a:r>
              <a:rPr lang="en-US" sz="3600" dirty="0"/>
              <a:t>” (John 8:34)</a:t>
            </a:r>
          </a:p>
          <a:p>
            <a:r>
              <a:rPr lang="en-US" sz="3600" b="1" i="1" dirty="0"/>
              <a:t>Later</a:t>
            </a:r>
            <a:r>
              <a:rPr lang="en-US" sz="3600" dirty="0"/>
              <a:t> in this book, Isaiah will tell them that deliverance from </a:t>
            </a:r>
            <a:r>
              <a:rPr lang="en-US" sz="3600" b="1" i="1" dirty="0"/>
              <a:t>that</a:t>
            </a:r>
            <a:r>
              <a:rPr lang="en-US" sz="3600" dirty="0"/>
              <a:t> bondage must come through the suffering servant (cf. Isaiah 53).</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15486349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again choose Israel</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as his special people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and restore them to their land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08882"/>
            <a:ext cx="8582802" cy="5031163"/>
          </a:xfrm>
        </p:spPr>
        <p:txBody>
          <a:bodyPr>
            <a:normAutofit/>
          </a:bodyPr>
          <a:lstStyle/>
          <a:p>
            <a:r>
              <a:rPr lang="en-US" sz="3600" dirty="0"/>
              <a:t>And so there must be a second beginning.</a:t>
            </a:r>
          </a:p>
          <a:p>
            <a:r>
              <a:rPr lang="en-US" sz="3600" dirty="0"/>
              <a:t>When they were in bondage to </a:t>
            </a:r>
            <a:r>
              <a:rPr lang="en-US" sz="3600" b="1" i="1" dirty="0"/>
              <a:t>Egypt</a:t>
            </a:r>
            <a:r>
              <a:rPr lang="en-US" sz="3600" dirty="0"/>
              <a:t>, God delivered them and formed His people into a </a:t>
            </a:r>
            <a:r>
              <a:rPr lang="en-US" sz="3600" b="1" i="1" dirty="0"/>
              <a:t>theocratic nation</a:t>
            </a:r>
            <a:r>
              <a:rPr lang="en-US" sz="3600" dirty="0"/>
              <a:t>.</a:t>
            </a:r>
          </a:p>
          <a:p>
            <a:r>
              <a:rPr lang="en-US" sz="3600" dirty="0"/>
              <a:t>But because of their sin, nation of Israel must </a:t>
            </a:r>
            <a:r>
              <a:rPr lang="en-US" sz="3600" b="1" i="1" dirty="0"/>
              <a:t>once again </a:t>
            </a:r>
            <a:r>
              <a:rPr lang="en-US" sz="3600" dirty="0"/>
              <a:t>be disbanded.</a:t>
            </a:r>
          </a:p>
          <a:p>
            <a:r>
              <a:rPr lang="en-US" sz="3600" dirty="0"/>
              <a:t>And </a:t>
            </a:r>
            <a:r>
              <a:rPr lang="en-US" sz="3600" b="1" i="1" dirty="0"/>
              <a:t>once again </a:t>
            </a:r>
            <a:r>
              <a:rPr lang="en-US" sz="3600" dirty="0"/>
              <a:t>the people of Israel will find themselves in bondage to a foreign power – this time to the nation of </a:t>
            </a:r>
            <a:r>
              <a:rPr lang="en-US" sz="3600" b="1" i="1" dirty="0"/>
              <a:t>Babylon</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28678598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certainly have compassion on Jacob; he will again choose Israel as his special people and restore them to their land. Resident foreigners will join them and unite with the family of Jacob.</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84451" y="1408882"/>
            <a:ext cx="8884984" cy="5180292"/>
          </a:xfrm>
        </p:spPr>
        <p:txBody>
          <a:bodyPr>
            <a:normAutofit fontScale="85000" lnSpcReduction="20000"/>
          </a:bodyPr>
          <a:lstStyle/>
          <a:p>
            <a:r>
              <a:rPr lang="en-US" sz="3600" dirty="0"/>
              <a:t>As we saw last week, Babylon often serves in scripture as a type of the great enemy of God and his people.</a:t>
            </a:r>
          </a:p>
          <a:p>
            <a:r>
              <a:rPr lang="en-US" sz="3600" dirty="0"/>
              <a:t>And so there must be </a:t>
            </a:r>
            <a:r>
              <a:rPr lang="en-US" sz="3600" b="1" i="1" dirty="0"/>
              <a:t>another</a:t>
            </a:r>
            <a:r>
              <a:rPr lang="en-US" sz="3600" dirty="0"/>
              <a:t> deliverance and a </a:t>
            </a:r>
            <a:r>
              <a:rPr lang="en-US" sz="3600" b="1" i="1" dirty="0"/>
              <a:t>new</a:t>
            </a:r>
            <a:r>
              <a:rPr lang="en-US" sz="3600" dirty="0"/>
              <a:t> beginning.</a:t>
            </a:r>
          </a:p>
          <a:p>
            <a:r>
              <a:rPr lang="en-US" sz="3600" dirty="0"/>
              <a:t>The beginning </a:t>
            </a:r>
            <a:r>
              <a:rPr lang="en-US" sz="3600" b="1" i="1" dirty="0"/>
              <a:t>this</a:t>
            </a:r>
            <a:r>
              <a:rPr lang="en-US" sz="3600" dirty="0"/>
              <a:t> time, however will </a:t>
            </a:r>
            <a:r>
              <a:rPr lang="en-US" sz="3600" b="1" i="1" dirty="0"/>
              <a:t>not</a:t>
            </a:r>
            <a:r>
              <a:rPr lang="en-US" sz="3600" dirty="0"/>
              <a:t> be under Moses.</a:t>
            </a:r>
          </a:p>
          <a:p>
            <a:r>
              <a:rPr lang="en-US" sz="3600" dirty="0"/>
              <a:t>It will consist instead of a return to the land of promise, and this will be followed by a period of “</a:t>
            </a:r>
            <a:r>
              <a:rPr lang="en-US" sz="3600" i="1" dirty="0">
                <a:solidFill>
                  <a:srgbClr val="F4B183"/>
                </a:solidFill>
                <a:latin typeface="Cambria" panose="02040503050406030204" pitchFamily="18" charset="0"/>
                <a:ea typeface="Cambria" panose="02040503050406030204" pitchFamily="18" charset="0"/>
              </a:rPr>
              <a:t>gloom</a:t>
            </a:r>
            <a:r>
              <a:rPr lang="en-US" sz="3600" dirty="0"/>
              <a:t>” and “</a:t>
            </a:r>
            <a:r>
              <a:rPr lang="en-US" sz="3600" i="1" dirty="0">
                <a:solidFill>
                  <a:srgbClr val="F4B183"/>
                </a:solidFill>
                <a:latin typeface="Cambria" panose="02040503050406030204" pitchFamily="18" charset="0"/>
                <a:ea typeface="Cambria" panose="02040503050406030204" pitchFamily="18" charset="0"/>
              </a:rPr>
              <a:t>darkness</a:t>
            </a:r>
            <a:r>
              <a:rPr lang="en-US" sz="3600" dirty="0"/>
              <a:t>” (Isaiah 8:22; 9:1).</a:t>
            </a:r>
          </a:p>
          <a:p>
            <a:r>
              <a:rPr lang="en-US" sz="3600" dirty="0"/>
              <a:t>But then, centuries later, when the nation had all but lost its understanding of the purposes of God, </a:t>
            </a:r>
            <a:r>
              <a:rPr lang="en-US" sz="3600" b="1" i="1" dirty="0"/>
              <a:t>Messiah</a:t>
            </a:r>
            <a:r>
              <a:rPr lang="en-US" sz="3600" dirty="0"/>
              <a:t> will come and he will “</a:t>
            </a:r>
            <a:r>
              <a:rPr lang="en-US" sz="3600" i="1" dirty="0">
                <a:solidFill>
                  <a:srgbClr val="F4B183"/>
                </a:solidFill>
                <a:latin typeface="Cambria" panose="02040503050406030204" pitchFamily="18" charset="0"/>
                <a:ea typeface="Cambria" panose="02040503050406030204" pitchFamily="18" charset="0"/>
              </a:rPr>
              <a:t>rule on David’s throne</a:t>
            </a:r>
            <a:r>
              <a:rPr lang="en-US" sz="3600" dirty="0"/>
              <a:t>” (Isaiah 9:6-7).</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431-436</a:t>
            </a:r>
          </a:p>
        </p:txBody>
      </p:sp>
    </p:spTree>
    <p:extLst>
      <p:ext uri="{BB962C8B-B14F-4D97-AF65-F5344CB8AC3E}">
        <p14:creationId xmlns:p14="http://schemas.microsoft.com/office/powerpoint/2010/main" val="3971726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79430</TotalTime>
  <Words>2313</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Cambria</vt:lpstr>
      <vt:lpstr>Century Gothic</vt:lpstr>
      <vt:lpstr>Office Theme</vt:lpstr>
      <vt:lpstr>2_Office Theme</vt:lpstr>
      <vt:lpstr>Highlights     From the  Book of  Isaiah</vt:lpstr>
      <vt:lpstr>An Oracle Concerning Babylon (Isaiah 13:1-14:23)</vt:lpstr>
      <vt:lpstr>The Overthrow of Babylon Isaiah 13:19-22</vt:lpstr>
      <vt:lpstr>Exploring Babylon and the Prophecies Against Her</vt:lpstr>
      <vt:lpstr>The Future Salvation and Restoration of Israel (Isaiah 14:1-2)</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14:1 The LORD will certainly have compassion on Jacob; he will again choose Israel as his special people and restore them to their land. Resident foreigners will join them and unite with the family of Jacob.</vt:lpstr>
      <vt:lpstr>14:2 Nations will take them and bring them back to their own place. Then the family of Israel will make foreigners their servants as they settle in the LORD’s land. They will make their captors captives and rule over the ones who oppressed them.</vt:lpstr>
      <vt:lpstr>14:2 Nations will take them and bring them back to their own place. Then the family of Israel will make foreigners their servants as they settle in the LORD’s land. They will make their captors captives and rule over the ones who oppressed them.</vt:lpstr>
      <vt:lpstr>14:2 Nations will take them and bring them back to their own place. Then the family of Israel will make foreigners their servants as they settle in the LORD’s land. They will make their captors captives and rule over the ones who oppressed them.</vt:lpstr>
      <vt:lpstr>14:2 Nations will take them and bring them back to their own place. Then the family of Israel will make foreigners their servants as they settle in the LORD’s land. They will make their captors captives and rule over the ones who oppressed them.</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869</cp:revision>
  <cp:lastPrinted>2023-07-09T14:12:31Z</cp:lastPrinted>
  <dcterms:created xsi:type="dcterms:W3CDTF">2022-12-04T03:23:23Z</dcterms:created>
  <dcterms:modified xsi:type="dcterms:W3CDTF">2023-07-10T02:39:20Z</dcterms:modified>
</cp:coreProperties>
</file>