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0"/>
  </p:notesMasterIdLst>
  <p:handoutMasterIdLst>
    <p:handoutMasterId r:id="rId31"/>
  </p:handoutMasterIdLst>
  <p:sldIdLst>
    <p:sldId id="3745" r:id="rId3"/>
    <p:sldId id="3761" r:id="rId4"/>
    <p:sldId id="3681" r:id="rId5"/>
    <p:sldId id="3768" r:id="rId6"/>
    <p:sldId id="3769" r:id="rId7"/>
    <p:sldId id="3770" r:id="rId8"/>
    <p:sldId id="3771" r:id="rId9"/>
    <p:sldId id="3772" r:id="rId10"/>
    <p:sldId id="3674" r:id="rId11"/>
    <p:sldId id="3773" r:id="rId12"/>
    <p:sldId id="3774" r:id="rId13"/>
    <p:sldId id="3675" r:id="rId14"/>
    <p:sldId id="3775" r:id="rId15"/>
    <p:sldId id="3795" r:id="rId16"/>
    <p:sldId id="3781" r:id="rId17"/>
    <p:sldId id="3778" r:id="rId18"/>
    <p:sldId id="3782" r:id="rId19"/>
    <p:sldId id="3783" r:id="rId20"/>
    <p:sldId id="3777" r:id="rId21"/>
    <p:sldId id="3676" r:id="rId22"/>
    <p:sldId id="3784" r:id="rId23"/>
    <p:sldId id="3786" r:id="rId24"/>
    <p:sldId id="3677" r:id="rId25"/>
    <p:sldId id="3788" r:id="rId26"/>
    <p:sldId id="3792" r:id="rId27"/>
    <p:sldId id="3793" r:id="rId28"/>
    <p:sldId id="3794" r:id="rId2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FFFF99"/>
    <a:srgbClr val="FFF4E7"/>
    <a:srgbClr val="FFF2CC"/>
    <a:srgbClr val="0000FF"/>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36" autoAdjust="0"/>
  </p:normalViewPr>
  <p:slideViewPr>
    <p:cSldViewPr snapToGrid="0">
      <p:cViewPr varScale="1">
        <p:scale>
          <a:sx n="162" d="100"/>
          <a:sy n="162" d="100"/>
        </p:scale>
        <p:origin x="1084"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7/12/2023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7/12/2023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7/12/2023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7/12/2023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7/12/2023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7/12/2023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7/12/2023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7/12/2023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7/12/2023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7/12/2023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7/12/2023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7/12/2023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6787073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solidFill>
                  <a:srgbClr val="FFFF99"/>
                </a:solidFill>
              </a:rPr>
              <a:t>King of Babylon Is Sent to Sheol</a:t>
            </a:r>
            <a:br>
              <a:rPr lang="en-US" sz="3600" dirty="0">
                <a:solidFill>
                  <a:srgbClr val="FFFF99"/>
                </a:solidFill>
              </a:rPr>
            </a:br>
            <a:r>
              <a:rPr lang="en-US" sz="3600" dirty="0">
                <a:solidFill>
                  <a:srgbClr val="FFFF99"/>
                </a:solidFill>
              </a:rPr>
              <a:t>Isaiah 14:9-11</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88374" y="1216584"/>
            <a:ext cx="8802572" cy="5356892"/>
          </a:xfrm>
        </p:spPr>
        <p:txBody>
          <a:bodyPr>
            <a:normAutofit fontScale="85000" lnSpcReduction="20000"/>
          </a:bodyPr>
          <a:lstStyle/>
          <a:p>
            <a:r>
              <a:rPr lang="en-US" sz="3600" dirty="0"/>
              <a:t>The scene changes from the earth to the underworld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Sheol</a:t>
            </a:r>
            <a:r>
              <a:rPr lang="en-US" sz="3600" dirty="0"/>
              <a:t>”). </a:t>
            </a:r>
          </a:p>
          <a:p>
            <a:r>
              <a:rPr lang="en-US" sz="3600" dirty="0"/>
              <a:t>In place of the </a:t>
            </a:r>
            <a:r>
              <a:rPr lang="en-US" sz="3600" b="1" i="1" dirty="0"/>
              <a:t>peace and quiet </a:t>
            </a:r>
            <a:r>
              <a:rPr lang="en-US" sz="3600" dirty="0"/>
              <a:t>that the tyrant’s death has brought to the </a:t>
            </a:r>
            <a:r>
              <a:rPr lang="en-US" sz="3600" b="1" i="1" dirty="0"/>
              <a:t>earth</a:t>
            </a:r>
            <a:r>
              <a:rPr lang="en-US" sz="3600" dirty="0"/>
              <a:t>, the </a:t>
            </a:r>
            <a:r>
              <a:rPr lang="en-US" sz="3600" b="1" i="1" dirty="0"/>
              <a:t>underworld</a:t>
            </a:r>
            <a:r>
              <a:rPr lang="en-US" sz="3600" dirty="0"/>
              <a:t> is in an </a:t>
            </a:r>
            <a:r>
              <a:rPr lang="en-US" sz="3600" b="1" i="1" dirty="0"/>
              <a:t>uproar</a:t>
            </a:r>
            <a:r>
              <a:rPr lang="en-US" sz="3600" dirty="0"/>
              <a:t>. </a:t>
            </a:r>
          </a:p>
          <a:p>
            <a:r>
              <a:rPr lang="en-US" sz="3600" dirty="0"/>
              <a:t>All the kings have been sitting on their thrones. </a:t>
            </a:r>
          </a:p>
          <a:p>
            <a:r>
              <a:rPr lang="en-US" sz="3600" dirty="0"/>
              <a:t>Now they rise, stretching their necks to get a glimpse of this newcomer. </a:t>
            </a:r>
          </a:p>
          <a:p>
            <a:r>
              <a:rPr lang="en-US" sz="3600" dirty="0"/>
              <a:t>He is the one who sneeringly sent them on their way to this grim place, and now he has come to join them! </a:t>
            </a:r>
          </a:p>
          <a:p>
            <a:r>
              <a:rPr lang="en-US" sz="3600" dirty="0"/>
              <a:t>In the end he is no stronger than they were. </a:t>
            </a:r>
          </a:p>
          <a:p>
            <a:r>
              <a:rPr lang="en-US" sz="3600" dirty="0"/>
              <a:t>He could no more prevent his death than they could theirs. </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Isaiah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209-210). Zondervan Academic </a:t>
            </a:r>
          </a:p>
        </p:txBody>
      </p:sp>
    </p:spTree>
    <p:extLst>
      <p:ext uri="{BB962C8B-B14F-4D97-AF65-F5344CB8AC3E}">
        <p14:creationId xmlns:p14="http://schemas.microsoft.com/office/powerpoint/2010/main" val="41459735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solidFill>
                  <a:srgbClr val="FFFF99"/>
                </a:solidFill>
              </a:rPr>
              <a:t>King of Babylon Is Sent to Sheol</a:t>
            </a:r>
            <a:br>
              <a:rPr lang="en-US" sz="3600" dirty="0">
                <a:solidFill>
                  <a:srgbClr val="FFFF99"/>
                </a:solidFill>
              </a:rPr>
            </a:br>
            <a:r>
              <a:rPr lang="en-US" sz="3600" dirty="0">
                <a:solidFill>
                  <a:srgbClr val="FFFF99"/>
                </a:solidFill>
              </a:rPr>
              <a:t>Isaiah 14:9-11</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251904"/>
            <a:ext cx="8449370" cy="5234483"/>
          </a:xfrm>
        </p:spPr>
        <p:txBody>
          <a:bodyPr>
            <a:normAutofit fontScale="92500" lnSpcReduction="10000"/>
          </a:bodyPr>
          <a:lstStyle/>
          <a:p>
            <a:r>
              <a:rPr lang="en-US" sz="3600" dirty="0"/>
              <a:t>Verse 11 is a masterpiece of sarcasm and irony. </a:t>
            </a:r>
          </a:p>
          <a:p>
            <a:r>
              <a:rPr lang="en-US" sz="3600" dirty="0"/>
              <a:t>We see a funeral celebration where a gorgeously decked out casket is carried past with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splendor</a:t>
            </a:r>
            <a:r>
              <a:rPr lang="en-US" sz="3600" dirty="0"/>
              <a:t>” and with lovely music played on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stringed instruments</a:t>
            </a:r>
            <a:r>
              <a:rPr lang="en-US" sz="3600" dirty="0"/>
              <a:t>”. </a:t>
            </a:r>
          </a:p>
          <a:p>
            <a:r>
              <a:rPr lang="en-US" sz="3600" dirty="0"/>
              <a:t>Then the picture suddenly changes: </a:t>
            </a:r>
          </a:p>
          <a:p>
            <a:r>
              <a:rPr lang="en-US" sz="3600" dirty="0"/>
              <a:t>All is deathly still, and we see that the king, who once seemed invincible, is now food for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maggots</a:t>
            </a:r>
            <a:r>
              <a:rPr lang="en-US" sz="3600" dirty="0"/>
              <a:t>” and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worms</a:t>
            </a:r>
            <a:r>
              <a:rPr lang="en-US" sz="3600" dirty="0"/>
              <a:t>”, reminding us that </a:t>
            </a:r>
            <a:r>
              <a:rPr lang="en-US" sz="3600" b="1" i="1" dirty="0"/>
              <a:t>everyone</a:t>
            </a:r>
            <a:r>
              <a:rPr lang="en-US" sz="3600" dirty="0"/>
              <a:t>, no matter how powerful, eventually meets death, the great equalizer.</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Isaiah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209-210). Zondervan Academic </a:t>
            </a:r>
          </a:p>
        </p:txBody>
      </p:sp>
    </p:spTree>
    <p:extLst>
      <p:ext uri="{BB962C8B-B14F-4D97-AF65-F5344CB8AC3E}">
        <p14:creationId xmlns:p14="http://schemas.microsoft.com/office/powerpoint/2010/main" val="7312513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87225"/>
          </a:xfrm>
        </p:spPr>
        <p:txBody>
          <a:bodyPr>
            <a:noAutofit/>
          </a:bodyPr>
          <a:lstStyle/>
          <a:p>
            <a:r>
              <a:rPr lang="en-US" sz="4000" dirty="0">
                <a:solidFill>
                  <a:srgbClr val="FFFF99"/>
                </a:solidFill>
              </a:rPr>
              <a:t>King’s Lofty Ambitions Are Destroyed</a:t>
            </a:r>
            <a:br>
              <a:rPr lang="en-US" sz="4000" dirty="0">
                <a:solidFill>
                  <a:srgbClr val="FFFF99"/>
                </a:solidFill>
              </a:rPr>
            </a:br>
            <a:r>
              <a:rPr lang="en-US" sz="4000" dirty="0">
                <a:solidFill>
                  <a:srgbClr val="FFFF99"/>
                </a:solidFill>
              </a:rPr>
              <a:t>Isaiah 14:12-15</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467749"/>
            <a:ext cx="8849665" cy="5327460"/>
          </a:xfrm>
        </p:spPr>
        <p:txBody>
          <a:bodyPr>
            <a:normAutofit lnSpcReduction="10000"/>
          </a:bodyPr>
          <a:lstStyle/>
          <a:p>
            <a:pPr marL="0" indent="0">
              <a:buNone/>
            </a:pPr>
            <a:r>
              <a:rPr lang="en-US" sz="3600" baseline="30000" dirty="0">
                <a:latin typeface="Cambria" panose="02040503050406030204" pitchFamily="18" charset="0"/>
                <a:ea typeface="Cambria" panose="02040503050406030204" pitchFamily="18" charset="0"/>
              </a:rPr>
              <a:t>14:</a:t>
            </a:r>
            <a:r>
              <a:rPr lang="en-US" sz="3500" baseline="30000" dirty="0">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how you have fallen from the sky, O shining one, son of the dawn! You have been cut down to the ground, O conqueror of the nations! </a:t>
            </a:r>
            <a:r>
              <a:rPr lang="en-US" sz="3500" baseline="30000" dirty="0">
                <a:latin typeface="Cambria" panose="02040503050406030204" pitchFamily="18" charset="0"/>
                <a:ea typeface="Cambria" panose="02040503050406030204" pitchFamily="18" charset="0"/>
              </a:rPr>
              <a:t>13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said to yourself, ‘I will climb up to the sky. Above the stars of El I will set up my throne. I will rule on the mountain of assembly on the remote slopes of </a:t>
            </a:r>
            <a:r>
              <a:rPr lang="en-US" sz="3600" b="0" i="1" u="none" strike="noStrike" baseline="0" dirty="0" err="1">
                <a:solidFill>
                  <a:schemeClr val="accent2">
                    <a:lumMod val="60000"/>
                    <a:lumOff val="40000"/>
                  </a:schemeClr>
                </a:solidFill>
                <a:latin typeface="Cambria" panose="02040503050406030204" pitchFamily="18" charset="0"/>
                <a:ea typeface="Cambria" panose="02040503050406030204" pitchFamily="18" charset="0"/>
              </a:rPr>
              <a:t>Zaphon</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3500" baseline="30000" dirty="0">
                <a:latin typeface="Cambria" panose="02040503050406030204" pitchFamily="18" charset="0"/>
                <a:ea typeface="Cambria" panose="02040503050406030204" pitchFamily="18" charset="0"/>
              </a:rPr>
              <a:t>14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climb up to the tops of the clouds; I will make myself like the Most High!’ </a:t>
            </a:r>
            <a:r>
              <a:rPr lang="en-US" sz="3500" baseline="30000" dirty="0">
                <a:latin typeface="Cambria" panose="02040503050406030204" pitchFamily="18" charset="0"/>
                <a:ea typeface="Cambria" panose="02040503050406030204" pitchFamily="18" charset="0"/>
              </a:rPr>
              <a:t>15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you were brought down to Sheol, to the remote slopes of the Pit. </a:t>
            </a:r>
          </a:p>
        </p:txBody>
      </p:sp>
    </p:spTree>
    <p:extLst>
      <p:ext uri="{BB962C8B-B14F-4D97-AF65-F5344CB8AC3E}">
        <p14:creationId xmlns:p14="http://schemas.microsoft.com/office/powerpoint/2010/main" val="22787313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solidFill>
                  <a:srgbClr val="FFFF99"/>
                </a:solidFill>
              </a:rPr>
              <a:t>King’s Lofty Ambitions Are Destroyed</a:t>
            </a:r>
            <a:br>
              <a:rPr lang="en-US" sz="3600" dirty="0">
                <a:solidFill>
                  <a:srgbClr val="FFFF99"/>
                </a:solidFill>
              </a:rPr>
            </a:br>
            <a:r>
              <a:rPr lang="en-US" sz="3600" dirty="0">
                <a:solidFill>
                  <a:srgbClr val="FFFF99"/>
                </a:solidFill>
              </a:rPr>
              <a:t>Isaiah 14:12-15</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56979" y="1251904"/>
            <a:ext cx="8810420" cy="5234483"/>
          </a:xfrm>
        </p:spPr>
        <p:txBody>
          <a:bodyPr>
            <a:normAutofit fontScale="85000" lnSpcReduction="20000"/>
          </a:bodyPr>
          <a:lstStyle/>
          <a:p>
            <a:r>
              <a:rPr lang="en-US" sz="4200" dirty="0"/>
              <a:t>Verse 12 begins with </a:t>
            </a:r>
            <a:r>
              <a:rPr lang="en-US" sz="4200" b="1" i="1" dirty="0"/>
              <a:t>two</a:t>
            </a:r>
            <a:r>
              <a:rPr lang="en-US" sz="4200" dirty="0"/>
              <a:t> metaphors. </a:t>
            </a:r>
          </a:p>
          <a:p>
            <a:r>
              <a:rPr lang="en-US" sz="4200" dirty="0"/>
              <a:t>In the </a:t>
            </a:r>
            <a:r>
              <a:rPr lang="en-US" sz="4200" b="1" i="1" dirty="0"/>
              <a:t>first</a:t>
            </a:r>
            <a:r>
              <a:rPr lang="en-US" sz="4200" dirty="0"/>
              <a:t> metaphor:</a:t>
            </a:r>
          </a:p>
          <a:p>
            <a:pPr lvl="1"/>
            <a:r>
              <a:rPr lang="en-US" sz="3200" dirty="0"/>
              <a:t>It calls him a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shining one</a:t>
            </a:r>
            <a:r>
              <a:rPr lang="en-US" sz="3200" dirty="0"/>
              <a:t>”, likening him to a </a:t>
            </a:r>
            <a:r>
              <a:rPr lang="en-US" sz="3200" b="1" i="1" dirty="0"/>
              <a:t>heavenly body</a:t>
            </a:r>
            <a:r>
              <a:rPr lang="en-US" sz="3200" dirty="0"/>
              <a:t>.</a:t>
            </a:r>
          </a:p>
          <a:p>
            <a:pPr lvl="1"/>
            <a:r>
              <a:rPr lang="en-US" sz="3200" dirty="0"/>
              <a:t>This term is translated as “Lucifer” in the Latin Vulgate, which was then picked up by the King James translators. </a:t>
            </a:r>
          </a:p>
          <a:p>
            <a:pPr lvl="1"/>
            <a:r>
              <a:rPr lang="en-US" sz="3200" dirty="0"/>
              <a:t>But it is probably a reference to </a:t>
            </a:r>
            <a:r>
              <a:rPr lang="en-US" sz="3200" b="1" i="1" dirty="0"/>
              <a:t>Venus</a:t>
            </a:r>
            <a:r>
              <a:rPr lang="en-US" sz="3200" dirty="0"/>
              <a:t>, the “morning star”, a bright star that marks the beginning of the day – which fits with the second term used of this king: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son of the dawn.</a:t>
            </a:r>
            <a:r>
              <a:rPr lang="en-US" sz="3200" dirty="0"/>
              <a:t>”</a:t>
            </a:r>
          </a:p>
          <a:p>
            <a:pPr lvl="1"/>
            <a:r>
              <a:rPr lang="en-US" sz="3200" dirty="0"/>
              <a:t>But Venus is eventually obscured from view by the brightness of the rising sun.</a:t>
            </a:r>
          </a:p>
          <a:p>
            <a:pPr lvl="1"/>
            <a:r>
              <a:rPr lang="en-US" sz="3200" dirty="0"/>
              <a:t>So too, the king who had once determined the life cycle of nations, has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fallen from the sky</a:t>
            </a:r>
            <a:r>
              <a:rPr lang="en-US" sz="3200" dirty="0"/>
              <a:t>” – meaning that he has been toppled from his position of political dominance.</a:t>
            </a:r>
          </a:p>
          <a:p>
            <a:endParaRPr lang="en-US" sz="3600" dirty="0"/>
          </a:p>
          <a:p>
            <a:pPr lvl="1"/>
            <a:endParaRPr lang="en-US" sz="32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334-335)</a:t>
            </a:r>
          </a:p>
        </p:txBody>
      </p:sp>
    </p:spTree>
    <p:extLst>
      <p:ext uri="{BB962C8B-B14F-4D97-AF65-F5344CB8AC3E}">
        <p14:creationId xmlns:p14="http://schemas.microsoft.com/office/powerpoint/2010/main" val="8347977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solidFill>
                  <a:srgbClr val="FFFF99"/>
                </a:solidFill>
              </a:rPr>
              <a:t>King’s Lofty Ambitions Are Destroyed</a:t>
            </a:r>
            <a:br>
              <a:rPr lang="en-US" sz="3600" dirty="0">
                <a:solidFill>
                  <a:srgbClr val="FFFF99"/>
                </a:solidFill>
              </a:rPr>
            </a:br>
            <a:r>
              <a:rPr lang="en-US" sz="3600" dirty="0">
                <a:solidFill>
                  <a:srgbClr val="FFFF99"/>
                </a:solidFill>
              </a:rPr>
              <a:t>Isaiah 14:12-15</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251904"/>
            <a:ext cx="8449370" cy="5234483"/>
          </a:xfrm>
        </p:spPr>
        <p:txBody>
          <a:bodyPr>
            <a:normAutofit/>
          </a:bodyPr>
          <a:lstStyle/>
          <a:p>
            <a:r>
              <a:rPr lang="en-US" sz="3600" dirty="0"/>
              <a:t>Verse 12 begins with </a:t>
            </a:r>
            <a:r>
              <a:rPr lang="en-US" sz="3600" b="1" i="1" dirty="0"/>
              <a:t>two</a:t>
            </a:r>
            <a:r>
              <a:rPr lang="en-US" sz="3600" dirty="0"/>
              <a:t> metaphors. </a:t>
            </a:r>
          </a:p>
          <a:p>
            <a:r>
              <a:rPr lang="en-US" sz="3600" dirty="0"/>
              <a:t>In the </a:t>
            </a:r>
            <a:r>
              <a:rPr lang="en-US" sz="3600" b="1" i="1" dirty="0"/>
              <a:t>second</a:t>
            </a:r>
            <a:r>
              <a:rPr lang="en-US" sz="3600" dirty="0"/>
              <a:t> metaphor:</a:t>
            </a:r>
          </a:p>
          <a:p>
            <a:pPr lvl="1"/>
            <a:r>
              <a:rPr lang="en-US" sz="3200" dirty="0"/>
              <a:t>He uses the figure of a </a:t>
            </a:r>
            <a:r>
              <a:rPr lang="en-US" sz="3200" b="1" i="1" dirty="0"/>
              <a:t>tree</a:t>
            </a:r>
            <a:r>
              <a:rPr lang="en-US" sz="3200" dirty="0"/>
              <a:t> that has been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cut down</a:t>
            </a:r>
            <a:r>
              <a:rPr lang="en-US" sz="3200" dirty="0"/>
              <a:t>”.</a:t>
            </a:r>
          </a:p>
          <a:p>
            <a:pPr lvl="1"/>
            <a:r>
              <a:rPr lang="en-US" sz="3200" dirty="0"/>
              <a:t>The king had formerly been a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conqueror of the nations.</a:t>
            </a:r>
            <a:r>
              <a:rPr lang="en-US" sz="3200" dirty="0"/>
              <a:t>”</a:t>
            </a:r>
          </a:p>
          <a:p>
            <a:pPr lvl="1"/>
            <a:r>
              <a:rPr lang="en-US" sz="3200" dirty="0"/>
              <a:t>Now the one who dominated the nations and seemed invincible has been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cut down</a:t>
            </a:r>
            <a:r>
              <a:rPr lang="en-US" sz="3200" dirty="0"/>
              <a:t>”. He too is powerless.</a:t>
            </a:r>
          </a:p>
          <a:p>
            <a:endParaRPr lang="en-US" sz="3600" dirty="0"/>
          </a:p>
          <a:p>
            <a:pPr lvl="1"/>
            <a:endParaRPr lang="en-US" sz="32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334-335)</a:t>
            </a:r>
          </a:p>
        </p:txBody>
      </p:sp>
    </p:spTree>
    <p:extLst>
      <p:ext uri="{BB962C8B-B14F-4D97-AF65-F5344CB8AC3E}">
        <p14:creationId xmlns:p14="http://schemas.microsoft.com/office/powerpoint/2010/main" val="283724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solidFill>
                  <a:srgbClr val="FFFF99"/>
                </a:solidFill>
              </a:rPr>
              <a:t>King’s Lofty Ambitions Are Destroyed</a:t>
            </a:r>
            <a:br>
              <a:rPr lang="en-US" sz="3600" dirty="0">
                <a:solidFill>
                  <a:srgbClr val="FFFF99"/>
                </a:solidFill>
              </a:rPr>
            </a:br>
            <a:r>
              <a:rPr lang="en-US" sz="3600" dirty="0">
                <a:solidFill>
                  <a:srgbClr val="FFFF99"/>
                </a:solidFill>
              </a:rPr>
              <a:t>Isaiah 14:12-15</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47315" y="1184430"/>
            <a:ext cx="8449370" cy="5027238"/>
          </a:xfrm>
        </p:spPr>
        <p:txBody>
          <a:bodyPr>
            <a:normAutofit/>
          </a:bodyPr>
          <a:lstStyle/>
          <a:p>
            <a:r>
              <a:rPr lang="en-US" sz="3300" dirty="0"/>
              <a:t>Some early church Fathers (e.g. Tertullian and Gregory the Great) linked this passage with Luke 10:8 and therefore thought this was referring to the fall of Satan:</a:t>
            </a:r>
            <a:r>
              <a:rPr lang="en-US" sz="3300" baseline="30000" dirty="0">
                <a:solidFill>
                  <a:prstClr val="white"/>
                </a:solidFill>
              </a:rPr>
              <a:t> 1</a:t>
            </a:r>
            <a:endParaRPr lang="en-US" sz="3300" dirty="0"/>
          </a:p>
          <a:p>
            <a:pPr lvl="1"/>
            <a:r>
              <a:rPr lang="en-US" i="1" dirty="0">
                <a:solidFill>
                  <a:srgbClr val="F4B183"/>
                </a:solidFill>
                <a:latin typeface="Cambria" panose="02040503050406030204" pitchFamily="18" charset="0"/>
                <a:ea typeface="Cambria" panose="02040503050406030204" pitchFamily="18" charset="0"/>
              </a:rPr>
              <a:t>[Jesus] said to them, “I saw Satan fall like lightning from heaven.” </a:t>
            </a:r>
            <a:r>
              <a:rPr lang="en-US" dirty="0"/>
              <a:t>(Luke 10:8)</a:t>
            </a:r>
          </a:p>
          <a:p>
            <a:r>
              <a:rPr lang="en-US" sz="3300" dirty="0"/>
              <a:t>This has led to the perversion of the beautiful name “Lucifer” to signify the Devil.</a:t>
            </a:r>
            <a:r>
              <a:rPr lang="en-US" sz="3300" baseline="30000" dirty="0">
                <a:solidFill>
                  <a:prstClr val="white"/>
                </a:solidFill>
              </a:rPr>
              <a:t> 2</a:t>
            </a:r>
            <a:r>
              <a:rPr lang="en-US" sz="3300" dirty="0"/>
              <a:t> </a:t>
            </a:r>
          </a:p>
          <a:p>
            <a:r>
              <a:rPr lang="en-US" sz="3300" dirty="0"/>
              <a:t>The proud being described here, however, is </a:t>
            </a:r>
            <a:r>
              <a:rPr lang="en-US" sz="3300" b="1" i="1" dirty="0"/>
              <a:t>human</a:t>
            </a:r>
            <a:r>
              <a:rPr lang="en-US" sz="3300" dirty="0"/>
              <a:t> and not angelic.</a:t>
            </a:r>
            <a:r>
              <a:rPr lang="en-US" sz="3300" baseline="30000" dirty="0">
                <a:solidFill>
                  <a:prstClr val="white"/>
                </a:solidFill>
              </a:rPr>
              <a:t> 1</a:t>
            </a:r>
            <a:endParaRPr lang="en-US" sz="33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211668"/>
            <a:ext cx="9144000" cy="646331"/>
          </a:xfrm>
          <a:prstGeom prst="rect">
            <a:avLst/>
          </a:prstGeom>
          <a:noFill/>
        </p:spPr>
        <p:txBody>
          <a:bodyPr wrap="square" rtlCol="0">
            <a:spAutoFit/>
          </a:bodyPr>
          <a:lstStyle/>
          <a:p>
            <a:pPr lvl="0">
              <a:defRPr/>
            </a:pPr>
            <a:r>
              <a:rPr lang="en-US" baseline="30000" dirty="0">
                <a:solidFill>
                  <a:prstClr val="white"/>
                </a:solidFill>
              </a:rPr>
              <a:t>1</a:t>
            </a:r>
            <a:r>
              <a:rPr lang="en-US" dirty="0">
                <a:solidFill>
                  <a:prstClr val="white"/>
                </a:solidFill>
              </a:rPr>
              <a:t> Mackay, John L. – </a:t>
            </a:r>
            <a:r>
              <a:rPr lang="en-US" i="1" dirty="0">
                <a:solidFill>
                  <a:prstClr val="white"/>
                </a:solidFill>
              </a:rPr>
              <a:t>A Study Commentary on Isaiah Volume I: Chapters 1-39 </a:t>
            </a:r>
            <a:r>
              <a:rPr lang="en-US" dirty="0">
                <a:solidFill>
                  <a:prstClr val="white"/>
                </a:solidFill>
              </a:rPr>
              <a:t> (pp. 334-335)</a:t>
            </a:r>
          </a:p>
          <a:p>
            <a:pPr lvl="0">
              <a:defRPr/>
            </a:pPr>
            <a:r>
              <a:rPr lang="en-US" baseline="30000" dirty="0">
                <a:solidFill>
                  <a:prstClr val="white"/>
                </a:solidFill>
              </a:rPr>
              <a:t>2 </a:t>
            </a:r>
            <a:r>
              <a:rPr lang="en-US" dirty="0">
                <a:solidFill>
                  <a:prstClr val="white"/>
                </a:solidFill>
              </a:rPr>
              <a:t>Alexander, Joseph A.. Commentary on Isaiah (p. 171). </a:t>
            </a:r>
            <a:r>
              <a:rPr lang="en-US" dirty="0" err="1">
                <a:solidFill>
                  <a:prstClr val="white"/>
                </a:solidFill>
              </a:rPr>
              <a:t>Ravenio</a:t>
            </a:r>
            <a:r>
              <a:rPr lang="en-US" dirty="0">
                <a:solidFill>
                  <a:prstClr val="white"/>
                </a:solidFill>
              </a:rPr>
              <a:t> Books.</a:t>
            </a:r>
          </a:p>
        </p:txBody>
      </p:sp>
    </p:spTree>
    <p:extLst>
      <p:ext uri="{BB962C8B-B14F-4D97-AF65-F5344CB8AC3E}">
        <p14:creationId xmlns:p14="http://schemas.microsoft.com/office/powerpoint/2010/main" val="19818798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solidFill>
                  <a:srgbClr val="FFFF99"/>
                </a:solidFill>
              </a:rPr>
              <a:t>King’s Lofty Ambitions Are Destroyed</a:t>
            </a:r>
            <a:br>
              <a:rPr lang="en-US" sz="3600" dirty="0">
                <a:solidFill>
                  <a:srgbClr val="FFFF99"/>
                </a:solidFill>
              </a:rPr>
            </a:br>
            <a:r>
              <a:rPr lang="en-US" sz="3600" dirty="0">
                <a:solidFill>
                  <a:srgbClr val="FFFF99"/>
                </a:solidFill>
              </a:rPr>
              <a:t>Isaiah 14:12-15</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25731" y="1165565"/>
            <a:ext cx="8567104" cy="5356893"/>
          </a:xfrm>
        </p:spPr>
        <p:txBody>
          <a:bodyPr>
            <a:normAutofit lnSpcReduction="10000"/>
          </a:bodyPr>
          <a:lstStyle/>
          <a:p>
            <a:r>
              <a:rPr lang="en-US" dirty="0"/>
              <a:t>In verses 13-14 the proud ambitions of the Babylonian king’s heart are laid bare for all to see: </a:t>
            </a:r>
          </a:p>
          <a:p>
            <a:r>
              <a:rPr lang="en-US" dirty="0"/>
              <a:t>“</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will climb up to the sky</a:t>
            </a:r>
            <a:r>
              <a:rPr lang="en-US" dirty="0"/>
              <a:t>” – which the Babylonians thought to be the abode of the gods. </a:t>
            </a:r>
          </a:p>
          <a:p>
            <a:r>
              <a:rPr lang="en-US" dirty="0"/>
              <a:t>“</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Above the stars of El I will set up my throne</a:t>
            </a:r>
            <a:r>
              <a:rPr lang="en-US" dirty="0"/>
              <a:t>” – “</a:t>
            </a:r>
            <a:r>
              <a:rPr lang="en-US" i="1" dirty="0">
                <a:solidFill>
                  <a:schemeClr val="accent2">
                    <a:lumMod val="60000"/>
                    <a:lumOff val="40000"/>
                  </a:schemeClr>
                </a:solidFill>
                <a:latin typeface="Cambria" panose="02040503050406030204" pitchFamily="18" charset="0"/>
                <a:ea typeface="Cambria" panose="02040503050406030204" pitchFamily="18" charset="0"/>
              </a:rPr>
              <a:t>El</a:t>
            </a:r>
            <a:r>
              <a:rPr lang="en-US" dirty="0"/>
              <a:t>” is a shortened form of “Elohim” and a common name for divinity throughout the Ancient Near East. </a:t>
            </a:r>
          </a:p>
          <a:p>
            <a:r>
              <a:rPr lang="en-US" dirty="0"/>
              <a:t>Note that he does not say “above God” but “</a:t>
            </a:r>
            <a:r>
              <a:rPr lang="en-US" i="1" dirty="0">
                <a:solidFill>
                  <a:schemeClr val="accent2">
                    <a:lumMod val="60000"/>
                    <a:lumOff val="40000"/>
                  </a:schemeClr>
                </a:solidFill>
                <a:latin typeface="Cambria" panose="02040503050406030204" pitchFamily="18" charset="0"/>
                <a:ea typeface="Cambria" panose="02040503050406030204" pitchFamily="18" charset="0"/>
              </a:rPr>
              <a:t>above the </a:t>
            </a:r>
            <a:r>
              <a:rPr lang="en-US" b="1" i="1" dirty="0">
                <a:solidFill>
                  <a:schemeClr val="accent2"/>
                </a:solidFill>
                <a:latin typeface="Cambria" panose="02040503050406030204" pitchFamily="18" charset="0"/>
                <a:ea typeface="Cambria" panose="02040503050406030204" pitchFamily="18" charset="0"/>
              </a:rPr>
              <a:t>stars</a:t>
            </a:r>
            <a:r>
              <a:rPr lang="en-US" dirty="0"/>
              <a:t>” – a reference to other leaders or lesser deities. </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25027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solidFill>
                  <a:srgbClr val="FFFF99"/>
                </a:solidFill>
              </a:rPr>
              <a:t>King’s Lofty Ambitions Are Destroyed</a:t>
            </a:r>
            <a:br>
              <a:rPr lang="en-US" sz="3600" dirty="0">
                <a:solidFill>
                  <a:srgbClr val="FFFF99"/>
                </a:solidFill>
              </a:rPr>
            </a:br>
            <a:r>
              <a:rPr lang="en-US" sz="3600" dirty="0">
                <a:solidFill>
                  <a:srgbClr val="FFFF99"/>
                </a:solidFill>
              </a:rPr>
              <a:t>Isaiah 14:12-15</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251904"/>
            <a:ext cx="8449370" cy="5234483"/>
          </a:xfrm>
        </p:spPr>
        <p:txBody>
          <a:bodyPr>
            <a:normAutofit/>
          </a:bodyPr>
          <a:lstStyle/>
          <a:p>
            <a:r>
              <a:rPr lang="en-US" sz="2800" dirty="0"/>
              <a:t>“</a:t>
            </a:r>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will rule on the mountain of assembly on the remote slopes of [Mount] </a:t>
            </a:r>
            <a:r>
              <a:rPr lang="en-US" sz="2800" b="0" i="1" u="none" strike="noStrike" baseline="0" dirty="0" err="1">
                <a:solidFill>
                  <a:schemeClr val="accent2">
                    <a:lumMod val="60000"/>
                    <a:lumOff val="40000"/>
                  </a:schemeClr>
                </a:solidFill>
                <a:latin typeface="Cambria" panose="02040503050406030204" pitchFamily="18" charset="0"/>
                <a:ea typeface="Cambria" panose="02040503050406030204" pitchFamily="18" charset="0"/>
              </a:rPr>
              <a:t>Zaphon</a:t>
            </a:r>
            <a:r>
              <a:rPr lang="en-US" sz="2800" dirty="0"/>
              <a:t>”). </a:t>
            </a:r>
          </a:p>
          <a:p>
            <a:r>
              <a:rPr lang="en-US" sz="2800" dirty="0"/>
              <a:t>This is a reference to mountain in the area of Babylonia where the gods were thought to dwell. </a:t>
            </a:r>
          </a:p>
          <a:p>
            <a:r>
              <a:rPr lang="en-US" sz="2800" dirty="0"/>
              <a:t>In other words, what the king is saying here is that he intends to sit in an assembly with other deities. </a:t>
            </a:r>
          </a:p>
          <a:p>
            <a:r>
              <a:rPr lang="en-US" sz="2800" dirty="0"/>
              <a:t>“</a:t>
            </a:r>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will climb up to the tops of the clouds</a:t>
            </a:r>
            <a:r>
              <a:rPr lang="en-US" sz="2800" dirty="0"/>
              <a:t>” – the gods were thought to dwell above the clouds in heaven. </a:t>
            </a:r>
          </a:p>
          <a:p>
            <a:r>
              <a:rPr lang="en-US" sz="2800" dirty="0"/>
              <a:t>The Babylonian king’s desire is similar to that of those who attempted to build the tower of Babel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Come, let’s build ourselves a city and a tower with its top in the heavens</a:t>
            </a:r>
            <a:r>
              <a:rPr lang="en-US" sz="2800" dirty="0"/>
              <a:t>” (Gen. 11:4). </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943736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solidFill>
                  <a:srgbClr val="FFFF99"/>
                </a:solidFill>
              </a:rPr>
              <a:t>King’s Lofty Ambitions Are Destroyed</a:t>
            </a:r>
            <a:br>
              <a:rPr lang="en-US" sz="3600" dirty="0">
                <a:solidFill>
                  <a:srgbClr val="FFFF99"/>
                </a:solidFill>
              </a:rPr>
            </a:br>
            <a:r>
              <a:rPr lang="en-US" sz="3600" dirty="0">
                <a:solidFill>
                  <a:srgbClr val="FFFF99"/>
                </a:solidFill>
              </a:rPr>
              <a:t>Isaiah 14:12-15</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251904"/>
            <a:ext cx="8449370" cy="5234483"/>
          </a:xfrm>
        </p:spPr>
        <p:txBody>
          <a:bodyPr>
            <a:normAutofit/>
          </a:bodyPr>
          <a:lstStyle/>
          <a:p>
            <a:r>
              <a:rPr lang="en-US" dirty="0"/>
              <a:t>“</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will make myself like the Most High!</a:t>
            </a:r>
            <a:r>
              <a:rPr lang="en-US" dirty="0"/>
              <a:t>” – In the Babylonian pantheon of gods, there was one god who ruled over all the others – “El Elyon” – the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Most High</a:t>
            </a:r>
            <a:r>
              <a:rPr lang="en-US" dirty="0"/>
              <a:t>” god</a:t>
            </a:r>
          </a:p>
          <a:p>
            <a:r>
              <a:rPr lang="en-US" dirty="0"/>
              <a:t>The king is claiming here that in time he could rival this “</a:t>
            </a:r>
            <a:r>
              <a:rPr lang="en-US" i="1" dirty="0">
                <a:solidFill>
                  <a:schemeClr val="accent2">
                    <a:lumMod val="60000"/>
                    <a:lumOff val="40000"/>
                  </a:schemeClr>
                </a:solidFill>
                <a:latin typeface="Cambria" panose="02040503050406030204" pitchFamily="18" charset="0"/>
                <a:ea typeface="Cambria" panose="02040503050406030204" pitchFamily="18" charset="0"/>
              </a:rPr>
              <a:t>Most High</a:t>
            </a:r>
            <a:r>
              <a:rPr lang="en-US" dirty="0"/>
              <a:t>” god. </a:t>
            </a:r>
          </a:p>
          <a:p>
            <a:r>
              <a:rPr lang="en-US" dirty="0"/>
              <a:t>The name “El Elyon” is also frequently used for Yahweh in the Old Testament to emphasize his sovereignty (see Gen 14:19-20).</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55746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059604"/>
          </a:xfrm>
        </p:spPr>
        <p:txBody>
          <a:bodyPr>
            <a:noAutofit/>
          </a:bodyPr>
          <a:lstStyle/>
          <a:p>
            <a:r>
              <a:rPr lang="en-US" sz="4000" b="1" dirty="0"/>
              <a:t>Does Isaiah 14:12-14 Describe the Fall of Satan?</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02036" y="1169490"/>
            <a:ext cx="8877137" cy="5316897"/>
          </a:xfrm>
        </p:spPr>
        <p:txBody>
          <a:bodyPr>
            <a:normAutofit lnSpcReduction="10000"/>
          </a:bodyPr>
          <a:lstStyle/>
          <a:p>
            <a:r>
              <a:rPr lang="en-US" sz="2800" dirty="0"/>
              <a:t>Some scholars have suggested that verses 12–14 refer to the fall of Satan, arguing that the actions described go beyond that of a mere human being. </a:t>
            </a:r>
          </a:p>
          <a:p>
            <a:r>
              <a:rPr lang="en-US" sz="2800" dirty="0"/>
              <a:t>But this understanding demands lifting these verses out of their context, which clearly refers to a </a:t>
            </a:r>
            <a:r>
              <a:rPr lang="en-US" sz="2800" b="1" i="1" dirty="0"/>
              <a:t>human</a:t>
            </a:r>
            <a:r>
              <a:rPr lang="en-US" sz="2800" dirty="0"/>
              <a:t> king.</a:t>
            </a:r>
          </a:p>
          <a:p>
            <a:r>
              <a:rPr lang="en-US" sz="2800" dirty="0"/>
              <a:t>For example, when this king is addressed in verse 16, it says: “</a:t>
            </a:r>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Those who see you stare at you, they look at you carefully, thinking: ‘Is this the </a:t>
            </a:r>
            <a:r>
              <a:rPr lang="en-US" sz="2800" b="1" i="1" u="none" strike="noStrike" baseline="0" dirty="0">
                <a:solidFill>
                  <a:schemeClr val="accent2"/>
                </a:solidFill>
                <a:latin typeface="Cambria" panose="02040503050406030204" pitchFamily="18" charset="0"/>
                <a:ea typeface="Cambria" panose="02040503050406030204" pitchFamily="18" charset="0"/>
              </a:rPr>
              <a:t>man</a:t>
            </a:r>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 shook the earth, the one who made kingdoms tremble? </a:t>
            </a:r>
            <a:r>
              <a:rPr lang="en-US" sz="2800" dirty="0"/>
              <a:t>”</a:t>
            </a:r>
          </a:p>
          <a:p>
            <a:r>
              <a:rPr lang="en-US" sz="2800" dirty="0"/>
              <a:t>In Ancient Near Eastern thought, a god was only </a:t>
            </a:r>
            <a:r>
              <a:rPr lang="en-US" sz="2800" b="1" i="1" dirty="0"/>
              <a:t>somewhat</a:t>
            </a:r>
            <a:r>
              <a:rPr lang="en-US" sz="2800" dirty="0"/>
              <a:t> more powerful than humans. </a:t>
            </a:r>
          </a:p>
          <a:p>
            <a:r>
              <a:rPr lang="en-US" sz="2800" dirty="0"/>
              <a:t>It is therefore reasonable that a Babylonian king might hope to rival the gods, perhaps even taking the place of the </a:t>
            </a:r>
            <a:r>
              <a:rPr lang="en-US" sz="2800" b="1" i="1" dirty="0"/>
              <a:t>highest</a:t>
            </a:r>
            <a:r>
              <a:rPr lang="en-US" sz="2800" dirty="0"/>
              <a:t> god.</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1457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dirty="0">
                <a:solidFill>
                  <a:srgbClr val="FFFF99"/>
                </a:solidFill>
              </a:rPr>
              <a:t>An Oracle Concerning Babylon (Isaiah 13:1-14:23)</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499144"/>
            <a:ext cx="8449370" cy="4987243"/>
          </a:xfrm>
        </p:spPr>
        <p:txBody>
          <a:bodyPr>
            <a:normAutofit/>
          </a:bodyPr>
          <a:lstStyle/>
          <a:p>
            <a:r>
              <a:rPr lang="en-US" sz="3800" dirty="0"/>
              <a:t>The Oracle to Babylon breaks up into </a:t>
            </a:r>
            <a:r>
              <a:rPr lang="en-US" sz="3800" b="1" i="1" dirty="0"/>
              <a:t>three</a:t>
            </a:r>
            <a:r>
              <a:rPr lang="en-US" sz="3800" dirty="0"/>
              <a:t> major sections:</a:t>
            </a:r>
          </a:p>
          <a:p>
            <a:pPr lvl="1"/>
            <a:r>
              <a:rPr lang="en-US" sz="3100" dirty="0">
                <a:solidFill>
                  <a:srgbClr val="FFFF99"/>
                </a:solidFill>
              </a:rPr>
              <a:t>13:1-22</a:t>
            </a:r>
            <a:r>
              <a:rPr lang="en-US" sz="3100" dirty="0"/>
              <a:t> – An “</a:t>
            </a:r>
            <a:r>
              <a:rPr lang="en-US" sz="3100" i="1" dirty="0">
                <a:solidFill>
                  <a:srgbClr val="F4B183"/>
                </a:solidFill>
                <a:latin typeface="Cambria" panose="02040503050406030204" pitchFamily="18" charset="0"/>
                <a:ea typeface="Cambria" panose="02040503050406030204" pitchFamily="18" charset="0"/>
              </a:rPr>
              <a:t>oracle</a:t>
            </a:r>
            <a:r>
              <a:rPr lang="en-US" sz="3100" dirty="0"/>
              <a:t>” announcing that </a:t>
            </a:r>
            <a:r>
              <a:rPr lang="en-US" sz="3100" b="1" i="1" dirty="0"/>
              <a:t>judgment</a:t>
            </a:r>
            <a:r>
              <a:rPr lang="en-US" sz="3100" dirty="0"/>
              <a:t> is coming to Babylon</a:t>
            </a:r>
            <a:endParaRPr lang="en-US" sz="3100" b="1" i="1" dirty="0"/>
          </a:p>
          <a:p>
            <a:pPr lvl="1"/>
            <a:r>
              <a:rPr lang="en-US" sz="3100" dirty="0">
                <a:solidFill>
                  <a:srgbClr val="FFFF99"/>
                </a:solidFill>
              </a:rPr>
              <a:t>14:1-2</a:t>
            </a:r>
            <a:r>
              <a:rPr lang="en-US" sz="3100" dirty="0"/>
              <a:t> – A </a:t>
            </a:r>
            <a:r>
              <a:rPr lang="en-US" sz="3100" b="1" i="1" dirty="0"/>
              <a:t>contrasting</a:t>
            </a:r>
            <a:r>
              <a:rPr lang="en-US" sz="3100" dirty="0"/>
              <a:t> announcement of the future salvation and restoration of Israel</a:t>
            </a:r>
          </a:p>
          <a:p>
            <a:pPr lvl="1"/>
            <a:r>
              <a:rPr lang="en-US" sz="3100" dirty="0">
                <a:solidFill>
                  <a:srgbClr val="FFFF99"/>
                </a:solidFill>
              </a:rPr>
              <a:t>14:3-23</a:t>
            </a:r>
            <a:r>
              <a:rPr lang="en-US" sz="3100" dirty="0"/>
              <a:t> – A “</a:t>
            </a:r>
            <a:r>
              <a:rPr lang="en-US" sz="3100" i="1" dirty="0">
                <a:solidFill>
                  <a:srgbClr val="F4B183"/>
                </a:solidFill>
                <a:latin typeface="Cambria" panose="02040503050406030204" pitchFamily="18" charset="0"/>
                <a:ea typeface="Cambria" panose="02040503050406030204" pitchFamily="18" charset="0"/>
              </a:rPr>
              <a:t>taunt</a:t>
            </a:r>
            <a:r>
              <a:rPr lang="en-US" sz="3100" dirty="0"/>
              <a:t>” against the </a:t>
            </a:r>
            <a:r>
              <a:rPr lang="en-US" sz="3100" b="1" i="1" dirty="0"/>
              <a:t>King</a:t>
            </a:r>
            <a:r>
              <a:rPr lang="en-US" sz="3100" dirty="0"/>
              <a:t> of Babylon</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80). InterVarsity Press</a:t>
            </a:r>
          </a:p>
        </p:txBody>
      </p:sp>
    </p:spTree>
    <p:extLst>
      <p:ext uri="{BB962C8B-B14F-4D97-AF65-F5344CB8AC3E}">
        <p14:creationId xmlns:p14="http://schemas.microsoft.com/office/powerpoint/2010/main" val="2965727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87225"/>
          </a:xfrm>
        </p:spPr>
        <p:txBody>
          <a:bodyPr>
            <a:noAutofit/>
          </a:bodyPr>
          <a:lstStyle/>
          <a:p>
            <a:r>
              <a:rPr lang="en-US" sz="3600" dirty="0"/>
              <a:t>King of Babylon’s Final Humiliation</a:t>
            </a:r>
            <a:br>
              <a:rPr lang="en-US" sz="3600" dirty="0">
                <a:solidFill>
                  <a:srgbClr val="FFFF99"/>
                </a:solidFill>
              </a:rPr>
            </a:br>
            <a:r>
              <a:rPr lang="en-US" sz="3600" dirty="0">
                <a:solidFill>
                  <a:srgbClr val="FFFF99"/>
                </a:solidFill>
              </a:rPr>
              <a:t>Isaiah 14:16-21</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467749"/>
            <a:ext cx="8849665" cy="5327460"/>
          </a:xfrm>
        </p:spPr>
        <p:txBody>
          <a:bodyPr>
            <a:normAutofit fontScale="77500" lnSpcReduction="20000"/>
          </a:bodyPr>
          <a:lstStyle/>
          <a:p>
            <a:pPr marL="0" indent="0">
              <a:buNone/>
            </a:pPr>
            <a:r>
              <a:rPr lang="en-US" sz="3600" baseline="30000" dirty="0">
                <a:latin typeface="Cambria" panose="02040503050406030204" pitchFamily="18" charset="0"/>
                <a:ea typeface="Cambria" panose="02040503050406030204" pitchFamily="18" charset="0"/>
              </a:rPr>
              <a:t>14:</a:t>
            </a:r>
            <a:r>
              <a:rPr lang="en-US" sz="3500" baseline="30000" dirty="0">
                <a:latin typeface="Cambria" panose="02040503050406030204" pitchFamily="18" charset="0"/>
                <a:ea typeface="Cambria" panose="02040503050406030204" pitchFamily="18" charset="0"/>
              </a:rPr>
              <a:t>16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Those who see you stare at you, they look at you carefully, thinking: ‘Is this the man who shook the earth, the one who made kingdoms tremble? </a:t>
            </a:r>
            <a:r>
              <a:rPr lang="en-US" sz="3500" baseline="30000" dirty="0">
                <a:latin typeface="Cambria" panose="02040503050406030204" pitchFamily="18" charset="0"/>
                <a:ea typeface="Cambria" panose="02040503050406030204" pitchFamily="18" charset="0"/>
              </a:rPr>
              <a:t>17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Is this the one who made the world like a wilderness, who ruined its cities and refused to free his prisoners so they could return home?’ </a:t>
            </a:r>
            <a:r>
              <a:rPr lang="en-US" sz="3500" baseline="30000" dirty="0">
                <a:latin typeface="Cambria" panose="02040503050406030204" pitchFamily="18" charset="0"/>
                <a:ea typeface="Cambria" panose="02040503050406030204" pitchFamily="18" charset="0"/>
              </a:rPr>
              <a:t>18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As for all the kings of the nations, all of them lie down in splendor, each in his own tomb. </a:t>
            </a:r>
            <a:r>
              <a:rPr lang="en-US" sz="3500" baseline="30000" dirty="0">
                <a:latin typeface="Cambria" panose="02040503050406030204" pitchFamily="18" charset="0"/>
                <a:ea typeface="Cambria" panose="02040503050406030204" pitchFamily="18" charset="0"/>
              </a:rPr>
              <a:t>19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you have been thrown out of your grave like a shoot that is thrown away. You lie among the slain, among those who have been slashed by the sword, among those headed for the stones of the Pit, as if you were a mangled corpse. </a:t>
            </a:r>
            <a:r>
              <a:rPr lang="en-US" sz="3500" baseline="30000" dirty="0">
                <a:latin typeface="Cambria" panose="02040503050406030204" pitchFamily="18" charset="0"/>
                <a:ea typeface="Cambria" panose="02040503050406030204" pitchFamily="18" charset="0"/>
              </a:rPr>
              <a:t>20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will not be buried with them, because you destroyed your land and killed your people. “The offspring of the wicked will never be mentioned again. </a:t>
            </a:r>
            <a:r>
              <a:rPr lang="en-US" sz="3500" baseline="30000" dirty="0">
                <a:latin typeface="Cambria" panose="02040503050406030204" pitchFamily="18" charset="0"/>
                <a:ea typeface="Cambria" panose="02040503050406030204" pitchFamily="18" charset="0"/>
              </a:rPr>
              <a:t>21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Prepare to execute his sons for the sins their ancestors have committed. They must not rise up and take possession of the earth or fill the surface of the world with cities. </a:t>
            </a:r>
          </a:p>
        </p:txBody>
      </p:sp>
    </p:spTree>
    <p:extLst>
      <p:ext uri="{BB962C8B-B14F-4D97-AF65-F5344CB8AC3E}">
        <p14:creationId xmlns:p14="http://schemas.microsoft.com/office/powerpoint/2010/main" val="3813520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059604"/>
          </a:xfrm>
        </p:spPr>
        <p:txBody>
          <a:bodyPr>
            <a:noAutofit/>
          </a:bodyPr>
          <a:lstStyle/>
          <a:p>
            <a:r>
              <a:rPr lang="en-US" sz="4000" dirty="0"/>
              <a:t>King of Babylon’s Final Humiliation</a:t>
            </a:r>
            <a:br>
              <a:rPr lang="en-US" sz="4000" dirty="0">
                <a:solidFill>
                  <a:srgbClr val="FFFF99"/>
                </a:solidFill>
              </a:rPr>
            </a:br>
            <a:r>
              <a:rPr lang="en-US" sz="4000" dirty="0">
                <a:solidFill>
                  <a:srgbClr val="FFFF99"/>
                </a:solidFill>
              </a:rPr>
              <a:t>Isaiah 14:16-21</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76600" y="1153792"/>
            <a:ext cx="8798647" cy="5403987"/>
          </a:xfrm>
        </p:spPr>
        <p:txBody>
          <a:bodyPr>
            <a:normAutofit/>
          </a:bodyPr>
          <a:lstStyle/>
          <a:p>
            <a:r>
              <a:rPr lang="en-US" dirty="0"/>
              <a:t>These verses show people staring at the mangled corpse of the tyrant lying in a heap of other corpses in a pit (see v. 19). </a:t>
            </a:r>
          </a:p>
          <a:p>
            <a:r>
              <a:rPr lang="en-US" dirty="0"/>
              <a:t>Instead of a dignified death and an honorable burial, his corpse is abandoned in a field, perhaps in a hasty retreat. </a:t>
            </a:r>
          </a:p>
          <a:p>
            <a:r>
              <a:rPr lang="en-US" dirty="0"/>
              <a:t>The point is one of final and complete humiliation for this arrogant king. </a:t>
            </a:r>
          </a:p>
          <a:p>
            <a:r>
              <a:rPr lang="en-US" dirty="0"/>
              <a:t>Far from being equal to God, this king is not even equal to the other kings he has killed. </a:t>
            </a:r>
          </a:p>
          <a:p>
            <a:r>
              <a:rPr lang="en-US" dirty="0"/>
              <a:t>They at least have their own tombs; he has none. </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Isaiah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210-211). Zondervan Academic </a:t>
            </a:r>
          </a:p>
        </p:txBody>
      </p:sp>
    </p:spTree>
    <p:extLst>
      <p:ext uri="{BB962C8B-B14F-4D97-AF65-F5344CB8AC3E}">
        <p14:creationId xmlns:p14="http://schemas.microsoft.com/office/powerpoint/2010/main" val="8041014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059604"/>
          </a:xfrm>
        </p:spPr>
        <p:txBody>
          <a:bodyPr>
            <a:noAutofit/>
          </a:bodyPr>
          <a:lstStyle/>
          <a:p>
            <a:r>
              <a:rPr lang="en-US" sz="4000" dirty="0"/>
              <a:t>King of Babylon’s Final Humiliation</a:t>
            </a:r>
            <a:br>
              <a:rPr lang="en-US" sz="4000" dirty="0">
                <a:solidFill>
                  <a:srgbClr val="FFFF99"/>
                </a:solidFill>
              </a:rPr>
            </a:br>
            <a:r>
              <a:rPr lang="en-US" sz="4000" dirty="0">
                <a:solidFill>
                  <a:srgbClr val="FFFF99"/>
                </a:solidFill>
              </a:rPr>
              <a:t>Isaiah 14:16-21</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27619" y="1169490"/>
            <a:ext cx="8688762" cy="5316897"/>
          </a:xfrm>
        </p:spPr>
        <p:txBody>
          <a:bodyPr>
            <a:normAutofit/>
          </a:bodyPr>
          <a:lstStyle/>
          <a:p>
            <a:r>
              <a:rPr lang="en-US" dirty="0"/>
              <a:t>But not only does the proud king not have a decent burial, he doesn’t have a continuing dynasty. </a:t>
            </a:r>
          </a:p>
          <a:p>
            <a:r>
              <a:rPr lang="en-US" dirty="0"/>
              <a:t>His very memory is blotted out. </a:t>
            </a:r>
          </a:p>
          <a:p>
            <a:r>
              <a:rPr lang="en-US" dirty="0"/>
              <a:t>This is entirely fitting, for his pride has not only destroyed the lands of others (v. 17), it has destroyed his own land as well (v. 20). </a:t>
            </a:r>
          </a:p>
          <a:p>
            <a:r>
              <a:rPr lang="en-US" dirty="0"/>
              <a:t>This is the end of the proud king that says he will sit on the throne of God: absolute and complete destruction.</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Isaiah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210-211). Zondervan Academic </a:t>
            </a:r>
          </a:p>
        </p:txBody>
      </p:sp>
    </p:spTree>
    <p:extLst>
      <p:ext uri="{BB962C8B-B14F-4D97-AF65-F5344CB8AC3E}">
        <p14:creationId xmlns:p14="http://schemas.microsoft.com/office/powerpoint/2010/main" val="33950217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87225"/>
          </a:xfrm>
        </p:spPr>
        <p:txBody>
          <a:bodyPr>
            <a:noAutofit/>
          </a:bodyPr>
          <a:lstStyle/>
          <a:p>
            <a:r>
              <a:rPr lang="en-US" sz="4000" dirty="0">
                <a:solidFill>
                  <a:srgbClr val="FFFF99"/>
                </a:solidFill>
              </a:rPr>
              <a:t>Final Destruction of Babylon Itself</a:t>
            </a:r>
            <a:br>
              <a:rPr lang="en-US" sz="4000" dirty="0">
                <a:solidFill>
                  <a:srgbClr val="FFFF99"/>
                </a:solidFill>
              </a:rPr>
            </a:br>
            <a:r>
              <a:rPr lang="en-US" sz="4000" dirty="0">
                <a:solidFill>
                  <a:srgbClr val="FFFF99"/>
                </a:solidFill>
              </a:rPr>
              <a:t>Isaiah 14:22-23</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467749"/>
            <a:ext cx="8849665" cy="5327460"/>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14:</a:t>
            </a:r>
            <a:r>
              <a:rPr lang="en-US" sz="3500" baseline="30000" dirty="0">
                <a:latin typeface="Cambria" panose="02040503050406030204" pitchFamily="18" charset="0"/>
                <a:ea typeface="Cambria" panose="02040503050406030204" pitchFamily="18" charset="0"/>
              </a:rPr>
              <a:t>22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rise up against them,” says the LORD of Heaven’s Armies. “I will blot out all remembrance of Babylon and destroy all her people, including the offspring she produces,” says the LORD. </a:t>
            </a:r>
            <a:r>
              <a:rPr lang="en-US" sz="3500" baseline="30000" dirty="0">
                <a:latin typeface="Cambria" panose="02040503050406030204" pitchFamily="18" charset="0"/>
                <a:ea typeface="Cambria" panose="02040503050406030204" pitchFamily="18" charset="0"/>
              </a:rPr>
              <a:t>23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turn her into a place that is overrun with wild animals and covered with pools of stagnant water. I will get rid of her, just as one sweeps away dirt with a broom,” says the LORD of Heaven’s Armies. . </a:t>
            </a:r>
          </a:p>
        </p:txBody>
      </p:sp>
    </p:spTree>
    <p:extLst>
      <p:ext uri="{BB962C8B-B14F-4D97-AF65-F5344CB8AC3E}">
        <p14:creationId xmlns:p14="http://schemas.microsoft.com/office/powerpoint/2010/main" val="19555259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059604"/>
          </a:xfrm>
        </p:spPr>
        <p:txBody>
          <a:bodyPr>
            <a:noAutofit/>
          </a:bodyPr>
          <a:lstStyle/>
          <a:p>
            <a:r>
              <a:rPr lang="en-US" sz="4000" dirty="0">
                <a:solidFill>
                  <a:srgbClr val="FFFF99"/>
                </a:solidFill>
              </a:rPr>
              <a:t>Final Destruction of Babylon Itself</a:t>
            </a:r>
            <a:br>
              <a:rPr lang="en-US" sz="4000" dirty="0">
                <a:solidFill>
                  <a:srgbClr val="FFFF99"/>
                </a:solidFill>
              </a:rPr>
            </a:br>
            <a:r>
              <a:rPr lang="en-US" sz="4000" dirty="0">
                <a:solidFill>
                  <a:srgbClr val="FFFF99"/>
                </a:solidFill>
              </a:rPr>
              <a:t>Isaiah 14:22-23</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27619" y="1169490"/>
            <a:ext cx="8688762" cy="5316897"/>
          </a:xfrm>
        </p:spPr>
        <p:txBody>
          <a:bodyPr>
            <a:normAutofit fontScale="92500" lnSpcReduction="10000"/>
          </a:bodyPr>
          <a:lstStyle/>
          <a:p>
            <a:r>
              <a:rPr lang="en-US" dirty="0"/>
              <a:t>The destruction of Babylon will thorough: Babylon’s name will be wiped out, along with any survivors, offspring or descendants. </a:t>
            </a:r>
          </a:p>
          <a:p>
            <a:r>
              <a:rPr lang="en-US" dirty="0"/>
              <a:t>It will become a place for owls and a swampland, being thoroughly swept away with the broom  of destruction, just as one would sweep away dust.</a:t>
            </a:r>
          </a:p>
          <a:p>
            <a:r>
              <a:rPr lang="en-US" dirty="0"/>
              <a:t>This destruction and humiliation began with Nabonidus, the last king of Babylonia, who suffered the humiliation of hearing the cheering of Babylonian citizens in the streets when he was removed from office by Cyrus. </a:t>
            </a:r>
          </a:p>
          <a:p>
            <a:r>
              <a:rPr lang="en-US" dirty="0"/>
              <a:t>But the nation was not entirely terminated until after the death of Alexander the Great.</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611567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cover the remainder of the Oracle Against Babylon in </a:t>
            </a:r>
            <a:r>
              <a:rPr lang="en-US" sz="3600" dirty="0">
                <a:solidFill>
                  <a:srgbClr val="FFFF99"/>
                </a:solidFill>
              </a:rPr>
              <a:t>Isaiah 22:1-25</a:t>
            </a:r>
            <a:r>
              <a:rPr lang="en-US" sz="3600" dirty="0"/>
              <a:t>, where we will see the “</a:t>
            </a:r>
            <a:r>
              <a:rPr lang="en-US" sz="3600" i="1" dirty="0">
                <a:solidFill>
                  <a:srgbClr val="F4B183"/>
                </a:solidFill>
                <a:latin typeface="Cambria" panose="02040503050406030204" pitchFamily="18" charset="0"/>
                <a:ea typeface="Cambria" panose="02040503050406030204" pitchFamily="18" charset="0"/>
              </a:rPr>
              <a:t>oracle</a:t>
            </a:r>
            <a:r>
              <a:rPr lang="en-US" sz="3600" dirty="0"/>
              <a:t>” against Jerusalem.</a:t>
            </a:r>
          </a:p>
          <a:p>
            <a:pPr marL="0" indent="0">
              <a:buNone/>
            </a:pPr>
            <a:r>
              <a:rPr lang="en-US" dirty="0"/>
              <a:t> </a:t>
            </a:r>
          </a:p>
        </p:txBody>
      </p:sp>
    </p:spTree>
    <p:extLst>
      <p:ext uri="{BB962C8B-B14F-4D97-AF65-F5344CB8AC3E}">
        <p14:creationId xmlns:p14="http://schemas.microsoft.com/office/powerpoint/2010/main" val="28673645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9150580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788817"/>
            <a:ext cx="8991600" cy="6069183"/>
          </a:xfrm>
        </p:spPr>
        <p:txBody>
          <a:bodyPr>
            <a:normAutofit fontScale="92500" lnSpcReduction="20000"/>
          </a:bodyPr>
          <a:lstStyle/>
          <a:p>
            <a:r>
              <a:rPr lang="en-US" sz="3200" dirty="0"/>
              <a:t>Have you ever heard Isaiah 14:12-14 used to show how Satan fell?</a:t>
            </a:r>
          </a:p>
          <a:p>
            <a:r>
              <a:rPr lang="en-US" sz="3200" dirty="0"/>
              <a:t>Were you surprised to see J.A. Alexander’s comment that a mistranslation of “shining one” in Isaiah 14:12 has “</a:t>
            </a:r>
            <a:r>
              <a:rPr lang="en-US" sz="3200" i="1" dirty="0">
                <a:latin typeface="Cambria" panose="02040503050406030204" pitchFamily="18" charset="0"/>
                <a:ea typeface="Cambria" panose="02040503050406030204" pitchFamily="18" charset="0"/>
              </a:rPr>
              <a:t>led to the perversion of the beautiful name ‘Lucifer’ to signify the Devil.</a:t>
            </a:r>
            <a:r>
              <a:rPr lang="en-US" sz="3200" i="1" baseline="30000" dirty="0">
                <a:solidFill>
                  <a:prstClr val="white"/>
                </a:solidFill>
                <a:latin typeface="Cambria" panose="02040503050406030204" pitchFamily="18" charset="0"/>
                <a:ea typeface="Cambria" panose="02040503050406030204" pitchFamily="18" charset="0"/>
              </a:rPr>
              <a:t> </a:t>
            </a:r>
            <a:r>
              <a:rPr lang="en-US" sz="3200" dirty="0"/>
              <a:t>”?</a:t>
            </a:r>
          </a:p>
          <a:p>
            <a:r>
              <a:rPr lang="en-US" sz="3200" dirty="0"/>
              <a:t>Do you see how this passage is </a:t>
            </a:r>
            <a:r>
              <a:rPr lang="en-US" sz="3200" b="1" i="1" dirty="0"/>
              <a:t>not</a:t>
            </a:r>
            <a:r>
              <a:rPr lang="en-US" sz="3200" dirty="0"/>
              <a:t> talking about Satan? Or are you still not convinced?</a:t>
            </a:r>
          </a:p>
          <a:p>
            <a:r>
              <a:rPr lang="en-US" sz="3200" dirty="0"/>
              <a:t>The larger message of this  passage is to show what happens to evil rulers who oppose God.</a:t>
            </a:r>
          </a:p>
          <a:p>
            <a:r>
              <a:rPr lang="en-US" sz="3200" dirty="0"/>
              <a:t>And there is a </a:t>
            </a:r>
            <a:r>
              <a:rPr lang="en-US" sz="3200" b="1" i="1" dirty="0"/>
              <a:t>celebratory</a:t>
            </a:r>
            <a:r>
              <a:rPr lang="en-US" sz="3200" dirty="0"/>
              <a:t> tone to this passage – it is a </a:t>
            </a:r>
            <a:r>
              <a:rPr lang="en-US" sz="3200" b="1" i="1" dirty="0"/>
              <a:t>good</a:t>
            </a:r>
            <a:r>
              <a:rPr lang="en-US" sz="3200" dirty="0"/>
              <a:t> thing when the Lord finally brings down an evil ruler!</a:t>
            </a:r>
          </a:p>
          <a:p>
            <a:r>
              <a:rPr lang="en-US" sz="3200" dirty="0"/>
              <a:t>Can you think of an application of this idea in </a:t>
            </a:r>
            <a:r>
              <a:rPr lang="en-US" sz="3200" b="1" i="1" dirty="0"/>
              <a:t>our</a:t>
            </a:r>
            <a:r>
              <a:rPr lang="en-US" sz="3200" dirty="0"/>
              <a:t> day? Should </a:t>
            </a:r>
            <a:r>
              <a:rPr lang="en-US" sz="3200" b="1" i="1" dirty="0"/>
              <a:t>we</a:t>
            </a:r>
            <a:r>
              <a:rPr lang="en-US" sz="3200" dirty="0"/>
              <a:t> celebrate the demise of an evil ruler? </a:t>
            </a:r>
          </a:p>
          <a:p>
            <a:endParaRPr lang="en-US" dirty="0"/>
          </a:p>
          <a:p>
            <a:endParaRPr lang="en-US" dirty="0"/>
          </a:p>
          <a:p>
            <a:pPr lvl="0"/>
            <a:endParaRPr lang="en-US" dirty="0"/>
          </a:p>
        </p:txBody>
      </p:sp>
    </p:spTree>
    <p:extLst>
      <p:ext uri="{BB962C8B-B14F-4D97-AF65-F5344CB8AC3E}">
        <p14:creationId xmlns:p14="http://schemas.microsoft.com/office/powerpoint/2010/main" val="171732682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87225"/>
          </a:xfrm>
        </p:spPr>
        <p:txBody>
          <a:bodyPr>
            <a:noAutofit/>
          </a:bodyPr>
          <a:lstStyle/>
          <a:p>
            <a:r>
              <a:rPr lang="en-US" sz="4000" dirty="0">
                <a:solidFill>
                  <a:srgbClr val="FFFF99"/>
                </a:solidFill>
              </a:rPr>
              <a:t>Rejoicing Over Babylonian Defeat</a:t>
            </a:r>
            <a:br>
              <a:rPr lang="en-US" sz="4000" dirty="0">
                <a:solidFill>
                  <a:srgbClr val="FFFF99"/>
                </a:solidFill>
              </a:rPr>
            </a:br>
            <a:r>
              <a:rPr lang="en-US" sz="4000" dirty="0">
                <a:solidFill>
                  <a:srgbClr val="FFFF99"/>
                </a:solidFill>
              </a:rPr>
              <a:t>Isaiah 14:3-8</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467749"/>
            <a:ext cx="8849665" cy="5327460"/>
          </a:xfrm>
        </p:spPr>
        <p:txBody>
          <a:bodyPr>
            <a:normAutofit fontScale="92500" lnSpcReduction="20000"/>
          </a:bodyPr>
          <a:lstStyle/>
          <a:p>
            <a:pPr marL="0" indent="0">
              <a:buNone/>
            </a:pPr>
            <a:r>
              <a:rPr lang="en-US" sz="3600" baseline="30000" dirty="0">
                <a:latin typeface="Cambria" panose="02040503050406030204" pitchFamily="18" charset="0"/>
                <a:ea typeface="Cambria" panose="02040503050406030204" pitchFamily="18" charset="0"/>
              </a:rPr>
              <a:t>14:</a:t>
            </a:r>
            <a:r>
              <a:rPr lang="en-US" sz="3600" baseline="30000" dirty="0">
                <a:solidFill>
                  <a:schemeClr val="bg1"/>
                </a:solidFill>
                <a:latin typeface="Cambria" panose="02040503050406030204" pitchFamily="18" charset="0"/>
                <a:ea typeface="Cambria" panose="02040503050406030204" pitchFamily="18" charset="0"/>
              </a:rPr>
              <a:t>3</a:t>
            </a:r>
            <a:r>
              <a:rPr lang="en-US" sz="2800" b="0" i="1" u="none" strike="noStrike" baseline="30000" dirty="0">
                <a:latin typeface="Cambria" panose="02040503050406030204" pitchFamily="18" charset="0"/>
                <a:ea typeface="Cambria" panose="02040503050406030204" pitchFamily="18" charset="0"/>
              </a:rPr>
              <a:t>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When the LORD gives you relief from your suffering and anxiety and from the hard labor that you were made to perform, </a:t>
            </a:r>
            <a:r>
              <a:rPr lang="en-US" sz="3600" baseline="30000" dirty="0">
                <a:solidFill>
                  <a:schemeClr val="bg1"/>
                </a:solidFill>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will taunt the king of Babylon with these words: “Look how the oppressor has met his end! Hostility has ceased! </a:t>
            </a:r>
            <a:r>
              <a:rPr lang="en-US" sz="3600" baseline="30000" dirty="0">
                <a:latin typeface="Cambria" panose="02040503050406030204" pitchFamily="18" charset="0"/>
                <a:ea typeface="Cambria" panose="02040503050406030204" pitchFamily="18" charset="0"/>
              </a:rPr>
              <a:t>5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LORD has broken the club of the wicked, the scepter of rulers. </a:t>
            </a:r>
            <a:r>
              <a:rPr lang="en-US" sz="3500" baseline="30000" dirty="0">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It furiously struck down nations with unceasing blows. It angrily ruled over nations, oppressing them without restraint. </a:t>
            </a:r>
            <a:r>
              <a:rPr lang="en-US" sz="3500" baseline="30000" dirty="0">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whole earth rests and is quiet; they break into song. </a:t>
            </a:r>
            <a:r>
              <a:rPr lang="en-US" sz="3500" baseline="30000" dirty="0">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evergreens also rejoice over your demise, as do the cedars of Lebanon, singing, “Since you fell asleep, no woodsman comes up to chop us down!”</a:t>
            </a:r>
          </a:p>
        </p:txBody>
      </p:sp>
    </p:spTree>
    <p:extLst>
      <p:ext uri="{BB962C8B-B14F-4D97-AF65-F5344CB8AC3E}">
        <p14:creationId xmlns:p14="http://schemas.microsoft.com/office/powerpoint/2010/main" val="12106370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83151"/>
          </a:xfrm>
        </p:spPr>
        <p:txBody>
          <a:bodyPr>
            <a:noAutofit/>
          </a:bodyPr>
          <a:lstStyle/>
          <a:p>
            <a:r>
              <a:rPr lang="en-US" sz="3600" dirty="0">
                <a:solidFill>
                  <a:srgbClr val="FFFF99"/>
                </a:solidFill>
              </a:rPr>
              <a:t>Rejoicing Over Babylonian Defeat</a:t>
            </a:r>
            <a:br>
              <a:rPr lang="en-US" sz="3600" dirty="0">
                <a:solidFill>
                  <a:srgbClr val="FFFF99"/>
                </a:solidFill>
              </a:rPr>
            </a:br>
            <a:r>
              <a:rPr lang="en-US" sz="3600" dirty="0">
                <a:solidFill>
                  <a:srgbClr val="FFFF99"/>
                </a:solidFill>
              </a:rPr>
              <a:t>Isaiah 14:3-8</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33432" y="1036058"/>
            <a:ext cx="8939928" cy="5619832"/>
          </a:xfrm>
        </p:spPr>
        <p:txBody>
          <a:bodyPr>
            <a:normAutofit fontScale="85000" lnSpcReduction="20000"/>
          </a:bodyPr>
          <a:lstStyle/>
          <a:p>
            <a:r>
              <a:rPr lang="en-US" sz="3600" dirty="0"/>
              <a:t>Isaiah tells the Israelites that when God gives them relief from their captivity they will recite this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taunt</a:t>
            </a:r>
            <a:r>
              <a:rPr lang="en-US" sz="3600" dirty="0"/>
              <a:t>”.</a:t>
            </a:r>
          </a:p>
          <a:p>
            <a:r>
              <a:rPr lang="en-US" sz="3600" dirty="0"/>
              <a:t>A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taunt</a:t>
            </a:r>
            <a:r>
              <a:rPr lang="en-US" sz="3600" dirty="0"/>
              <a:t>”, in this context, is </a:t>
            </a:r>
            <a:r>
              <a:rPr lang="en-US" sz="3600" b="1" i="1" dirty="0"/>
              <a:t>not</a:t>
            </a:r>
            <a:r>
              <a:rPr lang="en-US" sz="3600" dirty="0"/>
              <a:t> just a satirical oration with cheap insults.</a:t>
            </a:r>
          </a:p>
          <a:p>
            <a:r>
              <a:rPr lang="en-US" sz="3600" dirty="0"/>
              <a:t>The Hebrew word translated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taunt</a:t>
            </a:r>
            <a:r>
              <a:rPr lang="en-US" sz="3600" dirty="0"/>
              <a:t>” here is </a:t>
            </a:r>
            <a:r>
              <a:rPr lang="en-US" sz="3600" i="1" dirty="0" err="1"/>
              <a:t>mashal</a:t>
            </a:r>
            <a:r>
              <a:rPr lang="en-US" sz="3600" dirty="0"/>
              <a:t>.</a:t>
            </a:r>
          </a:p>
          <a:p>
            <a:r>
              <a:rPr lang="en-US" sz="3600" dirty="0"/>
              <a:t>It refers to a pithy comparison that brings out the underlying realities of a situation, thereby providing guidance for one’s conduct. </a:t>
            </a:r>
          </a:p>
          <a:p>
            <a:r>
              <a:rPr lang="en-US" sz="3600" dirty="0"/>
              <a:t>This Hebrew word is </a:t>
            </a:r>
            <a:r>
              <a:rPr lang="en-US" sz="3600" b="1" i="1" dirty="0"/>
              <a:t>often</a:t>
            </a:r>
            <a:r>
              <a:rPr lang="en-US" sz="3600" dirty="0"/>
              <a:t> translated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proverb</a:t>
            </a:r>
            <a:r>
              <a:rPr lang="en-US" sz="3600" dirty="0"/>
              <a:t>”, as in Proverbs 1:6 where it says: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To discern the meaning of a </a:t>
            </a:r>
            <a:r>
              <a:rPr lang="en-US" sz="3600" b="1" i="1" dirty="0">
                <a:solidFill>
                  <a:schemeClr val="accent2"/>
                </a:solidFill>
                <a:latin typeface="Cambria" panose="02040503050406030204" pitchFamily="18" charset="0"/>
                <a:ea typeface="Cambria" panose="02040503050406030204" pitchFamily="18" charset="0"/>
              </a:rPr>
              <a:t>proverb</a:t>
            </a:r>
            <a:r>
              <a:rPr lang="en-US" sz="3600" i="1" dirty="0">
                <a:solidFill>
                  <a:schemeClr val="accent2">
                    <a:lumMod val="60000"/>
                    <a:lumOff val="40000"/>
                  </a:schemeClr>
                </a:solidFill>
                <a:latin typeface="Cambria" panose="02040503050406030204" pitchFamily="18" charset="0"/>
                <a:ea typeface="Cambria" panose="02040503050406030204" pitchFamily="18" charset="0"/>
              </a:rPr>
              <a:t>…</a:t>
            </a:r>
            <a:r>
              <a:rPr lang="en-US" sz="3600" dirty="0"/>
              <a:t>”.</a:t>
            </a:r>
          </a:p>
          <a:p>
            <a:r>
              <a:rPr lang="en-US" sz="3600" dirty="0"/>
              <a:t>So, this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taunt</a:t>
            </a:r>
            <a:r>
              <a:rPr lang="en-US" sz="3600" dirty="0"/>
              <a:t>” is a set of instructional literature that vividly and ironically treats the King of Babylon as an object lesson of how </a:t>
            </a:r>
            <a:r>
              <a:rPr lang="en-US" sz="3600" b="1" i="1" dirty="0"/>
              <a:t>not</a:t>
            </a:r>
            <a:r>
              <a:rPr lang="en-US" sz="3600" dirty="0"/>
              <a:t> to behave.</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324-328)</a:t>
            </a:r>
          </a:p>
        </p:txBody>
      </p:sp>
    </p:spTree>
    <p:extLst>
      <p:ext uri="{BB962C8B-B14F-4D97-AF65-F5344CB8AC3E}">
        <p14:creationId xmlns:p14="http://schemas.microsoft.com/office/powerpoint/2010/main" val="3150598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solidFill>
                  <a:srgbClr val="FFFF99"/>
                </a:solidFill>
              </a:rPr>
              <a:t>Rejoicing Over Babylonian Defeat</a:t>
            </a:r>
            <a:br>
              <a:rPr lang="en-US" sz="3600" dirty="0">
                <a:solidFill>
                  <a:srgbClr val="FFFF99"/>
                </a:solidFill>
              </a:rPr>
            </a:br>
            <a:r>
              <a:rPr lang="en-US" sz="3600" dirty="0">
                <a:solidFill>
                  <a:srgbClr val="FFFF99"/>
                </a:solidFill>
              </a:rPr>
              <a:t>Isaiah 14:3-8</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251904"/>
            <a:ext cx="8449370" cy="5234483"/>
          </a:xfrm>
        </p:spPr>
        <p:txBody>
          <a:bodyPr>
            <a:normAutofit fontScale="92500" lnSpcReduction="10000"/>
          </a:bodyPr>
          <a:lstStyle/>
          <a:p>
            <a:r>
              <a:rPr lang="en-US" sz="3600" dirty="0"/>
              <a:t>So in that future day, after being released from their Babylonian captivity, the Israelites were to </a:t>
            </a:r>
            <a:r>
              <a:rPr lang="en-US" sz="3600" b="1" i="1" dirty="0"/>
              <a:t>reflect</a:t>
            </a:r>
            <a:r>
              <a:rPr lang="en-US" sz="3600" dirty="0"/>
              <a:t> on this extended “proverb” describing how their oppressor has been overthrown.</a:t>
            </a:r>
          </a:p>
          <a:p>
            <a:r>
              <a:rPr lang="en-US" sz="3600" dirty="0"/>
              <a:t>His behavior was </a:t>
            </a:r>
            <a:r>
              <a:rPr lang="en-US" sz="3600" b="1" i="1" dirty="0"/>
              <a:t>not</a:t>
            </a:r>
            <a:r>
              <a:rPr lang="en-US" sz="3600" dirty="0"/>
              <a:t> be imitated, and his downfall was a </a:t>
            </a:r>
            <a:r>
              <a:rPr lang="en-US" sz="3600" b="1" i="1" dirty="0"/>
              <a:t>solemn warning </a:t>
            </a:r>
            <a:r>
              <a:rPr lang="en-US" sz="3600" dirty="0"/>
              <a:t>regarding the destiny of all who set themselves against the LORD.</a:t>
            </a:r>
          </a:p>
          <a:p>
            <a:r>
              <a:rPr lang="en-US" sz="3600" dirty="0"/>
              <a:t>This poem could be compared to the song of triumph in Exodus 15 that the Israelites sang after the crossing of the Red Sea.</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324-328)</a:t>
            </a:r>
          </a:p>
        </p:txBody>
      </p:sp>
    </p:spTree>
    <p:extLst>
      <p:ext uri="{BB962C8B-B14F-4D97-AF65-F5344CB8AC3E}">
        <p14:creationId xmlns:p14="http://schemas.microsoft.com/office/powerpoint/2010/main" val="3213100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solidFill>
                  <a:srgbClr val="FFFF99"/>
                </a:solidFill>
              </a:rPr>
              <a:t>Rejoicing Over Babylonian Defeat</a:t>
            </a:r>
            <a:br>
              <a:rPr lang="en-US" sz="3600" dirty="0">
                <a:solidFill>
                  <a:srgbClr val="FFFF99"/>
                </a:solidFill>
              </a:rPr>
            </a:br>
            <a:r>
              <a:rPr lang="en-US" sz="3600" dirty="0">
                <a:solidFill>
                  <a:srgbClr val="FFFF99"/>
                </a:solidFill>
              </a:rPr>
              <a:t>Isaiah 14:3-8</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251904"/>
            <a:ext cx="8449370" cy="5234483"/>
          </a:xfrm>
        </p:spPr>
        <p:txBody>
          <a:bodyPr>
            <a:normAutofit fontScale="85000" lnSpcReduction="20000"/>
          </a:bodyPr>
          <a:lstStyle/>
          <a:p>
            <a:r>
              <a:rPr lang="en-US" sz="3600" dirty="0"/>
              <a:t>But who is this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king of Babylon</a:t>
            </a:r>
            <a:r>
              <a:rPr lang="en-US" sz="3600" dirty="0"/>
              <a:t>” and why does Isaiah mention him here?</a:t>
            </a:r>
          </a:p>
          <a:p>
            <a:r>
              <a:rPr lang="en-US" sz="3600" dirty="0"/>
              <a:t>Most likely Isaiah does not have in mind a </a:t>
            </a:r>
            <a:r>
              <a:rPr lang="en-US" sz="3600" b="1" i="1" dirty="0"/>
              <a:t>particular</a:t>
            </a:r>
            <a:r>
              <a:rPr lang="en-US" sz="3600" dirty="0"/>
              <a:t> Babylonian king.</a:t>
            </a:r>
          </a:p>
          <a:p>
            <a:r>
              <a:rPr lang="en-US" sz="3600" dirty="0"/>
              <a:t>Instead, what he seems to be describing here is the Babylonian dynasty as a whole, personified as the ultimate evil ruler.</a:t>
            </a:r>
          </a:p>
          <a:p>
            <a:r>
              <a:rPr lang="en-US" sz="3600" dirty="0"/>
              <a:t>Babylon was a great foe – far greater even than Assyria.</a:t>
            </a:r>
          </a:p>
          <a:p>
            <a:r>
              <a:rPr lang="en-US" sz="3600" dirty="0"/>
              <a:t>But Babylon was an </a:t>
            </a:r>
            <a:r>
              <a:rPr lang="en-US" sz="3600" b="1" i="1" dirty="0"/>
              <a:t>arrogant</a:t>
            </a:r>
            <a:r>
              <a:rPr lang="en-US" sz="3600" dirty="0"/>
              <a:t> foe who the LORD will utterly destroy.</a:t>
            </a:r>
          </a:p>
          <a:p>
            <a:r>
              <a:rPr lang="en-US" sz="3600" dirty="0"/>
              <a:t>Babylon’s destruction symbolized a </a:t>
            </a:r>
            <a:r>
              <a:rPr lang="en-US" sz="3600" b="1" i="1" dirty="0"/>
              <a:t>victory</a:t>
            </a:r>
            <a:r>
              <a:rPr lang="en-US" sz="3600" dirty="0"/>
              <a:t> for God’s people, and for that reason it was to be </a:t>
            </a:r>
            <a:r>
              <a:rPr lang="en-US" sz="3600" b="1" i="1" dirty="0"/>
              <a:t>celebrated</a:t>
            </a:r>
            <a:r>
              <a:rPr lang="en-US" sz="3600" dirty="0"/>
              <a:t> in strong terms.</a:t>
            </a:r>
          </a:p>
          <a:p>
            <a:endParaRPr lang="en-US" sz="36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431-436</a:t>
            </a:r>
          </a:p>
        </p:txBody>
      </p:sp>
    </p:spTree>
    <p:extLst>
      <p:ext uri="{BB962C8B-B14F-4D97-AF65-F5344CB8AC3E}">
        <p14:creationId xmlns:p14="http://schemas.microsoft.com/office/powerpoint/2010/main" val="4104891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solidFill>
                  <a:srgbClr val="FFFF99"/>
                </a:solidFill>
              </a:rPr>
              <a:t>Rejoicing Over Babylonian Defeat</a:t>
            </a:r>
            <a:br>
              <a:rPr lang="en-US" sz="3600" dirty="0">
                <a:solidFill>
                  <a:srgbClr val="FFFF99"/>
                </a:solidFill>
              </a:rPr>
            </a:br>
            <a:r>
              <a:rPr lang="en-US" sz="3600" dirty="0">
                <a:solidFill>
                  <a:srgbClr val="FFFF99"/>
                </a:solidFill>
              </a:rPr>
              <a:t>Isaiah 14:3-8</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251904"/>
            <a:ext cx="8449370" cy="5234483"/>
          </a:xfrm>
        </p:spPr>
        <p:txBody>
          <a:bodyPr>
            <a:normAutofit lnSpcReduction="10000"/>
          </a:bodyPr>
          <a:lstStyle/>
          <a:p>
            <a:r>
              <a:rPr lang="en-US" sz="3600" dirty="0"/>
              <a:t>The proverb </a:t>
            </a:r>
            <a:r>
              <a:rPr lang="en-US" sz="3600" b="1" i="1" dirty="0"/>
              <a:t>begins</a:t>
            </a:r>
            <a:r>
              <a:rPr lang="en-US" sz="3600" dirty="0"/>
              <a:t> as a lamentation: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Look how the oppressor has met his end!</a:t>
            </a:r>
            <a:r>
              <a:rPr lang="en-US" sz="3600" dirty="0"/>
              <a:t>”</a:t>
            </a:r>
          </a:p>
          <a:p>
            <a:r>
              <a:rPr lang="en-US" sz="3600" dirty="0"/>
              <a:t>A typical lament might begin by saying how earth’s inhabitants are struck over the news of the departed’s death. </a:t>
            </a:r>
          </a:p>
          <a:p>
            <a:r>
              <a:rPr lang="en-US" sz="3600" dirty="0"/>
              <a:t>But here the poet tells with great anticipation how </a:t>
            </a:r>
            <a:r>
              <a:rPr lang="en-US" sz="3600" b="1" i="1" dirty="0"/>
              <a:t>grateful</a:t>
            </a:r>
            <a:r>
              <a:rPr lang="en-US" sz="3600" dirty="0"/>
              <a:t> the people on earth are to have rest (v. 7) from the repeated blows of this oppressor’s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club</a:t>
            </a:r>
            <a:r>
              <a:rPr lang="en-US" sz="3600" dirty="0"/>
              <a:t>” (vv. 5-6) – because now the </a:t>
            </a:r>
            <a:r>
              <a:rPr lang="en-US" sz="3600" b="1" i="1" dirty="0"/>
              <a:t>LORD</a:t>
            </a:r>
            <a:r>
              <a:rPr lang="en-US" sz="3600" dirty="0"/>
              <a:t>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has </a:t>
            </a:r>
            <a:r>
              <a:rPr lang="en-US" sz="3600" b="1" i="1" dirty="0">
                <a:solidFill>
                  <a:schemeClr val="accent2"/>
                </a:solidFill>
                <a:latin typeface="Cambria" panose="02040503050406030204" pitchFamily="18" charset="0"/>
                <a:ea typeface="Cambria" panose="02040503050406030204" pitchFamily="18" charset="0"/>
              </a:rPr>
              <a:t>broken</a:t>
            </a:r>
            <a:r>
              <a:rPr lang="en-US" sz="3600" i="1" dirty="0">
                <a:solidFill>
                  <a:schemeClr val="accent2">
                    <a:lumMod val="60000"/>
                    <a:lumOff val="40000"/>
                  </a:schemeClr>
                </a:solidFill>
                <a:latin typeface="Cambria" panose="02040503050406030204" pitchFamily="18" charset="0"/>
                <a:ea typeface="Cambria" panose="02040503050406030204" pitchFamily="18" charset="0"/>
              </a:rPr>
              <a:t> the club</a:t>
            </a:r>
            <a:r>
              <a:rPr lang="en-US" sz="3600" dirty="0"/>
              <a:t>”.</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Isaiah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209). Zondervan Academic </a:t>
            </a:r>
          </a:p>
        </p:txBody>
      </p:sp>
    </p:spTree>
    <p:extLst>
      <p:ext uri="{BB962C8B-B14F-4D97-AF65-F5344CB8AC3E}">
        <p14:creationId xmlns:p14="http://schemas.microsoft.com/office/powerpoint/2010/main" val="2409676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51755"/>
          </a:xfrm>
        </p:spPr>
        <p:txBody>
          <a:bodyPr>
            <a:noAutofit/>
          </a:bodyPr>
          <a:lstStyle/>
          <a:p>
            <a:r>
              <a:rPr lang="en-US" sz="3600" dirty="0">
                <a:solidFill>
                  <a:srgbClr val="FFFF99"/>
                </a:solidFill>
              </a:rPr>
              <a:t>Rejoicing Over Babylonian Defeat</a:t>
            </a:r>
            <a:br>
              <a:rPr lang="en-US" sz="3600" dirty="0">
                <a:solidFill>
                  <a:srgbClr val="FFFF99"/>
                </a:solidFill>
              </a:rPr>
            </a:br>
            <a:r>
              <a:rPr lang="en-US" sz="3600" dirty="0">
                <a:solidFill>
                  <a:srgbClr val="FFFF99"/>
                </a:solidFill>
              </a:rPr>
              <a:t>Isaiah 14:3-8</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17733" y="1087076"/>
            <a:ext cx="9100831" cy="5682624"/>
          </a:xfrm>
        </p:spPr>
        <p:txBody>
          <a:bodyPr>
            <a:normAutofit fontScale="85000" lnSpcReduction="20000"/>
          </a:bodyPr>
          <a:lstStyle/>
          <a:p>
            <a:r>
              <a:rPr lang="en-US" sz="3600" dirty="0"/>
              <a:t>What good news to know that the hammer blows are finally over! </a:t>
            </a:r>
          </a:p>
          <a:p>
            <a:r>
              <a:rPr lang="en-US" sz="3600" dirty="0"/>
              <a:t>And it’s not just </a:t>
            </a:r>
            <a:r>
              <a:rPr lang="en-US" sz="3600" b="1" i="1" dirty="0"/>
              <a:t>human beings </a:t>
            </a:r>
            <a:r>
              <a:rPr lang="en-US" sz="3600" dirty="0"/>
              <a:t>who are glad to know that this reign of terror is over. </a:t>
            </a:r>
          </a:p>
          <a:p>
            <a:r>
              <a:rPr lang="en-US" sz="3600" dirty="0"/>
              <a:t>The </a:t>
            </a:r>
            <a:r>
              <a:rPr lang="en-US" sz="3600" b="1" i="1" dirty="0"/>
              <a:t>whole creation</a:t>
            </a:r>
            <a:r>
              <a:rPr lang="en-US" sz="3600" dirty="0"/>
              <a:t>, including the trees, are glad. </a:t>
            </a:r>
          </a:p>
          <a:p>
            <a:r>
              <a:rPr lang="en-US" sz="3600" dirty="0"/>
              <a:t>Many of the ancient kings regularly boasted how they cut down the mighty forests of Lebanon both for lumber for their engines of war and also for the building of their palaces and temples. </a:t>
            </a:r>
          </a:p>
          <a:p>
            <a:r>
              <a:rPr lang="en-US" sz="3600" dirty="0"/>
              <a:t>These proud marauding kings consumed both human beings and natural resources to carry on their exploits.</a:t>
            </a:r>
          </a:p>
          <a:p>
            <a:r>
              <a:rPr lang="en-US" sz="3600" dirty="0"/>
              <a:t>So much so that </a:t>
            </a:r>
            <a:r>
              <a:rPr lang="en-US" sz="3600" b="1" i="1" dirty="0"/>
              <a:t>even nature </a:t>
            </a:r>
            <a:r>
              <a:rPr lang="en-US" sz="3600" dirty="0"/>
              <a:t>now seems to breathe a sigh of relief when the news of that their death is announced.</a:t>
            </a:r>
          </a:p>
          <a:p>
            <a:endParaRPr lang="en-US" sz="36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Isaiah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209). Zondervan Academic </a:t>
            </a:r>
          </a:p>
        </p:txBody>
      </p:sp>
    </p:spTree>
    <p:extLst>
      <p:ext uri="{BB962C8B-B14F-4D97-AF65-F5344CB8AC3E}">
        <p14:creationId xmlns:p14="http://schemas.microsoft.com/office/powerpoint/2010/main" val="21721423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87225"/>
          </a:xfrm>
        </p:spPr>
        <p:txBody>
          <a:bodyPr>
            <a:noAutofit/>
          </a:bodyPr>
          <a:lstStyle/>
          <a:p>
            <a:r>
              <a:rPr lang="en-US" sz="4000" dirty="0">
                <a:solidFill>
                  <a:srgbClr val="FFFF99"/>
                </a:solidFill>
              </a:rPr>
              <a:t>King of Babylon Is Sent to Sheol</a:t>
            </a:r>
            <a:br>
              <a:rPr lang="en-US" sz="4000" dirty="0">
                <a:solidFill>
                  <a:srgbClr val="FFFF99"/>
                </a:solidFill>
              </a:rPr>
            </a:br>
            <a:r>
              <a:rPr lang="en-US" sz="4000" dirty="0">
                <a:solidFill>
                  <a:srgbClr val="FFFF99"/>
                </a:solidFill>
              </a:rPr>
              <a:t>Isaiah 14:9-11</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467749"/>
            <a:ext cx="8849665" cy="5327460"/>
          </a:xfrm>
        </p:spPr>
        <p:txBody>
          <a:bodyPr>
            <a:normAutofit lnSpcReduction="10000"/>
          </a:bodyPr>
          <a:lstStyle/>
          <a:p>
            <a:pPr marL="0" indent="0">
              <a:buNone/>
            </a:pPr>
            <a:r>
              <a:rPr lang="en-US" sz="3600" baseline="30000" dirty="0">
                <a:latin typeface="Cambria" panose="02040503050406030204" pitchFamily="18" charset="0"/>
                <a:ea typeface="Cambria" panose="02040503050406030204" pitchFamily="18" charset="0"/>
              </a:rPr>
              <a:t>14:</a:t>
            </a:r>
            <a:r>
              <a:rPr lang="en-US" sz="3500" baseline="30000" dirty="0">
                <a:latin typeface="Cambria" panose="02040503050406030204" pitchFamily="18" charset="0"/>
                <a:ea typeface="Cambria" panose="02040503050406030204" pitchFamily="18" charset="0"/>
              </a:rPr>
              <a:t>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Sheol below is stirred up about you, ready to meet you when you arrive. It rouses the spirits of the dead for you, all the former leaders of the earth; it makes all the former kings of the nations rise from their thrones. </a:t>
            </a:r>
            <a:r>
              <a:rPr lang="en-US" sz="3500" baseline="30000" dirty="0">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All of them respond to you, saying: ‘You too have become weak like us! You have become just like us! </a:t>
            </a:r>
            <a:r>
              <a:rPr lang="en-US" sz="3500" baseline="30000" dirty="0">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Your splendor has been brought down to Sheol, as well as the sound of your stringed instruments. You lie on a bed of maggots, with a blanket of worms over you.’</a:t>
            </a:r>
          </a:p>
        </p:txBody>
      </p:sp>
    </p:spTree>
    <p:extLst>
      <p:ext uri="{BB962C8B-B14F-4D97-AF65-F5344CB8AC3E}">
        <p14:creationId xmlns:p14="http://schemas.microsoft.com/office/powerpoint/2010/main" val="3470938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85420</TotalTime>
  <Words>3212</Words>
  <Application>Microsoft Office PowerPoint</Application>
  <PresentationFormat>On-screen Show (4:3)</PresentationFormat>
  <Paragraphs>149</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Calibri Light</vt:lpstr>
      <vt:lpstr>Cambria</vt:lpstr>
      <vt:lpstr>Century Gothic</vt:lpstr>
      <vt:lpstr>Office Theme</vt:lpstr>
      <vt:lpstr>2_Office Theme</vt:lpstr>
      <vt:lpstr>Highlights     From the  Book of  Isaiah</vt:lpstr>
      <vt:lpstr>An Oracle Concerning Babylon (Isaiah 13:1-14:23)</vt:lpstr>
      <vt:lpstr>Rejoicing Over Babylonian Defeat Isaiah 14:3-8</vt:lpstr>
      <vt:lpstr>Rejoicing Over Babylonian Defeat Isaiah 14:3-8</vt:lpstr>
      <vt:lpstr>Rejoicing Over Babylonian Defeat Isaiah 14:3-8</vt:lpstr>
      <vt:lpstr>Rejoicing Over Babylonian Defeat Isaiah 14:3-8</vt:lpstr>
      <vt:lpstr>Rejoicing Over Babylonian Defeat Isaiah 14:3-8</vt:lpstr>
      <vt:lpstr>Rejoicing Over Babylonian Defeat Isaiah 14:3-8</vt:lpstr>
      <vt:lpstr>King of Babylon Is Sent to Sheol Isaiah 14:9-11</vt:lpstr>
      <vt:lpstr>King of Babylon Is Sent to Sheol Isaiah 14:9-11</vt:lpstr>
      <vt:lpstr>King of Babylon Is Sent to Sheol Isaiah 14:9-11</vt:lpstr>
      <vt:lpstr>King’s Lofty Ambitions Are Destroyed Isaiah 14:12-15</vt:lpstr>
      <vt:lpstr>King’s Lofty Ambitions Are Destroyed Isaiah 14:12-15</vt:lpstr>
      <vt:lpstr>King’s Lofty Ambitions Are Destroyed Isaiah 14:12-15</vt:lpstr>
      <vt:lpstr>King’s Lofty Ambitions Are Destroyed Isaiah 14:12-15</vt:lpstr>
      <vt:lpstr>King’s Lofty Ambitions Are Destroyed Isaiah 14:12-15</vt:lpstr>
      <vt:lpstr>King’s Lofty Ambitions Are Destroyed Isaiah 14:12-15</vt:lpstr>
      <vt:lpstr>King’s Lofty Ambitions Are Destroyed Isaiah 14:12-15</vt:lpstr>
      <vt:lpstr>Does Isaiah 14:12-14 Describe the Fall of Satan?</vt:lpstr>
      <vt:lpstr>King of Babylon’s Final Humiliation Isaiah 14:16-21</vt:lpstr>
      <vt:lpstr>King of Babylon’s Final Humiliation Isaiah 14:16-21</vt:lpstr>
      <vt:lpstr>King of Babylon’s Final Humiliation Isaiah 14:16-21</vt:lpstr>
      <vt:lpstr>Final Destruction of Babylon Itself Isaiah 14:22-23</vt:lpstr>
      <vt:lpstr>Final Destruction of Babylon Itself Isaiah 14:22-23</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931</cp:revision>
  <cp:lastPrinted>2023-07-16T14:13:18Z</cp:lastPrinted>
  <dcterms:created xsi:type="dcterms:W3CDTF">2022-12-04T03:23:23Z</dcterms:created>
  <dcterms:modified xsi:type="dcterms:W3CDTF">2023-07-16T14:19:14Z</dcterms:modified>
</cp:coreProperties>
</file>