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0"/>
  </p:notesMasterIdLst>
  <p:handoutMasterIdLst>
    <p:handoutMasterId r:id="rId31"/>
  </p:handoutMasterIdLst>
  <p:sldIdLst>
    <p:sldId id="3789" r:id="rId3"/>
    <p:sldId id="3790" r:id="rId4"/>
    <p:sldId id="3799" r:id="rId5"/>
    <p:sldId id="3800" r:id="rId6"/>
    <p:sldId id="3824" r:id="rId7"/>
    <p:sldId id="3802" r:id="rId8"/>
    <p:sldId id="3796" r:id="rId9"/>
    <p:sldId id="3803" r:id="rId10"/>
    <p:sldId id="3825" r:id="rId11"/>
    <p:sldId id="3804" r:id="rId12"/>
    <p:sldId id="3805" r:id="rId13"/>
    <p:sldId id="3806" r:id="rId14"/>
    <p:sldId id="3807" r:id="rId15"/>
    <p:sldId id="3808" r:id="rId16"/>
    <p:sldId id="3809" r:id="rId17"/>
    <p:sldId id="3810" r:id="rId18"/>
    <p:sldId id="3811" r:id="rId19"/>
    <p:sldId id="3812" r:id="rId20"/>
    <p:sldId id="3814" r:id="rId21"/>
    <p:sldId id="3815" r:id="rId22"/>
    <p:sldId id="3816" r:id="rId23"/>
    <p:sldId id="3817" r:id="rId24"/>
    <p:sldId id="3818" r:id="rId25"/>
    <p:sldId id="3819" r:id="rId26"/>
    <p:sldId id="3820" r:id="rId27"/>
    <p:sldId id="3821" r:id="rId28"/>
    <p:sldId id="3822" r:id="rId2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a:srgbClr val="FFFF99"/>
    <a:srgbClr val="FFF4E7"/>
    <a:srgbClr val="FFF2CC"/>
    <a:srgbClr val="0000FF"/>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36" autoAdjust="0"/>
  </p:normalViewPr>
  <p:slideViewPr>
    <p:cSldViewPr snapToGrid="0">
      <p:cViewPr varScale="1">
        <p:scale>
          <a:sx n="162" d="100"/>
          <a:sy n="162" d="100"/>
        </p:scale>
        <p:origin x="1084" y="100"/>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7/22/2023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7/22/2023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7/22/2023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7/22/2023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7/22/2023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7/22/2023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7/22/2023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7/22/2023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7/22/2023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7/22/2023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7/22/2023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7/22/2023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7/22/2023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7/22/2023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7/22/2023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7/22/2023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7/22/2023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7/22/2023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7/22/2023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7/22/2023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7/22/2023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3371310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94186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This is an oracle about the Valley of Vision: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What is the reason that all of you go up to the rooftops?</a:t>
            </a:r>
            <a:endParaRPr kumimoji="0" lang="en-US" sz="2400" u="none" strike="noStrike" kern="1200" cap="none" spc="0" normalizeH="0" baseline="0" noProof="0" dirty="0">
              <a:ln>
                <a:noFill/>
              </a:ln>
              <a:solidFill>
                <a:schemeClr val="accent2"/>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157717"/>
            <a:ext cx="8873212" cy="5407910"/>
          </a:xfrm>
        </p:spPr>
        <p:txBody>
          <a:bodyPr>
            <a:normAutofit fontScale="92500" lnSpcReduction="10000"/>
          </a:bodyPr>
          <a:lstStyle/>
          <a:p>
            <a:r>
              <a:rPr lang="en-US" dirty="0"/>
              <a:t>The people of Jerusalem are given a word of prophetic </a:t>
            </a:r>
            <a:r>
              <a:rPr lang="en-US" b="1" i="1" dirty="0"/>
              <a:t>rebuke</a:t>
            </a:r>
            <a:r>
              <a:rPr lang="en-US" dirty="0"/>
              <a:t> here.</a:t>
            </a:r>
          </a:p>
          <a:p>
            <a:r>
              <a:rPr lang="en-US" dirty="0"/>
              <a:t>They are on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rooftops</a:t>
            </a:r>
            <a:r>
              <a:rPr lang="en-US" dirty="0"/>
              <a:t>” rejoicing and having a good time.</a:t>
            </a:r>
          </a:p>
          <a:p>
            <a:r>
              <a:rPr lang="en-US" dirty="0"/>
              <a:t>The flat roofs were used at that time as places of social gathering.</a:t>
            </a:r>
          </a:p>
          <a:p>
            <a:r>
              <a:rPr lang="en-US" dirty="0"/>
              <a:t>So, here we see that the inhabitants of Jerusalem are </a:t>
            </a:r>
            <a:r>
              <a:rPr lang="en-US" b="1" i="1" dirty="0"/>
              <a:t>partying</a:t>
            </a:r>
            <a:r>
              <a:rPr lang="en-US" dirty="0"/>
              <a:t> because they think their troubles are over.</a:t>
            </a:r>
          </a:p>
          <a:p>
            <a:r>
              <a:rPr lang="en-US" dirty="0"/>
              <a:t>Their enemy has gone and, unaware of what the future holds, they’re now carefree.</a:t>
            </a:r>
          </a:p>
          <a:p>
            <a:r>
              <a:rPr lang="en-US" dirty="0"/>
              <a:t>But Isaiah can’t join them in their revelry because he realizes that matters are not as simple as they assume.</a:t>
            </a:r>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pp</a:t>
            </a:r>
            <a:r>
              <a:rPr lang="en-US" dirty="0">
                <a:solidFill>
                  <a:prstClr val="white"/>
                </a:solidFill>
              </a:rPr>
              <a:t>. 439-440)</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11888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251901"/>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noisy city is full of raucous sounds; the town is filled with revelry. Your slain were not cut down by the sword; they did not die in battle.</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471673"/>
            <a:ext cx="8873212" cy="5093953"/>
          </a:xfrm>
        </p:spPr>
        <p:txBody>
          <a:bodyPr>
            <a:normAutofit fontScale="85000" lnSpcReduction="20000"/>
          </a:bodyPr>
          <a:lstStyle/>
          <a:p>
            <a:r>
              <a:rPr lang="en-US" dirty="0"/>
              <a:t>The </a:t>
            </a:r>
            <a:r>
              <a:rPr lang="en-US" b="1" i="1" dirty="0"/>
              <a:t>first</a:t>
            </a:r>
            <a:r>
              <a:rPr lang="en-US" dirty="0"/>
              <a:t> part of the verse continues with the description of Jerusalem’s rejoicing.</a:t>
            </a:r>
          </a:p>
          <a:p>
            <a:r>
              <a:rPr lang="en-US" dirty="0"/>
              <a:t>The city is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full of raucous sounds</a:t>
            </a:r>
            <a:r>
              <a:rPr lang="en-US" dirty="0"/>
              <a:t>” as the whole population engages in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revelry</a:t>
            </a:r>
            <a:r>
              <a:rPr lang="en-US" dirty="0"/>
              <a:t>”.</a:t>
            </a:r>
          </a:p>
          <a:p>
            <a:r>
              <a:rPr lang="en-US" dirty="0"/>
              <a:t>However, the </a:t>
            </a:r>
            <a:r>
              <a:rPr lang="en-US" b="1" i="1" dirty="0"/>
              <a:t>second</a:t>
            </a:r>
            <a:r>
              <a:rPr lang="en-US" dirty="0"/>
              <a:t> part of the verse stands in somber contrast to the prevailing sentiment in the city.</a:t>
            </a:r>
          </a:p>
          <a:p>
            <a:r>
              <a:rPr lang="en-US" dirty="0"/>
              <a:t>Isaiah is announcing to Jerusalem that there will come a time when the population will sustain heavy casualties – though not through military action.</a:t>
            </a:r>
          </a:p>
          <a:p>
            <a:r>
              <a:rPr lang="en-US" dirty="0"/>
              <a:t>Isaiah’s prediction here would be an apt description of a population stuck down by </a:t>
            </a:r>
            <a:r>
              <a:rPr lang="en-US" b="1" i="1" dirty="0"/>
              <a:t>famine</a:t>
            </a:r>
            <a:r>
              <a:rPr lang="en-US" dirty="0"/>
              <a:t> or </a:t>
            </a:r>
            <a:r>
              <a:rPr lang="en-US" b="1" i="1" dirty="0"/>
              <a:t>plague</a:t>
            </a:r>
            <a:r>
              <a:rPr lang="en-US" dirty="0"/>
              <a:t> – </a:t>
            </a:r>
            <a:r>
              <a:rPr lang="en-US" b="1" i="1" dirty="0"/>
              <a:t>both</a:t>
            </a:r>
            <a:r>
              <a:rPr lang="en-US" dirty="0"/>
              <a:t> of which happened during the Babylonian siege in 586 BC.</a:t>
            </a:r>
          </a:p>
          <a:p>
            <a:r>
              <a:rPr lang="en-US" dirty="0"/>
              <a:t>Jerusalem’s problems were not over – the worst was still to come.</a:t>
            </a:r>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pp</a:t>
            </a:r>
            <a:r>
              <a:rPr lang="en-US" dirty="0">
                <a:solidFill>
                  <a:prstClr val="white"/>
                </a:solidFill>
              </a:rPr>
              <a:t>. 440-441)</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97990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251901"/>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22:3</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All your leaders ran away together— they fled to a distant place; all your refugees were captured together— they were captured without a single arrow being shot.</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471673"/>
            <a:ext cx="8873212" cy="5093953"/>
          </a:xfrm>
        </p:spPr>
        <p:txBody>
          <a:bodyPr>
            <a:normAutofit fontScale="92500" lnSpcReduction="20000"/>
          </a:bodyPr>
          <a:lstStyle/>
          <a:p>
            <a:r>
              <a:rPr lang="en-US" dirty="0"/>
              <a:t>The only biblical event corresponding to the description in this verse of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leaders</a:t>
            </a:r>
            <a:r>
              <a:rPr lang="en-US" dirty="0"/>
              <a:t>” of the city fleeing from danger is that of Zedekiah, the last king of Judah, and his men escaping from the city in the closing stages of the Babylonian siege.</a:t>
            </a:r>
          </a:p>
          <a:p>
            <a:r>
              <a:rPr lang="en-US" dirty="0"/>
              <a:t>They were subsequently captured by the Babylonians (2 Kings 25:2-7).</a:t>
            </a:r>
          </a:p>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captured without a single arrow being shot</a:t>
            </a:r>
            <a:r>
              <a:rPr lang="en-US" dirty="0"/>
              <a:t>” indicates the ease with which they were captured.</a:t>
            </a:r>
          </a:p>
          <a:p>
            <a:r>
              <a:rPr lang="en-US" dirty="0"/>
              <a:t>This was, in fact, the collapse of the </a:t>
            </a:r>
            <a:r>
              <a:rPr lang="en-US" b="1" i="1" dirty="0"/>
              <a:t>entire nation</a:t>
            </a:r>
            <a:r>
              <a:rPr lang="en-US" dirty="0"/>
              <a:t>, as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all your refugees were captured together</a:t>
            </a:r>
            <a:r>
              <a:rPr lang="en-US" dirty="0"/>
              <a:t>” indicates.</a:t>
            </a:r>
          </a:p>
          <a:p>
            <a:r>
              <a:rPr lang="en-US" dirty="0"/>
              <a:t>The scattered remains of the population of Judah were rounded up by the Babylonians even though many had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fled to a distant place</a:t>
            </a:r>
            <a:r>
              <a:rPr lang="en-US" dirty="0"/>
              <a:t>”.</a:t>
            </a:r>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pp</a:t>
            </a:r>
            <a:r>
              <a:rPr lang="en-US" dirty="0">
                <a:solidFill>
                  <a:prstClr val="white"/>
                </a:solidFill>
              </a:rPr>
              <a:t>. 440-441)</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50774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251901"/>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So I say: “Don’t look at me! I am weeping bitterly. Don’t try to console me concerning the destruction of my defenseless people.”</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471673"/>
            <a:ext cx="8873212" cy="5093953"/>
          </a:xfrm>
        </p:spPr>
        <p:txBody>
          <a:bodyPr>
            <a:normAutofit fontScale="85000" lnSpcReduction="20000"/>
          </a:bodyPr>
          <a:lstStyle/>
          <a:p>
            <a:r>
              <a:rPr lang="en-US" dirty="0"/>
              <a:t>With his knowledge of what surely awaits the people in the future, Isaiah couldn’t join them in their thoughtless jubilation.</a:t>
            </a:r>
          </a:p>
          <a:p>
            <a:r>
              <a:rPr lang="en-US" dirty="0"/>
              <a:t>The people, on the other hand, couldn’t understand why Isaiah was unhappy over the deliverance of Jerusalem.</a:t>
            </a:r>
          </a:p>
          <a:p>
            <a:r>
              <a:rPr lang="en-US" dirty="0"/>
              <a:t>But Isaiah saw that he people </a:t>
            </a:r>
            <a:r>
              <a:rPr lang="en-US" b="1" i="1" dirty="0"/>
              <a:t>misinterpreted</a:t>
            </a:r>
            <a:r>
              <a:rPr lang="en-US" dirty="0"/>
              <a:t> their situation.</a:t>
            </a:r>
          </a:p>
          <a:p>
            <a:r>
              <a:rPr lang="en-US" dirty="0"/>
              <a:t>They </a:t>
            </a:r>
            <a:r>
              <a:rPr lang="en-US" b="1" i="1" dirty="0"/>
              <a:t>assumed</a:t>
            </a:r>
            <a:r>
              <a:rPr lang="en-US" dirty="0"/>
              <a:t> the Lord was pleased with them, and so they didn’t bother to examine their own conduct and realize that God was providing them with an opportunity for repentance.</a:t>
            </a:r>
          </a:p>
          <a:p>
            <a:r>
              <a:rPr lang="en-US" dirty="0"/>
              <a:t>Isaiah foresaw that their </a:t>
            </a:r>
            <a:r>
              <a:rPr lang="en-US" b="1" i="1" dirty="0"/>
              <a:t>lack</a:t>
            </a:r>
            <a:r>
              <a:rPr lang="en-US" dirty="0"/>
              <a:t> of repentance would only ensure 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destruction of my defenseless people</a:t>
            </a:r>
            <a:r>
              <a:rPr lang="en-US" dirty="0"/>
              <a:t>”.</a:t>
            </a:r>
          </a:p>
          <a:p>
            <a:r>
              <a:rPr lang="en-US" dirty="0"/>
              <a:t>The people’s well-meaning but uncomprehending sympathy only intensifies Isaiah’s sorrow (cf. Luke 23:27-30)</a:t>
            </a:r>
          </a:p>
          <a:p>
            <a:r>
              <a:rPr lang="en-US" b="1" i="1" dirty="0"/>
              <a:t>True</a:t>
            </a:r>
            <a:r>
              <a:rPr lang="en-US" dirty="0"/>
              <a:t> comfort can only come when it is provided on a </a:t>
            </a:r>
            <a:r>
              <a:rPr lang="en-US" b="1" i="1" dirty="0"/>
              <a:t>proper</a:t>
            </a:r>
            <a:r>
              <a:rPr lang="en-US" dirty="0"/>
              <a:t> basis by the Lord himself.</a:t>
            </a:r>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pp</a:t>
            </a:r>
            <a:r>
              <a:rPr lang="en-US" dirty="0">
                <a:solidFill>
                  <a:prstClr val="white"/>
                </a:solidFill>
              </a:rPr>
              <a:t>. 441-442)</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19199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251901"/>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the Sovereign LORD of Heaven’s Armies has planned a day of panic, defeat, and confusion. In the Valley of Vision people shout and cry out to the hill. </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471673"/>
            <a:ext cx="8873212" cy="5093953"/>
          </a:xfrm>
        </p:spPr>
        <p:txBody>
          <a:bodyPr>
            <a:normAutofit fontScale="85000" lnSpcReduction="20000"/>
          </a:bodyPr>
          <a:lstStyle/>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a:t>
            </a:r>
            <a:r>
              <a:rPr lang="en-US" dirty="0"/>
              <a:t>” introduces a further justification for Isaiah’s attitude.</a:t>
            </a:r>
          </a:p>
          <a:p>
            <a:r>
              <a:rPr lang="en-US" dirty="0"/>
              <a:t>Isaiah points to the fact that the “</a:t>
            </a:r>
            <a:r>
              <a:rPr lang="en-US" i="1" dirty="0">
                <a:solidFill>
                  <a:srgbClr val="ED7D31">
                    <a:lumMod val="60000"/>
                    <a:lumOff val="40000"/>
                  </a:srgbClr>
                </a:solidFill>
                <a:latin typeface="Cambria" panose="02040503050406030204" pitchFamily="18" charset="0"/>
                <a:ea typeface="Cambria" panose="02040503050406030204" pitchFamily="18" charset="0"/>
              </a:rPr>
              <a:t>Sovereign LORD</a:t>
            </a:r>
            <a:r>
              <a:rPr lang="en-US" dirty="0"/>
              <a:t>” has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 day</a:t>
            </a:r>
            <a:r>
              <a:rPr lang="en-US" dirty="0"/>
              <a:t>” when he will intervene in the affairs of earth with ultimate authority.</a:t>
            </a:r>
          </a:p>
          <a:p>
            <a:r>
              <a:rPr lang="en-US" dirty="0"/>
              <a:t>This day of impending judgment is described using three similar sounding words (in the Hebrew):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panic, defeat, and confusion</a:t>
            </a:r>
            <a:r>
              <a:rPr lang="en-US" dirty="0"/>
              <a:t>”.</a:t>
            </a:r>
          </a:p>
          <a:p>
            <a:r>
              <a:rPr lang="en-US" dirty="0"/>
              <a:t>Isaiah had </a:t>
            </a:r>
            <a:r>
              <a:rPr lang="en-US" b="1" i="1" dirty="0"/>
              <a:t>expected</a:t>
            </a:r>
            <a:r>
              <a:rPr lang="en-US" dirty="0"/>
              <a:t> the day of the Lord to involve judgment coming on their </a:t>
            </a:r>
            <a:r>
              <a:rPr lang="en-US" b="1" i="1" dirty="0"/>
              <a:t>enemies</a:t>
            </a:r>
            <a:r>
              <a:rPr lang="en-US" dirty="0"/>
              <a:t>.</a:t>
            </a:r>
          </a:p>
          <a:p>
            <a:r>
              <a:rPr lang="en-US" dirty="0"/>
              <a:t>But </a:t>
            </a:r>
            <a:r>
              <a:rPr lang="en-US" b="1" i="1" dirty="0"/>
              <a:t>here</a:t>
            </a:r>
            <a:r>
              <a:rPr lang="en-US" dirty="0"/>
              <a:t> he sees judgement coming on 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Valley of Vision</a:t>
            </a:r>
            <a:r>
              <a:rPr lang="en-US" dirty="0"/>
              <a:t>” – a land blessed with the revelation of God through the prophets whose warnings they ignored.</a:t>
            </a:r>
          </a:p>
          <a:p>
            <a:r>
              <a:rPr lang="en-US" dirty="0"/>
              <a:t>In the day of reckoning coming on Jerusalem, distressed cries will echo from the hills that surround them – hills which will no longer serve as a source of security.</a:t>
            </a:r>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pp</a:t>
            </a:r>
            <a:r>
              <a:rPr lang="en-US" dirty="0">
                <a:solidFill>
                  <a:prstClr val="white"/>
                </a:solidFill>
              </a:rPr>
              <a:t>. 442-443)</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46885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97916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Elamites picked up the quiver and came with chariots and horsemen; the men of Kir prepared the shield. </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242061"/>
            <a:ext cx="8873212" cy="5323566"/>
          </a:xfrm>
        </p:spPr>
        <p:txBody>
          <a:bodyPr>
            <a:normAutofit fontScale="85000" lnSpcReduction="20000"/>
          </a:bodyPr>
          <a:lstStyle/>
          <a:p>
            <a:r>
              <a:rPr lang="en-US" dirty="0"/>
              <a:t>This verse provides further details about the scene described in the preceding verses.</a:t>
            </a:r>
          </a:p>
          <a:p>
            <a:r>
              <a:rPr lang="en-US" dirty="0"/>
              <a:t>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Elamites</a:t>
            </a:r>
            <a:r>
              <a:rPr lang="en-US" dirty="0"/>
              <a:t>” were a group known to have contributed troops to the Assyrian army.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Kir</a:t>
            </a:r>
            <a:r>
              <a:rPr lang="en-US" dirty="0"/>
              <a:t>” is a distant land north of Mesopotamia.</a:t>
            </a:r>
          </a:p>
          <a:p>
            <a:r>
              <a:rPr lang="en-US" dirty="0"/>
              <a:t>An army with men coming from such </a:t>
            </a:r>
            <a:r>
              <a:rPr lang="en-US" b="1" i="1" dirty="0"/>
              <a:t>far away</a:t>
            </a:r>
            <a:r>
              <a:rPr lang="en-US" dirty="0"/>
              <a:t> places would be </a:t>
            </a:r>
            <a:r>
              <a:rPr lang="en-US" b="1" i="1" dirty="0"/>
              <a:t>massive</a:t>
            </a:r>
            <a:r>
              <a:rPr lang="en-US" dirty="0"/>
              <a:t>, and having come so far would be </a:t>
            </a:r>
            <a:r>
              <a:rPr lang="en-US" b="1" i="1" dirty="0"/>
              <a:t>determined</a:t>
            </a:r>
            <a:r>
              <a:rPr lang="en-US" dirty="0"/>
              <a:t> to achieve its objectives.</a:t>
            </a:r>
          </a:p>
          <a:p>
            <a:r>
              <a:rPr lang="en-US" dirty="0"/>
              <a:t>Furthermore, this massive army is described as being equipped with all the military technology of the day.</a:t>
            </a:r>
          </a:p>
          <a:p>
            <a:r>
              <a:rPr lang="en-US" dirty="0"/>
              <a:t>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quiver</a:t>
            </a:r>
            <a:r>
              <a:rPr lang="en-US" dirty="0"/>
              <a:t>” fits with the reputation of those from the general area of Elam for archery. (cf. Jer 49:35)</a:t>
            </a:r>
          </a:p>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chariots and horsemen</a:t>
            </a:r>
            <a:r>
              <a:rPr lang="en-US" dirty="0"/>
              <a:t>” refer to the transport of troops that arrive fresh for battle, perhaps as a part of the calvary.</a:t>
            </a:r>
          </a:p>
          <a:p>
            <a:r>
              <a:rPr lang="en-US" dirty="0"/>
              <a:t>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shield</a:t>
            </a:r>
            <a:r>
              <a:rPr lang="en-US" dirty="0"/>
              <a:t>” is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prepared</a:t>
            </a:r>
            <a:r>
              <a:rPr lang="en-US" dirty="0"/>
              <a:t>” so as to be ready to engage in battle.</a:t>
            </a:r>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pp</a:t>
            </a:r>
            <a:r>
              <a:rPr lang="en-US" dirty="0">
                <a:solidFill>
                  <a:prstClr val="white"/>
                </a:solidFill>
              </a:rPr>
              <a:t>. 443-444)</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49578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97916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22:7</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Your very best valleys were full of chariots; horsemen confidently took their positions at the gate. </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242061"/>
            <a:ext cx="8873212" cy="5323566"/>
          </a:xfrm>
        </p:spPr>
        <p:txBody>
          <a:bodyPr>
            <a:normAutofit lnSpcReduction="10000"/>
          </a:bodyPr>
          <a:lstStyle/>
          <a:p>
            <a:r>
              <a:rPr lang="en-US" dirty="0"/>
              <a:t>Isaiah continues to describe the future scene as though it has already taken place.</a:t>
            </a:r>
          </a:p>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Your very best valleys</a:t>
            </a:r>
            <a:r>
              <a:rPr lang="en-US" dirty="0"/>
              <a:t>” would be the most fertile places in the land and would be broad and relatively flat – ideal for chariot warfare.</a:t>
            </a:r>
          </a:p>
          <a:p>
            <a:r>
              <a:rPr lang="en-US" dirty="0"/>
              <a:t>The troops have occupied and are spoiling the countryside.</a:t>
            </a:r>
          </a:p>
          <a:p>
            <a:r>
              <a:rPr lang="en-US" dirty="0"/>
              <a:t>Furthermore,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horsemen</a:t>
            </a:r>
            <a:r>
              <a:rPr lang="en-US" dirty="0"/>
              <a:t>”, calvary detachments, have been stationed at the gates of Judah’s cities to </a:t>
            </a:r>
            <a:r>
              <a:rPr lang="en-US" b="1" i="1" dirty="0"/>
              <a:t>enforce</a:t>
            </a:r>
            <a:r>
              <a:rPr lang="en-US" dirty="0"/>
              <a:t> the siege.</a:t>
            </a:r>
          </a:p>
          <a:p>
            <a:r>
              <a:rPr lang="en-US" dirty="0"/>
              <a:t>The invading forces have successfully, and seemingly without resistance, occupied the land.</a:t>
            </a:r>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pp</a:t>
            </a:r>
            <a:r>
              <a:rPr lang="en-US" dirty="0">
                <a:solidFill>
                  <a:prstClr val="white"/>
                </a:solidFill>
              </a:rPr>
              <a:t>. 444-445)</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44070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97916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22:8</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removed the defenses of Judah. At that time you looked for the weapons in the House of the Forest.</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242061"/>
            <a:ext cx="8873212" cy="5323566"/>
          </a:xfrm>
        </p:spPr>
        <p:txBody>
          <a:bodyPr>
            <a:normAutofit fontScale="85000" lnSpcReduction="10000"/>
          </a:bodyPr>
          <a:lstStyle/>
          <a:p>
            <a:r>
              <a:rPr lang="en-US" dirty="0"/>
              <a:t>A transition occurs in this verse.</a:t>
            </a:r>
          </a:p>
          <a:p>
            <a:r>
              <a:rPr lang="en-US" dirty="0"/>
              <a:t>While the scene described in the previous verses seems to fit with the Babylonian invasion of 586 BC, commentators generally consider this and the </a:t>
            </a:r>
            <a:r>
              <a:rPr lang="en-US" b="1" i="1" dirty="0"/>
              <a:t>following</a:t>
            </a:r>
            <a:r>
              <a:rPr lang="en-US" dirty="0"/>
              <a:t> descriptions to be referring to activity in Hezekiah’s day.</a:t>
            </a:r>
          </a:p>
          <a:p>
            <a:r>
              <a:rPr lang="en-US" dirty="0"/>
              <a:t>In other words, Isaiah seems to go here from prophetically looking to the </a:t>
            </a:r>
            <a:r>
              <a:rPr lang="en-US" b="1" i="1" dirty="0"/>
              <a:t>future</a:t>
            </a:r>
            <a:r>
              <a:rPr lang="en-US" dirty="0"/>
              <a:t> to looking now at events in the </a:t>
            </a:r>
            <a:r>
              <a:rPr lang="en-US" b="1" i="1" dirty="0"/>
              <a:t>past</a:t>
            </a:r>
            <a:r>
              <a:rPr lang="en-US" dirty="0"/>
              <a:t>.</a:t>
            </a:r>
          </a:p>
          <a:p>
            <a:r>
              <a:rPr lang="en-US" dirty="0"/>
              <a:t>Isaiah </a:t>
            </a:r>
            <a:r>
              <a:rPr lang="en-US" b="1" i="1" dirty="0"/>
              <a:t>now</a:t>
            </a:r>
            <a:r>
              <a:rPr lang="en-US" dirty="0"/>
              <a:t> seems to be looking </a:t>
            </a:r>
            <a:r>
              <a:rPr lang="en-US" b="1" i="1" dirty="0"/>
              <a:t>back</a:t>
            </a:r>
            <a:r>
              <a:rPr lang="en-US" dirty="0"/>
              <a:t> to preparations that were made prior to the Assyrian king Sennacherib’s invasion in 701 BC.</a:t>
            </a:r>
          </a:p>
          <a:p>
            <a:r>
              <a:rPr lang="en-US" dirty="0"/>
              <a:t>In recalling the panic measures of that time, he identifies their biggest problem – their failure to trust in the Lord.</a:t>
            </a:r>
          </a:p>
          <a:p>
            <a:r>
              <a:rPr lang="en-US" dirty="0"/>
              <a:t>And because this lack of faith </a:t>
            </a:r>
            <a:r>
              <a:rPr lang="en-US" b="1" i="1" dirty="0"/>
              <a:t>continues</a:t>
            </a:r>
            <a:r>
              <a:rPr lang="en-US" b="1" dirty="0"/>
              <a:t> </a:t>
            </a:r>
            <a:r>
              <a:rPr lang="en-US" dirty="0"/>
              <a:t>in the present day, it’s going to result in </a:t>
            </a:r>
            <a:r>
              <a:rPr lang="en-US" b="1" i="1" dirty="0"/>
              <a:t>catastrophe</a:t>
            </a:r>
            <a:r>
              <a:rPr lang="en-US" dirty="0"/>
              <a:t>, not survival.</a:t>
            </a:r>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pp</a:t>
            </a:r>
            <a:r>
              <a:rPr lang="en-US" dirty="0">
                <a:solidFill>
                  <a:prstClr val="white"/>
                </a:solidFill>
              </a:rPr>
              <a:t>. 445-446)</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16940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97916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22:8</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removed the defenses of Judah. At that time you looked for the weapons in the House of the Forest.</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242061"/>
            <a:ext cx="8873212" cy="5323566"/>
          </a:xfrm>
        </p:spPr>
        <p:txBody>
          <a:bodyPr>
            <a:normAutofit fontScale="85000" lnSpcReduction="20000"/>
          </a:bodyPr>
          <a:lstStyle/>
          <a:p>
            <a:r>
              <a:rPr lang="en-US" dirty="0"/>
              <a:t>“</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He</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removed</a:t>
            </a:r>
            <a:r>
              <a:rPr lang="en-US" dirty="0"/>
              <a:t>” refers to what the LORD did.</a:t>
            </a:r>
          </a:p>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 defenses of Judah</a:t>
            </a:r>
            <a:r>
              <a:rPr lang="en-US" dirty="0"/>
              <a:t>” which the LORD removed refers to the protection that the LORD gave to his people by his </a:t>
            </a:r>
            <a:r>
              <a:rPr lang="en-US" b="1" i="1" dirty="0"/>
              <a:t>presence</a:t>
            </a:r>
            <a:r>
              <a:rPr lang="en-US" dirty="0"/>
              <a:t> with them.</a:t>
            </a:r>
          </a:p>
          <a:p>
            <a:r>
              <a:rPr lang="en-US" dirty="0"/>
              <a:t>By taking away his protecting presence and permitting the army of Sennacherib to advance against them, the LORD had been testing Judah so that they might become better acquainted with the sinful inclination of their own hearts.</a:t>
            </a:r>
          </a:p>
          <a:p>
            <a:r>
              <a:rPr lang="en-US" dirty="0"/>
              <a:t>They </a:t>
            </a:r>
            <a:r>
              <a:rPr lang="en-US" b="1" i="1" dirty="0"/>
              <a:t>failed</a:t>
            </a:r>
            <a:r>
              <a:rPr lang="en-US" dirty="0"/>
              <a:t> the test.</a:t>
            </a:r>
          </a:p>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that time</a:t>
            </a:r>
            <a:r>
              <a:rPr lang="en-US" dirty="0"/>
              <a:t>” that the Lord tested them they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looked</a:t>
            </a:r>
            <a:r>
              <a:rPr lang="en-US" dirty="0"/>
              <a:t>”, </a:t>
            </a:r>
            <a:r>
              <a:rPr lang="en-US" b="1" i="1" dirty="0"/>
              <a:t>not</a:t>
            </a:r>
            <a:r>
              <a:rPr lang="en-US" dirty="0"/>
              <a:t> to the LORD, but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 weapons in the House of the Forest</a:t>
            </a:r>
            <a:r>
              <a:rPr lang="en-US" dirty="0"/>
              <a:t>”.</a:t>
            </a:r>
          </a:p>
          <a:p>
            <a:r>
              <a:rPr lang="en-US" dirty="0"/>
              <a:t>This was a building that was built by Solomon and was used as a royal storehouse for weapons and precious items.</a:t>
            </a:r>
          </a:p>
          <a:p>
            <a:r>
              <a:rPr lang="en-US" dirty="0"/>
              <a:t>In other words, in a time of danger, the people turned to the </a:t>
            </a:r>
            <a:r>
              <a:rPr lang="en-US" b="1" i="1" dirty="0"/>
              <a:t>king</a:t>
            </a:r>
            <a:r>
              <a:rPr lang="en-US" dirty="0"/>
              <a:t> and his </a:t>
            </a:r>
            <a:r>
              <a:rPr lang="en-US" b="1" i="1" dirty="0"/>
              <a:t>stock of weapons </a:t>
            </a:r>
            <a:r>
              <a:rPr lang="en-US" dirty="0"/>
              <a:t>rather than to the Lord.</a:t>
            </a:r>
          </a:p>
          <a:p>
            <a:endParaRPr lang="en-US" dirty="0"/>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pp</a:t>
            </a:r>
            <a:r>
              <a:rPr lang="en-US" dirty="0">
                <a:solidFill>
                  <a:prstClr val="white"/>
                </a:solidFill>
              </a:rPr>
              <a:t>. 445-446)</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267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42107"/>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22:9</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 saw the many breaks in the walls of the City of David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stored up water in the lower pool.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10</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counted the houses in Jerusalem and demolished houses so you could have material to reinforce the wall. </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722839"/>
            <a:ext cx="8873212" cy="4842787"/>
          </a:xfrm>
        </p:spPr>
        <p:txBody>
          <a:bodyPr>
            <a:normAutofit fontScale="92500" lnSpcReduction="20000"/>
          </a:bodyPr>
          <a:lstStyle/>
          <a:p>
            <a:r>
              <a:rPr lang="en-US" dirty="0"/>
              <a:t>These verses list the actions they took when they saw the Assyrian army advancing towards them.</a:t>
            </a:r>
          </a:p>
          <a:p>
            <a:r>
              <a:rPr lang="en-US" dirty="0"/>
              <a:t>As a matter of military strategy these actions were in themselves commendable.</a:t>
            </a:r>
          </a:p>
          <a:p>
            <a:r>
              <a:rPr lang="en-US" dirty="0"/>
              <a:t>But Judah was expected to live by </a:t>
            </a:r>
            <a:r>
              <a:rPr lang="en-US" b="1" i="1" dirty="0"/>
              <a:t>more</a:t>
            </a:r>
            <a:r>
              <a:rPr lang="en-US" dirty="0"/>
              <a:t> than just military strategy.</a:t>
            </a:r>
          </a:p>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You</a:t>
            </a:r>
            <a:r>
              <a:rPr lang="en-US" dirty="0"/>
              <a:t>” here refers to the king and his officials as they surveyed the needs of the city.</a:t>
            </a:r>
          </a:p>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 City of David</a:t>
            </a:r>
            <a:r>
              <a:rPr lang="en-US" dirty="0"/>
              <a:t>” was a fortress situated in Zion, one of the oldest and best fortified parts of the city.</a:t>
            </a:r>
          </a:p>
          <a:p>
            <a:r>
              <a:rPr lang="en-US" dirty="0"/>
              <a:t>It had not been maintained as it should have been, and so an inventory was made of existing deficiencies which were then fixed.</a:t>
            </a:r>
          </a:p>
          <a:p>
            <a:endParaRPr lang="en-US" dirty="0"/>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pp</a:t>
            </a:r>
            <a:r>
              <a:rPr lang="en-US" dirty="0">
                <a:solidFill>
                  <a:prstClr val="white"/>
                </a:solidFill>
              </a:rPr>
              <a:t>. 445-446)</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1134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1" y="0"/>
            <a:ext cx="9183245" cy="1762083"/>
          </a:xfrm>
        </p:spPr>
        <p:txBody>
          <a:bodyPr>
            <a:noAutofit/>
          </a:bodyPr>
          <a:lstStyle/>
          <a:p>
            <a:r>
              <a:rPr lang="en-US" sz="5400" dirty="0">
                <a:solidFill>
                  <a:srgbClr val="FFFF99"/>
                </a:solidFill>
              </a:rPr>
              <a:t>The Oracles Against the Nations </a:t>
            </a:r>
            <a:br>
              <a:rPr lang="en-US" sz="5400" dirty="0">
                <a:solidFill>
                  <a:srgbClr val="FFFF99"/>
                </a:solidFill>
              </a:rPr>
            </a:br>
            <a:r>
              <a:rPr lang="en-US" sz="5400" dirty="0">
                <a:solidFill>
                  <a:srgbClr val="FFFF99"/>
                </a:solidFill>
              </a:rPr>
              <a:t>(Isaiah 13-23)</a:t>
            </a:r>
            <a:endParaRPr lang="en-US" sz="5400" dirty="0"/>
          </a:p>
        </p:txBody>
      </p:sp>
      <p:graphicFrame>
        <p:nvGraphicFramePr>
          <p:cNvPr id="8" name="Table 8">
            <a:extLst>
              <a:ext uri="{FF2B5EF4-FFF2-40B4-BE49-F238E27FC236}">
                <a16:creationId xmlns:a16="http://schemas.microsoft.com/office/drawing/2014/main" id="{6838B9B9-062C-C58B-9D9F-135BDFE20070}"/>
              </a:ext>
            </a:extLst>
          </p:cNvPr>
          <p:cNvGraphicFramePr>
            <a:graphicFrameLocks noGrp="1"/>
          </p:cNvGraphicFramePr>
          <p:nvPr>
            <p:ph idx="1"/>
            <p:extLst>
              <p:ext uri="{D42A27DB-BD31-4B8C-83A1-F6EECF244321}">
                <p14:modId xmlns:p14="http://schemas.microsoft.com/office/powerpoint/2010/main" val="414128848"/>
              </p:ext>
            </p:extLst>
          </p:nvPr>
        </p:nvGraphicFramePr>
        <p:xfrm>
          <a:off x="209957" y="2634017"/>
          <a:ext cx="8763327" cy="1981200"/>
        </p:xfrm>
        <a:graphic>
          <a:graphicData uri="http://schemas.openxmlformats.org/drawingml/2006/table">
            <a:tbl>
              <a:tblPr firstRow="1" bandRow="1">
                <a:tableStyleId>{00A15C55-8517-42AA-B614-E9B94910E393}</a:tableStyleId>
              </a:tblPr>
              <a:tblGrid>
                <a:gridCol w="3512641">
                  <a:extLst>
                    <a:ext uri="{9D8B030D-6E8A-4147-A177-3AD203B41FA5}">
                      <a16:colId xmlns:a16="http://schemas.microsoft.com/office/drawing/2014/main" val="1541012807"/>
                    </a:ext>
                  </a:extLst>
                </a:gridCol>
                <a:gridCol w="5250686">
                  <a:extLst>
                    <a:ext uri="{9D8B030D-6E8A-4147-A177-3AD203B41FA5}">
                      <a16:colId xmlns:a16="http://schemas.microsoft.com/office/drawing/2014/main" val="3625428418"/>
                    </a:ext>
                  </a:extLst>
                </a:gridCol>
              </a:tblGrid>
              <a:tr h="370840">
                <a:tc>
                  <a:txBody>
                    <a:bodyPr/>
                    <a:lstStyle/>
                    <a:p>
                      <a:pPr marL="0" algn="l" defTabSz="914400" rtl="0" eaLnBrk="1" latinLnBrk="0" hangingPunct="1"/>
                      <a:r>
                        <a:rPr lang="en-US" sz="2000" b="0" kern="1200" dirty="0">
                          <a:solidFill>
                            <a:schemeClr val="dk1"/>
                          </a:solidFill>
                          <a:latin typeface="+mn-lt"/>
                          <a:ea typeface="+mn-ea"/>
                          <a:cs typeface="+mn-cs"/>
                        </a:rPr>
                        <a:t>Babylon (13:1–14:27) </a:t>
                      </a:r>
                    </a:p>
                  </a:txBody>
                  <a:tcPr>
                    <a:solidFill>
                      <a:srgbClr val="FFF4E7"/>
                    </a:solidFill>
                  </a:tcPr>
                </a:tc>
                <a:tc>
                  <a:txBody>
                    <a:bodyPr/>
                    <a:lstStyle/>
                    <a:p>
                      <a:pPr marL="0" algn="l" defTabSz="914400" rtl="0" eaLnBrk="1" latinLnBrk="0" hangingPunct="1"/>
                      <a:r>
                        <a:rPr lang="en-US" sz="2000" b="0" kern="1200" dirty="0">
                          <a:solidFill>
                            <a:schemeClr val="dk1"/>
                          </a:solidFill>
                          <a:latin typeface="+mn-lt"/>
                          <a:ea typeface="+mn-ea"/>
                          <a:cs typeface="+mn-cs"/>
                        </a:rPr>
                        <a:t>“The Wilderness by the Sea” (Babylon) (21:1–10) </a:t>
                      </a:r>
                    </a:p>
                  </a:txBody>
                  <a:tcPr>
                    <a:solidFill>
                      <a:srgbClr val="FFF4E7"/>
                    </a:solidFill>
                  </a:tcPr>
                </a:tc>
                <a:extLst>
                  <a:ext uri="{0D108BD9-81ED-4DB2-BD59-A6C34878D82A}">
                    <a16:rowId xmlns:a16="http://schemas.microsoft.com/office/drawing/2014/main" val="429286816"/>
                  </a:ext>
                </a:extLst>
              </a:tr>
              <a:tr h="370840">
                <a:tc>
                  <a:txBody>
                    <a:bodyPr/>
                    <a:lstStyle/>
                    <a:p>
                      <a:r>
                        <a:rPr lang="en-US" sz="2000" kern="1200" dirty="0">
                          <a:solidFill>
                            <a:schemeClr val="dk1"/>
                          </a:solidFill>
                          <a:latin typeface="+mn-lt"/>
                          <a:ea typeface="+mn-ea"/>
                          <a:cs typeface="+mn-cs"/>
                        </a:rPr>
                        <a:t>Philistia (14:28–32)</a:t>
                      </a:r>
                    </a:p>
                  </a:txBody>
                  <a:tcPr/>
                </a:tc>
                <a:tc>
                  <a:txBody>
                    <a:bodyPr/>
                    <a:lstStyle/>
                    <a:p>
                      <a:r>
                        <a:rPr lang="en-US" sz="2000" dirty="0"/>
                        <a:t>“Dumah” (Edom) (21:11–12) </a:t>
                      </a:r>
                    </a:p>
                  </a:txBody>
                  <a:tcPr/>
                </a:tc>
                <a:extLst>
                  <a:ext uri="{0D108BD9-81ED-4DB2-BD59-A6C34878D82A}">
                    <a16:rowId xmlns:a16="http://schemas.microsoft.com/office/drawing/2014/main" val="1720760104"/>
                  </a:ext>
                </a:extLst>
              </a:tr>
              <a:tr h="370840">
                <a:tc>
                  <a:txBody>
                    <a:bodyPr/>
                    <a:lstStyle/>
                    <a:p>
                      <a:r>
                        <a:rPr lang="en-US" sz="2000" kern="1200" dirty="0">
                          <a:solidFill>
                            <a:schemeClr val="dk1"/>
                          </a:solidFill>
                          <a:latin typeface="+mn-lt"/>
                          <a:ea typeface="+mn-ea"/>
                          <a:cs typeface="+mn-cs"/>
                        </a:rPr>
                        <a:t>Moab (15:1–16:14)</a:t>
                      </a:r>
                    </a:p>
                  </a:txBody>
                  <a:tcPr/>
                </a:tc>
                <a:tc>
                  <a:txBody>
                    <a:bodyPr/>
                    <a:lstStyle/>
                    <a:p>
                      <a:r>
                        <a:rPr lang="en-US" sz="2000" dirty="0"/>
                        <a:t>Arabia (21:13–17)</a:t>
                      </a:r>
                    </a:p>
                  </a:txBody>
                  <a:tcPr/>
                </a:tc>
                <a:extLst>
                  <a:ext uri="{0D108BD9-81ED-4DB2-BD59-A6C34878D82A}">
                    <a16:rowId xmlns:a16="http://schemas.microsoft.com/office/drawing/2014/main" val="621158450"/>
                  </a:ext>
                </a:extLst>
              </a:tr>
              <a:tr h="370840">
                <a:tc>
                  <a:txBody>
                    <a:bodyPr/>
                    <a:lstStyle/>
                    <a:p>
                      <a:r>
                        <a:rPr lang="en-US" sz="2000" dirty="0"/>
                        <a:t>Damascus/ Israel (17:1–18:7)</a:t>
                      </a:r>
                    </a:p>
                  </a:txBody>
                  <a:tcPr/>
                </a:tc>
                <a:tc>
                  <a:txBody>
                    <a:bodyPr/>
                    <a:lstStyle/>
                    <a:p>
                      <a:r>
                        <a:rPr lang="en-US" sz="2000" dirty="0"/>
                        <a:t>“The Valley of Vision” (Judah) (22:1–25)</a:t>
                      </a:r>
                    </a:p>
                  </a:txBody>
                  <a:tcPr/>
                </a:tc>
                <a:extLst>
                  <a:ext uri="{0D108BD9-81ED-4DB2-BD59-A6C34878D82A}">
                    <a16:rowId xmlns:a16="http://schemas.microsoft.com/office/drawing/2014/main" val="4152348990"/>
                  </a:ext>
                </a:extLst>
              </a:tr>
              <a:tr h="370840">
                <a:tc>
                  <a:txBody>
                    <a:bodyPr/>
                    <a:lstStyle/>
                    <a:p>
                      <a:r>
                        <a:rPr lang="en-US" sz="2000" dirty="0"/>
                        <a:t>Egypt (19:1–20:6)</a:t>
                      </a:r>
                    </a:p>
                  </a:txBody>
                  <a:tcPr/>
                </a:tc>
                <a:tc>
                  <a:txBody>
                    <a:bodyPr/>
                    <a:lstStyle/>
                    <a:p>
                      <a:r>
                        <a:rPr lang="en-US" sz="2000" dirty="0"/>
                        <a:t>Tyre (23:1–18)</a:t>
                      </a:r>
                    </a:p>
                  </a:txBody>
                  <a:tcPr/>
                </a:tc>
                <a:extLst>
                  <a:ext uri="{0D108BD9-81ED-4DB2-BD59-A6C34878D82A}">
                    <a16:rowId xmlns:a16="http://schemas.microsoft.com/office/drawing/2014/main" val="2347923298"/>
                  </a:ext>
                </a:extLst>
              </a:tr>
            </a:tbl>
          </a:graphicData>
        </a:graphic>
      </p:graphicFrame>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Motyer, J. Alec.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131). InterVarsity Press</a:t>
            </a:r>
          </a:p>
        </p:txBody>
      </p:sp>
    </p:spTree>
    <p:extLst>
      <p:ext uri="{BB962C8B-B14F-4D97-AF65-F5344CB8AC3E}">
        <p14:creationId xmlns:p14="http://schemas.microsoft.com/office/powerpoint/2010/main" val="10398359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42107"/>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22:9</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saw the many breaks in the walls of the City of David;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 stored up water in the lower pool.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10</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 counted the houses in Jerusalem and demolished houses so you could have material to reinforce the wall. </a:t>
            </a:r>
            <a:endParaRPr kumimoji="0" lang="en-US" sz="2400" u="none" strike="noStrike" kern="1200" cap="none" spc="0" normalizeH="0" baseline="0" noProof="0" dirty="0">
              <a:ln>
                <a:noFill/>
              </a:ln>
              <a:solidFill>
                <a:schemeClr val="accent2"/>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893569"/>
            <a:ext cx="8873212" cy="4672057"/>
          </a:xfrm>
        </p:spPr>
        <p:txBody>
          <a:bodyPr>
            <a:normAutofit fontScale="92500" lnSpcReduction="10000"/>
          </a:bodyPr>
          <a:lstStyle/>
          <a:p>
            <a:r>
              <a:rPr lang="en-US" dirty="0"/>
              <a:t>A secure water supply was of great importance in surviving a siege.</a:t>
            </a:r>
          </a:p>
          <a:p>
            <a:r>
              <a:rPr lang="en-US" dirty="0"/>
              <a:t>One of the major weaknesses of Jerusalem was that her water was supplied by Gihon spring, located to the east </a:t>
            </a:r>
            <a:r>
              <a:rPr lang="en-US" b="1" i="1" dirty="0"/>
              <a:t>outside</a:t>
            </a:r>
            <a:r>
              <a:rPr lang="en-US" dirty="0"/>
              <a:t> the city walls.</a:t>
            </a:r>
          </a:p>
          <a:p>
            <a:r>
              <a:rPr lang="en-US" dirty="0"/>
              <a:t>“</a:t>
            </a:r>
            <a:r>
              <a:rPr lang="en-US" i="1" dirty="0" err="1">
                <a:solidFill>
                  <a:srgbClr val="F4B183"/>
                </a:solidFill>
                <a:latin typeface="Cambria" panose="02040503050406030204" pitchFamily="18" charset="0"/>
                <a:ea typeface="Cambria" panose="02040503050406030204" pitchFamily="18" charset="0"/>
              </a:rPr>
              <a:t>stor</a:t>
            </a:r>
            <a:r>
              <a:rPr lang="en-US" i="1" dirty="0">
                <a:solidFill>
                  <a:srgbClr val="F4B183"/>
                </a:solidFill>
                <a:latin typeface="Cambria" panose="02040503050406030204" pitchFamily="18" charset="0"/>
                <a:ea typeface="Cambria" panose="02040503050406030204" pitchFamily="18" charset="0"/>
              </a:rPr>
              <a:t>[</a:t>
            </a:r>
            <a:r>
              <a:rPr lang="en-US" i="1" dirty="0" err="1">
                <a:solidFill>
                  <a:srgbClr val="F4B183"/>
                </a:solidFill>
                <a:latin typeface="Cambria" panose="02040503050406030204" pitchFamily="18" charset="0"/>
                <a:ea typeface="Cambria" panose="02040503050406030204" pitchFamily="18" charset="0"/>
              </a:rPr>
              <a:t>ing</a:t>
            </a:r>
            <a:r>
              <a:rPr lang="en-US" i="1" dirty="0">
                <a:solidFill>
                  <a:srgbClr val="F4B183"/>
                </a:solidFill>
                <a:latin typeface="Cambria" panose="02040503050406030204" pitchFamily="18" charset="0"/>
                <a:ea typeface="Cambria" panose="02040503050406030204" pitchFamily="18" charset="0"/>
              </a:rPr>
              <a:t>] up water </a:t>
            </a:r>
            <a:r>
              <a:rPr lang="en-US" dirty="0"/>
              <a:t>” refers to a provision that was made for moving water from outside the city walls to large cisterns </a:t>
            </a:r>
            <a:r>
              <a:rPr lang="en-US" b="1" i="1" dirty="0"/>
              <a:t>within</a:t>
            </a:r>
            <a:r>
              <a:rPr lang="en-US" dirty="0"/>
              <a:t> the city walls.</a:t>
            </a:r>
          </a:p>
          <a:p>
            <a:r>
              <a:rPr lang="en-US" dirty="0"/>
              <a:t>A census of houses was then taken, some of which were broken down and their stones were used to strengthen the wall that fortified the city.</a:t>
            </a:r>
          </a:p>
          <a:p>
            <a:endParaRPr lang="en-US" dirty="0"/>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pp</a:t>
            </a:r>
            <a:r>
              <a:rPr lang="en-US" dirty="0">
                <a:solidFill>
                  <a:prstClr val="white"/>
                </a:solidFill>
              </a:rPr>
              <a:t>. 446-447)</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77445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42107"/>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22:11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made a reservoir between the two walls for the water of the old pool— but you did not trust in the one who made it; you did not depend on the one who formed it long ago. </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893569"/>
            <a:ext cx="8873212" cy="4672057"/>
          </a:xfrm>
        </p:spPr>
        <p:txBody>
          <a:bodyPr>
            <a:normAutofit fontScale="85000" lnSpcReduction="10000"/>
          </a:bodyPr>
          <a:lstStyle/>
          <a:p>
            <a:r>
              <a:rPr lang="en-US" dirty="0"/>
              <a:t>Next a description is given of further steps taken to secure a protected water supply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between the two walls</a:t>
            </a:r>
            <a:r>
              <a:rPr lang="en-US" dirty="0"/>
              <a:t>” that enclosed the eastern and western hills of the city.</a:t>
            </a:r>
          </a:p>
          <a:p>
            <a:r>
              <a:rPr lang="en-US" dirty="0"/>
              <a:t>Isaiah does not criticize these defensive measures as such.</a:t>
            </a:r>
          </a:p>
          <a:p>
            <a:r>
              <a:rPr lang="en-US" dirty="0"/>
              <a:t>What he does is to highlight the glaring omission – the fact that they did not bring the LORD into the picture or recognize that their circumstances were in </a:t>
            </a:r>
            <a:r>
              <a:rPr lang="en-US" b="1" i="1" dirty="0"/>
              <a:t>his</a:t>
            </a:r>
            <a:r>
              <a:rPr lang="en-US" dirty="0"/>
              <a:t> hands.</a:t>
            </a:r>
          </a:p>
          <a:p>
            <a:r>
              <a:rPr lang="en-US" dirty="0"/>
              <a:t>They forgot who was </a:t>
            </a:r>
            <a:r>
              <a:rPr lang="en-US" b="1" i="1" dirty="0"/>
              <a:t>really</a:t>
            </a:r>
            <a:r>
              <a:rPr lang="en-US" dirty="0"/>
              <a:t> king in Jerusalem and that </a:t>
            </a:r>
            <a:r>
              <a:rPr lang="en-US" dirty="0" err="1"/>
              <a:t>hethe</a:t>
            </a:r>
            <a:r>
              <a:rPr lang="en-US" dirty="0"/>
              <a:t> one who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made it</a:t>
            </a:r>
            <a:r>
              <a:rPr lang="en-US" dirty="0"/>
              <a:t>” – that is, the city – and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formed it</a:t>
            </a:r>
            <a:r>
              <a:rPr lang="en-US" dirty="0"/>
              <a:t>” with the care exercised by a potter.</a:t>
            </a:r>
          </a:p>
          <a:p>
            <a:r>
              <a:rPr lang="en-US" dirty="0"/>
              <a:t>The LORD is the one who has a plan for their deliverance and it is folly to ignore him and his ways.</a:t>
            </a:r>
          </a:p>
          <a:p>
            <a:endParaRPr lang="en-US" dirty="0"/>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pp</a:t>
            </a:r>
            <a:r>
              <a:rPr lang="en-US" dirty="0">
                <a:solidFill>
                  <a:prstClr val="white"/>
                </a:solidFill>
              </a:rPr>
              <a:t>. 446-447)</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13510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37921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22:12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that time the Sovereign LORD of Heaven’s Armies called for weeping and mourning, for shaved heads and sackcloth. </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607821"/>
            <a:ext cx="8873212" cy="4957806"/>
          </a:xfrm>
        </p:spPr>
        <p:txBody>
          <a:bodyPr>
            <a:normAutofit fontScale="85000" lnSpcReduction="10000"/>
          </a:bodyPr>
          <a:lstStyle/>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that time</a:t>
            </a:r>
            <a:r>
              <a:rPr lang="en-US" dirty="0"/>
              <a:t>” when the LORD tested the people by allowing the aggressor to advance, 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called for</a:t>
            </a:r>
            <a:r>
              <a:rPr lang="en-US" dirty="0"/>
              <a:t>” and expected a response of:</a:t>
            </a:r>
          </a:p>
          <a:p>
            <a:pPr lvl="1"/>
            <a:r>
              <a:rPr lang="en-US" dirty="0"/>
              <a:t>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weeping</a:t>
            </a:r>
            <a:r>
              <a:rPr lang="en-US" dirty="0"/>
              <a:t>” – the outward sign of inner repentance at their own conduct</a:t>
            </a:r>
          </a:p>
          <a:p>
            <a:pPr lvl="1"/>
            <a:r>
              <a:rPr lang="en-US" dirty="0"/>
              <a: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mourning</a:t>
            </a:r>
            <a:r>
              <a:rPr lang="en-US" dirty="0"/>
              <a:t>” over how far their nation had departed from God</a:t>
            </a:r>
          </a:p>
          <a:p>
            <a:pPr lvl="1"/>
            <a:r>
              <a:rPr lang="en-US" dirty="0"/>
              <a: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shaved heads</a:t>
            </a:r>
            <a:r>
              <a:rPr lang="en-US" dirty="0"/>
              <a:t>” caused by cutting the hair which was a conventional token of grief as was the wearing of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sackcloth</a:t>
            </a:r>
            <a:r>
              <a:rPr lang="en-US" dirty="0"/>
              <a:t>”.</a:t>
            </a:r>
          </a:p>
          <a:p>
            <a:r>
              <a:rPr lang="en-US" dirty="0"/>
              <a:t>The circumstances were such that a spiritually sensitive people would have heeded the divine alert that was being given and turned in repentance.</a:t>
            </a:r>
          </a:p>
          <a:p>
            <a:r>
              <a:rPr lang="en-US" dirty="0"/>
              <a:t>They were also given prophets such as Micah and Isaiah to interpret these events for them – but still there was no repentance.</a:t>
            </a:r>
          </a:p>
          <a:p>
            <a:endParaRPr lang="en-US" dirty="0"/>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pp</a:t>
            </a:r>
            <a:r>
              <a:rPr lang="en-US" dirty="0">
                <a:solidFill>
                  <a:prstClr val="white"/>
                </a:solidFill>
              </a:rPr>
              <a:t>. 448-449)</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2045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37921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22:13</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But look, there is outright celebration! You say, “Kill the ox and slaughter the sheep, eat meat and drink wine. Eat and drink, for tomorrow we die!” </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607821"/>
            <a:ext cx="8873212" cy="4957806"/>
          </a:xfrm>
        </p:spPr>
        <p:txBody>
          <a:bodyPr>
            <a:normAutofit fontScale="92500" lnSpcReduction="20000"/>
          </a:bodyPr>
          <a:lstStyle/>
          <a:p>
            <a:r>
              <a:rPr lang="en-US" dirty="0"/>
              <a:t>Instead of responding with repentance, the citizens of Jerusalem showed no regard for the Lord, and engaged in revelry and feasting.</a:t>
            </a:r>
          </a:p>
          <a:p>
            <a:r>
              <a:rPr lang="en-US" dirty="0"/>
              <a:t>Now it becomes clear that Isaiah had disassociated himself from them because they were spiritually defiant.</a:t>
            </a:r>
          </a:p>
          <a:p>
            <a:r>
              <a:rPr lang="en-US" dirty="0"/>
              <a:t>They rejected the divine warning about the dire spiritual condition of their nation, and were intent on enjoying themselves by pursuing a hedonistic lifestyle which Isaiah sums up as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Eat and drink, for tomorrow we die!</a:t>
            </a:r>
            <a:r>
              <a:rPr lang="en-US" dirty="0"/>
              <a:t>”.</a:t>
            </a:r>
          </a:p>
          <a:p>
            <a:r>
              <a:rPr lang="en-US" dirty="0"/>
              <a:t>There is no thought of God, no consideration for being called to account by him (cf. 1 Cor 15:32)</a:t>
            </a:r>
          </a:p>
          <a:p>
            <a:endParaRPr lang="en-US" dirty="0"/>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pp</a:t>
            </a:r>
            <a:r>
              <a:rPr lang="en-US" dirty="0">
                <a:solidFill>
                  <a:prstClr val="white"/>
                </a:solidFill>
              </a:rPr>
              <a:t>. 449-450)</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0980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37921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of Heaven’s Armies told me this: “Certainly this sin will not be forgiven as long as you live,” says the Sovereign LORD of Heaven’s Armies. </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607821"/>
            <a:ext cx="8873212" cy="4957806"/>
          </a:xfrm>
        </p:spPr>
        <p:txBody>
          <a:bodyPr>
            <a:normAutofit fontScale="92500" lnSpcReduction="10000"/>
          </a:bodyPr>
          <a:lstStyle/>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Certainly</a:t>
            </a:r>
            <a:r>
              <a:rPr lang="en-US" dirty="0"/>
              <a:t>” indicates that what is about to be said is a solemn oath.</a:t>
            </a:r>
          </a:p>
          <a:p>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This</a:t>
            </a:r>
            <a:r>
              <a:rPr lang="en-US" dirty="0"/>
              <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sin will not be forgiven</a:t>
            </a:r>
            <a:r>
              <a:rPr lang="en-US" dirty="0"/>
              <a:t>”.</a:t>
            </a:r>
          </a:p>
          <a:p>
            <a:r>
              <a:rPr lang="en-US" dirty="0"/>
              <a:t>By ignoring God and living a self-centered and self-reliant life they have put a barrier between themselves and God which </a:t>
            </a:r>
            <a:r>
              <a:rPr lang="en-US" b="1" i="1" dirty="0"/>
              <a:t>cannot</a:t>
            </a:r>
            <a:r>
              <a:rPr lang="en-US" dirty="0"/>
              <a:t> be overcome.</a:t>
            </a:r>
          </a:p>
          <a:p>
            <a:r>
              <a:rPr lang="en-US" dirty="0"/>
              <a:t>Unlike Isaiah, they had </a:t>
            </a:r>
            <a:r>
              <a:rPr lang="en-US" b="1" i="1" dirty="0"/>
              <a:t>not</a:t>
            </a:r>
            <a:r>
              <a:rPr lang="en-US" dirty="0"/>
              <a:t> responded to the revelation of God with a confession of: “</a:t>
            </a:r>
            <a:r>
              <a:rPr lang="en-US" i="1" dirty="0">
                <a:solidFill>
                  <a:srgbClr val="ED7D31">
                    <a:lumMod val="60000"/>
                    <a:lumOff val="40000"/>
                  </a:srgbClr>
                </a:solidFill>
                <a:latin typeface="Cambria" panose="02040503050406030204" pitchFamily="18" charset="0"/>
                <a:ea typeface="Cambria" panose="02040503050406030204" pitchFamily="18" charset="0"/>
              </a:rPr>
              <a:t>Woe to me! I am destroyed, for my lips are contaminated by sin, and I live among people whose lips are contaminated by sin</a:t>
            </a:r>
            <a:r>
              <a:rPr lang="en-US" dirty="0"/>
              <a:t>.” (Isaiah 6:5)</a:t>
            </a:r>
          </a:p>
          <a:p>
            <a:r>
              <a:rPr lang="en-US" dirty="0"/>
              <a:t>And so no seraph had flown to extend mercy to them.</a:t>
            </a:r>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pp</a:t>
            </a:r>
            <a:r>
              <a:rPr lang="en-US" dirty="0">
                <a:solidFill>
                  <a:prstClr val="white"/>
                </a:solidFill>
              </a:rPr>
              <a:t>. 449-450)</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12352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cover the last portion of this “</a:t>
            </a:r>
            <a:r>
              <a:rPr lang="en-US" sz="3600" i="1" dirty="0">
                <a:solidFill>
                  <a:srgbClr val="F4B183"/>
                </a:solidFill>
                <a:latin typeface="Cambria" panose="02040503050406030204" pitchFamily="18" charset="0"/>
                <a:ea typeface="Cambria" panose="02040503050406030204" pitchFamily="18" charset="0"/>
              </a:rPr>
              <a:t>oracle</a:t>
            </a:r>
            <a:r>
              <a:rPr lang="en-US" sz="3600" dirty="0"/>
              <a:t>” against Jerusalem in </a:t>
            </a:r>
            <a:r>
              <a:rPr lang="en-US" sz="3600" dirty="0">
                <a:solidFill>
                  <a:srgbClr val="FFFF99"/>
                </a:solidFill>
              </a:rPr>
              <a:t>Isaiah 22:15-25</a:t>
            </a:r>
            <a:r>
              <a:rPr lang="en-US" sz="3600" dirty="0"/>
              <a:t> where Isaiah addresses the fortunes of two royal officials in Jerusalem: Sheba and Eliakim</a:t>
            </a:r>
          </a:p>
          <a:p>
            <a:pPr marL="0" indent="0">
              <a:buNone/>
            </a:pPr>
            <a:endParaRPr lang="en-US" sz="3600" dirty="0"/>
          </a:p>
          <a:p>
            <a:pPr marL="0" indent="0">
              <a:buNone/>
            </a:pPr>
            <a:r>
              <a:rPr lang="en-US" dirty="0"/>
              <a:t> </a:t>
            </a:r>
          </a:p>
        </p:txBody>
      </p:sp>
    </p:spTree>
    <p:extLst>
      <p:ext uri="{BB962C8B-B14F-4D97-AF65-F5344CB8AC3E}">
        <p14:creationId xmlns:p14="http://schemas.microsoft.com/office/powerpoint/2010/main" val="26829636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3296493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788817"/>
            <a:ext cx="8991600" cy="6069183"/>
          </a:xfrm>
        </p:spPr>
        <p:txBody>
          <a:bodyPr>
            <a:normAutofit lnSpcReduction="10000"/>
          </a:bodyPr>
          <a:lstStyle/>
          <a:p>
            <a:r>
              <a:rPr lang="en-US" sz="3200" dirty="0"/>
              <a:t>This passage describes a nation (Judah) that is facing a national calamity from a large foreign army as a result of God’s judgment on that nation.</a:t>
            </a:r>
          </a:p>
          <a:p>
            <a:r>
              <a:rPr lang="en-US" sz="3200" dirty="0"/>
              <a:t>And yet the people are too busy partying and focusing on their own pleasures to even notice.</a:t>
            </a:r>
          </a:p>
          <a:p>
            <a:r>
              <a:rPr lang="en-US" sz="3200" dirty="0"/>
              <a:t>Do you think we are in a similar situation in our day?</a:t>
            </a:r>
          </a:p>
          <a:p>
            <a:r>
              <a:rPr lang="en-US" sz="3200" dirty="0"/>
              <a:t>If so, following the principles at play in this passage, what should be our </a:t>
            </a:r>
            <a:r>
              <a:rPr lang="en-US" sz="3200" b="1" i="1" dirty="0"/>
              <a:t>first</a:t>
            </a:r>
            <a:r>
              <a:rPr lang="en-US" sz="3200" dirty="0"/>
              <a:t> priority as a nation? What would that look like?</a:t>
            </a:r>
          </a:p>
          <a:p>
            <a:r>
              <a:rPr lang="en-US" sz="3200" dirty="0"/>
              <a:t>Is there also a place in our day for making physical preparations for a possible future disaster?</a:t>
            </a:r>
          </a:p>
          <a:p>
            <a:endParaRPr lang="en-US" dirty="0"/>
          </a:p>
          <a:p>
            <a:endParaRPr lang="en-US" dirty="0"/>
          </a:p>
          <a:p>
            <a:pPr lvl="0"/>
            <a:endParaRPr lang="en-US" dirty="0"/>
          </a:p>
        </p:txBody>
      </p:sp>
    </p:spTree>
    <p:extLst>
      <p:ext uri="{BB962C8B-B14F-4D97-AF65-F5344CB8AC3E}">
        <p14:creationId xmlns:p14="http://schemas.microsoft.com/office/powerpoint/2010/main" val="10196625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962524"/>
          </a:xfrm>
        </p:spPr>
        <p:txBody>
          <a:bodyPr>
            <a:noAutofit/>
          </a:bodyPr>
          <a:lstStyle/>
          <a:p>
            <a:r>
              <a:rPr lang="en-US" sz="3600" dirty="0"/>
              <a:t>Oracle Against Judah and Jerusalem (</a:t>
            </a:r>
            <a:r>
              <a:rPr lang="en-US" sz="3600" dirty="0">
                <a:solidFill>
                  <a:srgbClr val="FFFF99"/>
                </a:solidFill>
              </a:rPr>
              <a:t>Isaiah 22:1-25)</a:t>
            </a:r>
            <a:endParaRPr lang="en-US" sz="36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27619" y="1030704"/>
            <a:ext cx="8688762" cy="5455683"/>
          </a:xfrm>
        </p:spPr>
        <p:txBody>
          <a:bodyPr>
            <a:normAutofit fontScale="92500" lnSpcReduction="20000"/>
          </a:bodyPr>
          <a:lstStyle/>
          <a:p>
            <a:r>
              <a:rPr lang="en-US" sz="3800" dirty="0"/>
              <a:t>The Oracle against Judah and Jerusalem breaks up into </a:t>
            </a:r>
            <a:r>
              <a:rPr lang="en-US" sz="3800" b="1" i="1" dirty="0"/>
              <a:t>two</a:t>
            </a:r>
            <a:r>
              <a:rPr lang="en-US" sz="3800" dirty="0"/>
              <a:t> major sections:</a:t>
            </a:r>
          </a:p>
          <a:p>
            <a:pPr lvl="1"/>
            <a:r>
              <a:rPr lang="en-US" sz="3100" dirty="0">
                <a:solidFill>
                  <a:srgbClr val="FFFF99"/>
                </a:solidFill>
              </a:rPr>
              <a:t>22:1-14</a:t>
            </a:r>
            <a:r>
              <a:rPr lang="en-US" sz="3100" dirty="0"/>
              <a:t> – Addresses the conduct of the nation as a whole</a:t>
            </a:r>
            <a:endParaRPr lang="en-US" sz="3100" b="1" i="1" dirty="0"/>
          </a:p>
          <a:p>
            <a:pPr lvl="1"/>
            <a:r>
              <a:rPr lang="en-US" sz="3100" dirty="0">
                <a:solidFill>
                  <a:srgbClr val="FFFF99"/>
                </a:solidFill>
              </a:rPr>
              <a:t>22:15-25</a:t>
            </a:r>
            <a:r>
              <a:rPr lang="en-US" sz="3100" dirty="0"/>
              <a:t> – Discusses two of the royal officials of Judah: Sheba and Eliakim</a:t>
            </a:r>
          </a:p>
          <a:p>
            <a:r>
              <a:rPr lang="en-US" sz="3500" dirty="0"/>
              <a:t>Both of these accounts begin by asking the question “What are you doing?” (22:1,16) and then subsequently go on to condemn the sinful behavior of those involved.</a:t>
            </a:r>
          </a:p>
          <a:p>
            <a:r>
              <a:rPr lang="en-US" sz="3500" dirty="0"/>
              <a:t>Because the outlook of the people of Judah was </a:t>
            </a:r>
            <a:r>
              <a:rPr lang="en-US" sz="3500" b="1" i="1" dirty="0"/>
              <a:t>indistinguishable</a:t>
            </a:r>
            <a:r>
              <a:rPr lang="en-US" sz="3500" dirty="0"/>
              <a:t> from that of the heathen around them, this prophesy of doom is included among Isaiah’s oracles concerning the </a:t>
            </a:r>
            <a:r>
              <a:rPr lang="en-US" sz="3500" b="1" i="1" dirty="0"/>
              <a:t>nations</a:t>
            </a:r>
            <a:r>
              <a:rPr lang="en-US" sz="3500" dirty="0"/>
              <a:t>.                                                                                                                                                                                                                                                                                                                                                                                                                                                                                                                                   </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a:t>
            </a:r>
            <a:r>
              <a:rPr lang="en-US" dirty="0">
                <a:solidFill>
                  <a:prstClr val="white"/>
                </a:solidFill>
              </a:rPr>
              <a:t>. 438)</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41246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973263"/>
          </a:xfrm>
        </p:spPr>
        <p:txBody>
          <a:bodyPr>
            <a:noAutofit/>
          </a:bodyPr>
          <a:lstStyle/>
          <a:p>
            <a:r>
              <a:rPr lang="en-US" sz="3600" dirty="0"/>
              <a:t>Oracle Against Judah and Jerusalem (Isaiah 22:1-25)</a:t>
            </a:r>
            <a:endParaRPr lang="en-US" sz="36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41281" y="973266"/>
            <a:ext cx="8775100" cy="5513122"/>
          </a:xfrm>
        </p:spPr>
        <p:txBody>
          <a:bodyPr>
            <a:normAutofit/>
          </a:bodyPr>
          <a:lstStyle/>
          <a:p>
            <a:r>
              <a:rPr lang="en-US" sz="3600" dirty="0"/>
              <a:t>One of the difficulties we encounter as we try to interpret this particular prophesy is deciding which specific historical events are being described.</a:t>
            </a:r>
            <a:r>
              <a:rPr lang="en-US" sz="3600" baseline="30000" dirty="0">
                <a:solidFill>
                  <a:prstClr val="white"/>
                </a:solidFill>
              </a:rPr>
              <a:t> 1</a:t>
            </a:r>
            <a:endParaRPr lang="en-US" sz="3600" dirty="0"/>
          </a:p>
          <a:p>
            <a:r>
              <a:rPr lang="en-US" sz="3600" dirty="0"/>
              <a:t>The Hebrew verbs in this section are Hebrew </a:t>
            </a:r>
            <a:r>
              <a:rPr lang="en-US" sz="3600" b="1" i="1" dirty="0"/>
              <a:t>perfects</a:t>
            </a:r>
            <a:r>
              <a:rPr lang="en-US" sz="3600" dirty="0"/>
              <a:t> which are used to express a “completed action” or a “state of being”, but do </a:t>
            </a:r>
            <a:r>
              <a:rPr lang="en-US" sz="3600" b="1" i="1" dirty="0"/>
              <a:t>not</a:t>
            </a:r>
            <a:r>
              <a:rPr lang="en-US" sz="3600" dirty="0"/>
              <a:t> tell us whether the action is taking place in the past, present, or future.</a:t>
            </a:r>
            <a:r>
              <a:rPr lang="en-US" sz="3600" baseline="30000" dirty="0">
                <a:solidFill>
                  <a:prstClr val="white"/>
                </a:solidFill>
              </a:rPr>
              <a:t> 2</a:t>
            </a:r>
            <a:endParaRPr lang="en-US" sz="36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210917"/>
            <a:ext cx="9144000" cy="646331"/>
          </a:xfrm>
          <a:prstGeom prst="rect">
            <a:avLst/>
          </a:prstGeom>
          <a:noFill/>
        </p:spPr>
        <p:txBody>
          <a:bodyPr wrap="square" rtlCol="0">
            <a:spAutoFit/>
          </a:bodyPr>
          <a:lstStyle/>
          <a:p>
            <a:pPr lvl="0">
              <a:defRPr/>
            </a:pPr>
            <a:r>
              <a:rPr lang="en-US" baseline="30000" dirty="0">
                <a:solidFill>
                  <a:prstClr val="white"/>
                </a:solidFill>
              </a:rPr>
              <a:t>1 </a:t>
            </a: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a:t>
            </a:r>
            <a:r>
              <a:rPr lang="en-US" dirty="0">
                <a:solidFill>
                  <a:prstClr val="white"/>
                </a:solidFill>
              </a:rPr>
              <a:t>. 438)</a:t>
            </a:r>
          </a:p>
          <a:p>
            <a:pPr lvl="0">
              <a:defRPr/>
            </a:pPr>
            <a:r>
              <a:rPr lang="en-US" baseline="30000" dirty="0">
                <a:solidFill>
                  <a:prstClr val="white"/>
                </a:solidFill>
              </a:rPr>
              <a:t>2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Pratico</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Gary D. &amp; Van Pelt, Miles V.</a:t>
            </a:r>
            <a:r>
              <a:rPr kumimoji="0" lang="en-US" sz="1800" b="0" i="0" u="none" strike="noStrike" kern="1200" cap="none" spc="0" normalizeH="0" noProof="0" dirty="0">
                <a:ln>
                  <a:noFill/>
                </a:ln>
                <a:solidFill>
                  <a:prstClr val="white"/>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Basics of Biblical Hebrew Grammar</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Zondervan (p.129)</a:t>
            </a:r>
          </a:p>
        </p:txBody>
      </p:sp>
    </p:spTree>
    <p:extLst>
      <p:ext uri="{BB962C8B-B14F-4D97-AF65-F5344CB8AC3E}">
        <p14:creationId xmlns:p14="http://schemas.microsoft.com/office/powerpoint/2010/main" val="5239715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973263"/>
          </a:xfrm>
        </p:spPr>
        <p:txBody>
          <a:bodyPr>
            <a:noAutofit/>
          </a:bodyPr>
          <a:lstStyle/>
          <a:p>
            <a:r>
              <a:rPr lang="en-US" sz="3600" dirty="0"/>
              <a:t>Oracle Against Judah and Jerusalem (Isaiah 22:1-25)</a:t>
            </a:r>
            <a:endParaRPr lang="en-US" sz="36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41281" y="973266"/>
            <a:ext cx="8775100" cy="5513122"/>
          </a:xfrm>
        </p:spPr>
        <p:txBody>
          <a:bodyPr>
            <a:normAutofit fontScale="85000" lnSpcReduction="10000"/>
          </a:bodyPr>
          <a:lstStyle/>
          <a:p>
            <a:r>
              <a:rPr lang="en-US" sz="3600" dirty="0"/>
              <a:t>Commentaries vary </a:t>
            </a:r>
            <a:r>
              <a:rPr lang="en-US" sz="3600" b="1" i="1" dirty="0"/>
              <a:t>significantly</a:t>
            </a:r>
            <a:r>
              <a:rPr lang="en-US" sz="3600" dirty="0"/>
              <a:t> in their view of which historical events Isaiah might be describing in this passage. Some possibilities are:</a:t>
            </a:r>
          </a:p>
          <a:p>
            <a:pPr lvl="1"/>
            <a:r>
              <a:rPr lang="en-US" sz="3600" dirty="0"/>
              <a:t>711 BC – when the Assyrian king Sargon devastated Ashdod (a nearby city) but then withdrew without attacking Jerusalem</a:t>
            </a:r>
          </a:p>
          <a:p>
            <a:pPr lvl="1"/>
            <a:r>
              <a:rPr lang="en-US" sz="3600" dirty="0"/>
              <a:t>701 BC – when the Assyrian king Sennacherib’s army was devastated by the LORD</a:t>
            </a:r>
          </a:p>
          <a:p>
            <a:pPr lvl="1"/>
            <a:r>
              <a:rPr lang="en-US" sz="3600" dirty="0"/>
              <a:t>586 BC – when Jerusalem fell to the Babylonians</a:t>
            </a:r>
          </a:p>
          <a:p>
            <a:r>
              <a:rPr lang="en-US" sz="3600" dirty="0"/>
              <a:t>I believe this text describes events that occur during a </a:t>
            </a:r>
            <a:r>
              <a:rPr lang="en-US" sz="3600" b="1" i="1" dirty="0"/>
              <a:t>couple</a:t>
            </a:r>
            <a:r>
              <a:rPr lang="en-US" sz="3600" dirty="0"/>
              <a:t> of these time periods, which demonstrates that the people of Judah keep having the same kinds of problems over and over throughout their history.</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a:t>
            </a:r>
            <a:r>
              <a:rPr lang="en-US" dirty="0">
                <a:solidFill>
                  <a:prstClr val="white"/>
                </a:solidFill>
              </a:rPr>
              <a:t>. 438)</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54660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1263678"/>
          </a:xfrm>
        </p:spPr>
        <p:txBody>
          <a:bodyPr>
            <a:noAutofit/>
          </a:bodyPr>
          <a:lstStyle/>
          <a:p>
            <a:r>
              <a:rPr lang="en-US" sz="3600" dirty="0">
                <a:solidFill>
                  <a:srgbClr val="FFFF99"/>
                </a:solidFill>
              </a:rPr>
              <a:t>Oracle Against Judah and Jerusalem</a:t>
            </a:r>
            <a:br>
              <a:rPr lang="en-US" sz="3600" dirty="0">
                <a:solidFill>
                  <a:srgbClr val="FFFF99"/>
                </a:solidFill>
              </a:rPr>
            </a:br>
            <a:r>
              <a:rPr lang="en-US" sz="3600" dirty="0">
                <a:solidFill>
                  <a:srgbClr val="FFFF99"/>
                </a:solidFill>
              </a:rPr>
              <a:t>(Isaiah 22:1-14)</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330393"/>
            <a:ext cx="8849665" cy="5464816"/>
          </a:xfrm>
        </p:spPr>
        <p:txBody>
          <a:bodyPr>
            <a:normAutofit fontScale="77500" lnSpcReduction="20000"/>
          </a:bodyPr>
          <a:lstStyle/>
          <a:p>
            <a:pPr marL="0" indent="0">
              <a:buNone/>
            </a:pPr>
            <a:r>
              <a:rPr lang="en-US" sz="3600" baseline="30000" dirty="0">
                <a:latin typeface="Cambria" panose="02040503050406030204" pitchFamily="18" charset="0"/>
                <a:ea typeface="Cambria" panose="02040503050406030204" pitchFamily="18" charset="0"/>
              </a:rPr>
              <a:t>22:1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an oracle about the Valley of Vision: What is the reason that all of you go up to the rooftops? </a:t>
            </a:r>
            <a:r>
              <a:rPr lang="en-US" sz="3600" baseline="30000" dirty="0">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noisy city is full of raucous sounds; the town is filled with revelry. Your slain were not cut down by the sword; they did not die in battle. </a:t>
            </a:r>
            <a:r>
              <a:rPr lang="en-US" sz="3600" baseline="30000" dirty="0">
                <a:latin typeface="Cambria" panose="02040503050406030204" pitchFamily="18" charset="0"/>
                <a:ea typeface="Cambria" panose="02040503050406030204" pitchFamily="18" charset="0"/>
              </a:rPr>
              <a:t>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All your leaders ran away together— they fled to a distant place; all your refugees were captured together— they were captured without a single arrow being shot. </a:t>
            </a:r>
            <a:r>
              <a:rPr lang="en-US" sz="3600" baseline="30000" dirty="0">
                <a:latin typeface="Cambria" panose="02040503050406030204" pitchFamily="18" charset="0"/>
                <a:ea typeface="Cambria" panose="02040503050406030204" pitchFamily="18" charset="0"/>
              </a:rPr>
              <a:t>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So I say: “Don’t look at me! I am weeping bitterly. Don’t try to console me concerning the destruction of my defenseless people.” </a:t>
            </a:r>
            <a:r>
              <a:rPr lang="en-US" sz="3600" baseline="30000" dirty="0">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For the Sovereign LORD of Heaven’s Armies has planned a day of panic, defeat, and confusion. In the Valley of Vision people shout and cry out to the hill. </a:t>
            </a:r>
            <a:r>
              <a:rPr lang="en-US" sz="3600" baseline="30000" dirty="0">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Elamites picked up the quiver and came with chariots and horsemen; the men of Kir prepared the shield. </a:t>
            </a:r>
            <a:r>
              <a:rPr lang="en-US" sz="3600" baseline="30000" dirty="0">
                <a:latin typeface="Cambria" panose="02040503050406030204" pitchFamily="18" charset="0"/>
                <a:ea typeface="Cambria" panose="02040503050406030204" pitchFamily="18" charset="0"/>
              </a:rPr>
              <a:t>7</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Your very best valleys were full of chariots; horsemen confidently took their positions at the gate. </a:t>
            </a:r>
          </a:p>
        </p:txBody>
      </p:sp>
    </p:spTree>
    <p:extLst>
      <p:ext uri="{BB962C8B-B14F-4D97-AF65-F5344CB8AC3E}">
        <p14:creationId xmlns:p14="http://schemas.microsoft.com/office/powerpoint/2010/main" val="11420542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1263678"/>
          </a:xfrm>
        </p:spPr>
        <p:txBody>
          <a:bodyPr>
            <a:noAutofit/>
          </a:bodyPr>
          <a:lstStyle/>
          <a:p>
            <a:r>
              <a:rPr lang="en-US" sz="3600" dirty="0">
                <a:solidFill>
                  <a:srgbClr val="FFFF99"/>
                </a:solidFill>
              </a:rPr>
              <a:t>Oracle Against Judah and Jerusalem</a:t>
            </a:r>
            <a:br>
              <a:rPr lang="en-US" sz="3600" dirty="0">
                <a:solidFill>
                  <a:srgbClr val="FFFF99"/>
                </a:solidFill>
              </a:rPr>
            </a:br>
            <a:r>
              <a:rPr lang="en-US" sz="3600" dirty="0">
                <a:solidFill>
                  <a:srgbClr val="FFFF99"/>
                </a:solidFill>
              </a:rPr>
              <a:t>(Isaiah 22:1-14)</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330393"/>
            <a:ext cx="8849665" cy="5464816"/>
          </a:xfrm>
        </p:spPr>
        <p:txBody>
          <a:bodyPr>
            <a:normAutofit fontScale="77500" lnSpcReduction="20000"/>
          </a:bodyPr>
          <a:lstStyle/>
          <a:p>
            <a:pPr marL="0" indent="0">
              <a:buNone/>
            </a:pPr>
            <a:r>
              <a:rPr lang="en-US" sz="3600" baseline="30000" dirty="0">
                <a:latin typeface="Cambria" panose="02040503050406030204" pitchFamily="18" charset="0"/>
                <a:ea typeface="Cambria" panose="02040503050406030204" pitchFamily="18" charset="0"/>
              </a:rPr>
              <a:t>22:8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removed the defenses of Judah. At that time you looked for the weapons in the House of the Forest. </a:t>
            </a:r>
            <a:r>
              <a:rPr lang="en-US" sz="3600" baseline="30000" dirty="0">
                <a:latin typeface="Cambria" panose="02040503050406030204" pitchFamily="18" charset="0"/>
                <a:ea typeface="Cambria" panose="02040503050406030204" pitchFamily="18" charset="0"/>
              </a:rPr>
              <a:t>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 saw the many breaks in the walls of the City of David; you stored up water in the lower pool. </a:t>
            </a:r>
            <a:r>
              <a:rPr lang="en-US" sz="3600" baseline="30000" dirty="0">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 counted the houses in Jerusalem and demolished houses so you could have material to reinforce the wall. </a:t>
            </a:r>
            <a:r>
              <a:rPr lang="en-US" sz="3600" baseline="30000" dirty="0">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 made a reservoir between the two walls for the water of the old pool— but you did not trust in the one who made it; you did not depend on the one who formed it long ago. </a:t>
            </a:r>
            <a:r>
              <a:rPr lang="en-US" sz="3600" baseline="30000" dirty="0">
                <a:latin typeface="Cambria" panose="02040503050406030204" pitchFamily="18" charset="0"/>
                <a:ea typeface="Cambria" panose="02040503050406030204" pitchFamily="18" charset="0"/>
              </a:rPr>
              <a:t>12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that time the Sovereign LORD of Heaven’s Armies called for weeping and mourning, for shaved heads and sackcloth. </a:t>
            </a:r>
            <a:r>
              <a:rPr lang="en-US" sz="3600" baseline="30000" dirty="0">
                <a:latin typeface="Cambria" panose="02040503050406030204" pitchFamily="18" charset="0"/>
                <a:ea typeface="Cambria" panose="02040503050406030204" pitchFamily="18" charset="0"/>
              </a:rPr>
              <a:t>13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But look, there is outright celebration! You say, “Kill the ox and slaughter the sheep, eat meat and drink wine. Eat and drink, for tomorrow we die!” </a:t>
            </a:r>
            <a:r>
              <a:rPr lang="en-US" sz="3600" baseline="30000" dirty="0">
                <a:latin typeface="Cambria" panose="02040503050406030204" pitchFamily="18" charset="0"/>
                <a:ea typeface="Cambria" panose="02040503050406030204" pitchFamily="18" charset="0"/>
              </a:rPr>
              <a:t>14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LORD of Heaven’s Armies told me this: “Certainly this sin will not be forgiven as long as you live,” says the Sovereign LORD of Heaven’s Armies. </a:t>
            </a:r>
          </a:p>
        </p:txBody>
      </p:sp>
    </p:spTree>
    <p:extLst>
      <p:ext uri="{BB962C8B-B14F-4D97-AF65-F5344CB8AC3E}">
        <p14:creationId xmlns:p14="http://schemas.microsoft.com/office/powerpoint/2010/main" val="42642894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94186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This is an oracle about the Valley of Vision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What is the reason that all of you go up to the rooftops?</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008587"/>
            <a:ext cx="8873212" cy="5557040"/>
          </a:xfrm>
        </p:spPr>
        <p:txBody>
          <a:bodyPr>
            <a:normAutofit lnSpcReduction="10000"/>
          </a:bodyPr>
          <a:lstStyle/>
          <a:p>
            <a:r>
              <a:rPr lang="en-US" dirty="0"/>
              <a:t>To whom is this oracle being addressed? Who are those addressed here as living in the “</a:t>
            </a:r>
            <a:r>
              <a:rPr lang="en-US" i="1" dirty="0">
                <a:solidFill>
                  <a:srgbClr val="ED7D31">
                    <a:lumMod val="60000"/>
                    <a:lumOff val="40000"/>
                  </a:srgbClr>
                </a:solidFill>
                <a:latin typeface="Cambria" panose="02040503050406030204" pitchFamily="18" charset="0"/>
                <a:ea typeface="Cambria" panose="02040503050406030204" pitchFamily="18" charset="0"/>
              </a:rPr>
              <a:t>Valley of Vision</a:t>
            </a:r>
            <a:r>
              <a:rPr lang="en-US" dirty="0"/>
              <a:t>”?</a:t>
            </a:r>
          </a:p>
          <a:p>
            <a:r>
              <a:rPr lang="en-US" dirty="0"/>
              <a:t>A little further on in the context it becomes clear that the people being addressed here are the Jews living in Judah and, specifically, in the city of Jerusalem (see verses 8 and 10).</a:t>
            </a:r>
          </a:p>
          <a:p>
            <a:r>
              <a:rPr lang="en-US" dirty="0"/>
              <a:t>The phrase “</a:t>
            </a:r>
            <a:r>
              <a:rPr lang="en-US" i="1" dirty="0">
                <a:solidFill>
                  <a:srgbClr val="ED7D31">
                    <a:lumMod val="60000"/>
                    <a:lumOff val="40000"/>
                  </a:srgbClr>
                </a:solidFill>
                <a:latin typeface="Cambria" panose="02040503050406030204" pitchFamily="18" charset="0"/>
                <a:ea typeface="Cambria" panose="02040503050406030204" pitchFamily="18" charset="0"/>
              </a:rPr>
              <a:t>Valley of Vision</a:t>
            </a:r>
            <a:r>
              <a:rPr lang="en-US" dirty="0"/>
              <a:t>” is an unusual description for Jerusalem which, though </a:t>
            </a:r>
            <a:r>
              <a:rPr lang="en-US" b="1" i="1" dirty="0"/>
              <a:t>surrounded</a:t>
            </a:r>
            <a:r>
              <a:rPr lang="en-US" dirty="0"/>
              <a:t> by valleys, was hardly a valley itself – it was, after all, located on Mount Zion!</a:t>
            </a:r>
          </a:p>
          <a:p>
            <a:r>
              <a:rPr lang="en-US" dirty="0"/>
              <a:t>And why is it called the valley of “</a:t>
            </a:r>
            <a:r>
              <a:rPr lang="en-US" i="1" dirty="0">
                <a:solidFill>
                  <a:srgbClr val="ED7D31">
                    <a:lumMod val="60000"/>
                    <a:lumOff val="40000"/>
                  </a:srgbClr>
                </a:solidFill>
                <a:latin typeface="Cambria" panose="02040503050406030204" pitchFamily="18" charset="0"/>
                <a:ea typeface="Cambria" panose="02040503050406030204" pitchFamily="18" charset="0"/>
              </a:rPr>
              <a:t>Vision</a:t>
            </a:r>
            <a:r>
              <a:rPr lang="en-US"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a:t>
            </a:r>
            <a:r>
              <a:rPr lang="en-US" dirty="0">
                <a:solidFill>
                  <a:prstClr val="white"/>
                </a:solidFill>
              </a:rPr>
              <a:t>. 439)</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16530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94186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This is an oracle about the Valley of Vision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What is the reason that all of you go up to the rooftops?</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008587"/>
            <a:ext cx="8873212" cy="5557040"/>
          </a:xfrm>
        </p:spPr>
        <p:txBody>
          <a:bodyPr>
            <a:normAutofit fontScale="85000" lnSpcReduction="20000"/>
          </a:bodyPr>
          <a:lstStyle/>
          <a:p>
            <a:r>
              <a:rPr lang="en-US" dirty="0"/>
              <a:t>The term “</a:t>
            </a:r>
            <a:r>
              <a:rPr lang="en-US" i="1" dirty="0">
                <a:solidFill>
                  <a:srgbClr val="ED7D31">
                    <a:lumMod val="60000"/>
                    <a:lumOff val="40000"/>
                  </a:srgbClr>
                </a:solidFill>
                <a:latin typeface="Cambria" panose="02040503050406030204" pitchFamily="18" charset="0"/>
                <a:ea typeface="Cambria" panose="02040503050406030204" pitchFamily="18" charset="0"/>
              </a:rPr>
              <a:t>Vision</a:t>
            </a:r>
            <a:r>
              <a:rPr lang="en-US" dirty="0"/>
              <a:t>” comes from a Hebrew root word that frequently refers to </a:t>
            </a:r>
            <a:r>
              <a:rPr lang="en-US" b="1" i="1" dirty="0"/>
              <a:t>prophetic</a:t>
            </a:r>
            <a:r>
              <a:rPr lang="en-US" dirty="0"/>
              <a:t> vision, or the reception of divine revelation.</a:t>
            </a:r>
          </a:p>
          <a:p>
            <a:r>
              <a:rPr lang="en-US" dirty="0"/>
              <a:t>And so, Judah, and particularly Jerusalem, is described here as the land blessed by the revelation of God.</a:t>
            </a:r>
          </a:p>
          <a:p>
            <a:r>
              <a:rPr lang="en-US" dirty="0"/>
              <a:t>The term “</a:t>
            </a:r>
            <a:r>
              <a:rPr lang="en-US" i="1" dirty="0">
                <a:solidFill>
                  <a:srgbClr val="ED7D31">
                    <a:lumMod val="60000"/>
                    <a:lumOff val="40000"/>
                  </a:srgbClr>
                </a:solidFill>
                <a:latin typeface="Cambria" panose="02040503050406030204" pitchFamily="18" charset="0"/>
                <a:ea typeface="Cambria" panose="02040503050406030204" pitchFamily="18" charset="0"/>
              </a:rPr>
              <a:t>Valley</a:t>
            </a:r>
            <a:r>
              <a:rPr lang="en-US" dirty="0"/>
              <a:t>” </a:t>
            </a:r>
            <a:r>
              <a:rPr lang="en-US" b="1" i="1" dirty="0"/>
              <a:t>may</a:t>
            </a:r>
            <a:r>
              <a:rPr lang="en-US" dirty="0"/>
              <a:t> have been used paradoxically: though the Jews living in this land enjoyed divinely given “</a:t>
            </a:r>
            <a:r>
              <a:rPr lang="en-US" i="1" dirty="0">
                <a:solidFill>
                  <a:srgbClr val="ED7D31">
                    <a:lumMod val="60000"/>
                    <a:lumOff val="40000"/>
                  </a:srgbClr>
                </a:solidFill>
                <a:latin typeface="Cambria" panose="02040503050406030204" pitchFamily="18" charset="0"/>
                <a:ea typeface="Cambria" panose="02040503050406030204" pitchFamily="18" charset="0"/>
              </a:rPr>
              <a:t>vision</a:t>
            </a:r>
            <a:r>
              <a:rPr lang="en-US" dirty="0"/>
              <a:t>” through God’s many prophets who were sent there, they </a:t>
            </a:r>
            <a:r>
              <a:rPr lang="en-US" b="1" i="1" dirty="0"/>
              <a:t>still</a:t>
            </a:r>
            <a:r>
              <a:rPr lang="en-US" dirty="0"/>
              <a:t> couldn’t see very far because they were (metaphorically) in a “</a:t>
            </a:r>
            <a:r>
              <a:rPr lang="en-US" i="1" dirty="0">
                <a:solidFill>
                  <a:srgbClr val="ED7D31">
                    <a:lumMod val="60000"/>
                    <a:lumOff val="40000"/>
                  </a:srgbClr>
                </a:solidFill>
                <a:latin typeface="Cambria" panose="02040503050406030204" pitchFamily="18" charset="0"/>
                <a:ea typeface="Cambria" panose="02040503050406030204" pitchFamily="18" charset="0"/>
              </a:rPr>
              <a:t>valley</a:t>
            </a:r>
            <a:r>
              <a:rPr lang="en-US" dirty="0"/>
              <a:t>” due to the fact that it repeated </a:t>
            </a:r>
            <a:r>
              <a:rPr lang="en-US" b="1" i="1" dirty="0"/>
              <a:t>rejected</a:t>
            </a:r>
            <a:r>
              <a:rPr lang="en-US" dirty="0"/>
              <a:t> those who brought them divine revelation.</a:t>
            </a:r>
          </a:p>
          <a:p>
            <a:r>
              <a:rPr lang="en-US" dirty="0"/>
              <a:t>Even Jesus will say of them many years later: “</a:t>
            </a:r>
            <a:r>
              <a:rPr lang="en-US" i="1" dirty="0">
                <a:solidFill>
                  <a:srgbClr val="ED7D31">
                    <a:lumMod val="60000"/>
                    <a:lumOff val="40000"/>
                  </a:srgbClr>
                </a:solidFill>
                <a:latin typeface="Cambria" panose="02040503050406030204" pitchFamily="18" charset="0"/>
                <a:ea typeface="Cambria" panose="02040503050406030204" pitchFamily="18" charset="0"/>
              </a:rPr>
              <a:t>O </a:t>
            </a:r>
            <a:r>
              <a:rPr lang="en-US" b="1" i="1" dirty="0">
                <a:solidFill>
                  <a:schemeClr val="accent2"/>
                </a:solidFill>
                <a:latin typeface="Cambria" panose="02040503050406030204" pitchFamily="18" charset="0"/>
                <a:ea typeface="Cambria" panose="02040503050406030204" pitchFamily="18" charset="0"/>
              </a:rPr>
              <a:t>Jerusalem, Jerusalem</a:t>
            </a:r>
            <a:r>
              <a:rPr lang="en-US" i="1" dirty="0">
                <a:solidFill>
                  <a:srgbClr val="ED7D31">
                    <a:lumMod val="60000"/>
                    <a:lumOff val="40000"/>
                  </a:srgbClr>
                </a:solidFill>
                <a:latin typeface="Cambria" panose="02040503050406030204" pitchFamily="18" charset="0"/>
                <a:ea typeface="Cambria" panose="02040503050406030204" pitchFamily="18" charset="0"/>
              </a:rPr>
              <a:t>, you who </a:t>
            </a:r>
            <a:r>
              <a:rPr lang="en-US" b="1" i="1" dirty="0">
                <a:solidFill>
                  <a:schemeClr val="accent2"/>
                </a:solidFill>
                <a:latin typeface="Cambria" panose="02040503050406030204" pitchFamily="18" charset="0"/>
                <a:ea typeface="Cambria" panose="02040503050406030204" pitchFamily="18" charset="0"/>
              </a:rPr>
              <a:t>kill the prophets </a:t>
            </a:r>
            <a:r>
              <a:rPr lang="en-US" i="1" dirty="0">
                <a:solidFill>
                  <a:srgbClr val="ED7D31">
                    <a:lumMod val="60000"/>
                    <a:lumOff val="40000"/>
                  </a:srgbClr>
                </a:solidFill>
                <a:latin typeface="Cambria" panose="02040503050406030204" pitchFamily="18" charset="0"/>
                <a:ea typeface="Cambria" panose="02040503050406030204" pitchFamily="18" charset="0"/>
              </a:rPr>
              <a:t>and </a:t>
            </a:r>
            <a:r>
              <a:rPr lang="en-US" b="1" i="1" dirty="0">
                <a:solidFill>
                  <a:srgbClr val="ED7D31">
                    <a:lumMod val="60000"/>
                    <a:lumOff val="40000"/>
                  </a:srgbClr>
                </a:solidFill>
                <a:latin typeface="Cambria" panose="02040503050406030204" pitchFamily="18" charset="0"/>
                <a:ea typeface="Cambria" panose="02040503050406030204" pitchFamily="18" charset="0"/>
              </a:rPr>
              <a:t>stone those who are sent to you</a:t>
            </a:r>
            <a:r>
              <a:rPr lang="en-US" i="1" dirty="0">
                <a:solidFill>
                  <a:srgbClr val="ED7D31">
                    <a:lumMod val="60000"/>
                    <a:lumOff val="40000"/>
                  </a:srgbClr>
                </a:solidFill>
                <a:latin typeface="Cambria" panose="02040503050406030204" pitchFamily="18" charset="0"/>
                <a:ea typeface="Cambria" panose="02040503050406030204" pitchFamily="18" charset="0"/>
              </a:rPr>
              <a:t>!</a:t>
            </a:r>
            <a:r>
              <a:rPr lang="en-US" dirty="0"/>
              <a:t>”</a:t>
            </a:r>
          </a:p>
          <a:p>
            <a:r>
              <a:rPr lang="en-US" dirty="0"/>
              <a:t>Therefore they are now given this </a:t>
            </a:r>
            <a:r>
              <a:rPr lang="en-US" b="1" i="1" dirty="0"/>
              <a:t>ominous</a:t>
            </a:r>
            <a:r>
              <a:rPr lang="en-US" dirty="0"/>
              <a:t> message that points to </a:t>
            </a:r>
            <a:r>
              <a:rPr lang="en-US" b="1" i="1" dirty="0"/>
              <a:t>divine judgment</a:t>
            </a:r>
            <a:r>
              <a:rPr lang="en-US" dirty="0"/>
              <a:t>.</a:t>
            </a:r>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a:t>
            </a:r>
            <a:r>
              <a:rPr lang="en-US" dirty="0">
                <a:solidFill>
                  <a:prstClr val="white"/>
                </a:solidFill>
              </a:rPr>
              <a:t>. 439)</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89170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89040</TotalTime>
  <Words>4084</Words>
  <Application>Microsoft Office PowerPoint</Application>
  <PresentationFormat>On-screen Show (4:3)</PresentationFormat>
  <Paragraphs>194</Paragraphs>
  <Slides>27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Calibri</vt:lpstr>
      <vt:lpstr>Calibri Light</vt:lpstr>
      <vt:lpstr>Cambria</vt:lpstr>
      <vt:lpstr>Century Gothic</vt:lpstr>
      <vt:lpstr>Office Theme</vt:lpstr>
      <vt:lpstr>2_Office Theme</vt:lpstr>
      <vt:lpstr>Highlights     From the  Book of  Isaiah</vt:lpstr>
      <vt:lpstr>The Oracles Against the Nations  (Isaiah 13-23)</vt:lpstr>
      <vt:lpstr>Oracle Against Judah and Jerusalem (Isaiah 22:1-25)</vt:lpstr>
      <vt:lpstr>Oracle Against Judah and Jerusalem (Isaiah 22:1-25)</vt:lpstr>
      <vt:lpstr>Oracle Against Judah and Jerusalem (Isaiah 22:1-25)</vt:lpstr>
      <vt:lpstr>Oracle Against Judah and Jerusalem (Isaiah 22:1-14)</vt:lpstr>
      <vt:lpstr>Oracle Against Judah and Jerusalem (Isaiah 22:1-14)</vt:lpstr>
      <vt:lpstr>22:1 This is an oracle about the Valley of Vision: What is the reason that all of you go up to the rooftops?</vt:lpstr>
      <vt:lpstr>22:1 This is an oracle about the Valley of Vision: What is the reason that all of you go up to the rooftops?</vt:lpstr>
      <vt:lpstr>22:1 This is an oracle about the Valley of Vision: What is the reason that all of you go up to the rooftops?</vt:lpstr>
      <vt:lpstr>22:2 The noisy city is full of raucous sounds; the town is filled with revelry. Your slain were not cut down by the sword; they did not die in battle.</vt:lpstr>
      <vt:lpstr>22:3 All your leaders ran away together— they fled to a distant place; all your refugees were captured together— they were captured without a single arrow being shot.</vt:lpstr>
      <vt:lpstr>22:4 So I say: “Don’t look at me! I am weeping bitterly. Don’t try to console me concerning the destruction of my defenseless people.”</vt:lpstr>
      <vt:lpstr>22:5 For the Sovereign LORD of Heaven’s Armies has planned a day of panic, defeat, and confusion. In the Valley of Vision people shout and cry out to the hill. </vt:lpstr>
      <vt:lpstr>22:6 The Elamites picked up the quiver and came with chariots and horsemen; the men of Kir prepared the shield. </vt:lpstr>
      <vt:lpstr>22:7 Your very best valleys were full of chariots; horsemen confidently took their positions at the gate. </vt:lpstr>
      <vt:lpstr>22:8 He removed the defenses of Judah. At that time you looked for the weapons in the House of the Forest.</vt:lpstr>
      <vt:lpstr>22:8 He removed the defenses of Judah. At that time you looked for the weapons in the House of the Forest.</vt:lpstr>
      <vt:lpstr>22:9 You saw the many breaks in the walls of the City of David; you stored up water in the lower pool. 10 You counted the houses in Jerusalem and demolished houses so you could have material to reinforce the wall. </vt:lpstr>
      <vt:lpstr>22:9 You saw the many breaks in the walls of the City of David; you stored up water in the lower pool. 10 You counted the houses in Jerusalem and demolished houses so you could have material to reinforce the wall. </vt:lpstr>
      <vt:lpstr>22:11 You made a reservoir between the two walls for the water of the old pool— but you did not trust in the one who made it; you did not depend on the one who formed it long ago. </vt:lpstr>
      <vt:lpstr>22:12 At that time the Sovereign LORD of Heaven’s Armies called for weeping and mourning, for shaved heads and sackcloth. </vt:lpstr>
      <vt:lpstr>22:13 But look, there is outright celebration! You say, “Kill the ox and slaughter the sheep, eat meat and drink wine. Eat and drink, for tomorrow we die!” </vt:lpstr>
      <vt:lpstr>22:14 The LORD of Heaven’s Armies told me this: “Certainly this sin will not be forgiven as long as you live,” says the Sovereign LORD of Heaven’s Armies. </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1035</cp:revision>
  <cp:lastPrinted>2023-07-23T14:11:30Z</cp:lastPrinted>
  <dcterms:created xsi:type="dcterms:W3CDTF">2022-12-04T03:23:23Z</dcterms:created>
  <dcterms:modified xsi:type="dcterms:W3CDTF">2023-07-23T14:13:08Z</dcterms:modified>
</cp:coreProperties>
</file>