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3860" r:id="rId3"/>
    <p:sldId id="3863" r:id="rId4"/>
    <p:sldId id="3869" r:id="rId5"/>
    <p:sldId id="3870" r:id="rId6"/>
    <p:sldId id="3865" r:id="rId7"/>
    <p:sldId id="3872" r:id="rId8"/>
    <p:sldId id="3873" r:id="rId9"/>
    <p:sldId id="3874" r:id="rId10"/>
    <p:sldId id="3875" r:id="rId11"/>
    <p:sldId id="3876" r:id="rId12"/>
    <p:sldId id="3864" r:id="rId13"/>
    <p:sldId id="3877" r:id="rId14"/>
    <p:sldId id="3878" r:id="rId15"/>
    <p:sldId id="3879" r:id="rId16"/>
    <p:sldId id="3880" r:id="rId17"/>
    <p:sldId id="3885" r:id="rId18"/>
    <p:sldId id="3866" r:id="rId19"/>
    <p:sldId id="3884" r:id="rId20"/>
    <p:sldId id="3883" r:id="rId21"/>
    <p:sldId id="3896" r:id="rId22"/>
    <p:sldId id="3886" r:id="rId23"/>
    <p:sldId id="3887" r:id="rId24"/>
    <p:sldId id="3891" r:id="rId25"/>
    <p:sldId id="3892" r:id="rId26"/>
    <p:sldId id="3894" r:id="rId27"/>
    <p:sldId id="3895" r:id="rId28"/>
    <p:sldId id="3888" r:id="rId29"/>
    <p:sldId id="3889" r:id="rId30"/>
    <p:sldId id="3890"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8/4/2023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8/4/2023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8/4/2023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260555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pp</a:t>
            </a:r>
            <a:r>
              <a:rPr lang="en-US" dirty="0">
                <a:solidFill>
                  <a:prstClr val="white"/>
                </a:solidFill>
              </a:rPr>
              <a:t>. 395-396)</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023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25:5</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…like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heat in a dry </a:t>
            </a:r>
            <a:r>
              <a:rPr lang="en-US" sz="2400" i="1" dirty="0">
                <a:solidFill>
                  <a:schemeClr val="accent2"/>
                </a:solidFill>
                <a:latin typeface="Cambria" panose="02040503050406030204" pitchFamily="18" charset="0"/>
                <a:ea typeface="Cambria" panose="02040503050406030204" pitchFamily="18" charset="0"/>
                <a:cs typeface="+mn-cs"/>
              </a:rPr>
              <a:t>land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humble </a:t>
            </a:r>
            <a:r>
              <a:rPr lang="en-US" sz="2400" i="1" dirty="0">
                <a:solidFill>
                  <a:schemeClr val="accent2"/>
                </a:solidFill>
                <a:latin typeface="Cambria" panose="02040503050406030204" pitchFamily="18" charset="0"/>
                <a:ea typeface="Cambria" panose="02040503050406030204" pitchFamily="18" charset="0"/>
                <a:cs typeface="+mn-cs"/>
              </a:rPr>
              <a:t>the boasting foreigners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Just as the shadow of a cloud causes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heat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subside, so he causes the song of tyrants to cease.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298996"/>
            <a:ext cx="8582802" cy="5121425"/>
          </a:xfrm>
        </p:spPr>
        <p:txBody>
          <a:bodyPr>
            <a:normAutofit fontScale="85000" lnSpcReduction="20000"/>
          </a:bodyPr>
          <a:lstStyle/>
          <a:p>
            <a:r>
              <a:rPr lang="en-US" dirty="0"/>
              <a:t>Next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heat</a:t>
            </a:r>
            <a:r>
              <a:rPr lang="en-US" dirty="0"/>
              <a:t>” figure mentioned in the previous verse is explored.</a:t>
            </a:r>
          </a:p>
          <a:p>
            <a:r>
              <a:rPr lang="en-US" dirty="0"/>
              <a:t>What before was described as the “angry threatening of the ruthless” is now described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heat in a dry land</a:t>
            </a:r>
            <a:r>
              <a:rPr lang="en-US" dirty="0"/>
              <a:t>” or,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boasting foreigners</a:t>
            </a:r>
            <a:r>
              <a:rPr lang="en-US" dirty="0"/>
              <a:t>”.</a:t>
            </a:r>
          </a:p>
          <a:p>
            <a:r>
              <a:rPr lang="en-US" dirty="0"/>
              <a:t>Such threatening, like extreme heat, can become very uncomfortable and it usually involves some form of boisterous and noisy demonstration (i.e. “</a:t>
            </a:r>
            <a:r>
              <a:rPr lang="en-US" i="1" dirty="0">
                <a:solidFill>
                  <a:srgbClr val="ED7D31">
                    <a:lumMod val="60000"/>
                    <a:lumOff val="40000"/>
                  </a:srgbClr>
                </a:solidFill>
                <a:latin typeface="Cambria" panose="02040503050406030204" pitchFamily="18" charset="0"/>
                <a:ea typeface="Cambria" panose="02040503050406030204" pitchFamily="18" charset="0"/>
              </a:rPr>
              <a:t>boasting</a:t>
            </a:r>
            <a:r>
              <a:rPr lang="en-US" dirty="0"/>
              <a:t>”) on the part of those doing the threatening.</a:t>
            </a:r>
          </a:p>
          <a:p>
            <a:r>
              <a:rPr lang="en-US" dirty="0"/>
              <a:t>But as relief from the heat can be brought about by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shadow of a cloud</a:t>
            </a:r>
            <a:r>
              <a:rPr lang="en-US" dirty="0"/>
              <a:t>”, so the Lord can give relief to those who place their hope in him.</a:t>
            </a:r>
          </a:p>
          <a:p>
            <a:r>
              <a:rPr lang="en-US" dirty="0"/>
              <a:t>Likewise, for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tyrants</a:t>
            </a:r>
            <a:r>
              <a:rPr lang="en-US" dirty="0"/>
              <a:t>” who once shouted their [triumph]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song</a:t>
            </a:r>
            <a:r>
              <a:rPr lang="en-US" dirty="0"/>
              <a:t>” with fierce and ungodly glee – when God is done with them, they and their shouting will be quite subdued.</a:t>
            </a:r>
          </a:p>
          <a:p>
            <a:endParaRPr lang="en-US" dirty="0"/>
          </a:p>
        </p:txBody>
      </p:sp>
    </p:spTree>
    <p:extLst>
      <p:ext uri="{BB962C8B-B14F-4D97-AF65-F5344CB8AC3E}">
        <p14:creationId xmlns:p14="http://schemas.microsoft.com/office/powerpoint/2010/main" val="1638707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102774"/>
          </a:xfrm>
        </p:spPr>
        <p:txBody>
          <a:bodyPr>
            <a:noAutofit/>
          </a:bodyPr>
          <a:lstStyle/>
          <a:p>
            <a:r>
              <a:rPr lang="en-US" sz="3600" dirty="0">
                <a:solidFill>
                  <a:srgbClr val="FFFF99"/>
                </a:solidFill>
              </a:rPr>
              <a:t>The Good Things God Has Prepared for His People </a:t>
            </a:r>
            <a:r>
              <a:rPr lang="en-US" sz="3600" dirty="0"/>
              <a:t>(Isaiah 25:6-9)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49131" y="1185187"/>
            <a:ext cx="8896758" cy="5610021"/>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of Heaven’s Armies will hold a banquet for all the nations on this mountain. At this banquet there will be plenty of meat and aged wine— tender meat and choicest wine. </a:t>
            </a:r>
            <a:r>
              <a:rPr lang="en-US" sz="3600" baseline="30000" dirty="0">
                <a:latin typeface="Cambria" panose="02040503050406030204" pitchFamily="18" charset="0"/>
                <a:ea typeface="Cambria" panose="02040503050406030204" pitchFamily="18" charset="0"/>
              </a:rPr>
              <a:t>7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On this mountain he will swallow up the shroud that is over all the peoples, the woven covering that is over all the nations; </a:t>
            </a:r>
            <a:r>
              <a:rPr lang="en-US" sz="36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swallow up death permanently. The Sovereign LORD will wipe away the tears from every face, and remove his people’s disgrace from all the earth. Indeed, the LORD has announced it! </a:t>
            </a:r>
            <a:r>
              <a:rPr lang="en-US" sz="3600" baseline="30000" dirty="0">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that time they will say, “Look, here is our God! We waited for him, and he delivered us. Here is the LORD! We waited for him. Let’s rejoice and celebrate his deliverance!”</a:t>
            </a:r>
          </a:p>
        </p:txBody>
      </p:sp>
    </p:spTree>
    <p:extLst>
      <p:ext uri="{BB962C8B-B14F-4D97-AF65-F5344CB8AC3E}">
        <p14:creationId xmlns:p14="http://schemas.microsoft.com/office/powerpoint/2010/main" val="2406534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023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of Heaven’s Armies will hold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banquet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all the nations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this mountain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this banquet there will be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plenty of meat and aged wine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tender meat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choicest wine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298996"/>
            <a:ext cx="8582802" cy="5121425"/>
          </a:xfrm>
        </p:spPr>
        <p:txBody>
          <a:bodyPr>
            <a:normAutofit fontScale="92500"/>
          </a:bodyPr>
          <a:lstStyle/>
          <a:p>
            <a:r>
              <a:rPr lang="en-US" dirty="0"/>
              <a:t>The blessings of that new day are described in terms of a feast or “</a:t>
            </a:r>
            <a:r>
              <a:rPr lang="en-US" i="1" dirty="0">
                <a:solidFill>
                  <a:srgbClr val="ED7D31">
                    <a:lumMod val="60000"/>
                    <a:lumOff val="40000"/>
                  </a:srgbClr>
                </a:solidFill>
                <a:latin typeface="Cambria" panose="02040503050406030204" pitchFamily="18" charset="0"/>
                <a:ea typeface="Cambria" panose="02040503050406030204" pitchFamily="18" charset="0"/>
              </a:rPr>
              <a:t>banquet</a:t>
            </a:r>
            <a:r>
              <a:rPr lang="en-US" dirty="0"/>
              <a:t>”.</a:t>
            </a:r>
          </a:p>
          <a:p>
            <a:r>
              <a:rPr lang="en-US" dirty="0"/>
              <a:t>The guests are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all</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nations</a:t>
            </a:r>
            <a:r>
              <a:rPr lang="en-US" dirty="0"/>
              <a:t>”. </a:t>
            </a:r>
          </a:p>
          <a:p>
            <a:r>
              <a:rPr lang="en-US" dirty="0"/>
              <a:t>Apparently they have come to </a:t>
            </a:r>
            <a:r>
              <a:rPr lang="en-US" b="1" i="1" dirty="0"/>
              <a:t>worship</a:t>
            </a:r>
            <a:r>
              <a:rPr lang="en-US" dirty="0"/>
              <a:t> the LORD, for the feast takes place on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this mountain</a:t>
            </a:r>
            <a:r>
              <a:rPr lang="en-US" dirty="0"/>
              <a:t>”, which, of course, is Mount Zion – the abode of God.</a:t>
            </a:r>
          </a:p>
          <a:p>
            <a:r>
              <a:rPr lang="en-US" dirty="0"/>
              <a:t>All who come to worship are given </a:t>
            </a:r>
            <a:r>
              <a:rPr lang="en-US" b="1" i="1" dirty="0"/>
              <a:t>rich food</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plenty of [tender] meat </a:t>
            </a:r>
            <a:r>
              <a:rPr lang="en-US" dirty="0"/>
              <a:t>” and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choicest [aged] wine</a:t>
            </a:r>
            <a:r>
              <a:rPr lang="en-US" dirty="0"/>
              <a:t>”) by the LORD, who is their host.</a:t>
            </a:r>
          </a:p>
          <a:p>
            <a:r>
              <a:rPr lang="en-US" dirty="0"/>
              <a:t>In that day, the wall of separation between Israel and the Gentiles is no more.</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pp. 396-397)</a:t>
            </a:r>
          </a:p>
        </p:txBody>
      </p:sp>
    </p:spTree>
    <p:extLst>
      <p:ext uri="{BB962C8B-B14F-4D97-AF65-F5344CB8AC3E}">
        <p14:creationId xmlns:p14="http://schemas.microsoft.com/office/powerpoint/2010/main" val="1133188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8633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On this mountain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will swallow up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shroud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that is over all the peoples,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woven covering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that is over all the nations;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970871"/>
            <a:ext cx="8582802" cy="5517795"/>
          </a:xfrm>
        </p:spPr>
        <p:txBody>
          <a:bodyPr>
            <a:normAutofit fontScale="85000" lnSpcReduction="10000"/>
          </a:bodyPr>
          <a:lstStyle/>
          <a:p>
            <a:r>
              <a:rPr lang="en-US" dirty="0"/>
              <a:t>The LORD will act to ensure that nothing detracts from the enjoyment of the banquet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on this mountain</a:t>
            </a:r>
            <a:r>
              <a:rPr lang="en-US" dirty="0"/>
              <a:t>” (Mount Zion).</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shroud</a:t>
            </a:r>
            <a:r>
              <a:rPr lang="en-US" dirty="0"/>
              <a:t>” which the LORD removes is a mourning garment with which those who sorrowed were accustomed to cover their faces in a gesture of grief and despair (cf. 2 Sam 15:30; 19:4; Jer 14:3).</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woven covering</a:t>
            </a:r>
            <a:r>
              <a:rPr lang="en-US" dirty="0"/>
              <a:t>” is a piece of heavy woven cloth which here functions as a shroud over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all the nations</a:t>
            </a:r>
            <a:r>
              <a:rPr lang="en-US" dirty="0"/>
              <a:t>”, a symbol of the frigid grasp death has on all.</a:t>
            </a:r>
          </a:p>
          <a:p>
            <a:r>
              <a:rPr lang="en-US" dirty="0"/>
              <a:t>Our earthly banquets are dampened by awareness of our mortality, for there can be no truly unrestrained happiness while the final enemy (death) still stalks the earth.</a:t>
            </a:r>
          </a:p>
          <a:p>
            <a:r>
              <a:rPr lang="en-US" dirty="0"/>
              <a:t>But the LORD will not permit the banquet of the New Jerusalem to be marred by the dark shadow of death.</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506)</a:t>
            </a:r>
          </a:p>
        </p:txBody>
      </p:sp>
    </p:spTree>
    <p:extLst>
      <p:ext uri="{BB962C8B-B14F-4D97-AF65-F5344CB8AC3E}">
        <p14:creationId xmlns:p14="http://schemas.microsoft.com/office/powerpoint/2010/main" val="14059172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swallow up death permanently</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Sovereign LORD will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wipe away the tears from every face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remove his people’s disgrace from all the earth. Indeed, the LORD has announced it!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157717"/>
            <a:ext cx="8582802" cy="5330949"/>
          </a:xfrm>
        </p:spPr>
        <p:txBody>
          <a:bodyPr>
            <a:normAutofit fontScale="92500" lnSpcReduction="10000"/>
          </a:bodyPr>
          <a:lstStyle/>
          <a:p>
            <a:r>
              <a:rPr lang="en-US" dirty="0"/>
              <a:t>Isaiah restates the matter in even clearer and bolder terms: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will swallow up death permanently</a:t>
            </a:r>
            <a:r>
              <a:rPr lang="en-US" dirty="0"/>
              <a:t>”.</a:t>
            </a:r>
          </a:p>
          <a:p>
            <a:r>
              <a:rPr lang="en-US" dirty="0"/>
              <a:t>In the mythology of the surrounding nations, Death was a god with an insatiable appetite.</a:t>
            </a:r>
          </a:p>
          <a:p>
            <a:r>
              <a:rPr lang="en-US" dirty="0"/>
              <a:t>In the reversal caused by the LORD’s intervention, the “swallower” will be “</a:t>
            </a:r>
            <a:r>
              <a:rPr lang="en-US" i="1" dirty="0">
                <a:solidFill>
                  <a:srgbClr val="ED7D31">
                    <a:lumMod val="60000"/>
                    <a:lumOff val="40000"/>
                  </a:srgbClr>
                </a:solidFill>
                <a:latin typeface="Cambria" panose="02040503050406030204" pitchFamily="18" charset="0"/>
                <a:ea typeface="Cambria" panose="02040503050406030204" pitchFamily="18" charset="0"/>
              </a:rPr>
              <a:t>swallow[ed] up</a:t>
            </a:r>
            <a:r>
              <a:rPr lang="en-US" dirty="0"/>
              <a:t>”.</a:t>
            </a:r>
          </a:p>
          <a:p>
            <a:r>
              <a:rPr lang="en-US" dirty="0"/>
              <a:t>The LORD will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wipe away the tears from every face</a:t>
            </a:r>
            <a:r>
              <a:rPr lang="en-US" dirty="0"/>
              <a:t>”. This is a picture of parental compassion and care.</a:t>
            </a:r>
          </a:p>
          <a:p>
            <a:r>
              <a:rPr lang="en-US" dirty="0"/>
              <a:t>The LORD knows the </a:t>
            </a:r>
            <a:r>
              <a:rPr lang="en-US" b="1" i="1" dirty="0"/>
              <a:t>heartache</a:t>
            </a:r>
            <a:r>
              <a:rPr lang="en-US" dirty="0"/>
              <a:t> that sin has brought into his creation and in that final day he will not allow it to continue any longer.</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507)</a:t>
            </a:r>
          </a:p>
        </p:txBody>
      </p:sp>
    </p:spTree>
    <p:extLst>
      <p:ext uri="{BB962C8B-B14F-4D97-AF65-F5344CB8AC3E}">
        <p14:creationId xmlns:p14="http://schemas.microsoft.com/office/powerpoint/2010/main" val="12993673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swallow up death permanently. The Sovereign LORD will wipe away the tears from every face, and remove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his people’s disgrace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from all the earth. Indeed, the LORD has announced it!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157717"/>
            <a:ext cx="8582802" cy="5330949"/>
          </a:xfrm>
        </p:spPr>
        <p:txBody>
          <a:bodyPr>
            <a:normAutofit/>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his people’s disgrace</a:t>
            </a:r>
            <a:r>
              <a:rPr lang="en-US" dirty="0"/>
              <a:t>” refers to the taunts and insults God’s people have endured from others because of their relationship  with the LORD.</a:t>
            </a:r>
          </a:p>
          <a:p>
            <a:r>
              <a:rPr lang="en-US" dirty="0"/>
              <a:t>In that day, as the all the nations turn toward Zion, all the shame, failure, and loss experienced by God’s people over the years will be made up for. </a:t>
            </a:r>
          </a:p>
          <a:p>
            <a:r>
              <a:rPr lang="en-US" dirty="0"/>
              <a:t>In fact, in that day, it will be known by </a:t>
            </a:r>
            <a:r>
              <a:rPr lang="en-US" b="1" i="1" dirty="0"/>
              <a:t>all</a:t>
            </a:r>
            <a:r>
              <a:rPr lang="en-US" dirty="0"/>
              <a:t> that the salvation of the world comes through God’s people.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507)</a:t>
            </a:r>
          </a:p>
        </p:txBody>
      </p:sp>
    </p:spTree>
    <p:extLst>
      <p:ext uri="{BB962C8B-B14F-4D97-AF65-F5344CB8AC3E}">
        <p14:creationId xmlns:p14="http://schemas.microsoft.com/office/powerpoint/2010/main" val="13681682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1846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At that time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they will say,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Look, here is our God!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We waited for him, and he delivered us. Here is the LORD! We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waited for him</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Let’s rejoice and celebrate his deliverance!”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9654" y="1181263"/>
            <a:ext cx="8582802" cy="5455004"/>
          </a:xfrm>
        </p:spPr>
        <p:txBody>
          <a:bodyPr>
            <a:normAutofit fontScale="85000" lnSpcReduction="10000"/>
          </a:bodyPr>
          <a:lstStyle/>
          <a:p>
            <a:r>
              <a:rPr lang="en-US" dirty="0"/>
              <a:t>Having described the glorious realities to be found and enjoyed in the coming kingdom, Isaiah introduces a song of thanksgiving from the lips of those who experienced deliverance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that time</a:t>
            </a:r>
            <a:r>
              <a:rPr lang="en-US" dirty="0"/>
              <a:t>”.</a:t>
            </a:r>
          </a:p>
          <a:p>
            <a:r>
              <a:rPr lang="en-US" dirty="0"/>
              <a:t>They will triumphantly proclaim: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Look, here is our God!</a:t>
            </a:r>
            <a:r>
              <a:rPr lang="en-US" dirty="0"/>
              <a:t>”</a:t>
            </a:r>
          </a:p>
          <a:p>
            <a:r>
              <a:rPr lang="en-US" dirty="0"/>
              <a:t>They will testify that they did not put their faith in God in vain.</a:t>
            </a:r>
          </a:p>
          <a:p>
            <a:r>
              <a:rPr lang="en-US" dirty="0"/>
              <a:t>Though the LORD’s response had not been </a:t>
            </a:r>
            <a:r>
              <a:rPr lang="en-US" b="1" i="1" dirty="0"/>
              <a:t>immediate</a:t>
            </a:r>
            <a:r>
              <a:rPr lang="en-US" dirty="0"/>
              <a:t>, they were </a:t>
            </a:r>
            <a:r>
              <a:rPr lang="en-US" b="1" i="1" dirty="0"/>
              <a:t>confident</a:t>
            </a:r>
            <a:r>
              <a:rPr lang="en-US" dirty="0"/>
              <a:t> in his timing  and ability, and so they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waited for him</a:t>
            </a:r>
            <a:r>
              <a:rPr lang="en-US" dirty="0"/>
              <a:t>” to arise and scatter all the hostile forces that marred his creation.</a:t>
            </a:r>
          </a:p>
          <a:p>
            <a:r>
              <a:rPr lang="en-US" dirty="0"/>
              <a:t>Now that their faith had been </a:t>
            </a:r>
            <a:r>
              <a:rPr lang="en-US" b="1" i="1" dirty="0"/>
              <a:t>fully</a:t>
            </a:r>
            <a:r>
              <a:rPr lang="en-US" dirty="0"/>
              <a:t> </a:t>
            </a:r>
            <a:r>
              <a:rPr lang="en-US" b="1" i="1" dirty="0"/>
              <a:t>vindicated</a:t>
            </a:r>
            <a:r>
              <a:rPr lang="en-US" dirty="0"/>
              <a:t>, they are heard engaging in mutual exhortation to praise God – a response that should stimulate the faith of those to whom Isaiah spoke while they too still wait.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508)</a:t>
            </a:r>
          </a:p>
        </p:txBody>
      </p:sp>
    </p:spTree>
    <p:extLst>
      <p:ext uri="{BB962C8B-B14F-4D97-AF65-F5344CB8AC3E}">
        <p14:creationId xmlns:p14="http://schemas.microsoft.com/office/powerpoint/2010/main" val="588379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754235"/>
          </a:xfrm>
        </p:spPr>
        <p:txBody>
          <a:bodyPr>
            <a:noAutofit/>
          </a:bodyPr>
          <a:lstStyle/>
          <a:p>
            <a:r>
              <a:rPr lang="en-US" sz="4000" dirty="0">
                <a:solidFill>
                  <a:srgbClr val="FFFF99"/>
                </a:solidFill>
              </a:rPr>
              <a:t>The Overthrow of Moab – A</a:t>
            </a:r>
            <a:r>
              <a:rPr lang="en-US" sz="4000" dirty="0"/>
              <a:t>n </a:t>
            </a:r>
            <a:r>
              <a:rPr lang="en-US" sz="4000" dirty="0">
                <a:solidFill>
                  <a:srgbClr val="FFFF99"/>
                </a:solidFill>
              </a:rPr>
              <a:t>Enemy of God’s People </a:t>
            </a:r>
            <a:br>
              <a:rPr lang="en-US" sz="4000" dirty="0">
                <a:solidFill>
                  <a:srgbClr val="FFFF99"/>
                </a:solidFill>
              </a:rPr>
            </a:br>
            <a:r>
              <a:rPr lang="en-US" sz="4000" dirty="0"/>
              <a:t>(Isaiah 25:10-12)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958307"/>
            <a:ext cx="8849665" cy="4836901"/>
          </a:xfrm>
        </p:spPr>
        <p:txBody>
          <a:bodyPr>
            <a:normAutofit fontScale="92500"/>
          </a:bodyPr>
          <a:lstStyle/>
          <a:p>
            <a:pPr marL="0" indent="0">
              <a:buNone/>
            </a:pPr>
            <a:r>
              <a:rPr lang="en-US" sz="36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LORD’s power will make this mountain secure.</a:t>
            </a:r>
            <a:r>
              <a:rPr lang="en-US" sz="3600" baseline="30000" dirty="0">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Moab will be trampled down where it stands, as a heap of straw is trampled down in a manure pile. </a:t>
            </a:r>
            <a:r>
              <a:rPr lang="en-US" sz="36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Moab will spread out its hands in the middle of it, just as a swimmer spreads his hands to swim; the Lord will bring down Moab’s pride as it spreads its hands. </a:t>
            </a:r>
            <a:r>
              <a:rPr lang="en-US" sz="3600" baseline="30000" dirty="0">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fortified city (along with the very tops of your walls) he will knock down, he will bring it down, he will throw it down to the dusty ground. </a:t>
            </a:r>
          </a:p>
        </p:txBody>
      </p:sp>
    </p:spTree>
    <p:extLst>
      <p:ext uri="{BB962C8B-B14F-4D97-AF65-F5344CB8AC3E}">
        <p14:creationId xmlns:p14="http://schemas.microsoft.com/office/powerpoint/2010/main" val="4122272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LORD’s power will make this mountain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secure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Moab will be trampled down where it stands, as a heap of straw is trampled down in a manure pile.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157717"/>
            <a:ext cx="8582802" cy="5330949"/>
          </a:xfrm>
        </p:spPr>
        <p:txBody>
          <a:bodyPr>
            <a:normAutofit fontScale="92500" lnSpcReduction="2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a:t>
            </a:r>
            <a:r>
              <a:rPr lang="en-US" dirty="0"/>
              <a:t>” introduces the next three verses as a further explanation of the changes that will occur on the final day of divine intervention.</a:t>
            </a:r>
          </a:p>
          <a:p>
            <a:r>
              <a:rPr lang="en-US" dirty="0"/>
              <a:t>There are two sides to the situation.</a:t>
            </a:r>
          </a:p>
          <a:p>
            <a:r>
              <a:rPr lang="en-US" dirty="0"/>
              <a:t>On one hand, the LORD will make Mount Zion “</a:t>
            </a:r>
            <a:r>
              <a:rPr lang="en-US" i="1" dirty="0">
                <a:solidFill>
                  <a:srgbClr val="ED7D31">
                    <a:lumMod val="60000"/>
                    <a:lumOff val="40000"/>
                  </a:srgbClr>
                </a:solidFill>
                <a:latin typeface="Cambria" panose="02040503050406030204" pitchFamily="18" charset="0"/>
                <a:ea typeface="Cambria" panose="02040503050406030204" pitchFamily="18" charset="0"/>
              </a:rPr>
              <a:t>secure</a:t>
            </a:r>
            <a:r>
              <a:rPr lang="en-US" b="1" i="1" dirty="0"/>
              <a:t>”</a:t>
            </a:r>
            <a:r>
              <a:rPr lang="en-US" dirty="0"/>
              <a:t> for </a:t>
            </a:r>
            <a:r>
              <a:rPr lang="en-US" b="1" i="1" dirty="0"/>
              <a:t>his people</a:t>
            </a:r>
            <a:r>
              <a:rPr lang="en-US" dirty="0"/>
              <a:t>.</a:t>
            </a:r>
          </a:p>
          <a:p>
            <a:r>
              <a:rPr lang="en-US" dirty="0"/>
              <a:t>However there is another </a:t>
            </a:r>
            <a:r>
              <a:rPr lang="en-US" b="1" i="1" dirty="0"/>
              <a:t>sobering</a:t>
            </a:r>
            <a:r>
              <a:rPr lang="en-US" dirty="0"/>
              <a:t> side to the final establishment of God’s kingdom.</a:t>
            </a:r>
          </a:p>
          <a:p>
            <a:r>
              <a:rPr lang="en-US" dirty="0"/>
              <a:t>The fact that all nations are represented among the guests at the heavenly banquet does </a:t>
            </a:r>
            <a:r>
              <a:rPr lang="en-US" b="1" i="1" dirty="0"/>
              <a:t>not</a:t>
            </a:r>
            <a:r>
              <a:rPr lang="en-US" dirty="0"/>
              <a:t> mean that </a:t>
            </a:r>
            <a:r>
              <a:rPr lang="en-US" b="1" i="1" dirty="0"/>
              <a:t>everyone</a:t>
            </a:r>
            <a:r>
              <a:rPr lang="en-US" dirty="0"/>
              <a:t> has responded to the invitation that was extended.</a:t>
            </a:r>
          </a:p>
          <a:p>
            <a:r>
              <a:rPr lang="en-US" dirty="0"/>
              <a:t>Those who have refused to come must now face the reality of </a:t>
            </a:r>
            <a:r>
              <a:rPr lang="en-US" b="1" i="1" dirty="0"/>
              <a:t>divine judgement</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509)</a:t>
            </a:r>
          </a:p>
        </p:txBody>
      </p:sp>
    </p:spTree>
    <p:extLst>
      <p:ext uri="{BB962C8B-B14F-4D97-AF65-F5344CB8AC3E}">
        <p14:creationId xmlns:p14="http://schemas.microsoft.com/office/powerpoint/2010/main" val="20809311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the LORD’s power will make this mountain secure.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Moab</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be trampled down where it stands, as a heap of straw is trampled down in a manure pile.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232283"/>
            <a:ext cx="8582802" cy="5256384"/>
          </a:xfrm>
        </p:spPr>
        <p:txBody>
          <a:bodyPr>
            <a:normAutofit/>
          </a:bodyPr>
          <a:lstStyle/>
          <a:p>
            <a:r>
              <a:rPr lang="en-US" dirty="0"/>
              <a:t>At first it may seem puzzling as to why the LORD singles out “</a:t>
            </a:r>
            <a:r>
              <a:rPr lang="en-US" i="1" dirty="0">
                <a:solidFill>
                  <a:srgbClr val="ED7D31">
                    <a:lumMod val="60000"/>
                    <a:lumOff val="40000"/>
                  </a:srgbClr>
                </a:solidFill>
                <a:latin typeface="Cambria" panose="02040503050406030204" pitchFamily="18" charset="0"/>
                <a:ea typeface="Cambria" panose="02040503050406030204" pitchFamily="18" charset="0"/>
              </a:rPr>
              <a:t>Moab</a:t>
            </a:r>
            <a:r>
              <a:rPr lang="en-US" dirty="0"/>
              <a:t>” as an example of the lost.</a:t>
            </a:r>
          </a:p>
          <a:p>
            <a:r>
              <a:rPr lang="en-US" dirty="0"/>
              <a:t>Especially since, in the previous section (“</a:t>
            </a:r>
            <a:r>
              <a:rPr lang="en-US" dirty="0">
                <a:solidFill>
                  <a:srgbClr val="FFFF99"/>
                </a:solidFill>
              </a:rPr>
              <a:t>The Oracles Against the Nations </a:t>
            </a:r>
            <a:r>
              <a:rPr lang="en-US" dirty="0"/>
              <a:t>”), Isaiah considered that nation with a measure of </a:t>
            </a:r>
            <a:r>
              <a:rPr lang="en-US" b="1" i="1" dirty="0"/>
              <a:t>sympathy:</a:t>
            </a:r>
            <a:endParaRPr lang="en-US" dirty="0"/>
          </a:p>
          <a:p>
            <a:pPr lvl="1"/>
            <a:r>
              <a:rPr lang="en-US" i="1" dirty="0">
                <a:solidFill>
                  <a:srgbClr val="ED7D31">
                    <a:lumMod val="60000"/>
                    <a:lumOff val="40000"/>
                  </a:srgbClr>
                </a:solidFill>
                <a:latin typeface="Cambria" panose="02040503050406030204" pitchFamily="18" charset="0"/>
                <a:ea typeface="Cambria" panose="02040503050406030204" pitchFamily="18" charset="0"/>
              </a:rPr>
              <a:t>My heart cries out because of Moab’s plight </a:t>
            </a:r>
            <a:r>
              <a:rPr lang="en-US" dirty="0"/>
              <a:t>(Isaiah 15:5)</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Please let the Moabite fugitives live among you. Hide them from the destroyer!” </a:t>
            </a:r>
            <a:r>
              <a:rPr lang="en-US" dirty="0"/>
              <a:t>(Isaiah 16:4)</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So my heart constantly sighs for Moab, like the strumming of a harp </a:t>
            </a:r>
            <a:r>
              <a:rPr lang="en-US" dirty="0"/>
              <a:t>(Isaiah 16:11)</a:t>
            </a:r>
            <a:endParaRPr lang="en-US" i="1" dirty="0">
              <a:solidFill>
                <a:srgbClr val="ED7D31">
                  <a:lumMod val="60000"/>
                  <a:lumOff val="40000"/>
                </a:srgbClr>
              </a:solidFill>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509)</a:t>
            </a:r>
          </a:p>
        </p:txBody>
      </p:sp>
    </p:spTree>
    <p:extLst>
      <p:ext uri="{BB962C8B-B14F-4D97-AF65-F5344CB8AC3E}">
        <p14:creationId xmlns:p14="http://schemas.microsoft.com/office/powerpoint/2010/main" val="42253460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16434"/>
          </a:xfrm>
        </p:spPr>
        <p:txBody>
          <a:bodyPr>
            <a:noAutofit/>
          </a:bodyPr>
          <a:lstStyle/>
          <a:p>
            <a:r>
              <a:rPr lang="en-US" sz="3600" dirty="0"/>
              <a:t>God Will Accomplish All His Purposes</a:t>
            </a:r>
            <a:br>
              <a:rPr lang="en-US" sz="3600" dirty="0">
                <a:solidFill>
                  <a:srgbClr val="FFFF99"/>
                </a:solidFill>
              </a:rPr>
            </a:br>
            <a:r>
              <a:rPr lang="en-US" sz="3600" dirty="0"/>
              <a:t>(Isaiah 24-27)</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62939" y="1075304"/>
            <a:ext cx="8688762" cy="5499701"/>
          </a:xfrm>
        </p:spPr>
        <p:txBody>
          <a:bodyPr>
            <a:normAutofit fontScale="77500" lnSpcReduction="20000"/>
          </a:bodyPr>
          <a:lstStyle/>
          <a:p>
            <a:r>
              <a:rPr lang="en-US" sz="3600" dirty="0"/>
              <a:t>Today we move into a new major section of the book of Isaiah: chapters 24-27.</a:t>
            </a:r>
          </a:p>
          <a:p>
            <a:r>
              <a:rPr lang="en-US" sz="3600" dirty="0"/>
              <a:t>These four chapters together are the </a:t>
            </a:r>
            <a:r>
              <a:rPr lang="en-US" sz="3600" b="1" i="1" dirty="0"/>
              <a:t>climax</a:t>
            </a:r>
            <a:r>
              <a:rPr lang="en-US" sz="3600" dirty="0"/>
              <a:t> of the whole second part of the book (chapters 13-27). </a:t>
            </a:r>
          </a:p>
          <a:p>
            <a:r>
              <a:rPr lang="en-US" sz="3600" dirty="0"/>
              <a:t>Here individual nations (like we saw in the “</a:t>
            </a:r>
            <a:r>
              <a:rPr lang="en-US" sz="3600" dirty="0">
                <a:solidFill>
                  <a:srgbClr val="FFFF99"/>
                </a:solidFill>
              </a:rPr>
              <a:t>The Oracles Against the Nations </a:t>
            </a:r>
            <a:r>
              <a:rPr lang="en-US" sz="3600" dirty="0"/>
              <a:t>” in chapters 13-23) are no longer in view as Isaiah’s focus broadens to encompass the </a:t>
            </a:r>
            <a:r>
              <a:rPr lang="en-US" sz="3600" b="1" i="1" dirty="0"/>
              <a:t>whole earth</a:t>
            </a:r>
            <a:r>
              <a:rPr lang="en-US" sz="3600" dirty="0"/>
              <a:t> (cf. 24:1).</a:t>
            </a:r>
          </a:p>
          <a:p>
            <a:r>
              <a:rPr lang="en-US" sz="3600" dirty="0"/>
              <a:t>A major theme in this section is the </a:t>
            </a:r>
            <a:r>
              <a:rPr lang="en-US" sz="3600" b="1" i="1" dirty="0"/>
              <a:t>triumph</a:t>
            </a:r>
            <a:r>
              <a:rPr lang="en-US" sz="3600" dirty="0"/>
              <a:t> of God, which is </a:t>
            </a:r>
            <a:r>
              <a:rPr lang="en-US" sz="3600" b="1" i="1" dirty="0"/>
              <a:t>good news</a:t>
            </a:r>
            <a:r>
              <a:rPr lang="en-US" sz="3600" dirty="0"/>
              <a:t> for God’s people because it means that the reign of sin and death is </a:t>
            </a:r>
            <a:r>
              <a:rPr lang="en-US" sz="3600" b="1" i="1" dirty="0"/>
              <a:t>over</a:t>
            </a:r>
            <a:r>
              <a:rPr lang="en-US" sz="3600" dirty="0"/>
              <a:t>. </a:t>
            </a:r>
          </a:p>
          <a:p>
            <a:r>
              <a:rPr lang="en-US" sz="3600" dirty="0"/>
              <a:t>The kingdom of God has at last come in its fullness! </a:t>
            </a:r>
          </a:p>
          <a:p>
            <a:r>
              <a:rPr lang="en-US" sz="3600" dirty="0"/>
              <a:t>This “apocalypse” or “unveiling” of the climax of God’s plan for the ages in many ways anticipates that </a:t>
            </a:r>
            <a:r>
              <a:rPr lang="en-US" sz="3600" b="1" i="1" dirty="0"/>
              <a:t>better-known</a:t>
            </a:r>
            <a:r>
              <a:rPr lang="en-US" sz="3600" dirty="0"/>
              <a:t> apocalypse, the book of Revelation, which serves as the grand finale of the Bible as a whole.</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Webb, Barry G.. The Message of Isaiah (The Bible Speaks Today Series) (p. 105).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8373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the LORD’s power will make this mountain secure.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Moab</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be trampled down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where it stands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as a heap of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straw</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trampled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down in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manure pile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232283"/>
            <a:ext cx="8582802" cy="5256384"/>
          </a:xfrm>
        </p:spPr>
        <p:txBody>
          <a:bodyPr>
            <a:normAutofit fontScale="92500"/>
          </a:bodyPr>
          <a:lstStyle/>
          <a:p>
            <a:r>
              <a:rPr lang="en-US" dirty="0"/>
              <a:t>Perhaps the clue is that, instead of being at Zion, Moab remained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where it stands</a:t>
            </a:r>
            <a:r>
              <a:rPr lang="en-US" dirty="0"/>
              <a:t>”, and so represents, not the </a:t>
            </a:r>
            <a:r>
              <a:rPr lang="en-US" b="1" i="1" dirty="0"/>
              <a:t>extreme</a:t>
            </a:r>
            <a:r>
              <a:rPr lang="en-US" dirty="0"/>
              <a:t> of those who exhibit hatred against the LORD and his people, but those who, though they had the truth presented to them, have failed to respond as they should and come to Zion.</a:t>
            </a:r>
          </a:p>
          <a:p>
            <a:r>
              <a:rPr lang="en-US" dirty="0"/>
              <a:t>In the final judgment an irrevocable separation will be made for Moab as much as for Babylon.</a:t>
            </a:r>
          </a:p>
          <a:p>
            <a:r>
              <a:rPr lang="en-US" dirty="0"/>
              <a:t>In the very place where Moab chose to remain, it will be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trampled</a:t>
            </a:r>
            <a:r>
              <a:rPr lang="en-US" dirty="0"/>
              <a:t>” under the foot of God, and left to rot like trodden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straw</a:t>
            </a:r>
            <a:r>
              <a:rPr lang="en-US" dirty="0"/>
              <a:t>” in a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manure pile</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509)</a:t>
            </a:r>
          </a:p>
        </p:txBody>
      </p:sp>
    </p:spTree>
    <p:extLst>
      <p:ext uri="{BB962C8B-B14F-4D97-AF65-F5344CB8AC3E}">
        <p14:creationId xmlns:p14="http://schemas.microsoft.com/office/powerpoint/2010/main" val="12728903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Moab will spread out its hands in the middle of it, just as a swimmer spreads his hands to swim;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Lord will bring down Moab’s pride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as it spreads its hands.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232283"/>
            <a:ext cx="8582802" cy="5256384"/>
          </a:xfrm>
        </p:spPr>
        <p:txBody>
          <a:bodyPr>
            <a:normAutofit fontScale="92500" lnSpcReduction="20000"/>
          </a:bodyPr>
          <a:lstStyle/>
          <a:p>
            <a:r>
              <a:rPr lang="en-US" dirty="0"/>
              <a:t>Moab will try to stay alive in the middle of the dung pit by spreading out his arms as though to swim, but all his efforts will be ineffective.</a:t>
            </a:r>
          </a:p>
          <a:p>
            <a:r>
              <a:rPr lang="en-US" dirty="0"/>
              <a:t>Those who do not accept the royal invitation to the LORD’s banquet will experience his judgement against them.</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Lord will bring down Moab’s pride</a:t>
            </a:r>
            <a:r>
              <a:rPr lang="en-US" dirty="0"/>
              <a:t>”</a:t>
            </a:r>
          </a:p>
          <a:p>
            <a:r>
              <a:rPr lang="en-US" dirty="0"/>
              <a:t>The haughty presumption of those who set themselves against the LORD and figured they could do things their own way will be exposed for what it really is.</a:t>
            </a:r>
          </a:p>
          <a:p>
            <a:r>
              <a:rPr lang="en-US" dirty="0"/>
              <a:t>All of the efforts that the Moabites make to sustain themselves through their own efforts will count for nothing.</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510-511)</a:t>
            </a:r>
          </a:p>
        </p:txBody>
      </p:sp>
    </p:spTree>
    <p:extLst>
      <p:ext uri="{BB962C8B-B14F-4D97-AF65-F5344CB8AC3E}">
        <p14:creationId xmlns:p14="http://schemas.microsoft.com/office/powerpoint/2010/main" val="39033580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0792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25:</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fortified city (along with the very tops of your walls) he will knock down, he will bring it down, he will throw it down to the dusty ground.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232283"/>
            <a:ext cx="8582802" cy="5256384"/>
          </a:xfrm>
        </p:spPr>
        <p:txBody>
          <a:bodyPr>
            <a:normAutofit/>
          </a:bodyPr>
          <a:lstStyle/>
          <a:p>
            <a:r>
              <a:rPr lang="en-US" dirty="0"/>
              <a:t>Isaiah turns to address Moab and declares that, no matter how high and well fortified their cities were, they would prove no match for the LORD.</a:t>
            </a:r>
          </a:p>
          <a:p>
            <a:r>
              <a:rPr lang="en-US" dirty="0"/>
              <a:t>Their destruction is certain.</a:t>
            </a:r>
          </a:p>
          <a:p>
            <a:r>
              <a:rPr lang="en-US" dirty="0"/>
              <a:t>Nothing will be left standing before the might of the LORD.</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511)</a:t>
            </a:r>
          </a:p>
        </p:txBody>
      </p:sp>
    </p:spTree>
    <p:extLst>
      <p:ext uri="{BB962C8B-B14F-4D97-AF65-F5344CB8AC3E}">
        <p14:creationId xmlns:p14="http://schemas.microsoft.com/office/powerpoint/2010/main" val="32714974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25:8</a:t>
            </a:r>
            <a:endParaRPr lang="en-US" sz="8800" dirty="0"/>
          </a:p>
        </p:txBody>
      </p:sp>
    </p:spTree>
    <p:extLst>
      <p:ext uri="{BB962C8B-B14F-4D97-AF65-F5344CB8AC3E}">
        <p14:creationId xmlns:p14="http://schemas.microsoft.com/office/powerpoint/2010/main" val="3383105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747).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26564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25:8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He will swallow up death forever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the Lord GOD will wipe away tears from all faces, and the reproach of his people he will take away from all the earth, for the LORD has spoken.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69569"/>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1Cor 15:54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When the perishable puts on the imperishable, and the mortal puts on immortality, then shall come to pass the saying that is written: "</a:t>
            </a:r>
            <a:r>
              <a:rPr lang="en-US" sz="2400" i="1" dirty="0">
                <a:solidFill>
                  <a:srgbClr val="00B0F0"/>
                </a:solidFill>
                <a:latin typeface="Cambria" panose="02040503050406030204" pitchFamily="18" charset="0"/>
                <a:ea typeface="Cambria" panose="02040503050406030204" pitchFamily="18" charset="0"/>
              </a:rPr>
              <a:t>Death is swallowed up in victory</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743201"/>
            <a:ext cx="8582802" cy="3775334"/>
          </a:xfrm>
        </p:spPr>
        <p:txBody>
          <a:bodyPr>
            <a:normAutofit/>
          </a:bodyPr>
          <a:lstStyle/>
          <a:p>
            <a:r>
              <a:rPr lang="en-US" dirty="0"/>
              <a:t>The Apostle Paul cites </a:t>
            </a:r>
            <a:r>
              <a:rPr lang="en-US" dirty="0">
                <a:solidFill>
                  <a:srgbClr val="FFFF99"/>
                </a:solidFill>
              </a:rPr>
              <a:t>Isaiah 25:8 </a:t>
            </a:r>
            <a:r>
              <a:rPr lang="en-US" dirty="0"/>
              <a:t>in </a:t>
            </a:r>
            <a:r>
              <a:rPr lang="en-US" dirty="0">
                <a:solidFill>
                  <a:srgbClr val="FFFF99"/>
                </a:solidFill>
              </a:rPr>
              <a:t>1 Cor 15:54 </a:t>
            </a:r>
            <a:r>
              <a:rPr lang="en-US" dirty="0"/>
              <a:t>as a part of his argument for the resurrection.</a:t>
            </a:r>
          </a:p>
          <a:p>
            <a:r>
              <a:rPr lang="en-US" dirty="0"/>
              <a:t>As we have already seen, Isaiah 25:8 is in a section of the book of Isaiah that prophesies God’s salvation of “</a:t>
            </a:r>
            <a:r>
              <a:rPr lang="en-US" i="1" dirty="0">
                <a:solidFill>
                  <a:srgbClr val="ED7D31">
                    <a:lumMod val="60000"/>
                    <a:lumOff val="40000"/>
                  </a:srgbClr>
                </a:solidFill>
                <a:latin typeface="Cambria" panose="02040503050406030204" pitchFamily="18" charset="0"/>
                <a:ea typeface="Cambria" panose="02040503050406030204" pitchFamily="18" charset="0"/>
              </a:rPr>
              <a:t>all nations</a:t>
            </a:r>
            <a:r>
              <a:rPr lang="en-US" dirty="0"/>
              <a:t>” (25:6-7) and the ultimate destruction of the power of death.</a:t>
            </a:r>
          </a:p>
          <a:p>
            <a:endParaRPr lang="en-US" dirty="0"/>
          </a:p>
        </p:txBody>
      </p:sp>
    </p:spTree>
    <p:extLst>
      <p:ext uri="{BB962C8B-B14F-4D97-AF65-F5344CB8AC3E}">
        <p14:creationId xmlns:p14="http://schemas.microsoft.com/office/powerpoint/2010/main" val="329300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747-748).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26564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25:8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He will swallow up death forever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the Lord GOD will wipe away tears from all faces, and the reproach of his people he will take away from all the earth, for the LORD has spoken.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69569"/>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1Cor 15:54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When the perishable puts on the imperishable, and the mortal puts on immortality, then shall come to pass the saying that is written: "</a:t>
            </a:r>
            <a:r>
              <a:rPr lang="en-US" sz="2400" i="1" dirty="0">
                <a:solidFill>
                  <a:srgbClr val="00B0F0"/>
                </a:solidFill>
                <a:latin typeface="Cambria" panose="02040503050406030204" pitchFamily="18" charset="0"/>
                <a:ea typeface="Cambria" panose="02040503050406030204" pitchFamily="18" charset="0"/>
              </a:rPr>
              <a:t>Death is swallowed up in victory</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743201"/>
            <a:ext cx="8582802" cy="3775334"/>
          </a:xfrm>
        </p:spPr>
        <p:txBody>
          <a:bodyPr>
            <a:normAutofit lnSpcReduction="10000"/>
          </a:bodyPr>
          <a:lstStyle/>
          <a:p>
            <a:r>
              <a:rPr lang="en-US" dirty="0"/>
              <a:t>In Paul’s mind, the final destruction of death requires that there be a resurrection of the dead. </a:t>
            </a:r>
          </a:p>
          <a:p>
            <a:r>
              <a:rPr lang="en-US" dirty="0"/>
              <a:t>In citing Isaiah’s eschatological vision, Paul ties God’s triumph over death to the resurrection of the body. </a:t>
            </a:r>
          </a:p>
          <a:p>
            <a:r>
              <a:rPr lang="en-US" dirty="0"/>
              <a:t>Paul explains that resurrection is the necessary outcome of what God has done in Christ and what he intends to do for his people.</a:t>
            </a:r>
          </a:p>
        </p:txBody>
      </p:sp>
    </p:spTree>
    <p:extLst>
      <p:ext uri="{BB962C8B-B14F-4D97-AF65-F5344CB8AC3E}">
        <p14:creationId xmlns:p14="http://schemas.microsoft.com/office/powerpoint/2010/main" val="9711747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747-748).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26564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25:8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He will swallow up death forever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the Lord GOD will wipe away tears from all faces, and the reproach of his people he will take away from all the earth, for the LORD has spoken.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69569"/>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1Cor 15:54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When the perishable puts on the imperishable, and the mortal puts on immortality, then shall come to pass the saying that is written: "</a:t>
            </a:r>
            <a:r>
              <a:rPr lang="en-US" sz="2400" i="1" dirty="0">
                <a:solidFill>
                  <a:srgbClr val="00B0F0"/>
                </a:solidFill>
                <a:latin typeface="Cambria" panose="02040503050406030204" pitchFamily="18" charset="0"/>
                <a:ea typeface="Cambria" panose="02040503050406030204" pitchFamily="18" charset="0"/>
              </a:rPr>
              <a:t>Death is swallowed up in victory</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743201"/>
            <a:ext cx="8582802" cy="3775334"/>
          </a:xfrm>
        </p:spPr>
        <p:txBody>
          <a:bodyPr>
            <a:normAutofit fontScale="85000" lnSpcReduction="10000"/>
          </a:bodyPr>
          <a:lstStyle/>
          <a:p>
            <a:r>
              <a:rPr lang="en-US" dirty="0"/>
              <a:t>Paul’s portrays death, </a:t>
            </a:r>
            <a:r>
              <a:rPr lang="en-US" b="1" i="1" dirty="0"/>
              <a:t>not</a:t>
            </a:r>
            <a:r>
              <a:rPr lang="en-US" dirty="0"/>
              <a:t> as the inevitable and natural fate of all human beings, but as nothing less than a </a:t>
            </a:r>
            <a:r>
              <a:rPr lang="en-US" b="1" i="1" dirty="0"/>
              <a:t>tragedy</a:t>
            </a:r>
            <a:r>
              <a:rPr lang="en-US" dirty="0"/>
              <a:t>. </a:t>
            </a:r>
          </a:p>
          <a:p>
            <a:r>
              <a:rPr lang="en-US" dirty="0"/>
              <a:t>Death is </a:t>
            </a:r>
            <a:r>
              <a:rPr lang="en-US" b="1" i="1" dirty="0"/>
              <a:t>utterly alien </a:t>
            </a:r>
            <a:r>
              <a:rPr lang="en-US" dirty="0"/>
              <a:t>to what we as human beings made in the image of God were created to be.</a:t>
            </a:r>
          </a:p>
          <a:p>
            <a:r>
              <a:rPr lang="en-US" dirty="0"/>
              <a:t>In the words of Isaiah 25:7, death is “</a:t>
            </a:r>
            <a:r>
              <a:rPr lang="en-US" i="1" dirty="0">
                <a:solidFill>
                  <a:schemeClr val="accent2">
                    <a:lumMod val="60000"/>
                    <a:lumOff val="40000"/>
                  </a:schemeClr>
                </a:solidFill>
                <a:latin typeface="Cambria" panose="02040503050406030204" pitchFamily="18" charset="0"/>
                <a:ea typeface="Cambria" panose="02040503050406030204" pitchFamily="18" charset="0"/>
              </a:rPr>
              <a:t>shroud that is over all the peoples, the woven covering that is over all the nations</a:t>
            </a:r>
            <a:r>
              <a:rPr lang="en-US" dirty="0"/>
              <a:t>.” </a:t>
            </a:r>
          </a:p>
          <a:p>
            <a:r>
              <a:rPr lang="en-US" dirty="0"/>
              <a:t>Death, Paul tells us, is a power that casts its ominous shadow over us all, and it must be not just </a:t>
            </a:r>
            <a:r>
              <a:rPr lang="en-US" b="1" i="1" dirty="0"/>
              <a:t>removed</a:t>
            </a:r>
            <a:r>
              <a:rPr lang="en-US" dirty="0"/>
              <a:t>, but utterly </a:t>
            </a:r>
            <a:r>
              <a:rPr lang="en-US" b="1" i="1" dirty="0"/>
              <a:t>defeated</a:t>
            </a:r>
            <a:r>
              <a:rPr lang="en-US" dirty="0"/>
              <a:t>.</a:t>
            </a:r>
          </a:p>
        </p:txBody>
      </p:sp>
    </p:spTree>
    <p:extLst>
      <p:ext uri="{BB962C8B-B14F-4D97-AF65-F5344CB8AC3E}">
        <p14:creationId xmlns:p14="http://schemas.microsoft.com/office/powerpoint/2010/main" val="9683036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begin looking at </a:t>
            </a:r>
            <a:r>
              <a:rPr lang="en-US" sz="3600" dirty="0">
                <a:solidFill>
                  <a:srgbClr val="FFFF99"/>
                </a:solidFill>
              </a:rPr>
              <a:t>Isaiah 28:1-29</a:t>
            </a:r>
            <a:r>
              <a:rPr lang="en-US" sz="3600" dirty="0"/>
              <a:t> where Isaiah warns of God’s judgement on Ephraim and Judah.</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2478953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750806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43403" y="673810"/>
            <a:ext cx="8991600" cy="5890620"/>
          </a:xfrm>
        </p:spPr>
        <p:txBody>
          <a:bodyPr>
            <a:normAutofit fontScale="92500" lnSpcReduction="10000"/>
          </a:bodyPr>
          <a:lstStyle/>
          <a:p>
            <a:r>
              <a:rPr lang="en-US" sz="3200" dirty="0"/>
              <a:t>When we pray “</a:t>
            </a:r>
            <a:r>
              <a:rPr lang="en-US" sz="3200" i="1" dirty="0">
                <a:solidFill>
                  <a:srgbClr val="0000FF"/>
                </a:solidFill>
                <a:latin typeface="Cambria" panose="02040503050406030204" pitchFamily="18" charset="0"/>
                <a:ea typeface="Cambria" panose="02040503050406030204" pitchFamily="18" charset="0"/>
              </a:rPr>
              <a:t>Your kingdom come</a:t>
            </a:r>
            <a:r>
              <a:rPr lang="en-US" sz="3200" dirty="0"/>
              <a:t>”(Mat 6:10) we often forget that there are two sides to the final establishment of the kingdom.</a:t>
            </a:r>
          </a:p>
          <a:p>
            <a:r>
              <a:rPr lang="en-US" sz="3200" dirty="0"/>
              <a:t>There is the fullness of joy in the presence of God for those who are his, but there is also the solemn reality of those who are told to depart from his presence eternally.</a:t>
            </a:r>
          </a:p>
          <a:p>
            <a:r>
              <a:rPr lang="en-US" sz="3200" dirty="0"/>
              <a:t>That separation is all the more dire when we remember that there will be those “</a:t>
            </a:r>
            <a:r>
              <a:rPr lang="en-US" sz="3200" i="1" dirty="0">
                <a:solidFill>
                  <a:srgbClr val="0000FF"/>
                </a:solidFill>
                <a:latin typeface="Cambria" panose="02040503050406030204" pitchFamily="18" charset="0"/>
                <a:ea typeface="Cambria" panose="02040503050406030204" pitchFamily="18" charset="0"/>
              </a:rPr>
              <a:t>not far from the kingdom of God</a:t>
            </a:r>
            <a:r>
              <a:rPr lang="en-US" sz="3200" dirty="0"/>
              <a:t>” (Mark 12:34).</a:t>
            </a:r>
          </a:p>
          <a:p>
            <a:r>
              <a:rPr lang="en-US" sz="3200" dirty="0"/>
              <a:t>However “</a:t>
            </a:r>
            <a:r>
              <a:rPr lang="en-US" sz="3200" i="1" dirty="0">
                <a:solidFill>
                  <a:srgbClr val="0000FF"/>
                </a:solidFill>
                <a:latin typeface="Cambria" panose="02040503050406030204" pitchFamily="18" charset="0"/>
                <a:ea typeface="Cambria" panose="02040503050406030204" pitchFamily="18" charset="0"/>
              </a:rPr>
              <a:t>not far</a:t>
            </a:r>
            <a:r>
              <a:rPr lang="en-US" sz="3200" dirty="0"/>
              <a:t>” is still not “</a:t>
            </a:r>
            <a:r>
              <a:rPr lang="en-US" sz="3200" i="1" dirty="0">
                <a:solidFill>
                  <a:srgbClr val="0000FF"/>
                </a:solidFill>
                <a:latin typeface="Cambria" panose="02040503050406030204" pitchFamily="18" charset="0"/>
                <a:ea typeface="Cambria" panose="02040503050406030204" pitchFamily="18" charset="0"/>
              </a:rPr>
              <a:t>on this mountain</a:t>
            </a:r>
            <a:r>
              <a:rPr lang="en-US" sz="3200" dirty="0"/>
              <a:t>”.</a:t>
            </a:r>
          </a:p>
          <a:p>
            <a:r>
              <a:rPr lang="en-US" sz="3200" dirty="0"/>
              <a:t>Today if you hear his voice do not harden your hearts! (Psalm 95:7-8)</a:t>
            </a:r>
            <a:endParaRPr lang="en-US" dirty="0"/>
          </a:p>
          <a:p>
            <a:pPr marL="0" lvl="0" indent="0">
              <a:buNone/>
            </a:pPr>
            <a:endParaRPr lang="en-US" dirty="0"/>
          </a:p>
        </p:txBody>
      </p:sp>
      <p:sp>
        <p:nvSpPr>
          <p:cNvPr id="2" name="TextBox 1">
            <a:extLst>
              <a:ext uri="{FF2B5EF4-FFF2-40B4-BE49-F238E27FC236}">
                <a16:creationId xmlns:a16="http://schemas.microsoft.com/office/drawing/2014/main" id="{AB28D49B-786A-EC3E-B6CF-39E2EA233354}"/>
              </a:ext>
            </a:extLst>
          </p:cNvPr>
          <p:cNvSpPr txBox="1"/>
          <p:nvPr/>
        </p:nvSpPr>
        <p:spPr>
          <a:xfrm>
            <a:off x="0" y="6488666"/>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effectLst/>
                <a:uLnTx/>
                <a:uFillTx/>
              </a:rPr>
              <a:t>Mackay, John L. – </a:t>
            </a:r>
            <a:r>
              <a:rPr kumimoji="0" lang="en-US" sz="1800" b="0" i="1" u="none" strike="noStrike" kern="0" cap="none" spc="0" normalizeH="0" baseline="0" noProof="0" dirty="0">
                <a:ln>
                  <a:noFill/>
                </a:ln>
                <a:effectLst/>
                <a:uLnTx/>
                <a:uFillTx/>
              </a:rPr>
              <a:t>A Study Commentary on Isaiah Volume I: Chapters 1-39 </a:t>
            </a:r>
            <a:r>
              <a:rPr kumimoji="0" lang="en-US" sz="1800" b="0" i="0" u="none" strike="noStrike" kern="0" cap="none" spc="0" normalizeH="0" baseline="0" noProof="0" dirty="0">
                <a:ln>
                  <a:noFill/>
                </a:ln>
                <a:effectLst/>
                <a:uLnTx/>
                <a:uFillTx/>
              </a:rPr>
              <a:t> (p. 511)</a:t>
            </a:r>
          </a:p>
        </p:txBody>
      </p:sp>
    </p:spTree>
    <p:extLst>
      <p:ext uri="{BB962C8B-B14F-4D97-AF65-F5344CB8AC3E}">
        <p14:creationId xmlns:p14="http://schemas.microsoft.com/office/powerpoint/2010/main" val="34237587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923330"/>
          </a:xfrm>
        </p:spPr>
        <p:txBody>
          <a:bodyPr>
            <a:noAutofit/>
          </a:bodyPr>
          <a:lstStyle/>
          <a:p>
            <a:r>
              <a:rPr lang="en-US" sz="3600" dirty="0">
                <a:solidFill>
                  <a:srgbClr val="FFFF99"/>
                </a:solidFill>
              </a:rPr>
              <a:t>God Will Accomplish All His Purposes</a:t>
            </a:r>
            <a:br>
              <a:rPr lang="en-US" sz="3600" dirty="0">
                <a:solidFill>
                  <a:srgbClr val="FFFF99"/>
                </a:solidFill>
              </a:rPr>
            </a:br>
            <a:r>
              <a:rPr lang="en-US" sz="3600" dirty="0"/>
              <a:t>(Isaiah 24-27)</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973267"/>
            <a:ext cx="8688762" cy="5360817"/>
          </a:xfrm>
        </p:spPr>
        <p:txBody>
          <a:bodyPr>
            <a:normAutofit fontScale="62500" lnSpcReduction="20000"/>
          </a:bodyPr>
          <a:lstStyle/>
          <a:p>
            <a:r>
              <a:rPr lang="en-US" sz="5100" dirty="0"/>
              <a:t>One of the </a:t>
            </a:r>
            <a:r>
              <a:rPr lang="en-US" sz="5100" b="1" i="1" dirty="0"/>
              <a:t>major ideas</a:t>
            </a:r>
            <a:r>
              <a:rPr lang="en-US" sz="5100" dirty="0"/>
              <a:t> running throughout these four chapters of Isaiah is a </a:t>
            </a:r>
            <a:r>
              <a:rPr lang="en-US" sz="5100" b="1" i="1" dirty="0"/>
              <a:t>contrast</a:t>
            </a:r>
            <a:r>
              <a:rPr lang="en-US" sz="5100" dirty="0"/>
              <a:t> between </a:t>
            </a:r>
            <a:r>
              <a:rPr lang="en-US" sz="5100" b="1" i="1" dirty="0"/>
              <a:t>two</a:t>
            </a:r>
            <a:r>
              <a:rPr lang="en-US" sz="5100" dirty="0"/>
              <a:t> cities:</a:t>
            </a:r>
            <a:r>
              <a:rPr kumimoji="0" lang="en-US" sz="5100"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sz="5100" dirty="0"/>
          </a:p>
          <a:p>
            <a:pPr lvl="1"/>
            <a:r>
              <a:rPr lang="en-US" sz="4200" dirty="0"/>
              <a:t>The “</a:t>
            </a:r>
            <a:r>
              <a:rPr lang="en-US" sz="4200" i="1" dirty="0">
                <a:solidFill>
                  <a:srgbClr val="F4B183"/>
                </a:solidFill>
                <a:latin typeface="Cambria" panose="02040503050406030204" pitchFamily="18" charset="0"/>
                <a:ea typeface="Cambria" panose="02040503050406030204" pitchFamily="18" charset="0"/>
              </a:rPr>
              <a:t>Ruined</a:t>
            </a:r>
            <a:r>
              <a:rPr lang="en-US" sz="4200" dirty="0"/>
              <a:t>” City – which is </a:t>
            </a:r>
            <a:r>
              <a:rPr lang="en-US" sz="4200" b="1" i="1" dirty="0"/>
              <a:t>destroyed</a:t>
            </a:r>
            <a:r>
              <a:rPr lang="en-US" sz="4200" dirty="0"/>
              <a:t> (24:10,12; 25:2-3,12; 27:10)</a:t>
            </a:r>
          </a:p>
          <a:p>
            <a:pPr lvl="1"/>
            <a:r>
              <a:rPr lang="en-US" sz="4200" dirty="0"/>
              <a:t>The “</a:t>
            </a:r>
            <a:r>
              <a:rPr lang="en-US" sz="4200" i="1" dirty="0">
                <a:solidFill>
                  <a:srgbClr val="F4B183"/>
                </a:solidFill>
                <a:latin typeface="Cambria" panose="02040503050406030204" pitchFamily="18" charset="0"/>
                <a:ea typeface="Cambria" panose="02040503050406030204" pitchFamily="18" charset="0"/>
              </a:rPr>
              <a:t>Strong</a:t>
            </a:r>
            <a:r>
              <a:rPr lang="en-US" sz="4200" dirty="0"/>
              <a:t>” City (26: 1, also referred to as “</a:t>
            </a:r>
            <a:r>
              <a:rPr lang="en-US" sz="4200" i="1" dirty="0">
                <a:solidFill>
                  <a:srgbClr val="F4B183"/>
                </a:solidFill>
                <a:latin typeface="Cambria" panose="02040503050406030204" pitchFamily="18" charset="0"/>
                <a:ea typeface="Cambria" panose="02040503050406030204" pitchFamily="18" charset="0"/>
              </a:rPr>
              <a:t>this mountain</a:t>
            </a:r>
            <a:r>
              <a:rPr lang="en-US" sz="4200" dirty="0"/>
              <a:t>”, i.e. Mount Zion: 25:6,7,10; 27:13) – which is </a:t>
            </a:r>
            <a:r>
              <a:rPr lang="en-US" sz="4200" b="1" i="1" dirty="0"/>
              <a:t>redeemed</a:t>
            </a:r>
            <a:r>
              <a:rPr lang="en-US" sz="4200" dirty="0"/>
              <a:t> and made </a:t>
            </a:r>
            <a:r>
              <a:rPr lang="en-US" sz="4200" b="1" i="1" dirty="0"/>
              <a:t>secure</a:t>
            </a:r>
            <a:r>
              <a:rPr lang="en-US" sz="4200" dirty="0"/>
              <a:t> </a:t>
            </a:r>
          </a:p>
          <a:p>
            <a:r>
              <a:rPr lang="en-US" sz="5100" dirty="0"/>
              <a:t>A brief description of each of these four chapters that shows the general flow of thought:</a:t>
            </a:r>
            <a:r>
              <a:rPr kumimoji="0" lang="en-US" sz="51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sz="5100" dirty="0"/>
          </a:p>
          <a:p>
            <a:pPr lvl="1"/>
            <a:r>
              <a:rPr lang="en-US" sz="4200" dirty="0">
                <a:solidFill>
                  <a:srgbClr val="FFFF99"/>
                </a:solidFill>
              </a:rPr>
              <a:t>Chapter 24 </a:t>
            </a:r>
            <a:r>
              <a:rPr lang="en-US" sz="4200" dirty="0"/>
              <a:t>– God’s Judgment of the World</a:t>
            </a:r>
          </a:p>
          <a:p>
            <a:pPr lvl="1"/>
            <a:r>
              <a:rPr lang="en-US" sz="4200" dirty="0">
                <a:solidFill>
                  <a:srgbClr val="FFFF99"/>
                </a:solidFill>
              </a:rPr>
              <a:t>Chapter 25 </a:t>
            </a:r>
            <a:r>
              <a:rPr lang="en-US" sz="4200" dirty="0"/>
              <a:t>– Song of Praise for God’s Judgment</a:t>
            </a:r>
          </a:p>
          <a:p>
            <a:pPr lvl="1"/>
            <a:r>
              <a:rPr lang="en-US" sz="4200" dirty="0">
                <a:solidFill>
                  <a:srgbClr val="FFFF99"/>
                </a:solidFill>
              </a:rPr>
              <a:t>Chapter 26 </a:t>
            </a:r>
            <a:r>
              <a:rPr lang="en-US" sz="4200" dirty="0"/>
              <a:t>– Hymn Glorifying the Work God Has Done For His People</a:t>
            </a:r>
          </a:p>
          <a:p>
            <a:pPr lvl="1"/>
            <a:r>
              <a:rPr lang="en-US" sz="4200" dirty="0">
                <a:solidFill>
                  <a:srgbClr val="FFFF99"/>
                </a:solidFill>
              </a:rPr>
              <a:t>Chapter 27 </a:t>
            </a:r>
            <a:r>
              <a:rPr lang="en-US" sz="4200" dirty="0"/>
              <a:t>– The Overthrow of the Kingdoms of This World Contrasted With the Prosperity of Mount Zion</a:t>
            </a:r>
          </a:p>
        </p:txBody>
      </p:sp>
      <p:sp>
        <p:nvSpPr>
          <p:cNvPr id="4" name="TextBox 3">
            <a:extLst>
              <a:ext uri="{FF2B5EF4-FFF2-40B4-BE49-F238E27FC236}">
                <a16:creationId xmlns:a16="http://schemas.microsoft.com/office/drawing/2014/main" id="{4624246C-C815-C7FB-0D43-2B9F498889F1}"/>
              </a:ext>
            </a:extLst>
          </p:cNvPr>
          <p:cNvSpPr txBox="1"/>
          <p:nvPr/>
        </p:nvSpPr>
        <p:spPr>
          <a:xfrm>
            <a:off x="0" y="6211667"/>
            <a:ext cx="9144000" cy="923330"/>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Oswalt, John.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280-281). Zondervan </a:t>
            </a:r>
          </a:p>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pp</a:t>
            </a:r>
            <a:r>
              <a:rPr lang="en-US" dirty="0">
                <a:solidFill>
                  <a:prstClr val="white"/>
                </a:solidFill>
              </a:rPr>
              <a:t>. 43-44)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6564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42017"/>
          </a:xfrm>
        </p:spPr>
        <p:txBody>
          <a:bodyPr>
            <a:noAutofit/>
          </a:bodyPr>
          <a:lstStyle/>
          <a:p>
            <a:r>
              <a:rPr lang="en-US" sz="4000" dirty="0"/>
              <a:t>Song of Praise for God’s Judgment</a:t>
            </a:r>
            <a:br>
              <a:rPr lang="en-US" sz="4000" dirty="0">
                <a:solidFill>
                  <a:srgbClr val="FFFF99"/>
                </a:solidFill>
              </a:rPr>
            </a:br>
            <a:r>
              <a:rPr lang="en-US" sz="4000" dirty="0"/>
              <a:t>(Isaiah 25:1-12)</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1263677"/>
            <a:ext cx="8688762" cy="4991918"/>
          </a:xfrm>
        </p:spPr>
        <p:txBody>
          <a:bodyPr>
            <a:normAutofit/>
          </a:bodyPr>
          <a:lstStyle/>
          <a:p>
            <a:r>
              <a:rPr lang="en-US" sz="4000" dirty="0">
                <a:solidFill>
                  <a:srgbClr val="FFFF99"/>
                </a:solidFill>
              </a:rPr>
              <a:t>Verses 1-5 </a:t>
            </a:r>
            <a:r>
              <a:rPr lang="en-US" sz="4000" dirty="0"/>
              <a:t>– Praise for the Overthrow of the Ungodly</a:t>
            </a:r>
          </a:p>
          <a:p>
            <a:r>
              <a:rPr lang="en-US" sz="4000" dirty="0">
                <a:solidFill>
                  <a:srgbClr val="FFFF99"/>
                </a:solidFill>
              </a:rPr>
              <a:t>Verses 6-8 </a:t>
            </a:r>
            <a:r>
              <a:rPr lang="en-US" sz="4000" dirty="0"/>
              <a:t>– The Good Things God Has Prepared for His People</a:t>
            </a:r>
          </a:p>
          <a:p>
            <a:r>
              <a:rPr lang="en-US" sz="4000" dirty="0">
                <a:solidFill>
                  <a:srgbClr val="FFFF99"/>
                </a:solidFill>
              </a:rPr>
              <a:t>Verses 9-12 </a:t>
            </a:r>
            <a:r>
              <a:rPr lang="en-US" sz="4000" dirty="0"/>
              <a:t>– The Overthrow of Moab – a Typical Enemy of God’s People</a:t>
            </a:r>
          </a:p>
        </p:txBody>
      </p:sp>
      <p:sp>
        <p:nvSpPr>
          <p:cNvPr id="5" name="TextBox 4">
            <a:extLst>
              <a:ext uri="{FF2B5EF4-FFF2-40B4-BE49-F238E27FC236}">
                <a16:creationId xmlns:a16="http://schemas.microsoft.com/office/drawing/2014/main" id="{395CEDCC-901C-A039-6FE2-C0D84BFFBDDE}"/>
              </a:ext>
            </a:extLst>
          </p:cNvPr>
          <p:cNvSpPr txBox="1"/>
          <p:nvPr/>
        </p:nvSpPr>
        <p:spPr>
          <a:xfrm>
            <a:off x="0" y="6488666"/>
            <a:ext cx="9144000" cy="646331"/>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pp</a:t>
            </a:r>
            <a:r>
              <a:rPr lang="en-US" dirty="0">
                <a:solidFill>
                  <a:prstClr val="white"/>
                </a:solidFill>
              </a:rPr>
              <a:t>. 43-44)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5351828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039983"/>
          </a:xfrm>
        </p:spPr>
        <p:txBody>
          <a:bodyPr>
            <a:noAutofit/>
          </a:bodyPr>
          <a:lstStyle/>
          <a:p>
            <a:r>
              <a:rPr lang="en-US" sz="3600" dirty="0">
                <a:solidFill>
                  <a:srgbClr val="FFFF99"/>
                </a:solidFill>
              </a:rPr>
              <a:t>Praise for the Overthrow of the Ungodly </a:t>
            </a:r>
            <a:r>
              <a:rPr lang="en-US" sz="3600" dirty="0"/>
              <a:t>(Isaiah 25:1-5)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098850"/>
            <a:ext cx="8849665" cy="5696359"/>
          </a:xfrm>
        </p:spPr>
        <p:txBody>
          <a:bodyPr>
            <a:normAutofit fontScale="85000" lnSpcReduction="20000"/>
          </a:bodyPr>
          <a:lstStyle/>
          <a:p>
            <a:pPr marL="0" indent="0">
              <a:buNone/>
            </a:pPr>
            <a:r>
              <a:rPr lang="en-US" sz="3600" baseline="30000" dirty="0">
                <a:latin typeface="Cambria" panose="02040503050406030204" pitchFamily="18" charset="0"/>
                <a:ea typeface="Cambria" panose="02040503050406030204" pitchFamily="18" charset="0"/>
              </a:rPr>
              <a:t>25:1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 LORD, you are my God! I will exalt you in praise, I will extol your fame. For you have done extraordinary things, and executed plans made long ago exactly as you decreed. </a:t>
            </a:r>
            <a:r>
              <a:rPr lang="en-US" sz="36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you have made the city into a heap of rubble, the fortified town into a heap of ruins; the fortress of foreigners is no longer a city, it will never be rebuilt. </a:t>
            </a:r>
            <a:r>
              <a:rPr lang="en-US" sz="36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a strong nation will extol you; the towns of powerful nations will fear you. </a:t>
            </a:r>
            <a:r>
              <a:rPr lang="en-US" sz="36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you are a protector for the poor, a protector for the needy in their distress, a shelter from the rainstorm, a shade from the heat. Though the breath of tyrants is like a winter rainstorm, </a:t>
            </a:r>
            <a:r>
              <a:rPr lang="en-US" sz="3600" baseline="30000" dirty="0">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heat in a dry land, you humble the boasting foreigners. Just as the shadow of a cloud causes the heat to subside, so he causes the song of tyrants to cease. </a:t>
            </a:r>
          </a:p>
        </p:txBody>
      </p:sp>
    </p:spTree>
    <p:extLst>
      <p:ext uri="{BB962C8B-B14F-4D97-AF65-F5344CB8AC3E}">
        <p14:creationId xmlns:p14="http://schemas.microsoft.com/office/powerpoint/2010/main" val="3000031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a:t>
            </a:r>
            <a:r>
              <a:rPr lang="en-US" dirty="0">
                <a:solidFill>
                  <a:prstClr val="white"/>
                </a:solidFill>
              </a:rPr>
              <a:t>. 393)</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31076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 LORD, you are my God! I will exalt you in praise, I will extol your fame. For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have done extraordinary things, and executed plans made long ago exactly as you decreed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569785"/>
            <a:ext cx="8582802" cy="4948749"/>
          </a:xfrm>
        </p:spPr>
        <p:txBody>
          <a:bodyPr>
            <a:normAutofit fontScale="85000" lnSpcReduction="10000"/>
          </a:bodyPr>
          <a:lstStyle/>
          <a:p>
            <a:r>
              <a:rPr lang="en-US" dirty="0"/>
              <a:t>The speaker in this song of praise is the nation of Israel.</a:t>
            </a:r>
          </a:p>
          <a:p>
            <a:r>
              <a:rPr lang="en-US" dirty="0"/>
              <a:t>There is an </a:t>
            </a:r>
            <a:r>
              <a:rPr lang="en-US" b="1" i="1" dirty="0"/>
              <a:t>exuberance</a:t>
            </a:r>
            <a:r>
              <a:rPr lang="en-US" dirty="0"/>
              <a:t> in this song of praise as the one singing it piles thought upon thought.</a:t>
            </a:r>
          </a:p>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you have done </a:t>
            </a:r>
            <a:r>
              <a:rPr lang="en-US" b="1" i="1" dirty="0">
                <a:solidFill>
                  <a:schemeClr val="accent2"/>
                </a:solidFill>
                <a:latin typeface="Cambria" panose="02040503050406030204" pitchFamily="18" charset="0"/>
                <a:ea typeface="Cambria" panose="02040503050406030204" pitchFamily="18" charset="0"/>
              </a:rPr>
              <a:t>extraordinary</a:t>
            </a:r>
            <a:r>
              <a:rPr lang="en-US" i="1" dirty="0">
                <a:solidFill>
                  <a:srgbClr val="ED7D31">
                    <a:lumMod val="60000"/>
                    <a:lumOff val="40000"/>
                  </a:srgbClr>
                </a:solidFill>
                <a:latin typeface="Cambria" panose="02040503050406030204" pitchFamily="18" charset="0"/>
                <a:ea typeface="Cambria" panose="02040503050406030204" pitchFamily="18" charset="0"/>
              </a:rPr>
              <a:t> things</a:t>
            </a:r>
            <a:r>
              <a:rPr lang="en-US" dirty="0"/>
              <a:t>” – God’s comprehensive judgment is a marvelous achievement, causing the thoughtful to marvel </a:t>
            </a:r>
            <a:r>
              <a:rPr lang="en-US" b="1" i="1" dirty="0"/>
              <a:t>endlessly</a:t>
            </a:r>
            <a:r>
              <a:rPr lang="en-US" dirty="0"/>
              <a:t> at the </a:t>
            </a:r>
            <a:r>
              <a:rPr lang="en-US" b="1" i="1" dirty="0"/>
              <a:t>magnitude</a:t>
            </a:r>
            <a:r>
              <a:rPr lang="en-US" dirty="0"/>
              <a:t> of the achievements involved.</a:t>
            </a:r>
          </a:p>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you… executed plans made </a:t>
            </a:r>
            <a:r>
              <a:rPr lang="en-US" b="1" i="1" dirty="0">
                <a:solidFill>
                  <a:schemeClr val="accent2"/>
                </a:solidFill>
                <a:latin typeface="Cambria" panose="02040503050406030204" pitchFamily="18" charset="0"/>
                <a:ea typeface="Cambria" panose="02040503050406030204" pitchFamily="18" charset="0"/>
              </a:rPr>
              <a:t>long ago</a:t>
            </a:r>
            <a:r>
              <a:rPr lang="en-US" dirty="0"/>
              <a:t>” – as God’s judgment is carried out, a carefully contemplated objective will have been reached.</a:t>
            </a:r>
          </a:p>
          <a:p>
            <a:r>
              <a:rPr lang="en-US" dirty="0"/>
              <a:t>“</a:t>
            </a:r>
            <a:r>
              <a:rPr lang="en-US" b="1" i="1" dirty="0">
                <a:solidFill>
                  <a:schemeClr val="accent2"/>
                </a:solidFill>
                <a:latin typeface="Cambria" panose="02040503050406030204" pitchFamily="18" charset="0"/>
                <a:ea typeface="Cambria" panose="02040503050406030204" pitchFamily="18" charset="0"/>
              </a:rPr>
              <a:t>exactly</a:t>
            </a:r>
            <a:r>
              <a:rPr lang="en-US" i="1" dirty="0">
                <a:solidFill>
                  <a:srgbClr val="ED7D31">
                    <a:lumMod val="60000"/>
                    <a:lumOff val="40000"/>
                  </a:srgbClr>
                </a:solidFill>
                <a:latin typeface="Cambria" panose="02040503050406030204" pitchFamily="18" charset="0"/>
                <a:ea typeface="Cambria" panose="02040503050406030204" pitchFamily="18" charset="0"/>
              </a:rPr>
              <a:t> as you decreed</a:t>
            </a:r>
            <a:r>
              <a:rPr lang="en-US" dirty="0"/>
              <a:t>” – These plans were communicated in advance to his people, and now it can be seen that God has kept </a:t>
            </a:r>
            <a:r>
              <a:rPr lang="en-US" b="1" i="1" dirty="0"/>
              <a:t>all</a:t>
            </a:r>
            <a:r>
              <a:rPr lang="en-US" dirty="0"/>
              <a:t> of his promises.</a:t>
            </a:r>
          </a:p>
        </p:txBody>
      </p:sp>
    </p:spTree>
    <p:extLst>
      <p:ext uri="{BB962C8B-B14F-4D97-AF65-F5344CB8AC3E}">
        <p14:creationId xmlns:p14="http://schemas.microsoft.com/office/powerpoint/2010/main" val="18201055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(The NIC on the OT) (p. 461). Eerdmans. </a:t>
            </a:r>
            <a:endParaRPr lang="en-US" dirty="0">
              <a:solidFill>
                <a:prstClr val="white"/>
              </a:solidFill>
            </a:endParaRP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31076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Indeed, you have made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city</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into a heap of rubble,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fortified town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into a heap of ruins; the fortress of foreigners is no longer a city, it will never be rebuilt.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569785"/>
            <a:ext cx="8582802" cy="4948749"/>
          </a:xfrm>
        </p:spPr>
        <p:txBody>
          <a:bodyPr>
            <a:normAutofit fontScale="92500" lnSpcReduction="20000"/>
          </a:bodyPr>
          <a:lstStyle/>
          <a:p>
            <a:r>
              <a:rPr lang="en-US" dirty="0"/>
              <a:t>This verse explains what God’s plans were that have now been executed. </a:t>
            </a:r>
          </a:p>
          <a:p>
            <a:r>
              <a:rPr lang="en-US" dirty="0"/>
              <a:t>They were to humble all the works of human pride and oppression, here typified as the walled “</a:t>
            </a:r>
            <a:r>
              <a:rPr lang="en-US" i="1" dirty="0">
                <a:solidFill>
                  <a:srgbClr val="ED7D31">
                    <a:lumMod val="60000"/>
                    <a:lumOff val="40000"/>
                  </a:srgbClr>
                </a:solidFill>
                <a:latin typeface="Cambria" panose="02040503050406030204" pitchFamily="18" charset="0"/>
                <a:ea typeface="Cambria" panose="02040503050406030204" pitchFamily="18" charset="0"/>
              </a:rPr>
              <a:t>city</a:t>
            </a:r>
            <a:r>
              <a:rPr lang="en-US" dirty="0"/>
              <a:t>” and the “</a:t>
            </a:r>
            <a:r>
              <a:rPr lang="en-US" i="1" dirty="0">
                <a:solidFill>
                  <a:srgbClr val="ED7D31">
                    <a:lumMod val="60000"/>
                    <a:lumOff val="40000"/>
                  </a:srgbClr>
                </a:solidFill>
                <a:latin typeface="Cambria" panose="02040503050406030204" pitchFamily="18" charset="0"/>
                <a:ea typeface="Cambria" panose="02040503050406030204" pitchFamily="18" charset="0"/>
              </a:rPr>
              <a:t>fortified town</a:t>
            </a:r>
            <a:r>
              <a:rPr lang="en-US" dirty="0"/>
              <a:t>”. </a:t>
            </a:r>
          </a:p>
          <a:p>
            <a:r>
              <a:rPr lang="en-US" dirty="0"/>
              <a:t>No specific city is intended. </a:t>
            </a:r>
          </a:p>
          <a:p>
            <a:r>
              <a:rPr lang="en-US" dirty="0"/>
              <a:t>This “</a:t>
            </a:r>
            <a:r>
              <a:rPr lang="en-US" i="1" dirty="0">
                <a:solidFill>
                  <a:srgbClr val="ED7D31">
                    <a:lumMod val="60000"/>
                    <a:lumOff val="40000"/>
                  </a:srgbClr>
                </a:solidFill>
                <a:latin typeface="Cambria" panose="02040503050406030204" pitchFamily="18" charset="0"/>
                <a:ea typeface="Cambria" panose="02040503050406030204" pitchFamily="18" charset="0"/>
              </a:rPr>
              <a:t>city</a:t>
            </a:r>
            <a:r>
              <a:rPr lang="en-US" dirty="0"/>
              <a:t>” represents all of those arrogant bastions of power that have crushed the righteous throughout the course of human history. </a:t>
            </a:r>
          </a:p>
          <a:p>
            <a:r>
              <a:rPr lang="en-US" dirty="0"/>
              <a:t>But the prophet says that their abuse of power will not benefit them in the end. </a:t>
            </a:r>
          </a:p>
          <a:p>
            <a:r>
              <a:rPr lang="en-US" b="1" i="1" dirty="0"/>
              <a:t>God</a:t>
            </a:r>
            <a:r>
              <a:rPr lang="en-US" dirty="0"/>
              <a:t> will triumph, and he has planned so from the beginning.</a:t>
            </a:r>
          </a:p>
        </p:txBody>
      </p:sp>
    </p:spTree>
    <p:extLst>
      <p:ext uri="{BB962C8B-B14F-4D97-AF65-F5344CB8AC3E}">
        <p14:creationId xmlns:p14="http://schemas.microsoft.com/office/powerpoint/2010/main" val="674791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a:t>
            </a:r>
            <a:r>
              <a:rPr lang="en-US" dirty="0">
                <a:solidFill>
                  <a:prstClr val="white"/>
                </a:solidFill>
              </a:rPr>
              <a:t>. 394)</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83590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strong nation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will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extol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the towns of powerful nations will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fear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071379"/>
            <a:ext cx="8582802" cy="5447155"/>
          </a:xfrm>
        </p:spPr>
        <p:txBody>
          <a:bodyPr>
            <a:normAutofit fontScale="92500" lnSpcReduction="20000"/>
          </a:bodyPr>
          <a:lstStyle/>
          <a:p>
            <a:r>
              <a:rPr lang="en-US" dirty="0"/>
              <a:t>When the centers of world power fall into ruins, the nations of the world cannot help but understand what the Lord is doing.</a:t>
            </a:r>
          </a:p>
          <a:p>
            <a:r>
              <a:rPr lang="en-US" dirty="0"/>
              <a:t>This verse tells us the </a:t>
            </a:r>
            <a:r>
              <a:rPr lang="en-US" b="1" i="1" dirty="0"/>
              <a:t>positive</a:t>
            </a:r>
            <a:r>
              <a:rPr lang="en-US" dirty="0"/>
              <a:t> results that grow out of the understanding of judgment that God has brought about.</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strong nation</a:t>
            </a:r>
            <a:r>
              <a:rPr lang="en-US" dirty="0"/>
              <a:t>” is the Gentile nation who sees that the God, who directs the destinies of all nations, has acted and they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extol</a:t>
            </a:r>
            <a:r>
              <a:rPr lang="en-US" dirty="0"/>
              <a:t>” (i.e. honor) him for it.</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powerful nations</a:t>
            </a:r>
            <a:r>
              <a:rPr lang="en-US" dirty="0"/>
              <a:t>” still standing see the tragic overthrow of centers of wickedness, and they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fear</a:t>
            </a:r>
            <a:r>
              <a:rPr lang="en-US" dirty="0"/>
              <a:t>” the Lord as a result.</a:t>
            </a:r>
          </a:p>
          <a:p>
            <a:r>
              <a:rPr lang="en-US" dirty="0"/>
              <a:t>So, just as </a:t>
            </a:r>
            <a:r>
              <a:rPr lang="en-US" b="1" i="1" dirty="0"/>
              <a:t>Israel</a:t>
            </a:r>
            <a:r>
              <a:rPr lang="en-US" dirty="0"/>
              <a:t> here praises God for his judgments, so too the </a:t>
            </a:r>
            <a:r>
              <a:rPr lang="en-US" b="1" i="1" dirty="0"/>
              <a:t>nations</a:t>
            </a:r>
            <a:r>
              <a:rPr lang="en-US" dirty="0"/>
              <a:t> will praise him – insofar as the Lord has granted them the ability to see these things.</a:t>
            </a:r>
          </a:p>
          <a:p>
            <a:endParaRPr lang="en-US" dirty="0"/>
          </a:p>
        </p:txBody>
      </p:sp>
    </p:spTree>
    <p:extLst>
      <p:ext uri="{BB962C8B-B14F-4D97-AF65-F5344CB8AC3E}">
        <p14:creationId xmlns:p14="http://schemas.microsoft.com/office/powerpoint/2010/main" val="538390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pp</a:t>
            </a:r>
            <a:r>
              <a:rPr lang="en-US" dirty="0">
                <a:solidFill>
                  <a:prstClr val="white"/>
                </a:solidFill>
              </a:rPr>
              <a:t>. 394-395)</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3225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you are a protector for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poor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protector for the needy in their distress, a shelter from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rainstorm</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shade from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heat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Though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breath of tyrants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 like a [like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rainstorm battering against a wall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471675"/>
            <a:ext cx="8582802" cy="5016992"/>
          </a:xfrm>
        </p:spPr>
        <p:txBody>
          <a:bodyPr>
            <a:normAutofit fontScale="85000" lnSpcReduction="10000"/>
          </a:bodyPr>
          <a:lstStyle/>
          <a:p>
            <a:r>
              <a:rPr lang="en-US" dirty="0"/>
              <a:t>When mighty cities fall, the oppression that these cities engaged in comes to an end.</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poor</a:t>
            </a:r>
            <a:r>
              <a:rPr lang="en-US" dirty="0"/>
              <a:t>” that were oppressed get relief.</a:t>
            </a:r>
          </a:p>
          <a:p>
            <a:r>
              <a:rPr lang="en-US" dirty="0"/>
              <a:t>Concern for those who suffer social wrongs are often expressed by the Scriptures – it is the teaching of the Old and New Testament that taught men such concern.</a:t>
            </a:r>
          </a:p>
          <a:p>
            <a:r>
              <a:rPr lang="en-US" dirty="0"/>
              <a:t>The oppression that had been suffered is described by two terms: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rainstorm</a:t>
            </a:r>
            <a:r>
              <a:rPr lang="en-US" dirty="0"/>
              <a:t>” and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heat</a:t>
            </a:r>
            <a:r>
              <a:rPr lang="en-US" dirty="0"/>
              <a:t>”. We still use these same figures in our day.</a:t>
            </a:r>
          </a:p>
          <a:p>
            <a:r>
              <a:rPr lang="en-US" dirty="0"/>
              <a:t>We are then told that (in the end) the angry threatening of the ruthless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breath of tyrants</a:t>
            </a:r>
            <a:r>
              <a:rPr lang="en-US" dirty="0"/>
              <a:t>”) do as little damage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 rainstorm battering against a wall</a:t>
            </a:r>
            <a:r>
              <a:rPr lang="en-US" dirty="0"/>
              <a:t>” – in our day we might use the expression “like water off a duck’s back”</a:t>
            </a:r>
          </a:p>
          <a:p>
            <a:endParaRPr lang="en-US" dirty="0"/>
          </a:p>
          <a:p>
            <a:endParaRPr lang="en-US" dirty="0"/>
          </a:p>
        </p:txBody>
      </p:sp>
    </p:spTree>
    <p:extLst>
      <p:ext uri="{BB962C8B-B14F-4D97-AF65-F5344CB8AC3E}">
        <p14:creationId xmlns:p14="http://schemas.microsoft.com/office/powerpoint/2010/main" val="2585259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99031</TotalTime>
  <Words>4286</Words>
  <Application>Microsoft Office PowerPoint</Application>
  <PresentationFormat>On-screen Show (4:3)</PresentationFormat>
  <Paragraphs>168</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God Will Accomplish All His Purposes (Isaiah 24-27)</vt:lpstr>
      <vt:lpstr>God Will Accomplish All His Purposes (Isaiah 24-27)</vt:lpstr>
      <vt:lpstr>Song of Praise for God’s Judgment (Isaiah 25:1-12)</vt:lpstr>
      <vt:lpstr>Praise for the Overthrow of the Ungodly (Isaiah 25:1-5)</vt:lpstr>
      <vt:lpstr>PowerPoint Presentation</vt:lpstr>
      <vt:lpstr>PowerPoint Presentation</vt:lpstr>
      <vt:lpstr>PowerPoint Presentation</vt:lpstr>
      <vt:lpstr>PowerPoint Presentation</vt:lpstr>
      <vt:lpstr>PowerPoint Presentation</vt:lpstr>
      <vt:lpstr>The Good Things God Has Prepared for His People (Isaiah 25:6-9)</vt:lpstr>
      <vt:lpstr>PowerPoint Presentation</vt:lpstr>
      <vt:lpstr>PowerPoint Presentation</vt:lpstr>
      <vt:lpstr>PowerPoint Presentation</vt:lpstr>
      <vt:lpstr>PowerPoint Presentation</vt:lpstr>
      <vt:lpstr>PowerPoint Presentation</vt:lpstr>
      <vt:lpstr>The Overthrow of Moab – An Enemy of God’s People  (Isaiah 25:10-12)</vt:lpstr>
      <vt:lpstr>PowerPoint Presentation</vt:lpstr>
      <vt:lpstr>PowerPoint Presentation</vt:lpstr>
      <vt:lpstr>PowerPoint Presentation</vt:lpstr>
      <vt:lpstr>PowerPoint Presentation</vt:lpstr>
      <vt:lpstr>PowerPoint Presentation</vt:lpstr>
      <vt:lpstr>New Testament Usage of  Isaiah 25:8</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1179</cp:revision>
  <cp:lastPrinted>2023-08-06T14:17:23Z</cp:lastPrinted>
  <dcterms:created xsi:type="dcterms:W3CDTF">2022-12-04T03:23:23Z</dcterms:created>
  <dcterms:modified xsi:type="dcterms:W3CDTF">2023-08-06T14:17:58Z</dcterms:modified>
</cp:coreProperties>
</file>