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26"/>
  </p:notesMasterIdLst>
  <p:handoutMasterIdLst>
    <p:handoutMasterId r:id="rId27"/>
  </p:handoutMasterIdLst>
  <p:sldIdLst>
    <p:sldId id="4044" r:id="rId3"/>
    <p:sldId id="4048" r:id="rId4"/>
    <p:sldId id="4076" r:id="rId5"/>
    <p:sldId id="4014" r:id="rId6"/>
    <p:sldId id="4018" r:id="rId7"/>
    <p:sldId id="4019" r:id="rId8"/>
    <p:sldId id="4054" r:id="rId9"/>
    <p:sldId id="4057" r:id="rId10"/>
    <p:sldId id="4055" r:id="rId11"/>
    <p:sldId id="4059" r:id="rId12"/>
    <p:sldId id="4060" r:id="rId13"/>
    <p:sldId id="4061" r:id="rId14"/>
    <p:sldId id="4077" r:id="rId15"/>
    <p:sldId id="4063" r:id="rId16"/>
    <p:sldId id="4064" r:id="rId17"/>
    <p:sldId id="4066" r:id="rId18"/>
    <p:sldId id="4068" r:id="rId19"/>
    <p:sldId id="4073" r:id="rId20"/>
    <p:sldId id="4069" r:id="rId21"/>
    <p:sldId id="4074" r:id="rId22"/>
    <p:sldId id="4070" r:id="rId23"/>
    <p:sldId id="4071" r:id="rId24"/>
    <p:sldId id="4072"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4B183"/>
    <a:srgbClr val="0000FF"/>
    <a:srgbClr val="FFF4E7"/>
    <a:srgbClr val="FFF2CC"/>
    <a:srgbClr val="3D481F"/>
    <a:srgbClr val="334017"/>
    <a:srgbClr val="FFCCCC"/>
    <a:srgbClr val="3E491F"/>
    <a:srgbClr val="344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8" autoAdjust="0"/>
    <p:restoredTop sz="94636" autoAdjust="0"/>
  </p:normalViewPr>
  <p:slideViewPr>
    <p:cSldViewPr snapToGrid="0">
      <p:cViewPr varScale="1">
        <p:scale>
          <a:sx n="107" d="100"/>
          <a:sy n="107" d="100"/>
        </p:scale>
        <p:origin x="468" y="120"/>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9/9/2023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9/9/2023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9/9/2023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bibleatlas.org/full/arpad.htmhttps:/bibleatlas.org/full/arpad.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hyperlink" Target="https://www.weareteachers.com/moving-beyond-classroom-discuss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29188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51484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36:12</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But the chief adviser said, “My master did not send me to speak these words only to your master and to you. His message is also for the men who sit on the wall, for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they will eat their own excrement and drink their own urine along with you!</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81559"/>
            <a:ext cx="8582802" cy="5007615"/>
          </a:xfrm>
        </p:spPr>
        <p:txBody>
          <a:bodyPr>
            <a:normAutofit fontScale="85000" lnSpcReduction="20000"/>
          </a:bodyPr>
          <a:lstStyle/>
          <a:p>
            <a:r>
              <a:rPr lang="en-US" dirty="0"/>
              <a:t>If the chief adviser’s proposals are </a:t>
            </a:r>
            <a:r>
              <a:rPr lang="en-US" b="1" i="1" dirty="0"/>
              <a:t>rejected</a:t>
            </a:r>
            <a:r>
              <a:rPr lang="en-US" dirty="0"/>
              <a:t>, he will besiege the city and cause its citizens to experience all the horrors that ancient siege warfare involved.</a:t>
            </a:r>
          </a:p>
          <a:p>
            <a:r>
              <a:rPr lang="en-US" dirty="0"/>
              <a:t>Ordinary food will become so scarce that men will be compelled to “</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eat their own excrement and drink their own urine</a:t>
            </a:r>
            <a:r>
              <a:rPr lang="en-US" dirty="0"/>
              <a:t>”.</a:t>
            </a:r>
          </a:p>
          <a:p>
            <a:r>
              <a:rPr lang="en-US" dirty="0"/>
              <a:t>These expressions are </a:t>
            </a:r>
            <a:r>
              <a:rPr lang="en-US" b="1" i="1" dirty="0"/>
              <a:t>revolting</a:t>
            </a:r>
            <a:r>
              <a:rPr lang="en-US" dirty="0"/>
              <a:t>, but the chief adviser probably chose them </a:t>
            </a:r>
            <a:r>
              <a:rPr lang="en-US" b="1" i="1" dirty="0"/>
              <a:t>on purpose</a:t>
            </a:r>
            <a:r>
              <a:rPr lang="en-US" dirty="0"/>
              <a:t> in order to paint the famine in its most disgusting and revolting form.</a:t>
            </a:r>
          </a:p>
          <a:p>
            <a:r>
              <a:rPr lang="en-US" dirty="0"/>
              <a:t>Since no one would be exempted from the deprivation of a long siege, the people had an interest in knowing what was going to happen to them.</a:t>
            </a:r>
          </a:p>
          <a:p>
            <a:r>
              <a:rPr lang="en-US" dirty="0"/>
              <a:t>The chief adviser makes tells them that in order to avoid that kind of outcome, they should </a:t>
            </a:r>
            <a:r>
              <a:rPr lang="en-US" b="1" i="1" dirty="0"/>
              <a:t>rebel</a:t>
            </a:r>
            <a:r>
              <a:rPr lang="en-US" dirty="0"/>
              <a:t> against Hezekiah and </a:t>
            </a:r>
            <a:r>
              <a:rPr lang="en-US" b="1" i="1" dirty="0"/>
              <a:t>submit</a:t>
            </a:r>
            <a:r>
              <a:rPr lang="en-US" dirty="0"/>
              <a:t> to Assyria.</a:t>
            </a:r>
          </a:p>
          <a:p>
            <a:endParaRPr lang="en-US"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715-716)</a:t>
            </a:r>
          </a:p>
        </p:txBody>
      </p:sp>
    </p:spTree>
    <p:extLst>
      <p:ext uri="{BB962C8B-B14F-4D97-AF65-F5344CB8AC3E}">
        <p14:creationId xmlns:p14="http://schemas.microsoft.com/office/powerpoint/2010/main" val="276884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51484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36:13</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chief adviser then stood there and called out loudly in the Judahite dialect, “Listen to the message of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 great king</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king of Assyria.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This is what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 king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says: ‘Don’t let Hezekiah mislead you, for he is not able to rescue you!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81559"/>
            <a:ext cx="8582802" cy="5007615"/>
          </a:xfrm>
        </p:spPr>
        <p:txBody>
          <a:bodyPr>
            <a:normAutofit fontScale="85000" lnSpcReduction="20000"/>
          </a:bodyPr>
          <a:lstStyle/>
          <a:p>
            <a:r>
              <a:rPr lang="en-US" dirty="0"/>
              <a:t>The chief adviser is not interested in the niceties of diplomatic etiquette, but is ruthlessly out for </a:t>
            </a:r>
            <a:r>
              <a:rPr lang="en-US" b="1" i="1" dirty="0"/>
              <a:t>results</a:t>
            </a:r>
            <a:r>
              <a:rPr lang="en-US" dirty="0"/>
              <a:t>.</a:t>
            </a:r>
          </a:p>
          <a:p>
            <a:r>
              <a:rPr lang="en-US" dirty="0"/>
              <a:t>If he manages to convince this city to surrender </a:t>
            </a:r>
            <a:r>
              <a:rPr lang="en-US" b="1" i="1" dirty="0"/>
              <a:t>without</a:t>
            </a:r>
            <a:r>
              <a:rPr lang="en-US" dirty="0"/>
              <a:t> the need for a siege, it will add to </a:t>
            </a:r>
            <a:r>
              <a:rPr lang="en-US" b="1" i="1" dirty="0"/>
              <a:t>his</a:t>
            </a:r>
            <a:r>
              <a:rPr lang="en-US" dirty="0"/>
              <a:t> personal favor with the Assyrian king .</a:t>
            </a:r>
          </a:p>
          <a:p>
            <a:r>
              <a:rPr lang="en-US" dirty="0"/>
              <a:t>So he speaks </a:t>
            </a:r>
            <a:r>
              <a:rPr lang="en-US" b="1" i="1" dirty="0"/>
              <a:t>over the heads </a:t>
            </a:r>
            <a:r>
              <a:rPr lang="en-US" dirty="0"/>
              <a:t>of the couriers and </a:t>
            </a:r>
            <a:r>
              <a:rPr lang="en-US" b="1" i="1" dirty="0"/>
              <a:t>harangues</a:t>
            </a:r>
            <a:r>
              <a:rPr lang="en-US" dirty="0"/>
              <a:t> the people on the wall in their own language.</a:t>
            </a:r>
          </a:p>
          <a:p>
            <a:r>
              <a:rPr lang="en-US" dirty="0"/>
              <a:t>He reminds them of the status and power of the “</a:t>
            </a:r>
            <a:r>
              <a:rPr lang="en-US" sz="3200" b="1" i="1" u="none" strike="noStrike" baseline="0" dirty="0">
                <a:solidFill>
                  <a:schemeClr val="accent2"/>
                </a:solidFill>
                <a:latin typeface="Cambria" panose="02040503050406030204" pitchFamily="18" charset="0"/>
                <a:ea typeface="Cambria" panose="02040503050406030204" pitchFamily="18" charset="0"/>
              </a:rPr>
              <a:t>great</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king</a:t>
            </a:r>
            <a:r>
              <a:rPr lang="en-US" dirty="0"/>
              <a:t>”, but refuses to even </a:t>
            </a:r>
            <a:r>
              <a:rPr lang="en-US" b="1" i="1" dirty="0"/>
              <a:t>refer</a:t>
            </a:r>
            <a:r>
              <a:rPr lang="en-US" dirty="0"/>
              <a:t> to Hezekiah as a king.</a:t>
            </a:r>
          </a:p>
          <a:p>
            <a:r>
              <a:rPr lang="en-US" dirty="0"/>
              <a:t>For the chief adviser there is only </a:t>
            </a:r>
            <a:r>
              <a:rPr lang="en-US" b="1" i="1" dirty="0"/>
              <a:t>one</a:t>
            </a:r>
            <a:r>
              <a:rPr lang="en-US" dirty="0"/>
              <a:t> who is </a:t>
            </a:r>
            <a:r>
              <a:rPr lang="en-US" b="1" i="1" dirty="0"/>
              <a:t>truly</a:t>
            </a:r>
            <a:r>
              <a:rPr lang="en-US" dirty="0"/>
              <a:t> worthy of the title “</a:t>
            </a:r>
            <a:r>
              <a:rPr kumimoji="0" lang="en-US" sz="3200" b="1"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king</a:t>
            </a:r>
            <a:r>
              <a:rPr lang="en-US" dirty="0"/>
              <a:t>”.</a:t>
            </a:r>
          </a:p>
          <a:p>
            <a:r>
              <a:rPr lang="en-US" dirty="0"/>
              <a:t>In Sennacherib’s name the chief adviser calls on the people to </a:t>
            </a:r>
            <a:r>
              <a:rPr lang="en-US" b="1" i="1" dirty="0"/>
              <a:t>abandon</a:t>
            </a:r>
            <a:r>
              <a:rPr lang="en-US" dirty="0"/>
              <a:t> their loyalty to Hezekiah, and accuses him of </a:t>
            </a:r>
            <a:r>
              <a:rPr lang="en-US" b="1" i="1" dirty="0"/>
              <a:t>misinforming</a:t>
            </a:r>
            <a:r>
              <a:rPr lang="en-US" dirty="0"/>
              <a:t> them and making promises that he is unable to fulfill.</a:t>
            </a:r>
          </a:p>
          <a:p>
            <a:endParaRPr lang="en-US"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716-717)</a:t>
            </a:r>
          </a:p>
        </p:txBody>
      </p:sp>
    </p:spTree>
    <p:extLst>
      <p:ext uri="{BB962C8B-B14F-4D97-AF65-F5344CB8AC3E}">
        <p14:creationId xmlns:p14="http://schemas.microsoft.com/office/powerpoint/2010/main" val="178624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11454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36:15</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Don’t let Hezekiah talk you into trusting in the LORD by saying,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 LORD will certainly rescue us</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this city will not be handed over to the king of Assyria.”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291149"/>
            <a:ext cx="8582802" cy="5298026"/>
          </a:xfrm>
        </p:spPr>
        <p:txBody>
          <a:bodyPr>
            <a:normAutofit fontScale="92500" lnSpcReduction="20000"/>
          </a:bodyPr>
          <a:lstStyle/>
          <a:p>
            <a:r>
              <a:rPr lang="en-US" dirty="0"/>
              <a:t>This exhortation of the chief adviser testifies to Hezekiah’s policy at this time.</a:t>
            </a:r>
          </a:p>
          <a:p>
            <a:r>
              <a:rPr lang="en-US" dirty="0"/>
              <a:t>Hezekiah recognized that the </a:t>
            </a:r>
            <a:r>
              <a:rPr lang="en-US" b="1" i="1" dirty="0"/>
              <a:t>only</a:t>
            </a:r>
            <a:r>
              <a:rPr lang="en-US" dirty="0"/>
              <a:t> hope of deliverance for Jerusalem came from the LORD, and he was urging people to put their trust in him.</a:t>
            </a:r>
          </a:p>
          <a:p>
            <a:r>
              <a:rPr lang="en-US" dirty="0"/>
              <a:t>But to Assyrian ears, “</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The LORD will certainly rescue us</a:t>
            </a:r>
            <a:r>
              <a:rPr lang="en-US" dirty="0"/>
              <a:t>” was already an admission of defeat.</a:t>
            </a:r>
          </a:p>
          <a:p>
            <a:r>
              <a:rPr lang="en-US" dirty="0"/>
              <a:t>The Assyrians considered “</a:t>
            </a:r>
            <a:r>
              <a:rPr lang="en-US" i="1" dirty="0">
                <a:solidFill>
                  <a:srgbClr val="ED7D31">
                    <a:lumMod val="60000"/>
                    <a:lumOff val="40000"/>
                  </a:srgbClr>
                </a:solidFill>
                <a:latin typeface="Cambria" panose="02040503050406030204" pitchFamily="18" charset="0"/>
                <a:ea typeface="Cambria" panose="02040503050406030204" pitchFamily="18" charset="0"/>
              </a:rPr>
              <a:t>the LORD</a:t>
            </a:r>
            <a:r>
              <a:rPr lang="en-US" dirty="0"/>
              <a:t>” to be </a:t>
            </a:r>
            <a:r>
              <a:rPr lang="en-US" b="1" i="1" dirty="0"/>
              <a:t>unreliable</a:t>
            </a:r>
            <a:r>
              <a:rPr lang="en-US" dirty="0"/>
              <a:t> and </a:t>
            </a:r>
            <a:r>
              <a:rPr lang="en-US" b="1" i="1" dirty="0"/>
              <a:t>ineffective</a:t>
            </a:r>
            <a:r>
              <a:rPr lang="en-US" dirty="0"/>
              <a:t> as a source of help.</a:t>
            </a:r>
          </a:p>
          <a:p>
            <a:r>
              <a:rPr lang="en-US" dirty="0"/>
              <a:t>What had “</a:t>
            </a:r>
            <a:r>
              <a:rPr lang="en-US" i="1" dirty="0">
                <a:solidFill>
                  <a:srgbClr val="ED7D31">
                    <a:lumMod val="60000"/>
                    <a:lumOff val="40000"/>
                  </a:srgbClr>
                </a:solidFill>
                <a:latin typeface="Cambria" panose="02040503050406030204" pitchFamily="18" charset="0"/>
                <a:ea typeface="Cambria" panose="02040503050406030204" pitchFamily="18" charset="0"/>
              </a:rPr>
              <a:t>the LORD</a:t>
            </a:r>
            <a:r>
              <a:rPr lang="en-US" dirty="0"/>
              <a:t>” been able to do for the </a:t>
            </a:r>
            <a:r>
              <a:rPr lang="en-US" b="1" i="1" dirty="0"/>
              <a:t>other</a:t>
            </a:r>
            <a:r>
              <a:rPr lang="en-US" dirty="0"/>
              <a:t> cities of Judah?</a:t>
            </a:r>
          </a:p>
          <a:p>
            <a:r>
              <a:rPr lang="en-US" dirty="0"/>
              <a:t>To say that the LORD would rescue the city from Sennacherib was just part of Hezekiah’s </a:t>
            </a:r>
            <a:r>
              <a:rPr lang="en-US" b="1" i="1" dirty="0"/>
              <a:t>deceitful propaganda</a:t>
            </a:r>
            <a:r>
              <a:rPr lang="en-US" dirty="0"/>
              <a:t>, which the citizens should </a:t>
            </a:r>
            <a:r>
              <a:rPr lang="en-US" b="1" i="1" dirty="0"/>
              <a:t>ignore</a:t>
            </a:r>
            <a:r>
              <a:rPr lang="en-US" dirty="0"/>
              <a:t>.</a:t>
            </a:r>
          </a:p>
          <a:p>
            <a:endParaRPr lang="en-US" dirty="0"/>
          </a:p>
          <a:p>
            <a:endParaRPr lang="en-US"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716-717)</a:t>
            </a:r>
          </a:p>
        </p:txBody>
      </p:sp>
    </p:spTree>
    <p:extLst>
      <p:ext uri="{BB962C8B-B14F-4D97-AF65-F5344CB8AC3E}">
        <p14:creationId xmlns:p14="http://schemas.microsoft.com/office/powerpoint/2010/main" val="34664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75815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36:16</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Don’t listen to Hezekiah!’ For this is what the king of Assyria says, ‘Send me a token of your submission and surrender to me. Then each of you may eat from his own vine and fig tree and drink water from his own cistern,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17</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until I come and take you to a land just like your own—a land of grain and new wine, a land of bread and vineyards.</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915139"/>
            <a:ext cx="8582802" cy="4674036"/>
          </a:xfrm>
        </p:spPr>
        <p:txBody>
          <a:bodyPr>
            <a:normAutofit/>
          </a:bodyPr>
          <a:lstStyle/>
          <a:p>
            <a:r>
              <a:rPr lang="en-US" dirty="0"/>
              <a:t>The king of Assyria promises to let the people currently penned up inside the city return to their own property for awhile before he deports them to an equally good land. </a:t>
            </a:r>
          </a:p>
          <a:p>
            <a:r>
              <a:rPr lang="en-US" dirty="0"/>
              <a:t>A siege, as implied in v. 12, was a terrible experience. </a:t>
            </a:r>
          </a:p>
          <a:p>
            <a:r>
              <a:rPr lang="en-US" dirty="0"/>
              <a:t>At this point, thousands of people from outlying regions had already crowded into the rather small area contained within the city wall.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(pp. 639-640). </a:t>
            </a:r>
          </a:p>
        </p:txBody>
      </p:sp>
    </p:spTree>
    <p:extLst>
      <p:ext uri="{BB962C8B-B14F-4D97-AF65-F5344CB8AC3E}">
        <p14:creationId xmlns:p14="http://schemas.microsoft.com/office/powerpoint/2010/main" val="36875003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75815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36:16</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Don’t listen to Hezekiah!’ For this is what the king of Assyria says, ‘Send me a token of your submission and surrender to me. Then each of you may eat from his own vine and fig tree and drink water from his own cistern,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17</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until I come and take you to a land just like your own—a land of grain and new wine, a land of bread and vineyards.</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915139"/>
            <a:ext cx="8582802" cy="4674036"/>
          </a:xfrm>
        </p:spPr>
        <p:txBody>
          <a:bodyPr>
            <a:normAutofit fontScale="92500" lnSpcReduction="10000"/>
          </a:bodyPr>
          <a:lstStyle/>
          <a:p>
            <a:r>
              <a:rPr lang="en-US" dirty="0"/>
              <a:t>Unless very careful plans had been laid and a great deal of money had been spent in advance, life would swiftly become intolerable within the crowded confines of the city walls. </a:t>
            </a:r>
          </a:p>
          <a:p>
            <a:r>
              <a:rPr lang="en-US" dirty="0"/>
              <a:t>Starvation, disease, and violence would soon do their terrible work, and all the while the enemy would be pounding away at the walls outside. </a:t>
            </a:r>
          </a:p>
          <a:p>
            <a:r>
              <a:rPr lang="en-US" dirty="0"/>
              <a:t>To people in those circumstances, the Assyrian offer to let people go back to their homes, to peace, privacy, and plenty, must have been like holding a cup of water before a man dying of thirst.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(pp. 639-640). </a:t>
            </a:r>
          </a:p>
        </p:txBody>
      </p:sp>
    </p:spTree>
    <p:extLst>
      <p:ext uri="{BB962C8B-B14F-4D97-AF65-F5344CB8AC3E}">
        <p14:creationId xmlns:p14="http://schemas.microsoft.com/office/powerpoint/2010/main" val="1362300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958304"/>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36:16</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Don’t listen to Hezekiah!’ For this is what the king of Assyria says,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Send me a token of your submission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and surrender to me. Then each of you may eat from his own vine and fig tree and drink water from his own cistern,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17</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until I come and take you to a land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just like your own—a land of grain and new wine, a land of bread and vineyards.</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2040721"/>
            <a:ext cx="8582802" cy="4607320"/>
          </a:xfrm>
        </p:spPr>
        <p:txBody>
          <a:bodyPr>
            <a:normAutofit fontScale="85000" lnSpcReduction="20000"/>
          </a:bodyPr>
          <a:lstStyle/>
          <a:p>
            <a:r>
              <a:rPr lang="en-US" dirty="0"/>
              <a:t>Perhaps it was only a skepticism about Assyria’s trustworthiness that saved Hezekiah from his people at that moment. </a:t>
            </a:r>
          </a:p>
          <a:p>
            <a:r>
              <a:rPr lang="en-US" dirty="0"/>
              <a:t>“</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Send me a token of your submission</a:t>
            </a:r>
            <a:r>
              <a:rPr lang="en-US" dirty="0"/>
              <a:t>” is an idiom that refers to the making of a covenant.</a:t>
            </a:r>
          </a:p>
          <a:p>
            <a:r>
              <a:rPr lang="en-US" dirty="0"/>
              <a:t>“</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until I come</a:t>
            </a:r>
            <a:r>
              <a:rPr lang="en-US" i="1" dirty="0">
                <a:solidFill>
                  <a:srgbClr val="ED7D31">
                    <a:lumMod val="60000"/>
                    <a:lumOff val="40000"/>
                  </a:srgbClr>
                </a:solidFill>
                <a:latin typeface="Cambria" panose="02040503050406030204" pitchFamily="18" charset="0"/>
                <a:ea typeface="Cambria" panose="02040503050406030204" pitchFamily="18" charset="0"/>
              </a:rPr>
              <a:t> and take you to a land</a:t>
            </a:r>
            <a:r>
              <a:rPr lang="en-US" dirty="0"/>
              <a:t>” refers to the normal Assyrian policy of deporting the more influential people of a conquered territory to some distant place where their influence would be diluted and their patriotism nullified. </a:t>
            </a:r>
          </a:p>
          <a:p>
            <a:r>
              <a:rPr lang="en-US" dirty="0"/>
              <a:t>In their place, people believed to be docile would be brought in.</a:t>
            </a:r>
          </a:p>
          <a:p>
            <a:r>
              <a:rPr lang="en-US" dirty="0"/>
              <a:t>Since this practice was well known, the chief adviser apparently decided </a:t>
            </a:r>
            <a:r>
              <a:rPr lang="en-US" b="1" i="1" dirty="0"/>
              <a:t>not</a:t>
            </a:r>
            <a:r>
              <a:rPr lang="en-US" dirty="0"/>
              <a:t> to </a:t>
            </a:r>
            <a:r>
              <a:rPr lang="en-US" b="1" i="1" dirty="0"/>
              <a:t>ignore</a:t>
            </a:r>
            <a:r>
              <a:rPr lang="en-US" dirty="0"/>
              <a:t> it, but to try to make it seem like a </a:t>
            </a:r>
            <a:r>
              <a:rPr lang="en-US" b="1" i="1" dirty="0"/>
              <a:t>benefit</a:t>
            </a:r>
            <a:r>
              <a:rPr lang="en-US" dirty="0"/>
              <a: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(pp. 639-640). </a:t>
            </a:r>
          </a:p>
        </p:txBody>
      </p:sp>
    </p:spTree>
    <p:extLst>
      <p:ext uri="{BB962C8B-B14F-4D97-AF65-F5344CB8AC3E}">
        <p14:creationId xmlns:p14="http://schemas.microsoft.com/office/powerpoint/2010/main" val="3229747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09492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36:18</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Hezekiah is misleading you when he says, “The LORD will rescue us.” Have any of the gods of the nations rescued their lands from the power of the king of Assyria?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161642"/>
            <a:ext cx="8582802" cy="5427534"/>
          </a:xfrm>
        </p:spPr>
        <p:txBody>
          <a:bodyPr>
            <a:normAutofit fontScale="85000" lnSpcReduction="20000"/>
          </a:bodyPr>
          <a:lstStyle/>
          <a:p>
            <a:r>
              <a:rPr lang="en-US" sz="3600" dirty="0"/>
              <a:t>Hezekiah evidently had a strong grip on the loyalty of his people for the chief adviser feels compelled to warn them </a:t>
            </a:r>
            <a:r>
              <a:rPr lang="en-US" sz="3600" b="1" i="1" dirty="0"/>
              <a:t>again</a:t>
            </a:r>
            <a:r>
              <a:rPr lang="en-US" sz="3600" dirty="0"/>
              <a:t> that they should not let him mislead them by reassuring them of the LORD’s intervention and deliverance.</a:t>
            </a:r>
          </a:p>
          <a:p>
            <a:r>
              <a:rPr lang="en-US" sz="3600" dirty="0"/>
              <a:t>Here he argues in terms of what happened to </a:t>
            </a:r>
            <a:r>
              <a:rPr lang="en-US" sz="3600" b="1" i="1" dirty="0"/>
              <a:t>other</a:t>
            </a:r>
            <a:r>
              <a:rPr lang="en-US" sz="3600" dirty="0"/>
              <a:t> nations.</a:t>
            </a:r>
          </a:p>
          <a:p>
            <a:r>
              <a:rPr lang="en-US" sz="3600" dirty="0"/>
              <a:t>Their gods were viewed as the patrons and protectors of those who worshipped them, but the gods to whom they offered so much had been unable to deliver their followers from the might of Assyria.</a:t>
            </a:r>
          </a:p>
          <a:p>
            <a:r>
              <a:rPr lang="en-US" sz="3600" dirty="0"/>
              <a:t>The chief adviser considers the LORD to be just another of god, and he can see no reason why </a:t>
            </a:r>
            <a:r>
              <a:rPr lang="en-US" sz="3600" b="1" i="1" dirty="0"/>
              <a:t>their</a:t>
            </a:r>
            <a:r>
              <a:rPr lang="en-US" sz="3600" dirty="0"/>
              <a:t> god should </a:t>
            </a:r>
            <a:r>
              <a:rPr lang="en-US" sz="3600" b="1" i="1" dirty="0"/>
              <a:t>succeed</a:t>
            </a:r>
            <a:r>
              <a:rPr lang="en-US" sz="3600" dirty="0"/>
              <a:t> where others had </a:t>
            </a:r>
            <a:r>
              <a:rPr lang="en-US" sz="3600" b="1" i="1" dirty="0"/>
              <a:t>failed</a:t>
            </a:r>
            <a:r>
              <a:rPr lang="en-US" sz="3600" dirty="0"/>
              <a:t>.</a:t>
            </a:r>
          </a:p>
          <a:p>
            <a:endParaRPr lang="en-US" sz="3600" dirty="0"/>
          </a:p>
          <a:p>
            <a:endParaRPr lang="en-US"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719)</a:t>
            </a:r>
          </a:p>
        </p:txBody>
      </p:sp>
    </p:spTree>
    <p:extLst>
      <p:ext uri="{BB962C8B-B14F-4D97-AF65-F5344CB8AC3E}">
        <p14:creationId xmlns:p14="http://schemas.microsoft.com/office/powerpoint/2010/main" val="3917927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9379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36:19</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Where are the gods of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Hamath</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and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Arpad</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Where are the gods of Sepharvaim? Indeed, did any gods rescue Samaria from my power?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091001"/>
            <a:ext cx="8582802" cy="5498175"/>
          </a:xfrm>
        </p:spPr>
        <p:txBody>
          <a:bodyPr>
            <a:normAutofit fontScale="92500" lnSpcReduction="20000"/>
          </a:bodyPr>
          <a:lstStyle/>
          <a:p>
            <a:r>
              <a:rPr lang="en-US" sz="3600" dirty="0"/>
              <a:t>“</a:t>
            </a:r>
            <a:r>
              <a:rPr kumimoji="0" lang="en-US" sz="3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Hamath</a:t>
            </a:r>
            <a:r>
              <a:rPr lang="en-US" sz="3600" dirty="0"/>
              <a:t>” was a major Syrian city located on the Orontes River about one hundred fifty miles north of Damascus and two hundred seventy-five miles northeast of Jerusalem. </a:t>
            </a:r>
          </a:p>
          <a:p>
            <a:r>
              <a:rPr lang="en-US" sz="3600" dirty="0"/>
              <a:t>It is mentioned several times in the Bible, first in the Table of Nations (Gen 10:18). </a:t>
            </a:r>
          </a:p>
          <a:p>
            <a:r>
              <a:rPr lang="en-US" sz="3600" dirty="0"/>
              <a:t>It had been conquered by the Assyrians several times, but most recently by Sargon II, who had devastated it for rebellion. </a:t>
            </a:r>
          </a:p>
          <a:p>
            <a:r>
              <a:rPr lang="en-US" sz="3600" dirty="0"/>
              <a:t>“</a:t>
            </a:r>
            <a:r>
              <a:rPr kumimoji="0" lang="en-US" sz="3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Arpad</a:t>
            </a:r>
            <a:r>
              <a:rPr lang="en-US" sz="3600" dirty="0"/>
              <a:t>”, another of the Syrian or Aramean city-states, was situated about eighty-five miles north of Hamath, about midway between the Mediterranean and the Euphrates.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(pp. 641-642). </a:t>
            </a:r>
          </a:p>
        </p:txBody>
      </p:sp>
    </p:spTree>
    <p:extLst>
      <p:ext uri="{BB962C8B-B14F-4D97-AF65-F5344CB8AC3E}">
        <p14:creationId xmlns:p14="http://schemas.microsoft.com/office/powerpoint/2010/main" val="1350155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6C26F-0C79-C693-BCA8-B37FC7C63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0195" y="782930"/>
            <a:ext cx="5423609" cy="5423609"/>
          </a:xfrm>
          <a:prstGeom prst="rect">
            <a:avLst/>
          </a:prstGeom>
        </p:spPr>
      </p:pic>
      <p:sp>
        <p:nvSpPr>
          <p:cNvPr id="4" name="TextBox 3">
            <a:extLst>
              <a:ext uri="{FF2B5EF4-FFF2-40B4-BE49-F238E27FC236}">
                <a16:creationId xmlns:a16="http://schemas.microsoft.com/office/drawing/2014/main" id="{6A780B00-B018-D4C5-8F9A-8C75716DD069}"/>
              </a:ext>
            </a:extLst>
          </p:cNvPr>
          <p:cNvSpPr txBox="1"/>
          <p:nvPr/>
        </p:nvSpPr>
        <p:spPr>
          <a:xfrm>
            <a:off x="-1" y="6519230"/>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https://bibleatlas.org/full/arpad.htmhttps://bibleatlas.org/full/arpad.htm</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0"/>
            <a:ext cx="9144000" cy="772138"/>
          </a:xfrm>
        </p:spPr>
        <p:txBody>
          <a:bodyPr/>
          <a:lstStyle/>
          <a:p>
            <a:pPr algn="ctr"/>
            <a:r>
              <a:rPr lang="en-US" dirty="0"/>
              <a:t>Hamath and Arpad</a:t>
            </a:r>
          </a:p>
        </p:txBody>
      </p:sp>
      <p:sp>
        <p:nvSpPr>
          <p:cNvPr id="2" name="Arrow: Down 1">
            <a:extLst>
              <a:ext uri="{FF2B5EF4-FFF2-40B4-BE49-F238E27FC236}">
                <a16:creationId xmlns:a16="http://schemas.microsoft.com/office/drawing/2014/main" id="{CE79E996-7D7E-A65C-852B-1BFDB37770BA}"/>
              </a:ext>
            </a:extLst>
          </p:cNvPr>
          <p:cNvSpPr/>
          <p:nvPr/>
        </p:nvSpPr>
        <p:spPr>
          <a:xfrm>
            <a:off x="5168520" y="3337290"/>
            <a:ext cx="357126" cy="31488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1F7998E-2F7B-0627-9AC5-378A894EE88D}"/>
              </a:ext>
            </a:extLst>
          </p:cNvPr>
          <p:cNvSpPr/>
          <p:nvPr/>
        </p:nvSpPr>
        <p:spPr>
          <a:xfrm>
            <a:off x="4618440" y="5516998"/>
            <a:ext cx="357126" cy="26686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936972"/>
      </p:ext>
    </p:extLst>
  </p:cSld>
  <p:clrMapOvr>
    <a:overrideClrMapping bg1="lt1" tx1="dk1" bg2="lt2" tx2="dk2" accent1="accent1" accent2="accent2" accent3="accent3" accent4="accent4" accent5="accent5" accent6="accent6" hlink="hlink" folHlink="folHlink"/>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9379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36:19</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Where are the gods of Hamath and Arpad? Where are the gods of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Sepharvaim</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Indeed, did any gods rescue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Samaria</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from my power?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091001"/>
            <a:ext cx="8582802" cy="5498175"/>
          </a:xfrm>
        </p:spPr>
        <p:txBody>
          <a:bodyPr>
            <a:normAutofit fontScale="77500" lnSpcReduction="20000"/>
          </a:bodyPr>
          <a:lstStyle/>
          <a:p>
            <a:r>
              <a:rPr lang="en-US" sz="3600" dirty="0"/>
              <a:t>The location of “</a:t>
            </a:r>
            <a:r>
              <a:rPr kumimoji="0" lang="en-US" sz="3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Sepharvaim</a:t>
            </a:r>
            <a:r>
              <a:rPr lang="en-US" sz="3600" dirty="0"/>
              <a:t>” is presently unknown. </a:t>
            </a:r>
          </a:p>
          <a:p>
            <a:r>
              <a:rPr lang="en-US" sz="3600" dirty="0"/>
              <a:t>Some scholars believe it to have been located between Hamath and Damascus. </a:t>
            </a:r>
          </a:p>
          <a:p>
            <a:r>
              <a:rPr lang="en-US" sz="3600" dirty="0"/>
              <a:t>In any case, the point is clear: If the gods of these great places could not save their cities, how could the LORD save Jerusalem and Judah? </a:t>
            </a:r>
          </a:p>
          <a:p>
            <a:r>
              <a:rPr lang="en-US" sz="3600" dirty="0"/>
              <a:t>It is interesting to note that the Assyrians apparently did not think “</a:t>
            </a:r>
            <a:r>
              <a:rPr kumimoji="0" lang="en-US" sz="3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Samaria</a:t>
            </a:r>
            <a:r>
              <a:rPr lang="en-US" sz="3600" dirty="0"/>
              <a:t>” (i.e. the Northern Kingdom) worshiped the same God as Jerusalem did. </a:t>
            </a:r>
          </a:p>
          <a:p>
            <a:r>
              <a:rPr lang="en-US" sz="3600" dirty="0"/>
              <a:t>Otherwise, it’s hard to imagine that the chief adviser would have missed an opportunity to point out that the LORD had not been able to save Samaria, so why Jerusalem? </a:t>
            </a:r>
          </a:p>
          <a:p>
            <a:r>
              <a:rPr lang="en-US" sz="3600" dirty="0"/>
              <a:t>The people of Northern Israel may have </a:t>
            </a:r>
            <a:r>
              <a:rPr lang="en-US" sz="3600" b="1" i="1" dirty="0"/>
              <a:t>told</a:t>
            </a:r>
            <a:r>
              <a:rPr lang="en-US" sz="3600" dirty="0"/>
              <a:t> themselves they were worshiping the LORD, but their neighbors knew better.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(pp. 641-642). </a:t>
            </a:r>
          </a:p>
        </p:txBody>
      </p:sp>
    </p:spTree>
    <p:extLst>
      <p:ext uri="{BB962C8B-B14F-4D97-AF65-F5344CB8AC3E}">
        <p14:creationId xmlns:p14="http://schemas.microsoft.com/office/powerpoint/2010/main" val="2628644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t>Outline of the Book of Isaiah</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fontScale="92500" lnSpcReduction="20000"/>
          </a:bodyPr>
          <a:lstStyle/>
          <a:p>
            <a:pPr marL="458788" lvl="0" indent="-458788">
              <a:spcBef>
                <a:spcPts val="600"/>
              </a:spcBef>
              <a:buFont typeface="+mj-lt"/>
              <a:buAutoNum type="romanUcPeriod"/>
            </a:pPr>
            <a:r>
              <a:rPr lang="en-US" sz="4300" b="1" dirty="0"/>
              <a:t>Isaiah’s Warning of Judgment on Israel </a:t>
            </a:r>
            <a:r>
              <a:rPr lang="en-US" sz="4300" dirty="0">
                <a:solidFill>
                  <a:srgbClr val="FFFF99"/>
                </a:solidFill>
              </a:rPr>
              <a:t>(1-39)</a:t>
            </a:r>
          </a:p>
          <a:p>
            <a:pPr marL="914400" lvl="1" indent="-455613">
              <a:spcBef>
                <a:spcPts val="600"/>
              </a:spcBef>
              <a:buFont typeface="+mj-lt"/>
              <a:buAutoNum type="alphaUcPeriod"/>
            </a:pPr>
            <a:r>
              <a:rPr lang="en-US" sz="3900" dirty="0">
                <a:solidFill>
                  <a:schemeClr val="bg1">
                    <a:lumMod val="65000"/>
                  </a:schemeClr>
                </a:solidFill>
              </a:rPr>
              <a:t>Judgement and Hope for Jerusalem </a:t>
            </a:r>
            <a:r>
              <a:rPr lang="en-US" sz="3900" dirty="0">
                <a:solidFill>
                  <a:srgbClr val="FFFF99"/>
                </a:solidFill>
              </a:rPr>
              <a:t>(1-12)</a:t>
            </a:r>
          </a:p>
          <a:p>
            <a:pPr marL="914400" lvl="1" indent="-455613">
              <a:spcBef>
                <a:spcPts val="600"/>
              </a:spcBef>
              <a:buFont typeface="+mj-lt"/>
              <a:buAutoNum type="alphaUcPeriod"/>
            </a:pPr>
            <a:r>
              <a:rPr lang="en-US" sz="3900" dirty="0">
                <a:solidFill>
                  <a:schemeClr val="bg1">
                    <a:lumMod val="65000"/>
                  </a:schemeClr>
                </a:solidFill>
              </a:rPr>
              <a:t>Judgement and Hope for the Nations </a:t>
            </a:r>
            <a:r>
              <a:rPr lang="en-US" sz="3900" dirty="0">
                <a:solidFill>
                  <a:srgbClr val="FFFF99"/>
                </a:solidFill>
              </a:rPr>
              <a:t>(13-27)</a:t>
            </a:r>
          </a:p>
          <a:p>
            <a:pPr marL="914400" lvl="1" indent="-455613">
              <a:spcBef>
                <a:spcPts val="600"/>
              </a:spcBef>
              <a:buFont typeface="+mj-lt"/>
              <a:buAutoNum type="alphaUcPeriod"/>
            </a:pPr>
            <a:r>
              <a:rPr lang="en-US" sz="3900" dirty="0">
                <a:solidFill>
                  <a:schemeClr val="bg1">
                    <a:lumMod val="65000"/>
                  </a:schemeClr>
                </a:solidFill>
              </a:rPr>
              <a:t>True Deliverance Is Found, Not in Egypt, But in the Lord   </a:t>
            </a:r>
            <a:r>
              <a:rPr lang="en-US" sz="3900" dirty="0">
                <a:solidFill>
                  <a:srgbClr val="FFFF99"/>
                </a:solidFill>
              </a:rPr>
              <a:t>(28-35)</a:t>
            </a:r>
          </a:p>
          <a:p>
            <a:pPr marL="912813" lvl="1" indent="-454025">
              <a:spcBef>
                <a:spcPts val="600"/>
              </a:spcBef>
              <a:buFont typeface="+mj-lt"/>
              <a:buAutoNum type="alphaUcPeriod"/>
            </a:pPr>
            <a:r>
              <a:rPr lang="en-US" sz="3900" b="1" dirty="0"/>
              <a:t>The Lessons of History </a:t>
            </a:r>
            <a:r>
              <a:rPr lang="en-US" sz="3900" dirty="0">
                <a:solidFill>
                  <a:srgbClr val="FFFF99"/>
                </a:solidFill>
              </a:rPr>
              <a:t>(36-39)</a:t>
            </a:r>
          </a:p>
          <a:p>
            <a:pPr marL="1255713" lvl="2" indent="-454025">
              <a:spcBef>
                <a:spcPts val="600"/>
              </a:spcBef>
              <a:buFont typeface="+mj-lt"/>
              <a:buAutoNum type="alphaUcPeriod"/>
            </a:pPr>
            <a:r>
              <a:rPr lang="en-US" sz="3000" dirty="0"/>
              <a:t>The Deliverance of Jerusalem </a:t>
            </a:r>
            <a:r>
              <a:rPr lang="en-US" sz="3000" dirty="0">
                <a:solidFill>
                  <a:srgbClr val="FFFF99"/>
                </a:solidFill>
              </a:rPr>
              <a:t>(36-37)</a:t>
            </a:r>
          </a:p>
          <a:p>
            <a:pPr marL="1255713" lvl="2" indent="-454025">
              <a:spcBef>
                <a:spcPts val="600"/>
              </a:spcBef>
              <a:buFont typeface="+mj-lt"/>
              <a:buAutoNum type="alphaUcPeriod"/>
            </a:pPr>
            <a:r>
              <a:rPr lang="en-US" sz="3000" dirty="0">
                <a:solidFill>
                  <a:schemeClr val="bg1">
                    <a:lumMod val="65000"/>
                  </a:schemeClr>
                </a:solidFill>
              </a:rPr>
              <a:t>Hezekiah’s Sickness and Recovery </a:t>
            </a:r>
            <a:r>
              <a:rPr lang="en-US" sz="3000" dirty="0">
                <a:solidFill>
                  <a:srgbClr val="FFFF99"/>
                </a:solidFill>
              </a:rPr>
              <a:t>(38)</a:t>
            </a:r>
          </a:p>
          <a:p>
            <a:pPr marL="1255713" lvl="2" indent="-454025">
              <a:spcBef>
                <a:spcPts val="600"/>
              </a:spcBef>
              <a:buFont typeface="+mj-lt"/>
              <a:buAutoNum type="alphaUcPeriod"/>
            </a:pPr>
            <a:r>
              <a:rPr lang="en-US" sz="3000" dirty="0">
                <a:solidFill>
                  <a:schemeClr val="bg1">
                    <a:lumMod val="65000"/>
                  </a:schemeClr>
                </a:solidFill>
              </a:rPr>
              <a:t>A Visit From the Envoys of Babylon </a:t>
            </a:r>
            <a:r>
              <a:rPr lang="en-US" sz="3000" dirty="0">
                <a:solidFill>
                  <a:srgbClr val="FFFF99"/>
                </a:solidFill>
              </a:rPr>
              <a:t>(39)</a:t>
            </a:r>
          </a:p>
          <a:p>
            <a:pPr marL="457200" indent="-457200">
              <a:spcBef>
                <a:spcPts val="600"/>
              </a:spcBef>
              <a:buFont typeface="+mj-lt"/>
              <a:buAutoNum type="romanUcPeriod"/>
            </a:pPr>
            <a:r>
              <a:rPr lang="en-US" sz="4300" dirty="0">
                <a:solidFill>
                  <a:schemeClr val="bg1">
                    <a:lumMod val="65000"/>
                  </a:schemeClr>
                </a:solidFill>
              </a:rPr>
              <a:t>The Promise of Future Hope in the New Jerusalem </a:t>
            </a:r>
            <a:r>
              <a:rPr lang="en-US" sz="4300" dirty="0">
                <a:solidFill>
                  <a:srgbClr val="FFFF99"/>
                </a:solidFill>
              </a:rPr>
              <a:t>(40-66)</a:t>
            </a:r>
          </a:p>
          <a:p>
            <a:pPr marL="457200" indent="-457200">
              <a:buFont typeface="+mj-lt"/>
              <a:buAutoNum type="romanUcPeriod"/>
            </a:pPr>
            <a:endParaRPr lang="en-US" b="1" dirty="0"/>
          </a:p>
        </p:txBody>
      </p:sp>
    </p:spTree>
    <p:extLst>
      <p:ext uri="{BB962C8B-B14F-4D97-AF65-F5344CB8AC3E}">
        <p14:creationId xmlns:p14="http://schemas.microsoft.com/office/powerpoint/2010/main" val="3896588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063526"/>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36:20</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Who among all the gods of these lands have rescued their lands from my power? So how can the LORD rescue Jerusalem from my power?’”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185188"/>
            <a:ext cx="8582802" cy="5403988"/>
          </a:xfrm>
        </p:spPr>
        <p:txBody>
          <a:bodyPr>
            <a:normAutofit fontScale="77500" lnSpcReduction="20000"/>
          </a:bodyPr>
          <a:lstStyle/>
          <a:p>
            <a:r>
              <a:rPr lang="en-US" sz="3600" dirty="0"/>
              <a:t>The argument was clear.</a:t>
            </a:r>
          </a:p>
          <a:p>
            <a:r>
              <a:rPr lang="en-US" sz="3600" dirty="0"/>
              <a:t>The other gods had not succeeded, and there was no reason to suppose the LORD would prove any different.</a:t>
            </a:r>
          </a:p>
          <a:p>
            <a:r>
              <a:rPr lang="en-US" sz="3600" dirty="0"/>
              <a:t>This was the blasphemy that Isaiah had earlier known was in the heart of the Assyrians when he wrote:</a:t>
            </a:r>
          </a:p>
          <a:p>
            <a:pPr lvl="1"/>
            <a:r>
              <a:rPr lang="en-US" sz="3200" i="1" dirty="0">
                <a:solidFill>
                  <a:srgbClr val="F4B183"/>
                </a:solidFill>
                <a:latin typeface="Cambria" panose="02040503050406030204" pitchFamily="18" charset="0"/>
                <a:ea typeface="Cambria" panose="02040503050406030204" pitchFamily="18" charset="0"/>
              </a:rPr>
              <a:t>[Assyria says:] “I overpowered kingdoms ruled by idols, whose carved images were more impressive than Jerusalem’s or Samaria’s. As I have done to Samaria and its idols, so I will do to Jerusalem and its idols.” But when the Lord finishes judging Mount Zion and Jerusalem, then he will punish the king of Assyria for what he has proudly planned and for the arrogant attitude he displays. </a:t>
            </a:r>
            <a:r>
              <a:rPr lang="en-US" sz="3200" dirty="0"/>
              <a:t>(Isaiah 10:10-12)</a:t>
            </a:r>
            <a:endParaRPr lang="en-US" sz="3200" i="1" dirty="0">
              <a:solidFill>
                <a:srgbClr val="F4B183"/>
              </a:solidFill>
              <a:latin typeface="Cambria" panose="02040503050406030204" pitchFamily="18" charset="0"/>
              <a:ea typeface="Cambria" panose="02040503050406030204" pitchFamily="18" charset="0"/>
            </a:endParaRPr>
          </a:p>
          <a:p>
            <a:r>
              <a:rPr lang="en-US" sz="3600" dirty="0"/>
              <a:t>Blinded by their own power the Assyrians were </a:t>
            </a:r>
            <a:r>
              <a:rPr lang="en-US" sz="3600" b="1" i="1" dirty="0"/>
              <a:t>unable</a:t>
            </a:r>
            <a:r>
              <a:rPr lang="en-US" sz="3600" dirty="0"/>
              <a:t> to recognize that the LORD was at work determining the </a:t>
            </a:r>
            <a:r>
              <a:rPr lang="en-US" sz="3600" b="1" i="1" dirty="0"/>
              <a:t>destiny</a:t>
            </a:r>
            <a:r>
              <a:rPr lang="en-US" sz="3600" dirty="0"/>
              <a:t> of nations and providing </a:t>
            </a:r>
            <a:r>
              <a:rPr lang="en-US" sz="3600" b="1" i="1" dirty="0"/>
              <a:t>deliverance</a:t>
            </a:r>
            <a:r>
              <a:rPr lang="en-US" sz="3600" dirty="0"/>
              <a:t> for his people.</a:t>
            </a:r>
            <a:endParaRPr lang="en-US" sz="3600" i="1" dirty="0">
              <a:solidFill>
                <a:srgbClr val="F4B183"/>
              </a:solidFill>
              <a:latin typeface="Cambria" panose="02040503050406030204" pitchFamily="18" charset="0"/>
              <a:ea typeface="Cambria" panose="02040503050406030204" pitchFamily="18" charset="0"/>
            </a:endParaRPr>
          </a:p>
          <a:p>
            <a:endParaRPr lang="en-US" sz="3600"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720)</a:t>
            </a:r>
          </a:p>
        </p:txBody>
      </p:sp>
    </p:spTree>
    <p:extLst>
      <p:ext uri="{BB962C8B-B14F-4D97-AF65-F5344CB8AC3E}">
        <p14:creationId xmlns:p14="http://schemas.microsoft.com/office/powerpoint/2010/main" val="193638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t>I plan to look at the reactions to the Assyrian ultimatum talked about in </a:t>
            </a:r>
            <a:r>
              <a:rPr lang="en-US" sz="3600" dirty="0">
                <a:solidFill>
                  <a:srgbClr val="FFFF99"/>
                </a:solidFill>
              </a:rPr>
              <a:t>Isaiah 36:21-37:7</a:t>
            </a:r>
            <a:r>
              <a:rPr lang="en-US" sz="3600" dirty="0"/>
              <a:t>.</a:t>
            </a:r>
          </a:p>
          <a:p>
            <a:pPr marL="0" indent="0">
              <a:buNone/>
            </a:pPr>
            <a:endParaRPr lang="en-US" sz="3600" dirty="0"/>
          </a:p>
          <a:p>
            <a:pPr marL="0" indent="0">
              <a:buNone/>
            </a:pPr>
            <a:r>
              <a:rPr lang="en-US" dirty="0"/>
              <a:t> </a:t>
            </a:r>
          </a:p>
        </p:txBody>
      </p:sp>
    </p:spTree>
    <p:extLst>
      <p:ext uri="{BB962C8B-B14F-4D97-AF65-F5344CB8AC3E}">
        <p14:creationId xmlns:p14="http://schemas.microsoft.com/office/powerpoint/2010/main" val="1575067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813382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19981"/>
          </a:xfrm>
        </p:spPr>
        <p:txBody>
          <a:bodyPr>
            <a:normAutofit/>
          </a:bodyPr>
          <a:lstStyle/>
          <a:p>
            <a:r>
              <a:rPr lang="en-US" sz="4000" b="1" dirty="0"/>
              <a:t>Class Discussion Time</a:t>
            </a:r>
          </a:p>
        </p:txBody>
      </p:sp>
      <p:sp>
        <p:nvSpPr>
          <p:cNvPr id="4" name="Content Placeholder 3"/>
          <p:cNvSpPr>
            <a:spLocks noGrp="1"/>
          </p:cNvSpPr>
          <p:nvPr>
            <p:ph idx="1"/>
          </p:nvPr>
        </p:nvSpPr>
        <p:spPr>
          <a:xfrm>
            <a:off x="31630" y="788817"/>
            <a:ext cx="8991600" cy="6069183"/>
          </a:xfrm>
        </p:spPr>
        <p:txBody>
          <a:bodyPr>
            <a:normAutofit fontScale="92500" lnSpcReduction="10000"/>
          </a:bodyPr>
          <a:lstStyle/>
          <a:p>
            <a:r>
              <a:rPr lang="en-US" sz="3200" dirty="0"/>
              <a:t>In our present day, we are not facing the threat of a military attack like the one faced by the people of Jerusalem (though that could change sometime in the near future).</a:t>
            </a:r>
          </a:p>
          <a:p>
            <a:r>
              <a:rPr lang="en-US" sz="3200" dirty="0"/>
              <a:t>But we </a:t>
            </a:r>
            <a:r>
              <a:rPr lang="en-US" sz="3200" b="1" i="1" dirty="0"/>
              <a:t>do</a:t>
            </a:r>
            <a:r>
              <a:rPr lang="en-US" sz="3200" dirty="0"/>
              <a:t> face </a:t>
            </a:r>
            <a:r>
              <a:rPr lang="en-US" sz="3200" b="1" i="1" dirty="0"/>
              <a:t>daily</a:t>
            </a:r>
            <a:r>
              <a:rPr lang="en-US" sz="3200" dirty="0"/>
              <a:t> attacks in our culture, where our trust in the LORD is mocked, and we are pressured to “surrender” to the ungodly thinking that is so common in </a:t>
            </a:r>
            <a:r>
              <a:rPr lang="en-US" sz="3200" b="1" i="1" dirty="0"/>
              <a:t>our</a:t>
            </a:r>
            <a:r>
              <a:rPr lang="en-US" sz="3200" dirty="0"/>
              <a:t> age.</a:t>
            </a:r>
          </a:p>
          <a:p>
            <a:r>
              <a:rPr lang="en-US" sz="3200" dirty="0"/>
              <a:t>Do you sometimes feel like those people sitting on the walls of Jerusalem must have felt as you listen to the daily barrage in mainstream news and/or on social media where historic Christian teaching is </a:t>
            </a:r>
            <a:r>
              <a:rPr lang="en-US" sz="3200" b="1" i="1" dirty="0"/>
              <a:t>reviled</a:t>
            </a:r>
            <a:r>
              <a:rPr lang="en-US" sz="3200" dirty="0"/>
              <a:t> and characterized as </a:t>
            </a:r>
            <a:r>
              <a:rPr lang="en-US" sz="3200" b="1" i="1" dirty="0"/>
              <a:t>bigoted hate-speech</a:t>
            </a:r>
            <a:r>
              <a:rPr lang="en-US" sz="3200" dirty="0"/>
              <a:t>?</a:t>
            </a:r>
          </a:p>
          <a:p>
            <a:pPr lvl="0"/>
            <a:endParaRPr lang="en-US" dirty="0"/>
          </a:p>
        </p:txBody>
      </p:sp>
    </p:spTree>
    <p:extLst>
      <p:ext uri="{BB962C8B-B14F-4D97-AF65-F5344CB8AC3E}">
        <p14:creationId xmlns:p14="http://schemas.microsoft.com/office/powerpoint/2010/main" val="3137087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757419"/>
          </a:xfrm>
        </p:spPr>
        <p:txBody>
          <a:bodyPr>
            <a:noAutofit/>
          </a:bodyPr>
          <a:lstStyle/>
          <a:p>
            <a:r>
              <a:rPr lang="en-US" sz="3600" dirty="0"/>
              <a:t>The Deliverance of Jerusalem (36-37)</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05740" y="863382"/>
            <a:ext cx="8745961" cy="5725792"/>
          </a:xfrm>
        </p:spPr>
        <p:txBody>
          <a:bodyPr>
            <a:normAutofit/>
          </a:bodyPr>
          <a:lstStyle/>
          <a:p>
            <a:pPr marL="800100" indent="-571500">
              <a:spcBef>
                <a:spcPts val="600"/>
              </a:spcBef>
            </a:pPr>
            <a:r>
              <a:rPr lang="en-US" sz="3600" dirty="0"/>
              <a:t>The deliverance of Jerusalem unfolds as follows:</a:t>
            </a:r>
          </a:p>
          <a:p>
            <a:pPr marL="1143000" lvl="1" indent="-401638">
              <a:spcBef>
                <a:spcPts val="600"/>
              </a:spcBef>
            </a:pPr>
            <a:r>
              <a:rPr lang="en-US" dirty="0">
                <a:solidFill>
                  <a:schemeClr val="bg1">
                    <a:lumMod val="65000"/>
                  </a:schemeClr>
                </a:solidFill>
              </a:rPr>
              <a:t>The Assyrian Chief Adviser Addresses Hezekiah Though His Envoys </a:t>
            </a:r>
            <a:r>
              <a:rPr lang="en-US" dirty="0">
                <a:solidFill>
                  <a:srgbClr val="FFFF99"/>
                </a:solidFill>
              </a:rPr>
              <a:t>(36:1-10)</a:t>
            </a:r>
          </a:p>
          <a:p>
            <a:pPr marL="1143000" lvl="1" indent="-401638">
              <a:spcBef>
                <a:spcPts val="600"/>
              </a:spcBef>
            </a:pPr>
            <a:r>
              <a:rPr lang="en-US" dirty="0"/>
              <a:t>The Assyrian Chief Adviser Appeals to the People Sitting on the Wall </a:t>
            </a:r>
            <a:r>
              <a:rPr lang="en-US" dirty="0">
                <a:solidFill>
                  <a:srgbClr val="FFFF99"/>
                </a:solidFill>
              </a:rPr>
              <a:t>(36:11-20)</a:t>
            </a:r>
          </a:p>
          <a:p>
            <a:pPr marL="1143000" lvl="1" indent="-401638">
              <a:spcBef>
                <a:spcPts val="600"/>
              </a:spcBef>
            </a:pPr>
            <a:r>
              <a:rPr lang="en-US" dirty="0">
                <a:solidFill>
                  <a:schemeClr val="bg1">
                    <a:lumMod val="65000"/>
                  </a:schemeClr>
                </a:solidFill>
              </a:rPr>
              <a:t>Reactions to the Assyrian Ultimatum </a:t>
            </a:r>
            <a:r>
              <a:rPr lang="en-US" dirty="0">
                <a:solidFill>
                  <a:srgbClr val="FFFF99"/>
                </a:solidFill>
              </a:rPr>
              <a:t>(36:21-37:7)</a:t>
            </a:r>
          </a:p>
          <a:p>
            <a:pPr marL="1143000" lvl="1" indent="-401638">
              <a:spcBef>
                <a:spcPts val="600"/>
              </a:spcBef>
            </a:pPr>
            <a:r>
              <a:rPr lang="en-US" dirty="0">
                <a:solidFill>
                  <a:schemeClr val="bg1">
                    <a:lumMod val="65000"/>
                  </a:schemeClr>
                </a:solidFill>
              </a:rPr>
              <a:t>The King of Assyria’s Letter to Hezekiah </a:t>
            </a:r>
            <a:r>
              <a:rPr lang="en-US" dirty="0">
                <a:solidFill>
                  <a:srgbClr val="FFFF99"/>
                </a:solidFill>
              </a:rPr>
              <a:t>(37:8-13)</a:t>
            </a:r>
          </a:p>
          <a:p>
            <a:pPr marL="1143000" lvl="1" indent="-401638">
              <a:spcBef>
                <a:spcPts val="600"/>
              </a:spcBef>
            </a:pPr>
            <a:r>
              <a:rPr lang="en-US" dirty="0">
                <a:solidFill>
                  <a:schemeClr val="bg1">
                    <a:lumMod val="65000"/>
                  </a:schemeClr>
                </a:solidFill>
              </a:rPr>
              <a:t>Hezekiah’s Prayer </a:t>
            </a:r>
            <a:r>
              <a:rPr lang="en-US" dirty="0">
                <a:solidFill>
                  <a:srgbClr val="FFFF99"/>
                </a:solidFill>
              </a:rPr>
              <a:t>(37:14-20)</a:t>
            </a:r>
          </a:p>
          <a:p>
            <a:pPr marL="1143000" lvl="1" indent="-401638">
              <a:spcBef>
                <a:spcPts val="600"/>
              </a:spcBef>
            </a:pPr>
            <a:r>
              <a:rPr lang="en-US" dirty="0">
                <a:solidFill>
                  <a:schemeClr val="bg1">
                    <a:lumMod val="65000"/>
                  </a:schemeClr>
                </a:solidFill>
              </a:rPr>
              <a:t>The LORD’s Response to the Prayer of Hezekiah </a:t>
            </a:r>
            <a:r>
              <a:rPr lang="en-US" dirty="0">
                <a:solidFill>
                  <a:srgbClr val="FFFF99"/>
                </a:solidFill>
              </a:rPr>
              <a:t>(37:21-35)</a:t>
            </a:r>
          </a:p>
          <a:p>
            <a:pPr marL="1143000" lvl="1" indent="-401638">
              <a:spcBef>
                <a:spcPts val="600"/>
              </a:spcBef>
            </a:pPr>
            <a:r>
              <a:rPr lang="en-US" dirty="0">
                <a:solidFill>
                  <a:schemeClr val="bg1">
                    <a:lumMod val="65000"/>
                  </a:schemeClr>
                </a:solidFill>
              </a:rPr>
              <a:t>The LORD Destroys the Assyrian Army </a:t>
            </a:r>
            <a:r>
              <a:rPr lang="en-US" dirty="0">
                <a:solidFill>
                  <a:srgbClr val="FFFF99"/>
                </a:solidFill>
              </a:rPr>
              <a:t>(37:36-38)</a:t>
            </a:r>
          </a:p>
          <a:p>
            <a:pPr marL="800100" indent="-571500">
              <a:spcBef>
                <a:spcPts val="600"/>
              </a:spcBef>
            </a:pPr>
            <a:endParaRPr lang="en-US" sz="3100" dirty="0"/>
          </a:p>
          <a:p>
            <a:pPr marL="1143000" lvl="1" indent="-571500">
              <a:spcBef>
                <a:spcPts val="600"/>
              </a:spcBef>
            </a:pPr>
            <a:endParaRPr lang="en-US" sz="3100" dirty="0"/>
          </a:p>
          <a:p>
            <a:pPr marL="1143000" lvl="1" indent="-571500">
              <a:spcBef>
                <a:spcPts val="600"/>
              </a:spcBef>
            </a:pPr>
            <a:endParaRPr lang="en-US" sz="3100" dirty="0"/>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398-399). </a:t>
            </a:r>
          </a:p>
        </p:txBody>
      </p:sp>
    </p:spTree>
    <p:extLst>
      <p:ext uri="{BB962C8B-B14F-4D97-AF65-F5344CB8AC3E}">
        <p14:creationId xmlns:p14="http://schemas.microsoft.com/office/powerpoint/2010/main" val="3417223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40131"/>
          </a:xfrm>
        </p:spPr>
        <p:txBody>
          <a:bodyPr>
            <a:noAutofit/>
          </a:bodyPr>
          <a:lstStyle/>
          <a:p>
            <a:r>
              <a:rPr lang="en-US" sz="4000" dirty="0"/>
              <a:t>The Chief Adviser Appeals to the People Sitting on the Wall (36:11-21)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440277"/>
            <a:ext cx="8849665" cy="5354931"/>
          </a:xfrm>
        </p:spPr>
        <p:txBody>
          <a:bodyPr>
            <a:normAutofit lnSpcReduction="10000"/>
          </a:bodyPr>
          <a:lstStyle/>
          <a:p>
            <a:pPr marL="0" indent="0">
              <a:buNone/>
            </a:pPr>
            <a:r>
              <a:rPr lang="en-US" sz="3600" baseline="30000" dirty="0">
                <a:latin typeface="Cambria" panose="02040503050406030204" pitchFamily="18" charset="0"/>
                <a:ea typeface="Cambria" panose="02040503050406030204" pitchFamily="18" charset="0"/>
              </a:rPr>
              <a:t>36:</a:t>
            </a:r>
            <a:r>
              <a:rPr lang="en-US" sz="3500" baseline="30000" dirty="0">
                <a:latin typeface="Cambria" panose="02040503050406030204" pitchFamily="18" charset="0"/>
                <a:ea typeface="Cambria" panose="02040503050406030204" pitchFamily="18" charset="0"/>
              </a:rPr>
              <a:t>11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Eliakim, Shebna, and Joah said to the chief adviser, “Speak to your servants in Aramaic, for we understand it. Don’t speak with us in the Judahite dialect in the hearing of the people who are on the wall.” </a:t>
            </a:r>
            <a:r>
              <a:rPr lang="en-US" sz="3500" baseline="30000" dirty="0">
                <a:latin typeface="Cambria" panose="02040503050406030204" pitchFamily="18" charset="0"/>
                <a:ea typeface="Cambria" panose="02040503050406030204" pitchFamily="18" charset="0"/>
              </a:rPr>
              <a:t>12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But the chief adviser said, “My master did not send me to speak these words only to your master and to you. His message is also for the men who sit on the wall, for they will eat their own excrement and drink their own urine along with you!”</a:t>
            </a:r>
          </a:p>
        </p:txBody>
      </p:sp>
    </p:spTree>
    <p:extLst>
      <p:ext uri="{BB962C8B-B14F-4D97-AF65-F5344CB8AC3E}">
        <p14:creationId xmlns:p14="http://schemas.microsoft.com/office/powerpoint/2010/main" val="1497286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40131"/>
          </a:xfrm>
        </p:spPr>
        <p:txBody>
          <a:bodyPr>
            <a:noAutofit/>
          </a:bodyPr>
          <a:lstStyle/>
          <a:p>
            <a:r>
              <a:rPr lang="en-US" sz="4000" dirty="0"/>
              <a:t>The Chief Adviser Appeals to the People Sitting on the Wall (36:11-21)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428505"/>
            <a:ext cx="8849665" cy="5366704"/>
          </a:xfrm>
        </p:spPr>
        <p:txBody>
          <a:bodyPr>
            <a:normAutofit fontScale="85000" lnSpcReduction="20000"/>
          </a:bodyPr>
          <a:lstStyle/>
          <a:p>
            <a:pPr marL="0" indent="0">
              <a:buNone/>
            </a:pPr>
            <a:r>
              <a:rPr lang="en-US" sz="3600" baseline="30000" dirty="0">
                <a:latin typeface="Cambria" panose="02040503050406030204" pitchFamily="18" charset="0"/>
                <a:ea typeface="Cambria" panose="02040503050406030204" pitchFamily="18" charset="0"/>
              </a:rPr>
              <a:t>36:</a:t>
            </a:r>
            <a:r>
              <a:rPr lang="en-US" sz="3500" baseline="30000" dirty="0">
                <a:latin typeface="Cambria" panose="02040503050406030204" pitchFamily="18" charset="0"/>
                <a:ea typeface="Cambria" panose="02040503050406030204" pitchFamily="18" charset="0"/>
              </a:rPr>
              <a:t>13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chief adviser then stood there and called out loudly in the Judahite dialect, “Listen to the message of the great king, the king of Assyria. </a:t>
            </a:r>
            <a:r>
              <a:rPr lang="en-US" sz="3500" baseline="30000" dirty="0">
                <a:latin typeface="Cambria" panose="02040503050406030204" pitchFamily="18" charset="0"/>
                <a:ea typeface="Cambria" panose="02040503050406030204" pitchFamily="18" charset="0"/>
              </a:rPr>
              <a:t>14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This is what the king says: ‘Don’t let Hezekiah mislead you, for he is not able to rescue you! </a:t>
            </a:r>
            <a:r>
              <a:rPr lang="en-US" sz="3500" baseline="30000" dirty="0">
                <a:latin typeface="Cambria" panose="02040503050406030204" pitchFamily="18" charset="0"/>
                <a:ea typeface="Cambria" panose="02040503050406030204" pitchFamily="18" charset="0"/>
              </a:rPr>
              <a:t>15</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Don’t let Hezekiah talk you into trusting in the LORD by saying, “The LORD will certainly rescue us; this city will not be handed over to the king of Assyria.” </a:t>
            </a:r>
            <a:r>
              <a:rPr lang="en-US" sz="3500" baseline="30000" dirty="0">
                <a:latin typeface="Cambria" panose="02040503050406030204" pitchFamily="18" charset="0"/>
                <a:ea typeface="Cambria" panose="02040503050406030204" pitchFamily="18" charset="0"/>
              </a:rPr>
              <a:t>16</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Don’t listen to Hezekiah!’ For this is what the king of Assyria says, ‘Send me a token of your submission and surrender to me. Then each of you may eat from his own vine and fig tree and drink water from his own cistern, </a:t>
            </a:r>
            <a:r>
              <a:rPr lang="en-US" sz="3500" baseline="30000" dirty="0">
                <a:latin typeface="Cambria" panose="02040503050406030204" pitchFamily="18" charset="0"/>
                <a:ea typeface="Cambria" panose="02040503050406030204" pitchFamily="18" charset="0"/>
              </a:rPr>
              <a:t>17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until I come and take you to a land just like your own—a land of grain and new wine, a land of bread and vineyards.</a:t>
            </a:r>
          </a:p>
        </p:txBody>
      </p:sp>
    </p:spTree>
    <p:extLst>
      <p:ext uri="{BB962C8B-B14F-4D97-AF65-F5344CB8AC3E}">
        <p14:creationId xmlns:p14="http://schemas.microsoft.com/office/powerpoint/2010/main" val="4181018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51905"/>
          </a:xfrm>
        </p:spPr>
        <p:txBody>
          <a:bodyPr>
            <a:noAutofit/>
          </a:bodyPr>
          <a:lstStyle/>
          <a:p>
            <a:r>
              <a:rPr lang="en-US" sz="4000" dirty="0"/>
              <a:t>The Chief Adviser Appeals to the People Sitting on the Wall (36:11-21)</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459901"/>
            <a:ext cx="8849665" cy="5335308"/>
          </a:xfrm>
        </p:spPr>
        <p:txBody>
          <a:bodyPr>
            <a:normAutofit lnSpcReduction="10000"/>
          </a:bodyPr>
          <a:lstStyle/>
          <a:p>
            <a:pPr marL="0" indent="0">
              <a:buNone/>
            </a:pPr>
            <a:r>
              <a:rPr lang="en-US" sz="3600" baseline="30000" dirty="0">
                <a:latin typeface="Cambria" panose="02040503050406030204" pitchFamily="18" charset="0"/>
                <a:ea typeface="Cambria" panose="02040503050406030204" pitchFamily="18" charset="0"/>
              </a:rPr>
              <a:t>36:</a:t>
            </a:r>
            <a:r>
              <a:rPr lang="en-US" sz="3500" baseline="30000" dirty="0">
                <a:latin typeface="Cambria" panose="02040503050406030204" pitchFamily="18" charset="0"/>
                <a:ea typeface="Cambria" panose="02040503050406030204" pitchFamily="18" charset="0"/>
              </a:rPr>
              <a:t>18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is misleading you when he says, “The LORD will rescue us.” Have any of the gods of the nations rescued their lands from the power of the king of Assyria? </a:t>
            </a:r>
            <a:r>
              <a:rPr lang="en-US" sz="3500" baseline="30000" dirty="0">
                <a:latin typeface="Cambria" panose="02040503050406030204" pitchFamily="18" charset="0"/>
                <a:ea typeface="Cambria" panose="02040503050406030204" pitchFamily="18" charset="0"/>
              </a:rPr>
              <a:t>19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Where are the gods of Hamath and Arpad? Where are the gods of Sepharvaim? Indeed, did any gods rescue Samaria from my power? </a:t>
            </a:r>
            <a:r>
              <a:rPr lang="en-US" sz="3500" baseline="30000" dirty="0">
                <a:latin typeface="Cambria" panose="02040503050406030204" pitchFamily="18" charset="0"/>
                <a:ea typeface="Cambria" panose="02040503050406030204" pitchFamily="18" charset="0"/>
              </a:rPr>
              <a:t>20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among all the gods of these lands have rescued their lands from my power? So how can the LORD rescue Jerusalem from my power?’”</a:t>
            </a:r>
          </a:p>
        </p:txBody>
      </p:sp>
    </p:spTree>
    <p:extLst>
      <p:ext uri="{BB962C8B-B14F-4D97-AF65-F5344CB8AC3E}">
        <p14:creationId xmlns:p14="http://schemas.microsoft.com/office/powerpoint/2010/main" val="2712266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361786"/>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Eliakim, Shebna, and Joah said to the chief adviser, “Speak to your servants in Aramaic</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for we understand it. Don’t speak with us in the Judahite dialect in the hearing of the people who are on the wall.”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404958"/>
            <a:ext cx="8582802" cy="5144972"/>
          </a:xfrm>
        </p:spPr>
        <p:txBody>
          <a:bodyPr>
            <a:normAutofit fontScale="92500" lnSpcReduction="20000"/>
          </a:bodyPr>
          <a:lstStyle/>
          <a:p>
            <a:r>
              <a:rPr lang="en-US" dirty="0"/>
              <a:t>Hezekiah’s royal couriers cringed to think of the impact that the chief adviser’s words might be having on those gathered on the city wall to observe the events.</a:t>
            </a:r>
          </a:p>
          <a:p>
            <a:r>
              <a:rPr lang="en-US" dirty="0"/>
              <a:t>So as soon as the Assyrian stopped speaking, they protested that by delivering a message that was </a:t>
            </a:r>
            <a:r>
              <a:rPr lang="en-US" b="1" i="1" dirty="0"/>
              <a:t>supposed</a:t>
            </a:r>
            <a:r>
              <a:rPr lang="en-US" dirty="0"/>
              <a:t> to be addressed to their </a:t>
            </a:r>
            <a:r>
              <a:rPr lang="en-US" b="1" i="1" dirty="0"/>
              <a:t>king</a:t>
            </a:r>
            <a:r>
              <a:rPr lang="en-US" dirty="0"/>
              <a:t> in such a way that </a:t>
            </a:r>
            <a:r>
              <a:rPr lang="en-US" b="1" i="1" dirty="0"/>
              <a:t>others</a:t>
            </a:r>
            <a:r>
              <a:rPr lang="en-US" dirty="0"/>
              <a:t> understood it, the chief adviser was </a:t>
            </a:r>
            <a:r>
              <a:rPr lang="en-US" b="1" i="1" dirty="0"/>
              <a:t>violating</a:t>
            </a:r>
            <a:r>
              <a:rPr lang="en-US" dirty="0"/>
              <a:t> established protocol.</a:t>
            </a:r>
          </a:p>
          <a:p>
            <a:r>
              <a:rPr lang="en-US" dirty="0"/>
              <a:t>These three men, being nearer to the Assyrians, probably uttered these words in hushed tones.</a:t>
            </a:r>
          </a:p>
          <a:p>
            <a:r>
              <a:rPr lang="en-US" dirty="0"/>
              <a:t>They probably spoke in Aramaic, and their speech was couched in </a:t>
            </a:r>
            <a:r>
              <a:rPr lang="en-US" b="1" i="1" dirty="0"/>
              <a:t>respectful</a:t>
            </a:r>
            <a:r>
              <a:rPr lang="en-US" dirty="0"/>
              <a:t> tones – referring to themselves as “</a:t>
            </a:r>
            <a:r>
              <a:rPr lang="en-US" i="1" dirty="0">
                <a:solidFill>
                  <a:srgbClr val="ED7D31">
                    <a:lumMod val="60000"/>
                    <a:lumOff val="40000"/>
                  </a:srgbClr>
                </a:solidFill>
                <a:latin typeface="Cambria" panose="02040503050406030204" pitchFamily="18" charset="0"/>
                <a:ea typeface="Cambria" panose="02040503050406030204" pitchFamily="18" charset="0"/>
              </a:rPr>
              <a:t>your servants</a:t>
            </a:r>
            <a:r>
              <a:rPr lang="en-US"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715)</a:t>
            </a:r>
          </a:p>
        </p:txBody>
      </p:sp>
    </p:spTree>
    <p:extLst>
      <p:ext uri="{BB962C8B-B14F-4D97-AF65-F5344CB8AC3E}">
        <p14:creationId xmlns:p14="http://schemas.microsoft.com/office/powerpoint/2010/main" val="496323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16556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Eliakim, Shebna, and Joah said to the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chief adviser</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“Speak to your servants in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Aramaic</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for we understand it. Don’t speak with us in the Judahite dialect in the hearing of the people who are on the wall.”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291148"/>
            <a:ext cx="8582802" cy="5258782"/>
          </a:xfrm>
        </p:spPr>
        <p:txBody>
          <a:bodyPr>
            <a:normAutofit/>
          </a:bodyPr>
          <a:lstStyle/>
          <a:p>
            <a:r>
              <a:rPr lang="en-US" dirty="0"/>
              <a:t>At this point in history, “</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Aramaic</a:t>
            </a:r>
            <a:r>
              <a:rPr lang="en-US" dirty="0"/>
              <a:t>” was the language of international diplomacy.</a:t>
            </a:r>
          </a:p>
          <a:p>
            <a:r>
              <a:rPr lang="en-US" dirty="0"/>
              <a:t>The couriers </a:t>
            </a:r>
            <a:r>
              <a:rPr lang="en-US" b="1" i="1" dirty="0"/>
              <a:t>themselves</a:t>
            </a:r>
            <a:r>
              <a:rPr lang="en-US" dirty="0"/>
              <a:t> could speak “</a:t>
            </a:r>
            <a:r>
              <a:rPr lang="en-US" i="1" dirty="0">
                <a:solidFill>
                  <a:srgbClr val="ED7D31">
                    <a:lumMod val="60000"/>
                    <a:lumOff val="40000"/>
                  </a:srgbClr>
                </a:solidFill>
                <a:latin typeface="Cambria" panose="02040503050406030204" pitchFamily="18" charset="0"/>
                <a:ea typeface="Cambria" panose="02040503050406030204" pitchFamily="18" charset="0"/>
              </a:rPr>
              <a:t>Aramaic</a:t>
            </a:r>
            <a:r>
              <a:rPr lang="en-US" dirty="0"/>
              <a:t>” and were sure that the “</a:t>
            </a:r>
            <a:r>
              <a:rPr kumimoji="0" lang="en-US" sz="32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chief adviser</a:t>
            </a:r>
            <a:r>
              <a:rPr lang="en-US" dirty="0"/>
              <a:t>” could </a:t>
            </a:r>
            <a:r>
              <a:rPr lang="en-US" b="1" i="1" dirty="0"/>
              <a:t>also</a:t>
            </a:r>
            <a:r>
              <a:rPr lang="en-US" dirty="0"/>
              <a:t>.</a:t>
            </a:r>
          </a:p>
          <a:p>
            <a:r>
              <a:rPr lang="en-US" dirty="0"/>
              <a:t>But the </a:t>
            </a:r>
            <a:r>
              <a:rPr lang="en-US" b="1" i="1" dirty="0"/>
              <a:t>ordinary</a:t>
            </a:r>
            <a:r>
              <a:rPr lang="en-US" dirty="0"/>
              <a:t> people of Judah would </a:t>
            </a:r>
            <a:r>
              <a:rPr lang="en-US" b="1" i="1" dirty="0"/>
              <a:t>not</a:t>
            </a:r>
            <a:r>
              <a:rPr lang="en-US" dirty="0"/>
              <a:t> have understood “</a:t>
            </a:r>
            <a:r>
              <a:rPr lang="en-US" i="1" dirty="0">
                <a:solidFill>
                  <a:srgbClr val="ED7D31">
                    <a:lumMod val="60000"/>
                    <a:lumOff val="40000"/>
                  </a:srgbClr>
                </a:solidFill>
                <a:latin typeface="Cambria" panose="02040503050406030204" pitchFamily="18" charset="0"/>
                <a:ea typeface="Cambria" panose="02040503050406030204" pitchFamily="18" charset="0"/>
              </a:rPr>
              <a:t>Aramaic</a:t>
            </a:r>
            <a:r>
              <a:rPr lang="en-US" dirty="0"/>
              <a:t>”.</a:t>
            </a:r>
          </a:p>
          <a:p>
            <a:r>
              <a:rPr lang="en-US" dirty="0"/>
              <a:t>It was not until after the return from the exile nearly two centuries later that “</a:t>
            </a:r>
            <a:r>
              <a:rPr lang="en-US" i="1" dirty="0">
                <a:solidFill>
                  <a:srgbClr val="ED7D31">
                    <a:lumMod val="60000"/>
                    <a:lumOff val="40000"/>
                  </a:srgbClr>
                </a:solidFill>
                <a:latin typeface="Cambria" panose="02040503050406030204" pitchFamily="18" charset="0"/>
                <a:ea typeface="Cambria" panose="02040503050406030204" pitchFamily="18" charset="0"/>
              </a:rPr>
              <a:t>Aramaic</a:t>
            </a:r>
            <a:r>
              <a:rPr lang="en-US" dirty="0"/>
              <a:t>” became commonly used in Judah (cf. John 5:2; 19:13,17,20; 20:16; Acts 22:2; 26:14).</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715)</a:t>
            </a:r>
          </a:p>
        </p:txBody>
      </p:sp>
    </p:spTree>
    <p:extLst>
      <p:ext uri="{BB962C8B-B14F-4D97-AF65-F5344CB8AC3E}">
        <p14:creationId xmlns:p14="http://schemas.microsoft.com/office/powerpoint/2010/main" val="3332334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51484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36:12</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But the chief adviser said, “My master did not send me to speak these words only to your master and to you. His message is also for the men who sit on the wall, for they will eat their own excrement and drink their own urine along with you!”</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679670"/>
            <a:ext cx="8582802" cy="4870260"/>
          </a:xfrm>
        </p:spPr>
        <p:txBody>
          <a:bodyPr>
            <a:normAutofit fontScale="92500" lnSpcReduction="10000"/>
          </a:bodyPr>
          <a:lstStyle/>
          <a:p>
            <a:r>
              <a:rPr lang="en-US" dirty="0"/>
              <a:t>The request of the couriers is brutally and derisively </a:t>
            </a:r>
            <a:r>
              <a:rPr lang="en-US" b="1" i="1" dirty="0"/>
              <a:t>dismissed</a:t>
            </a:r>
            <a:r>
              <a:rPr lang="en-US" dirty="0"/>
              <a:t> by the chief adviser.</a:t>
            </a:r>
          </a:p>
          <a:p>
            <a:r>
              <a:rPr lang="en-US" dirty="0"/>
              <a:t>It was not by </a:t>
            </a:r>
            <a:r>
              <a:rPr lang="en-US" b="1" i="1" dirty="0"/>
              <a:t>chance</a:t>
            </a:r>
            <a:r>
              <a:rPr lang="en-US" dirty="0"/>
              <a:t> that a Hebrew-speaking negotiator had been sent to Jerusalem.</a:t>
            </a:r>
          </a:p>
          <a:p>
            <a:r>
              <a:rPr lang="en-US" dirty="0"/>
              <a:t>The Assyrians were engaging in </a:t>
            </a:r>
            <a:r>
              <a:rPr lang="en-US" b="1" i="1" dirty="0"/>
              <a:t>propaganda</a:t>
            </a:r>
            <a:r>
              <a:rPr lang="en-US" dirty="0"/>
              <a:t> warfare, and they intended to </a:t>
            </a:r>
            <a:r>
              <a:rPr lang="en-US" b="1" i="1" dirty="0"/>
              <a:t>maximize</a:t>
            </a:r>
            <a:r>
              <a:rPr lang="en-US" dirty="0"/>
              <a:t> its impact on the general population.</a:t>
            </a:r>
          </a:p>
          <a:p>
            <a:r>
              <a:rPr lang="en-US" dirty="0"/>
              <a:t>Even though the Assyrians were </a:t>
            </a:r>
            <a:r>
              <a:rPr lang="en-US" b="1" i="1" dirty="0"/>
              <a:t>confident</a:t>
            </a:r>
            <a:r>
              <a:rPr lang="en-US" dirty="0"/>
              <a:t> in their ability to conquer Jerusalem, it took time and resources to lay siege to a city, and if the population could be made to turn against their rulers and surrender, this was to the Assyrian’s advantage.</a:t>
            </a:r>
          </a:p>
          <a:p>
            <a:endParaRPr lang="en-US" dirty="0"/>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715-716)</a:t>
            </a:r>
          </a:p>
        </p:txBody>
      </p:sp>
    </p:spTree>
    <p:extLst>
      <p:ext uri="{BB962C8B-B14F-4D97-AF65-F5344CB8AC3E}">
        <p14:creationId xmlns:p14="http://schemas.microsoft.com/office/powerpoint/2010/main" val="2720410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121560</TotalTime>
  <Words>3269</Words>
  <Application>Microsoft Office PowerPoint</Application>
  <PresentationFormat>On-screen Show (4:3)</PresentationFormat>
  <Paragraphs>128</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Cambria</vt:lpstr>
      <vt:lpstr>Century Gothic</vt:lpstr>
      <vt:lpstr>Office Theme</vt:lpstr>
      <vt:lpstr>2_Office Theme</vt:lpstr>
      <vt:lpstr>Highlights     From the  Book of  Isaiah</vt:lpstr>
      <vt:lpstr>Outline of the Book of Isaiah</vt:lpstr>
      <vt:lpstr>The Deliverance of Jerusalem (36-37)</vt:lpstr>
      <vt:lpstr>The Chief Adviser Appeals to the People Sitting on the Wall (36:11-21)</vt:lpstr>
      <vt:lpstr>The Chief Adviser Appeals to the People Sitting on the Wall (36:11-21)</vt:lpstr>
      <vt:lpstr>The Chief Adviser Appeals to the People Sitting on the Wall (36:11-21)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Hamath and Arpad</vt:lpstr>
      <vt:lpstr>PowerPoint Presentation</vt:lpstr>
      <vt:lpstr>PowerPoint Presentation</vt:lpstr>
      <vt:lpstr>Next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1527</cp:revision>
  <cp:lastPrinted>2023-09-10T13:57:23Z</cp:lastPrinted>
  <dcterms:created xsi:type="dcterms:W3CDTF">2022-12-04T03:23:23Z</dcterms:created>
  <dcterms:modified xsi:type="dcterms:W3CDTF">2023-09-10T15:46:24Z</dcterms:modified>
</cp:coreProperties>
</file>