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4052" r:id="rId3"/>
    <p:sldId id="4078" r:id="rId4"/>
    <p:sldId id="4079" r:id="rId5"/>
    <p:sldId id="4083" r:id="rId6"/>
    <p:sldId id="4015" r:id="rId7"/>
    <p:sldId id="4021" r:id="rId8"/>
    <p:sldId id="4020" r:id="rId9"/>
    <p:sldId id="4080" r:id="rId10"/>
    <p:sldId id="4084" r:id="rId11"/>
    <p:sldId id="4085" r:id="rId12"/>
    <p:sldId id="4081" r:id="rId13"/>
    <p:sldId id="4087" r:id="rId14"/>
    <p:sldId id="4086" r:id="rId15"/>
    <p:sldId id="4088" r:id="rId16"/>
    <p:sldId id="4094" r:id="rId17"/>
    <p:sldId id="4095" r:id="rId18"/>
    <p:sldId id="4096" r:id="rId19"/>
    <p:sldId id="4100" r:id="rId20"/>
    <p:sldId id="4101" r:id="rId21"/>
    <p:sldId id="4103" r:id="rId22"/>
    <p:sldId id="4114" r:id="rId23"/>
    <p:sldId id="4104" r:id="rId24"/>
    <p:sldId id="4106" r:id="rId25"/>
    <p:sldId id="4108" r:id="rId26"/>
    <p:sldId id="4109" r:id="rId27"/>
    <p:sldId id="4110" r:id="rId28"/>
    <p:sldId id="4111" r:id="rId29"/>
    <p:sldId id="4112" r:id="rId30"/>
    <p:sldId id="4113" r:id="rId31"/>
    <p:sldId id="4115"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8" autoAdjust="0"/>
    <p:restoredTop sz="94636" autoAdjust="0"/>
  </p:normalViewPr>
  <p:slideViewPr>
    <p:cSldViewPr snapToGrid="0">
      <p:cViewPr varScale="1">
        <p:scale>
          <a:sx n="162" d="100"/>
          <a:sy n="162" d="100"/>
        </p:scale>
        <p:origin x="1096" y="272"/>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9/16/2023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9/16/2023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9/16/2023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493389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452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36:22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Eliakim son of Hilkiah, the palace supervisor, accompanied by Shebna the scribe and Joah son of Asaph, the secretary, went to Hezekiah with their clothes torn and reported to him what the chief adviser had said.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652199"/>
            <a:ext cx="8582802" cy="4897731"/>
          </a:xfrm>
        </p:spPr>
        <p:txBody>
          <a:bodyPr>
            <a:normAutofit fontScale="92500" lnSpcReduction="10000"/>
          </a:bodyPr>
          <a:lstStyle/>
          <a:p>
            <a:r>
              <a:rPr lang="en-US" dirty="0"/>
              <a:t>Once the courtiers were out of sight of the chief adviser, they torn their clothes out of personal bewilderment and as a public sign of distress and grief.</a:t>
            </a:r>
          </a:p>
          <a:p>
            <a:r>
              <a:rPr lang="en-US" dirty="0"/>
              <a:t>Being pious men, their anxiety would have been intensified by the </a:t>
            </a:r>
            <a:r>
              <a:rPr lang="en-US" b="1" i="1" dirty="0"/>
              <a:t>arrogant attitude </a:t>
            </a:r>
            <a:r>
              <a:rPr lang="en-US" dirty="0"/>
              <a:t>of their enemy towards the LORD.</a:t>
            </a:r>
          </a:p>
          <a:p>
            <a:r>
              <a:rPr lang="en-US" dirty="0"/>
              <a:t>Still, they had their duty to do, and so with heavy hearts they reported what had occurred to Hezekiah.</a:t>
            </a:r>
          </a:p>
          <a:p>
            <a:r>
              <a:rPr lang="en-US" dirty="0"/>
              <a:t>It was then up to the </a:t>
            </a:r>
            <a:r>
              <a:rPr lang="en-US" b="1" i="1" dirty="0"/>
              <a:t>king</a:t>
            </a:r>
            <a:r>
              <a:rPr lang="en-US" dirty="0"/>
              <a:t> to decide what the nation would do in these dire circumstances.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722-723)</a:t>
            </a:r>
          </a:p>
        </p:txBody>
      </p:sp>
    </p:spTree>
    <p:extLst>
      <p:ext uri="{BB962C8B-B14F-4D97-AF65-F5344CB8AC3E}">
        <p14:creationId xmlns:p14="http://schemas.microsoft.com/office/powerpoint/2010/main" val="3456672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95756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37:1</a:t>
            </a:r>
            <a:r>
              <a:rPr lang="en-US" sz="2400" baseline="30000" dirty="0">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When King Hezekiah heard this, he </a:t>
            </a:r>
            <a:r>
              <a:rPr lang="en-US" sz="2400" i="1" u="none" strike="noStrike" baseline="0" dirty="0">
                <a:solidFill>
                  <a:schemeClr val="accent2"/>
                </a:solidFill>
                <a:latin typeface="Cambria" panose="02040503050406030204" pitchFamily="18" charset="0"/>
                <a:ea typeface="Cambria" panose="02040503050406030204" pitchFamily="18" charset="0"/>
              </a:rPr>
              <a:t>tore his clothes, put on sackcloth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went to the LORD’s temple.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2019"/>
            <a:ext cx="8582802" cy="5407911"/>
          </a:xfrm>
        </p:spPr>
        <p:txBody>
          <a:bodyPr>
            <a:normAutofit fontScale="92500" lnSpcReduction="20000"/>
          </a:bodyPr>
          <a:lstStyle/>
          <a:p>
            <a:r>
              <a:rPr lang="en-US" dirty="0"/>
              <a:t>Hezekiah showed that he </a:t>
            </a:r>
            <a:r>
              <a:rPr lang="en-US" b="1" i="1" dirty="0"/>
              <a:t>shared</a:t>
            </a:r>
            <a:r>
              <a:rPr lang="en-US" dirty="0"/>
              <a:t> the dismay of his envoys, and he too “</a:t>
            </a:r>
            <a:r>
              <a:rPr lang="en-US" i="1" dirty="0">
                <a:solidFill>
                  <a:schemeClr val="accent2">
                    <a:lumMod val="60000"/>
                    <a:lumOff val="40000"/>
                  </a:schemeClr>
                </a:solidFill>
                <a:latin typeface="Cambria" panose="02040503050406030204" pitchFamily="18" charset="0"/>
                <a:ea typeface="Cambria" panose="02040503050406030204" pitchFamily="18" charset="0"/>
              </a:rPr>
              <a:t>tore his clothes</a:t>
            </a:r>
            <a:r>
              <a:rPr lang="en-US" dirty="0"/>
              <a:t>”.</a:t>
            </a:r>
          </a:p>
          <a:p>
            <a:r>
              <a:rPr lang="en-US" dirty="0"/>
              <a:t>In fact, he went even </a:t>
            </a:r>
            <a:r>
              <a:rPr lang="en-US" b="1" i="1" dirty="0"/>
              <a:t>further</a:t>
            </a:r>
            <a:r>
              <a:rPr lang="en-US" dirty="0"/>
              <a:t> and “</a:t>
            </a:r>
            <a:r>
              <a:rPr lang="en-US" i="1" dirty="0">
                <a:solidFill>
                  <a:schemeClr val="accent2">
                    <a:lumMod val="60000"/>
                    <a:lumOff val="40000"/>
                  </a:schemeClr>
                </a:solidFill>
                <a:latin typeface="Cambria" panose="02040503050406030204" pitchFamily="18" charset="0"/>
                <a:ea typeface="Cambria" panose="02040503050406030204" pitchFamily="18" charset="0"/>
              </a:rPr>
              <a:t>put on sackcloth</a:t>
            </a:r>
            <a:r>
              <a:rPr lang="en-US" dirty="0"/>
              <a:t>”, a course fabric worn next to the skin as a sign of mourning or repentance for sin.</a:t>
            </a:r>
          </a:p>
          <a:p>
            <a:r>
              <a:rPr lang="en-US" dirty="0"/>
              <a:t>Hezekiah recognized that, as king, he was </a:t>
            </a:r>
            <a:r>
              <a:rPr lang="en-US" b="1" i="1" dirty="0"/>
              <a:t>ultimately</a:t>
            </a:r>
            <a:r>
              <a:rPr lang="en-US" dirty="0"/>
              <a:t> responsible for the disaster that had befallen the nation.</a:t>
            </a:r>
          </a:p>
          <a:p>
            <a:r>
              <a:rPr lang="en-US" dirty="0"/>
              <a:t>By dressing in this way and then going to the temple, he was publicly </a:t>
            </a:r>
            <a:r>
              <a:rPr lang="en-US" b="1" i="1" dirty="0"/>
              <a:t>confessing</a:t>
            </a:r>
            <a:r>
              <a:rPr lang="en-US" dirty="0"/>
              <a:t> that he had misdirected the people.</a:t>
            </a:r>
          </a:p>
          <a:p>
            <a:r>
              <a:rPr lang="en-US" dirty="0"/>
              <a:t>Though Hezekiah had a genuine trust in the LORD, his desire to be free from Assyrian domination had led him to shape his foreign policy without regard to the LORD and the advice that he gave through Isaiah.</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723-724)</a:t>
            </a:r>
          </a:p>
        </p:txBody>
      </p:sp>
    </p:spTree>
    <p:extLst>
      <p:ext uri="{BB962C8B-B14F-4D97-AF65-F5344CB8AC3E}">
        <p14:creationId xmlns:p14="http://schemas.microsoft.com/office/powerpoint/2010/main" val="16658659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95756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37:1</a:t>
            </a:r>
            <a:r>
              <a:rPr lang="en-US" sz="2400" baseline="30000" dirty="0">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When King Hezekiah heard this, he tore his clothes, put on sackcloth, and </a:t>
            </a:r>
            <a:r>
              <a:rPr lang="en-US" sz="2400" i="1" u="none" strike="noStrike" baseline="0" dirty="0">
                <a:solidFill>
                  <a:schemeClr val="accent2"/>
                </a:solidFill>
                <a:latin typeface="Cambria" panose="02040503050406030204" pitchFamily="18" charset="0"/>
                <a:ea typeface="Cambria" panose="02040503050406030204" pitchFamily="18" charset="0"/>
              </a:rPr>
              <a:t>went to the LORD’s temple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2019"/>
            <a:ext cx="8582802" cy="5407911"/>
          </a:xfrm>
        </p:spPr>
        <p:txBody>
          <a:bodyPr>
            <a:normAutofit fontScale="92500"/>
          </a:bodyPr>
          <a:lstStyle/>
          <a:p>
            <a:r>
              <a:rPr lang="en-US" dirty="0"/>
              <a:t>But now with genuine grief and humiliation Hezekiah turns in repentance to the LORD, who alone could help in such dire straits.</a:t>
            </a:r>
          </a:p>
          <a:p>
            <a:r>
              <a:rPr lang="en-US" dirty="0"/>
              <a:t>We are not told exactly what he did when he “</a:t>
            </a:r>
            <a:r>
              <a:rPr lang="en-US" i="1" dirty="0">
                <a:solidFill>
                  <a:schemeClr val="accent2">
                    <a:lumMod val="60000"/>
                    <a:lumOff val="40000"/>
                  </a:schemeClr>
                </a:solidFill>
                <a:latin typeface="Cambria" panose="02040503050406030204" pitchFamily="18" charset="0"/>
                <a:ea typeface="Cambria" panose="02040503050406030204" pitchFamily="18" charset="0"/>
              </a:rPr>
              <a:t>went to the LORD’s temple</a:t>
            </a:r>
            <a:r>
              <a:rPr lang="en-US" dirty="0"/>
              <a:t>”, but he no doubt offered sacrifice for his sin and brought the nation’s situation before God in prayer, asking for divine intervention.</a:t>
            </a:r>
          </a:p>
          <a:p>
            <a:r>
              <a:rPr lang="en-US" dirty="0"/>
              <a:t>Perhaps something like Solomon expressed it in his prayer of dedication for the temple: “</a:t>
            </a:r>
            <a:r>
              <a:rPr lang="en-US" i="1" dirty="0">
                <a:solidFill>
                  <a:schemeClr val="accent2">
                    <a:lumMod val="60000"/>
                    <a:lumOff val="40000"/>
                  </a:schemeClr>
                </a:solidFill>
                <a:latin typeface="Cambria" panose="02040503050406030204" pitchFamily="18" charset="0"/>
                <a:ea typeface="Cambria" panose="02040503050406030204" pitchFamily="18" charset="0"/>
              </a:rPr>
              <a:t>Respond to the request of your servant and your people Israel for this place. Hear from inside your heavenly dwelling place and respond favorably</a:t>
            </a:r>
            <a:r>
              <a:rPr lang="en-US" dirty="0"/>
              <a:t>.” (1 Kings 8:30)</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723-724)</a:t>
            </a:r>
          </a:p>
        </p:txBody>
      </p:sp>
    </p:spTree>
    <p:extLst>
      <p:ext uri="{BB962C8B-B14F-4D97-AF65-F5344CB8AC3E}">
        <p14:creationId xmlns:p14="http://schemas.microsoft.com/office/powerpoint/2010/main" val="3744961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03998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Eliakim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palace supervisor, </a:t>
            </a:r>
            <a:r>
              <a:rPr lang="en-US" sz="2400" i="1" u="none" strike="noStrike" baseline="0" dirty="0">
                <a:solidFill>
                  <a:schemeClr val="accent2"/>
                </a:solidFill>
                <a:latin typeface="Cambria" panose="02040503050406030204" pitchFamily="18" charset="0"/>
                <a:ea typeface="Cambria" panose="02040503050406030204" pitchFamily="18" charset="0"/>
              </a:rPr>
              <a:t>Shebna</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scribe, and </a:t>
            </a:r>
            <a:r>
              <a:rPr lang="en-US" sz="2400" i="1" u="none" strike="noStrike" baseline="0" dirty="0">
                <a:solidFill>
                  <a:schemeClr val="accent2"/>
                </a:solidFill>
                <a:latin typeface="Cambria" panose="02040503050406030204" pitchFamily="18" charset="0"/>
                <a:ea typeface="Cambria" panose="02040503050406030204" pitchFamily="18" charset="0"/>
              </a:rPr>
              <a:t>the leading priests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clothed in sackcloth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sent this message to the prophet Isaiah son of Amoz: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2019"/>
            <a:ext cx="8582802" cy="5407911"/>
          </a:xfrm>
        </p:spPr>
        <p:txBody>
          <a:bodyPr>
            <a:normAutofit fontScale="92500" lnSpcReduction="20000"/>
          </a:bodyPr>
          <a:lstStyle/>
          <a:p>
            <a:r>
              <a:rPr lang="en-US" dirty="0"/>
              <a:t>In his desire for divine guidance Hezekiah also sent a high ranking group to Isaiah to seek his assistance.</a:t>
            </a:r>
          </a:p>
          <a:p>
            <a:r>
              <a:rPr lang="en-US" dirty="0"/>
              <a:t>Note this is in </a:t>
            </a:r>
            <a:r>
              <a:rPr lang="en-US" b="1" i="1" dirty="0"/>
              <a:t>marked contrast</a:t>
            </a:r>
            <a:r>
              <a:rPr lang="en-US" dirty="0"/>
              <a:t> to Ahaz’s reaction to the crisis that </a:t>
            </a:r>
            <a:r>
              <a:rPr lang="en-US" b="1" i="1" dirty="0"/>
              <a:t>he</a:t>
            </a:r>
            <a:r>
              <a:rPr lang="en-US" dirty="0"/>
              <a:t> faced.</a:t>
            </a:r>
          </a:p>
          <a:p>
            <a:r>
              <a:rPr lang="en-US" dirty="0"/>
              <a:t>In </a:t>
            </a:r>
            <a:r>
              <a:rPr lang="en-US" b="1" i="1" dirty="0"/>
              <a:t>that</a:t>
            </a:r>
            <a:r>
              <a:rPr lang="en-US" dirty="0"/>
              <a:t> situation, it was </a:t>
            </a:r>
            <a:r>
              <a:rPr lang="en-US" b="1" i="1" dirty="0"/>
              <a:t>Isaiah</a:t>
            </a:r>
            <a:r>
              <a:rPr lang="en-US" dirty="0"/>
              <a:t> who had to seek out the </a:t>
            </a:r>
            <a:r>
              <a:rPr lang="en-US" b="1" i="1" dirty="0"/>
              <a:t>king</a:t>
            </a:r>
            <a:r>
              <a:rPr lang="en-US" dirty="0"/>
              <a:t> (7:3).</a:t>
            </a:r>
          </a:p>
          <a:p>
            <a:r>
              <a:rPr lang="en-US" dirty="0"/>
              <a:t>The civil advisers, “</a:t>
            </a:r>
            <a:r>
              <a:rPr lang="en-US" i="1" dirty="0">
                <a:solidFill>
                  <a:schemeClr val="accent2">
                    <a:lumMod val="60000"/>
                    <a:lumOff val="40000"/>
                  </a:schemeClr>
                </a:solidFill>
                <a:latin typeface="Cambria" panose="02040503050406030204" pitchFamily="18" charset="0"/>
                <a:ea typeface="Cambria" panose="02040503050406030204" pitchFamily="18" charset="0"/>
              </a:rPr>
              <a:t>Eliakim</a:t>
            </a:r>
            <a:r>
              <a:rPr lang="en-US" dirty="0"/>
              <a:t>” and “</a:t>
            </a:r>
            <a:r>
              <a:rPr lang="en-US" i="1" dirty="0">
                <a:solidFill>
                  <a:schemeClr val="accent2">
                    <a:lumMod val="60000"/>
                    <a:lumOff val="40000"/>
                  </a:schemeClr>
                </a:solidFill>
                <a:latin typeface="Cambria" panose="02040503050406030204" pitchFamily="18" charset="0"/>
                <a:ea typeface="Cambria" panose="02040503050406030204" pitchFamily="18" charset="0"/>
              </a:rPr>
              <a:t>Shebna</a:t>
            </a:r>
            <a:r>
              <a:rPr lang="en-US" dirty="0"/>
              <a:t>”, had of course, been involved in meeting with the chief adviser, and they were joined by a group of “</a:t>
            </a:r>
            <a:r>
              <a:rPr lang="en-US" i="1" dirty="0">
                <a:solidFill>
                  <a:schemeClr val="accent2">
                    <a:lumMod val="60000"/>
                    <a:lumOff val="40000"/>
                  </a:schemeClr>
                </a:solidFill>
                <a:latin typeface="Cambria" panose="02040503050406030204" pitchFamily="18" charset="0"/>
                <a:ea typeface="Cambria" panose="02040503050406030204" pitchFamily="18" charset="0"/>
              </a:rPr>
              <a:t>leading priests</a:t>
            </a:r>
            <a:r>
              <a:rPr lang="en-US" dirty="0"/>
              <a:t>”.</a:t>
            </a:r>
          </a:p>
          <a:p>
            <a:r>
              <a:rPr lang="en-US" dirty="0"/>
              <a:t>The fact that they came to Isaiah “</a:t>
            </a:r>
            <a:r>
              <a:rPr lang="en-US" i="1" dirty="0">
                <a:solidFill>
                  <a:schemeClr val="accent2">
                    <a:lumMod val="60000"/>
                    <a:lumOff val="40000"/>
                  </a:schemeClr>
                </a:solidFill>
                <a:latin typeface="Cambria" panose="02040503050406030204" pitchFamily="18" charset="0"/>
                <a:ea typeface="Cambria" panose="02040503050406030204" pitchFamily="18" charset="0"/>
              </a:rPr>
              <a:t>clothed in sackcloth</a:t>
            </a:r>
            <a:r>
              <a:rPr lang="en-US" dirty="0"/>
              <a:t>” indicates the utter desperation of the Jerusalem establishment and the bankruptcy of the policies that the ruling elite had favored.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724-725)</a:t>
            </a:r>
          </a:p>
        </p:txBody>
      </p:sp>
    </p:spTree>
    <p:extLst>
      <p:ext uri="{BB962C8B-B14F-4D97-AF65-F5344CB8AC3E}">
        <p14:creationId xmlns:p14="http://schemas.microsoft.com/office/powerpoint/2010/main" val="19563965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03998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Hezekiah says: ‘This is a day of </a:t>
            </a:r>
            <a:r>
              <a:rPr lang="en-US" sz="2400" i="1" u="none" strike="noStrike" baseline="0" dirty="0">
                <a:solidFill>
                  <a:schemeClr val="accent2"/>
                </a:solidFill>
                <a:latin typeface="Cambria" panose="02040503050406030204" pitchFamily="18" charset="0"/>
                <a:ea typeface="Cambria" panose="02040503050406030204" pitchFamily="18" charset="0"/>
              </a:rPr>
              <a:t>distress, [rebuke], and humiliation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as when a baby is ready to leave the birth canal but the mother lacks the strength to push it through.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2019"/>
            <a:ext cx="8582802" cy="5407911"/>
          </a:xfrm>
        </p:spPr>
        <p:txBody>
          <a:bodyPr>
            <a:normAutofit/>
          </a:bodyPr>
          <a:lstStyle/>
          <a:p>
            <a:r>
              <a:rPr lang="en-US" dirty="0"/>
              <a:t>The envoys then relayed King Hezekiah’s message to the Isaiah.</a:t>
            </a:r>
          </a:p>
          <a:p>
            <a:r>
              <a:rPr lang="en-US" dirty="0"/>
              <a:t>In his message, Hezekiah sums up the nation’s predicament using </a:t>
            </a:r>
            <a:r>
              <a:rPr lang="en-US" b="1" i="1" dirty="0"/>
              <a:t>three</a:t>
            </a:r>
            <a:r>
              <a:rPr lang="en-US" dirty="0"/>
              <a:t> words:</a:t>
            </a:r>
          </a:p>
          <a:p>
            <a:pPr lvl="1"/>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distress</a:t>
            </a:r>
            <a:r>
              <a:rPr lang="en-US" dirty="0"/>
              <a:t>” which describes a situation of </a:t>
            </a:r>
            <a:r>
              <a:rPr lang="en-US" b="1" i="1" dirty="0"/>
              <a:t>external</a:t>
            </a:r>
            <a:r>
              <a:rPr lang="en-US" dirty="0"/>
              <a:t> danger that results in </a:t>
            </a:r>
            <a:r>
              <a:rPr lang="en-US" b="1" i="1" dirty="0"/>
              <a:t>internal</a:t>
            </a:r>
            <a:r>
              <a:rPr lang="en-US" dirty="0"/>
              <a:t> anxiety.</a:t>
            </a:r>
          </a:p>
          <a:p>
            <a:pPr lvl="1"/>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[rebuke]</a:t>
            </a:r>
            <a:r>
              <a:rPr lang="en-US" dirty="0"/>
              <a:t>” points to the LORD’s </a:t>
            </a:r>
            <a:r>
              <a:rPr lang="en-US" b="1" i="1" dirty="0"/>
              <a:t>displeasure</a:t>
            </a:r>
            <a:r>
              <a:rPr lang="en-US" dirty="0"/>
              <a:t> with the conduct of Judah and her king.</a:t>
            </a:r>
          </a:p>
          <a:p>
            <a:pPr lvl="1"/>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humiliation</a:t>
            </a:r>
            <a:r>
              <a:rPr lang="en-US" dirty="0"/>
              <a:t>” because they had formerly enjoyed divine favor, but now their forgetfulness of the LORD and their failure to honor him has resulted in the LORD’s </a:t>
            </a:r>
            <a:r>
              <a:rPr lang="en-US" b="1" i="1" dirty="0"/>
              <a:t>rejection</a:t>
            </a:r>
            <a:r>
              <a:rPr lang="en-US" dirty="0"/>
              <a:t> of them.</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725-726)</a:t>
            </a:r>
          </a:p>
        </p:txBody>
      </p:sp>
    </p:spTree>
    <p:extLst>
      <p:ext uri="{BB962C8B-B14F-4D97-AF65-F5344CB8AC3E}">
        <p14:creationId xmlns:p14="http://schemas.microsoft.com/office/powerpoint/2010/main" val="728879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03998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Hezekiah says: ‘This is a day of distress, [rebuke], and humiliation, </a:t>
            </a:r>
            <a:r>
              <a:rPr lang="en-US" sz="2400" i="1" u="none" strike="noStrike" baseline="0" dirty="0">
                <a:solidFill>
                  <a:schemeClr val="accent2"/>
                </a:solidFill>
                <a:latin typeface="Cambria" panose="02040503050406030204" pitchFamily="18" charset="0"/>
                <a:ea typeface="Cambria" panose="02040503050406030204" pitchFamily="18" charset="0"/>
              </a:rPr>
              <a:t>as when a baby is ready to leave the birth canal but the mother lacks the strength to push it through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2019"/>
            <a:ext cx="8582802" cy="5407911"/>
          </a:xfrm>
        </p:spPr>
        <p:txBody>
          <a:bodyPr>
            <a:normAutofit/>
          </a:bodyPr>
          <a:lstStyle/>
          <a:p>
            <a:r>
              <a:rPr lang="en-US" dirty="0"/>
              <a:t>This description makes very clear that Hezekiah realizes that this is more than just a political and military crisis.</a:t>
            </a:r>
          </a:p>
          <a:p>
            <a:r>
              <a:rPr lang="en-US" dirty="0"/>
              <a:t>At root, it was a crisis of </a:t>
            </a:r>
            <a:r>
              <a:rPr lang="en-US" b="1" i="1" dirty="0"/>
              <a:t>faith</a:t>
            </a:r>
            <a:r>
              <a:rPr lang="en-US" dirty="0"/>
              <a:t>. </a:t>
            </a:r>
          </a:p>
          <a:p>
            <a:r>
              <a:rPr lang="en-US" dirty="0"/>
              <a:t>It also shows that the king’s </a:t>
            </a:r>
            <a:r>
              <a:rPr lang="en-US" b="1" i="1" dirty="0"/>
              <a:t>primary</a:t>
            </a:r>
            <a:r>
              <a:rPr lang="en-US" dirty="0"/>
              <a:t> concern was not for his own future, but that of his people.</a:t>
            </a:r>
          </a:p>
          <a:p>
            <a:r>
              <a:rPr lang="en-US" dirty="0"/>
              <a:t>He uses a proverbial saying to compare their situation to that of a women about to give birth but who lacks strength for delivery.</a:t>
            </a:r>
          </a:p>
          <a:p>
            <a:r>
              <a:rPr lang="en-US" dirty="0"/>
              <a:t>It is a picture of a life-threatening crisis that requires immediate assistance.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725-726)</a:t>
            </a:r>
          </a:p>
        </p:txBody>
      </p:sp>
    </p:spTree>
    <p:extLst>
      <p:ext uri="{BB962C8B-B14F-4D97-AF65-F5344CB8AC3E}">
        <p14:creationId xmlns:p14="http://schemas.microsoft.com/office/powerpoint/2010/main" val="160574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03998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Hezekiah says: ‘This is a day of distress, [rebuke], and humiliation, as when a baby is ready to leave the birth canal but the mother lacks the strength to push it through.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2019"/>
            <a:ext cx="8582802" cy="5407911"/>
          </a:xfrm>
        </p:spPr>
        <p:txBody>
          <a:bodyPr>
            <a:normAutofit/>
          </a:bodyPr>
          <a:lstStyle/>
          <a:p>
            <a:r>
              <a:rPr lang="en-US" sz="3600" dirty="0"/>
              <a:t>The nation is faced with a situation that it does not have the resources to cope with, and it is a state of affairs that requires immediate intervention.</a:t>
            </a:r>
          </a:p>
          <a:p>
            <a:r>
              <a:rPr lang="en-US" sz="3600" dirty="0"/>
              <a:t>Ruin and death stare them in the face.</a:t>
            </a:r>
          </a:p>
          <a:p>
            <a:r>
              <a:rPr lang="en-US" sz="3600" dirty="0"/>
              <a:t>Prayer and confession of their sin is not enough.</a:t>
            </a:r>
          </a:p>
          <a:p>
            <a:r>
              <a:rPr lang="en-US" sz="3600" dirty="0"/>
              <a:t>The situation requires diving action because they are </a:t>
            </a:r>
            <a:r>
              <a:rPr lang="en-US" sz="3600" b="1" i="1" dirty="0"/>
              <a:t>utterly helpless</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725-726)</a:t>
            </a:r>
          </a:p>
        </p:txBody>
      </p:sp>
    </p:spTree>
    <p:extLst>
      <p:ext uri="{BB962C8B-B14F-4D97-AF65-F5344CB8AC3E}">
        <p14:creationId xmlns:p14="http://schemas.microsoft.com/office/powerpoint/2010/main" val="2554775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6835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Perhaps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your God will hear all these things the chief adviser has spoken on behalf of his master, the king of Assyria, who sent him to taunt the living God. When the LORD your God hears,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perhaps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punish him for the things he has said. So pray for this remnant that remains.’”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856271"/>
            <a:ext cx="8582802" cy="4693659"/>
          </a:xfrm>
        </p:spPr>
        <p:txBody>
          <a:bodyPr>
            <a:normAutofit fontScale="92500" lnSpcReduction="20000"/>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Perhaps</a:t>
            </a:r>
            <a:r>
              <a:rPr lang="en-US" dirty="0"/>
              <a:t>” – Hezekiah realizes that he is in no position to demand </a:t>
            </a:r>
            <a:r>
              <a:rPr lang="en-US" b="1" i="1" dirty="0"/>
              <a:t>anything</a:t>
            </a:r>
            <a:r>
              <a:rPr lang="en-US" dirty="0"/>
              <a:t> from God. </a:t>
            </a:r>
          </a:p>
          <a:p>
            <a:r>
              <a:rPr lang="en-US" dirty="0"/>
              <a:t>Not just because God is sovereign and Hezekiah is a mere creature, but also because, up to this point, Hezekiah has not led the nation to trust God as he should have. </a:t>
            </a:r>
          </a:p>
          <a:p>
            <a:r>
              <a:rPr lang="en-US" dirty="0"/>
              <a:t>None of this is to deny the biblical witness that Hezekiah was a good king. (e.g. 2 Chron 31:20)</a:t>
            </a:r>
          </a:p>
          <a:p>
            <a:r>
              <a:rPr lang="en-US" dirty="0"/>
              <a:t>Probably it was his tender heart which </a:t>
            </a:r>
            <a:r>
              <a:rPr lang="en-US" b="1" i="1" dirty="0"/>
              <a:t>led</a:t>
            </a:r>
            <a:r>
              <a:rPr lang="en-US" dirty="0"/>
              <a:t> him to this kind of repentance. (It is hard to see Ahaz doing </a:t>
            </a:r>
            <a:r>
              <a:rPr lang="en-US" b="1" i="1" dirty="0"/>
              <a:t>anything</a:t>
            </a:r>
            <a:r>
              <a:rPr lang="en-US" dirty="0"/>
              <a:t> like this.) </a:t>
            </a:r>
          </a:p>
          <a:p>
            <a:r>
              <a:rPr lang="en-US" dirty="0"/>
              <a:t>But it is to say that even </a:t>
            </a:r>
            <a:r>
              <a:rPr lang="en-US" b="1" i="1" dirty="0"/>
              <a:t>good</a:t>
            </a:r>
            <a:r>
              <a:rPr lang="en-US" dirty="0"/>
              <a:t> men have “feet of clay”.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646-647). </a:t>
            </a:r>
          </a:p>
        </p:txBody>
      </p:sp>
    </p:spTree>
    <p:extLst>
      <p:ext uri="{BB962C8B-B14F-4D97-AF65-F5344CB8AC3E}">
        <p14:creationId xmlns:p14="http://schemas.microsoft.com/office/powerpoint/2010/main" val="13319952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6835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Perhaps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your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God will hear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all these things the chief adviser has spoken on behalf of his master, the king of Assyria, who sent him to taunt the living God. When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LORD your God hears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he will punish him for the things he has said. So pray for this remnant that remains.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856271"/>
            <a:ext cx="8582802" cy="4693659"/>
          </a:xfrm>
        </p:spPr>
        <p:txBody>
          <a:bodyPr>
            <a:normAutofit/>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Perhaps… God will hear</a:t>
            </a:r>
            <a:r>
              <a:rPr lang="en-US" dirty="0"/>
              <a:t>”. The issue here is not </a:t>
            </a:r>
            <a:r>
              <a:rPr lang="en-US" b="1" i="1" dirty="0"/>
              <a:t>awareness</a:t>
            </a:r>
            <a:r>
              <a:rPr lang="en-US" dirty="0"/>
              <a:t>, but </a:t>
            </a:r>
            <a:r>
              <a:rPr lang="en-US" b="1" i="1" dirty="0"/>
              <a:t>action</a:t>
            </a:r>
            <a:r>
              <a:rPr lang="en-US" dirty="0"/>
              <a:t>. </a:t>
            </a:r>
          </a:p>
          <a:p>
            <a:r>
              <a:rPr lang="en-US" dirty="0"/>
              <a:t>As the latter part of the verse indicates, the king has no doubt that God “heard” the Assyrian’s blasphemous words. </a:t>
            </a:r>
          </a:p>
          <a:p>
            <a:r>
              <a:rPr lang="en-US" dirty="0"/>
              <a:t>The issue is whether God will choose to </a:t>
            </a:r>
            <a:r>
              <a:rPr lang="en-US" b="1" i="1" dirty="0"/>
              <a:t>take action</a:t>
            </a:r>
            <a:r>
              <a:rPr lang="en-US" dirty="0"/>
              <a:t> against Assyria for this particular affront. </a:t>
            </a:r>
          </a:p>
          <a:p>
            <a:r>
              <a:rPr lang="en-US" dirty="0"/>
              <a:t>Will the Judge “</a:t>
            </a:r>
            <a:r>
              <a:rPr lang="en-US" i="1" dirty="0">
                <a:solidFill>
                  <a:srgbClr val="ED7D31">
                    <a:lumMod val="60000"/>
                    <a:lumOff val="40000"/>
                  </a:srgbClr>
                </a:solidFill>
                <a:latin typeface="Cambria" panose="02040503050406030204" pitchFamily="18" charset="0"/>
                <a:ea typeface="Cambria" panose="02040503050406030204" pitchFamily="18" charset="0"/>
              </a:rPr>
              <a:t>hear</a:t>
            </a:r>
            <a:r>
              <a:rPr lang="en-US" dirty="0"/>
              <a:t>” the case? </a:t>
            </a:r>
          </a:p>
          <a:p>
            <a:r>
              <a:rPr lang="en-US" dirty="0"/>
              <a:t>Hezekiah prays that he will!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646-647). </a:t>
            </a:r>
          </a:p>
        </p:txBody>
      </p:sp>
    </p:spTree>
    <p:extLst>
      <p:ext uri="{BB962C8B-B14F-4D97-AF65-F5344CB8AC3E}">
        <p14:creationId xmlns:p14="http://schemas.microsoft.com/office/powerpoint/2010/main" val="1698464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6835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the LORD your God will hear all these things the chief adviser has spoken on behalf of his master, the king of Assyria, who sent him to taunt the living God. When the LORD your God hears, perhaps he will punish him for the things he has said. So pray for this remnant that remains.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856271"/>
            <a:ext cx="8582802" cy="4693659"/>
          </a:xfrm>
        </p:spPr>
        <p:txBody>
          <a:bodyPr>
            <a:normAutofit fontScale="85000" lnSpcReduction="10000"/>
          </a:bodyPr>
          <a:lstStyle/>
          <a:p>
            <a:r>
              <a:rPr lang="en-US" dirty="0"/>
              <a:t>It is of great significance that both here and in the next incident, Hezekiah’s greatest concern is the honor of God. </a:t>
            </a:r>
          </a:p>
          <a:p>
            <a:r>
              <a:rPr lang="en-US" dirty="0"/>
              <a:t>This is surely a testimony to the essential greatness of Hezekiah’s heart. </a:t>
            </a:r>
          </a:p>
          <a:p>
            <a:r>
              <a:rPr lang="en-US" dirty="0"/>
              <a:t>He is not first concerned with his or his nation’s survival. </a:t>
            </a:r>
          </a:p>
          <a:p>
            <a:r>
              <a:rPr lang="en-US" dirty="0"/>
              <a:t>He is chiefly concerned that their actions have provided the vehicle whereby God’s name has been brought into contempt. </a:t>
            </a:r>
          </a:p>
          <a:p>
            <a:r>
              <a:rPr lang="en-US" dirty="0"/>
              <a:t>Furthermore, he </a:t>
            </a:r>
            <a:r>
              <a:rPr lang="en-US" b="1" i="1" dirty="0"/>
              <a:t>knows</a:t>
            </a:r>
            <a:r>
              <a:rPr lang="en-US" dirty="0"/>
              <a:t> that if the nation put make God’s glory their highest priority, then they </a:t>
            </a:r>
            <a:r>
              <a:rPr lang="en-US" b="1" i="1" dirty="0"/>
              <a:t>will</a:t>
            </a:r>
            <a:r>
              <a:rPr lang="en-US" dirty="0"/>
              <a:t> survive. </a:t>
            </a:r>
          </a:p>
          <a:p>
            <a:r>
              <a:rPr lang="en-US" dirty="0"/>
              <a:t>It was the putting of their own survival </a:t>
            </a:r>
            <a:r>
              <a:rPr lang="en-US" b="1" i="1" dirty="0"/>
              <a:t>ahead</a:t>
            </a:r>
            <a:r>
              <a:rPr lang="en-US" dirty="0"/>
              <a:t> of God’s glory which had gotten them </a:t>
            </a:r>
            <a:r>
              <a:rPr lang="en-US" b="1" i="1" dirty="0"/>
              <a:t>into</a:t>
            </a:r>
            <a:r>
              <a:rPr lang="en-US" dirty="0"/>
              <a:t> this situation.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646-647). </a:t>
            </a:r>
          </a:p>
        </p:txBody>
      </p:sp>
    </p:spTree>
    <p:extLst>
      <p:ext uri="{BB962C8B-B14F-4D97-AF65-F5344CB8AC3E}">
        <p14:creationId xmlns:p14="http://schemas.microsoft.com/office/powerpoint/2010/main" val="2171477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lnSpcReduction="20000"/>
          </a:bodyPr>
          <a:lstStyle/>
          <a:p>
            <a:pPr marL="458788" lvl="0" indent="-458788">
              <a:spcBef>
                <a:spcPts val="600"/>
              </a:spcBef>
              <a:buFont typeface="+mj-lt"/>
              <a:buAutoNum type="romanUcPeriod"/>
            </a:pPr>
            <a:r>
              <a:rPr lang="en-US" sz="4300" b="1" dirty="0"/>
              <a:t>Isaiah’s Warning of Judgment on Israel </a:t>
            </a:r>
            <a:r>
              <a:rPr lang="en-US" sz="4300" dirty="0">
                <a:solidFill>
                  <a:srgbClr val="FFFF99"/>
                </a:solidFill>
              </a:rPr>
              <a:t>(1-39)</a:t>
            </a:r>
          </a:p>
          <a:p>
            <a:pPr marL="914400" lvl="1" indent="-455613">
              <a:spcBef>
                <a:spcPts val="600"/>
              </a:spcBef>
              <a:buFont typeface="+mj-lt"/>
              <a:buAutoNum type="alphaUcPeriod"/>
            </a:pPr>
            <a:r>
              <a:rPr lang="en-US" sz="3900" dirty="0">
                <a:solidFill>
                  <a:schemeClr val="bg1">
                    <a:lumMod val="65000"/>
                  </a:schemeClr>
                </a:solidFill>
              </a:rPr>
              <a:t>Judgement and Hope for Jerusalem </a:t>
            </a:r>
            <a:r>
              <a:rPr lang="en-US" sz="3900" dirty="0">
                <a:solidFill>
                  <a:srgbClr val="FFFF99"/>
                </a:solidFill>
              </a:rPr>
              <a:t>(1-12)</a:t>
            </a:r>
          </a:p>
          <a:p>
            <a:pPr marL="914400" lvl="1" indent="-455613">
              <a:spcBef>
                <a:spcPts val="600"/>
              </a:spcBef>
              <a:buFont typeface="+mj-lt"/>
              <a:buAutoNum type="alphaUcPeriod"/>
            </a:pPr>
            <a:r>
              <a:rPr lang="en-US" sz="3900" dirty="0">
                <a:solidFill>
                  <a:schemeClr val="bg1">
                    <a:lumMod val="65000"/>
                  </a:schemeClr>
                </a:solidFill>
              </a:rPr>
              <a:t>Judgement and Hope for the Nations </a:t>
            </a:r>
            <a:r>
              <a:rPr lang="en-US" sz="3900" dirty="0">
                <a:solidFill>
                  <a:srgbClr val="FFFF99"/>
                </a:solidFill>
              </a:rPr>
              <a:t>(13-27)</a:t>
            </a:r>
          </a:p>
          <a:p>
            <a:pPr marL="914400" lvl="1" indent="-455613">
              <a:spcBef>
                <a:spcPts val="600"/>
              </a:spcBef>
              <a:buFont typeface="+mj-lt"/>
              <a:buAutoNum type="alphaUcPeriod"/>
            </a:pPr>
            <a:r>
              <a:rPr lang="en-US" sz="3900" dirty="0">
                <a:solidFill>
                  <a:schemeClr val="bg1">
                    <a:lumMod val="65000"/>
                  </a:schemeClr>
                </a:solidFill>
              </a:rPr>
              <a:t>True Deliverance Is Found, Not in Egypt, But in the Lord   </a:t>
            </a:r>
            <a:r>
              <a:rPr lang="en-US" sz="3900" dirty="0">
                <a:solidFill>
                  <a:srgbClr val="FFFF99"/>
                </a:solidFill>
              </a:rPr>
              <a:t>(28-35)</a:t>
            </a:r>
          </a:p>
          <a:p>
            <a:pPr marL="912813" lvl="1" indent="-454025">
              <a:spcBef>
                <a:spcPts val="600"/>
              </a:spcBef>
              <a:buFont typeface="+mj-lt"/>
              <a:buAutoNum type="alphaUcPeriod"/>
            </a:pPr>
            <a:r>
              <a:rPr lang="en-US" sz="3900" b="1" dirty="0"/>
              <a:t>The Lessons of History </a:t>
            </a:r>
            <a:r>
              <a:rPr lang="en-US" sz="3900" dirty="0">
                <a:solidFill>
                  <a:srgbClr val="FFFF99"/>
                </a:solidFill>
              </a:rPr>
              <a:t>(36-39)</a:t>
            </a:r>
          </a:p>
          <a:p>
            <a:pPr marL="1255713" lvl="2" indent="-454025">
              <a:spcBef>
                <a:spcPts val="600"/>
              </a:spcBef>
              <a:buFont typeface="+mj-lt"/>
              <a:buAutoNum type="alphaUcPeriod"/>
            </a:pPr>
            <a:r>
              <a:rPr lang="en-US" sz="3000" dirty="0"/>
              <a:t>The Deliverance of Jerusalem from Assyria </a:t>
            </a:r>
            <a:r>
              <a:rPr lang="en-US" sz="3000" dirty="0">
                <a:solidFill>
                  <a:srgbClr val="FFFF99"/>
                </a:solidFill>
              </a:rPr>
              <a:t>(36-37)</a:t>
            </a:r>
          </a:p>
          <a:p>
            <a:pPr marL="1255713" lvl="2" indent="-454025">
              <a:spcBef>
                <a:spcPts val="600"/>
              </a:spcBef>
              <a:buFont typeface="+mj-lt"/>
              <a:buAutoNum type="alphaUcPeriod"/>
            </a:pPr>
            <a:r>
              <a:rPr lang="en-US" sz="3000" dirty="0">
                <a:solidFill>
                  <a:schemeClr val="bg1">
                    <a:lumMod val="65000"/>
                  </a:schemeClr>
                </a:solidFill>
              </a:rPr>
              <a:t>Hezekiah’s Sickness and Recovery </a:t>
            </a:r>
            <a:r>
              <a:rPr lang="en-US" sz="3000" dirty="0">
                <a:solidFill>
                  <a:srgbClr val="FFFF99"/>
                </a:solidFill>
              </a:rPr>
              <a:t>(38)</a:t>
            </a:r>
          </a:p>
          <a:p>
            <a:pPr marL="1255713" lvl="2" indent="-454025">
              <a:spcBef>
                <a:spcPts val="600"/>
              </a:spcBef>
              <a:buFont typeface="+mj-lt"/>
              <a:buAutoNum type="alphaUcPeriod"/>
            </a:pPr>
            <a:r>
              <a:rPr lang="en-US" sz="3000" dirty="0">
                <a:solidFill>
                  <a:schemeClr val="bg1">
                    <a:lumMod val="65000"/>
                  </a:schemeClr>
                </a:solidFill>
              </a:rPr>
              <a:t>A Visit From the Envoys of Babylon </a:t>
            </a:r>
            <a:r>
              <a:rPr lang="en-US" sz="3000" dirty="0">
                <a:solidFill>
                  <a:srgbClr val="FFFF99"/>
                </a:solidFill>
              </a:rPr>
              <a:t>(39)</a:t>
            </a:r>
          </a:p>
          <a:p>
            <a:pPr marL="457200" indent="-457200">
              <a:spcBef>
                <a:spcPts val="600"/>
              </a:spcBef>
              <a:buFont typeface="+mj-lt"/>
              <a:buAutoNum type="romanUcPeriod"/>
            </a:pPr>
            <a:r>
              <a:rPr lang="en-US" sz="4300" dirty="0">
                <a:solidFill>
                  <a:schemeClr val="bg1">
                    <a:lumMod val="65000"/>
                  </a:schemeClr>
                </a:solidFill>
              </a:rPr>
              <a:t>The Promise of Future Hope in the New Jerusalem </a:t>
            </a:r>
            <a:r>
              <a:rPr lang="en-US" sz="4300" dirty="0">
                <a:solidFill>
                  <a:srgbClr val="FFFF99"/>
                </a:solidFill>
              </a:rPr>
              <a:t>(40-66)</a:t>
            </a:r>
          </a:p>
          <a:p>
            <a:pPr marL="457200" indent="-457200">
              <a:buFont typeface="+mj-lt"/>
              <a:buAutoNum type="romanUcPeriod"/>
            </a:pPr>
            <a:endParaRPr lang="en-US" b="1" dirty="0"/>
          </a:p>
        </p:txBody>
      </p:sp>
    </p:spTree>
    <p:extLst>
      <p:ext uri="{BB962C8B-B14F-4D97-AF65-F5344CB8AC3E}">
        <p14:creationId xmlns:p14="http://schemas.microsoft.com/office/powerpoint/2010/main" val="1681714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6835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the LORD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 God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hear all these things the chief adviser has spoken on behalf of his master, the king of Assyria, who sent him to taunt the living God. When the LORD your God hears, perhaps he will punish him for the things he has said. So pray for this remnant that remains.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856271"/>
            <a:ext cx="8582802" cy="4693659"/>
          </a:xfrm>
        </p:spPr>
        <p:txBody>
          <a:bodyPr>
            <a:normAutofit fontScale="92500" lnSpcReduction="20000"/>
          </a:bodyPr>
          <a:lstStyle/>
          <a:p>
            <a:r>
              <a:rPr lang="en-US" dirty="0"/>
              <a:t>When Hezekiah speaks of “</a:t>
            </a:r>
            <a:r>
              <a:rPr lang="en-US" b="1" i="1" dirty="0">
                <a:solidFill>
                  <a:schemeClr val="accent2"/>
                </a:solidFill>
                <a:latin typeface="Cambria" panose="02040503050406030204" pitchFamily="18" charset="0"/>
                <a:ea typeface="Cambria" panose="02040503050406030204" pitchFamily="18" charset="0"/>
              </a:rPr>
              <a:t>your</a:t>
            </a:r>
            <a:r>
              <a:rPr lang="en-US" i="1" dirty="0">
                <a:solidFill>
                  <a:srgbClr val="ED7D31">
                    <a:lumMod val="60000"/>
                    <a:lumOff val="40000"/>
                  </a:srgbClr>
                </a:solidFill>
                <a:latin typeface="Cambria" panose="02040503050406030204" pitchFamily="18" charset="0"/>
                <a:ea typeface="Cambria" panose="02040503050406030204" pitchFamily="18" charset="0"/>
              </a:rPr>
              <a:t> God</a:t>
            </a:r>
            <a:r>
              <a:rPr lang="en-US" dirty="0"/>
              <a:t>”, he is not denying that he has  personal relationship with the LORD.</a:t>
            </a:r>
          </a:p>
          <a:p>
            <a:r>
              <a:rPr lang="en-US" dirty="0"/>
              <a:t>Isaiah not only stands in a closer relationship with God by virtue of his office as </a:t>
            </a:r>
            <a:r>
              <a:rPr lang="en-US" b="1" i="1" dirty="0"/>
              <a:t>prophet</a:t>
            </a:r>
            <a:r>
              <a:rPr lang="en-US" dirty="0"/>
              <a:t>, but by his obedience he has </a:t>
            </a:r>
            <a:r>
              <a:rPr lang="en-US" b="1" i="1" dirty="0"/>
              <a:t>maintained</a:t>
            </a:r>
            <a:r>
              <a:rPr lang="en-US" dirty="0"/>
              <a:t> that relationship in a way that the king and his advisers have </a:t>
            </a:r>
            <a:r>
              <a:rPr lang="en-US" b="1" i="1" dirty="0"/>
              <a:t>not</a:t>
            </a:r>
            <a:r>
              <a:rPr lang="en-US" dirty="0"/>
              <a:t>.</a:t>
            </a:r>
          </a:p>
          <a:p>
            <a:r>
              <a:rPr lang="en-US" dirty="0"/>
              <a:t>The king is aware that, from one perspective at least, had God been truly his, as he claimed, he would have been more careful of God’s honor.</a:t>
            </a:r>
          </a:p>
          <a:p>
            <a:r>
              <a:rPr lang="en-US" dirty="0"/>
              <a:t>So here, in shame, Hezekiah testifies that if God </a:t>
            </a:r>
            <a:r>
              <a:rPr lang="en-US" b="1" i="1" dirty="0"/>
              <a:t>does</a:t>
            </a:r>
            <a:r>
              <a:rPr lang="en-US" dirty="0"/>
              <a:t> help them it will </a:t>
            </a:r>
            <a:r>
              <a:rPr lang="en-US" b="1" i="1" dirty="0"/>
              <a:t>not</a:t>
            </a:r>
            <a:r>
              <a:rPr lang="en-US" dirty="0"/>
              <a:t> be because he, the king, has some special claim upon God.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646-647). </a:t>
            </a:r>
          </a:p>
        </p:txBody>
      </p:sp>
    </p:spTree>
    <p:extLst>
      <p:ext uri="{BB962C8B-B14F-4D97-AF65-F5344CB8AC3E}">
        <p14:creationId xmlns:p14="http://schemas.microsoft.com/office/powerpoint/2010/main" val="2215834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6835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the LORD your God will hear all these things the chief adviser has spoken on behalf of his master, the king of Assyria, who sent him to taunt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living God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When the LORD your God hears, perhaps he will punish him for the things he has said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So pray for this remnant that remains.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856271"/>
            <a:ext cx="8582802" cy="4693659"/>
          </a:xfrm>
        </p:spPr>
        <p:txBody>
          <a:bodyPr>
            <a:normAutofit fontScale="92500" lnSpcReduction="20000"/>
          </a:bodyPr>
          <a:lstStyle/>
          <a:p>
            <a:r>
              <a:rPr lang="en-US" dirty="0"/>
              <a:t>However Hezekiah knows the LORD is “</a:t>
            </a:r>
            <a:r>
              <a:rPr lang="en-US" i="1" dirty="0">
                <a:solidFill>
                  <a:srgbClr val="ED7D31">
                    <a:lumMod val="60000"/>
                    <a:lumOff val="40000"/>
                  </a:srgbClr>
                </a:solidFill>
                <a:latin typeface="Cambria" panose="02040503050406030204" pitchFamily="18" charset="0"/>
                <a:ea typeface="Cambria" panose="02040503050406030204" pitchFamily="18" charset="0"/>
              </a:rPr>
              <a:t>the living God</a:t>
            </a:r>
            <a:r>
              <a:rPr lang="en-US" dirty="0"/>
              <a:t>” who is not dependent upon his creatures for life, but has life in himself and imparts it to others.</a:t>
            </a:r>
          </a:p>
          <a:p>
            <a:r>
              <a:rPr lang="en-US" dirty="0"/>
              <a:t>That’s the difference between the LORD and an idol: he can </a:t>
            </a:r>
            <a:r>
              <a:rPr lang="en-US" b="1" i="1" dirty="0"/>
              <a:t>respond</a:t>
            </a:r>
            <a:r>
              <a:rPr lang="en-US" dirty="0"/>
              <a:t> to what happens on earth.</a:t>
            </a:r>
          </a:p>
          <a:p>
            <a:r>
              <a:rPr lang="en-US" dirty="0"/>
              <a:t>And what has happened is that the LORD has been openly ridiculed and defiantly mocked by the Assyrian king through his representative in a way that is reminiscent of the taunting of Goliath, the Philistine champion (1 Sam 17:26,36).</a:t>
            </a:r>
          </a:p>
          <a:p>
            <a:r>
              <a:rPr lang="en-US" dirty="0"/>
              <a:t>It is Hezekiah’s prayer that the Assyrians will be appropriately punished for their arrogant boasts.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726-727)</a:t>
            </a:r>
          </a:p>
        </p:txBody>
      </p:sp>
    </p:spTree>
    <p:extLst>
      <p:ext uri="{BB962C8B-B14F-4D97-AF65-F5344CB8AC3E}">
        <p14:creationId xmlns:p14="http://schemas.microsoft.com/office/powerpoint/2010/main" val="5590328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6835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the LORD your God will hear all these things the chief adviser has spoken on behalf of his master, the king of Assyria, who sent him to taunt the living God. When the LORD your God hears, perhaps he will punish him for the things he has said.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So pray for this remnant that remains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856271"/>
            <a:ext cx="8582802" cy="4693659"/>
          </a:xfrm>
        </p:spPr>
        <p:txBody>
          <a:bodyPr>
            <a:normAutofit/>
          </a:bodyPr>
          <a:lstStyle/>
          <a:p>
            <a:r>
              <a:rPr lang="en-US" sz="4000" dirty="0"/>
              <a:t>The king then requests that Isaiah to “</a:t>
            </a:r>
            <a:r>
              <a:rPr lang="en-US" sz="4000" i="1" dirty="0">
                <a:solidFill>
                  <a:srgbClr val="ED7D31">
                    <a:lumMod val="60000"/>
                    <a:lumOff val="40000"/>
                  </a:srgbClr>
                </a:solidFill>
                <a:latin typeface="Cambria" panose="02040503050406030204" pitchFamily="18" charset="0"/>
                <a:ea typeface="Cambria" panose="02040503050406030204" pitchFamily="18" charset="0"/>
              </a:rPr>
              <a:t>pray for this </a:t>
            </a:r>
            <a:r>
              <a:rPr lang="en-US" sz="4000" b="1" i="1" dirty="0">
                <a:solidFill>
                  <a:schemeClr val="accent2"/>
                </a:solidFill>
                <a:latin typeface="Cambria" panose="02040503050406030204" pitchFamily="18" charset="0"/>
                <a:ea typeface="Cambria" panose="02040503050406030204" pitchFamily="18" charset="0"/>
              </a:rPr>
              <a:t>remnant</a:t>
            </a:r>
            <a:r>
              <a:rPr lang="en-US" sz="4000" i="1" dirty="0">
                <a:solidFill>
                  <a:srgbClr val="ED7D31">
                    <a:lumMod val="60000"/>
                    <a:lumOff val="40000"/>
                  </a:srgbClr>
                </a:solidFill>
                <a:latin typeface="Cambria" panose="02040503050406030204" pitchFamily="18" charset="0"/>
                <a:ea typeface="Cambria" panose="02040503050406030204" pitchFamily="18" charset="0"/>
              </a:rPr>
              <a:t> that remains</a:t>
            </a:r>
            <a:r>
              <a:rPr lang="en-US" sz="4000" dirty="0"/>
              <a:t>”.</a:t>
            </a:r>
          </a:p>
          <a:p>
            <a:r>
              <a:rPr lang="en-US" sz="4000" dirty="0"/>
              <a:t>His focus here is on the slaughter that has already taken place throughout the land, and the fact that only a small portion is left alive in Jerusalem.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726-727)</a:t>
            </a:r>
          </a:p>
        </p:txBody>
      </p:sp>
    </p:spTree>
    <p:extLst>
      <p:ext uri="{BB962C8B-B14F-4D97-AF65-F5344CB8AC3E}">
        <p14:creationId xmlns:p14="http://schemas.microsoft.com/office/powerpoint/2010/main" val="2425426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4638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When King Hezekiah’s servants came to Isaiah, </a:t>
            </a:r>
            <a:r>
              <a:rPr lang="en-US" sz="2400" b="0" baseline="30000" dirty="0">
                <a:solidFill>
                  <a:prstClr val="white"/>
                </a:solidFill>
                <a:latin typeface="Cambria" panose="02040503050406030204" pitchFamily="18" charset="0"/>
                <a:ea typeface="Cambria" panose="02040503050406030204" pitchFamily="18" charset="0"/>
                <a:cs typeface="+mn-cs"/>
              </a:rPr>
              <a:t>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Isaiah said to them, “Tell your master this: ‘This is what the LORD has said: “</a:t>
            </a:r>
            <a:r>
              <a:rPr lang="en-US" sz="2400" i="1" u="none" strike="noStrike" baseline="0" dirty="0">
                <a:solidFill>
                  <a:schemeClr val="accent2"/>
                </a:solidFill>
                <a:latin typeface="Cambria" panose="02040503050406030204" pitchFamily="18" charset="0"/>
                <a:ea typeface="Cambria" panose="02040503050406030204" pitchFamily="18" charset="0"/>
              </a:rPr>
              <a:t>Don’t be afraid because of the things you have heard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—these insults the king of Assyria’s servants have hurled against 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605107"/>
            <a:ext cx="8582802" cy="4944824"/>
          </a:xfrm>
        </p:spPr>
        <p:txBody>
          <a:bodyPr>
            <a:normAutofit fontScale="85000" lnSpcReduction="10000"/>
          </a:bodyPr>
          <a:lstStyle/>
          <a:p>
            <a:r>
              <a:rPr lang="en-US" dirty="0"/>
              <a:t>Despite the prevailing atmosphere of turmoil and despair, Isaiah responds with calm deliberation and points the king to the promises of God.</a:t>
            </a:r>
          </a:p>
          <a:p>
            <a:r>
              <a:rPr lang="en-US" dirty="0"/>
              <a:t>Isaiah’s advice to Hezekiah is the same advice he had given to Ahaz (cf. Isaiah 7:4): “</a:t>
            </a:r>
            <a:r>
              <a:rPr lang="en-US" i="1" dirty="0">
                <a:solidFill>
                  <a:schemeClr val="accent2">
                    <a:lumMod val="60000"/>
                    <a:lumOff val="40000"/>
                  </a:schemeClr>
                </a:solidFill>
                <a:latin typeface="Cambria" panose="02040503050406030204" pitchFamily="18" charset="0"/>
                <a:ea typeface="Cambria" panose="02040503050406030204" pitchFamily="18" charset="0"/>
              </a:rPr>
              <a:t>Don’t be afraid</a:t>
            </a:r>
            <a:r>
              <a:rPr lang="en-US" dirty="0"/>
              <a:t>.” </a:t>
            </a:r>
          </a:p>
          <a:p>
            <a:r>
              <a:rPr lang="en-US" dirty="0"/>
              <a:t>In other words, the magnitude of the human threat is really not the issue. </a:t>
            </a:r>
          </a:p>
          <a:p>
            <a:r>
              <a:rPr lang="en-US" dirty="0"/>
              <a:t>Whether it be the neighboring countries or the emperor of the world, God is greater, and that being so, we do not need to live in fear. </a:t>
            </a:r>
          </a:p>
          <a:p>
            <a:r>
              <a:rPr lang="en-US" dirty="0"/>
              <a:t>So, although </a:t>
            </a:r>
            <a:r>
              <a:rPr lang="en-US" b="1" i="1" dirty="0"/>
              <a:t>Hezekiah</a:t>
            </a:r>
            <a:r>
              <a:rPr lang="en-US" dirty="0"/>
              <a:t> was concerned as to whether God would “</a:t>
            </a:r>
            <a:r>
              <a:rPr lang="en-US" i="1" dirty="0">
                <a:solidFill>
                  <a:schemeClr val="accent2">
                    <a:lumMod val="60000"/>
                    <a:lumOff val="40000"/>
                  </a:schemeClr>
                </a:solidFill>
                <a:latin typeface="Cambria" panose="02040503050406030204" pitchFamily="18" charset="0"/>
                <a:ea typeface="Cambria" panose="02040503050406030204" pitchFamily="18" charset="0"/>
              </a:rPr>
              <a:t>hear</a:t>
            </a:r>
            <a:r>
              <a:rPr lang="en-US" dirty="0"/>
              <a:t>” the blasphemy, </a:t>
            </a:r>
            <a:r>
              <a:rPr lang="en-US" b="1" i="1" dirty="0"/>
              <a:t>God</a:t>
            </a:r>
            <a:r>
              <a:rPr lang="en-US" dirty="0"/>
              <a:t> was concerned that Hezekiah had “</a:t>
            </a:r>
            <a:r>
              <a:rPr lang="en-US" i="1" dirty="0">
                <a:solidFill>
                  <a:schemeClr val="accent2">
                    <a:lumMod val="60000"/>
                    <a:lumOff val="40000"/>
                  </a:schemeClr>
                </a:solidFill>
                <a:latin typeface="Cambria" panose="02040503050406030204" pitchFamily="18" charset="0"/>
                <a:ea typeface="Cambria" panose="02040503050406030204" pitchFamily="18" charset="0"/>
              </a:rPr>
              <a:t>heard</a:t>
            </a:r>
            <a:r>
              <a:rPr lang="en-US" dirty="0"/>
              <a:t>” it and become frightened.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646-647). </a:t>
            </a:r>
          </a:p>
        </p:txBody>
      </p:sp>
    </p:spTree>
    <p:extLst>
      <p:ext uri="{BB962C8B-B14F-4D97-AF65-F5344CB8AC3E}">
        <p14:creationId xmlns:p14="http://schemas.microsoft.com/office/powerpoint/2010/main" val="1581351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0669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Look</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take control of his mind; he will </a:t>
            </a:r>
            <a:r>
              <a:rPr lang="en-US" sz="2400" i="1" u="none" strike="noStrike" baseline="0" dirty="0">
                <a:solidFill>
                  <a:schemeClr val="accent2"/>
                </a:solidFill>
                <a:latin typeface="Cambria" panose="02040503050406030204" pitchFamily="18" charset="0"/>
                <a:ea typeface="Cambria" panose="02040503050406030204" pitchFamily="18" charset="0"/>
              </a:rPr>
              <a:t>receive a report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a:t>
            </a:r>
            <a:r>
              <a:rPr lang="en-US" sz="2400" i="1" u="none" strike="noStrike" baseline="0" dirty="0">
                <a:solidFill>
                  <a:schemeClr val="accent2"/>
                </a:solidFill>
                <a:latin typeface="Cambria" panose="02040503050406030204" pitchFamily="18" charset="0"/>
                <a:ea typeface="Cambria" panose="02040503050406030204" pitchFamily="18" charset="0"/>
              </a:rPr>
              <a:t>return to his own land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cut him down with a sword in his own land.</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83300"/>
            <a:ext cx="8582802" cy="5266631"/>
          </a:xfrm>
        </p:spPr>
        <p:txBody>
          <a:bodyPr>
            <a:normAutofit fontScale="92500" lnSpcReduction="10000"/>
          </a:bodyPr>
          <a:lstStyle/>
          <a:p>
            <a:r>
              <a:rPr lang="en-US" sz="3600" dirty="0"/>
              <a:t>“</a:t>
            </a:r>
            <a:r>
              <a:rPr lang="en-US" sz="3600" i="1" dirty="0">
                <a:solidFill>
                  <a:schemeClr val="accent2">
                    <a:lumMod val="60000"/>
                    <a:lumOff val="40000"/>
                  </a:schemeClr>
                </a:solidFill>
                <a:latin typeface="Cambria" panose="02040503050406030204" pitchFamily="18" charset="0"/>
                <a:ea typeface="Cambria" panose="02040503050406030204" pitchFamily="18" charset="0"/>
              </a:rPr>
              <a:t>Look</a:t>
            </a:r>
            <a:r>
              <a:rPr lang="en-US" sz="3600" dirty="0"/>
              <a:t>” directs attention </a:t>
            </a:r>
            <a:r>
              <a:rPr lang="en-US" sz="3600" b="1" i="1" dirty="0"/>
              <a:t>away</a:t>
            </a:r>
            <a:r>
              <a:rPr lang="en-US" sz="3600" dirty="0"/>
              <a:t> from Assyrian behavior and </a:t>
            </a:r>
            <a:r>
              <a:rPr lang="en-US" sz="3600" b="1" i="1" dirty="0"/>
              <a:t>to</a:t>
            </a:r>
            <a:r>
              <a:rPr lang="en-US" sz="3600" dirty="0"/>
              <a:t> the LORD’s control of events.</a:t>
            </a:r>
          </a:p>
          <a:p>
            <a:r>
              <a:rPr lang="en-US" sz="3600" dirty="0"/>
              <a:t>The LORD will intervene by directing the mind of the king of Assyria to respond to events in whatever way the LORD desires.</a:t>
            </a:r>
          </a:p>
          <a:p>
            <a:r>
              <a:rPr lang="en-US" sz="3600" dirty="0"/>
              <a:t>It is predicted here that Sennacherib will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receive a report</a:t>
            </a:r>
            <a:r>
              <a:rPr lang="en-US" sz="3600" dirty="0"/>
              <a:t>” – either an intelligence briefing produced by his spies or else just a rumor.</a:t>
            </a:r>
          </a:p>
          <a:p>
            <a:r>
              <a:rPr lang="en-US" sz="3600" dirty="0"/>
              <a:t>But the news is going to induce him to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return to his own land</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729-730)</a:t>
            </a:r>
          </a:p>
        </p:txBody>
      </p:sp>
    </p:spTree>
    <p:extLst>
      <p:ext uri="{BB962C8B-B14F-4D97-AF65-F5344CB8AC3E}">
        <p14:creationId xmlns:p14="http://schemas.microsoft.com/office/powerpoint/2010/main" val="2044592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0669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will take control of his mind; he will receive a report and return to his own land. I will cut him down with a sword in his own land.</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83300"/>
            <a:ext cx="8582802" cy="5266631"/>
          </a:xfrm>
        </p:spPr>
        <p:txBody>
          <a:bodyPr>
            <a:normAutofit fontScale="85000" lnSpcReduction="20000"/>
          </a:bodyPr>
          <a:lstStyle/>
          <a:p>
            <a:r>
              <a:rPr lang="en-US" sz="3600" dirty="0"/>
              <a:t>Although the next two verses (Isaiah 37:8-9) will tell that Sennacherib heard reports about the advance of the Egyptians, that does not seem to be what is referred to here.</a:t>
            </a:r>
          </a:p>
          <a:p>
            <a:r>
              <a:rPr lang="en-US" sz="3600" dirty="0"/>
              <a:t>Because in response to </a:t>
            </a:r>
            <a:r>
              <a:rPr lang="en-US" sz="3600" b="1" i="1" dirty="0"/>
              <a:t>that</a:t>
            </a:r>
            <a:r>
              <a:rPr lang="en-US" sz="3600" dirty="0"/>
              <a:t> report, the Assyrians  advanced to meet them , rather than retreating home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to his own land</a:t>
            </a:r>
            <a:r>
              <a:rPr lang="en-US" sz="3600" dirty="0"/>
              <a:t>”).</a:t>
            </a:r>
          </a:p>
          <a:p>
            <a:r>
              <a:rPr lang="en-US" sz="3600" dirty="0"/>
              <a:t>Nor is this a reference to the disaster that would later strike the Assyrian army.</a:t>
            </a:r>
          </a:p>
          <a:p>
            <a:r>
              <a:rPr lang="en-US" sz="3600" dirty="0"/>
              <a:t>However, at some point the emperor will receive reports regarding  the situation in some other part of his troubled empire, possibly Assyria itself, and at </a:t>
            </a:r>
            <a:r>
              <a:rPr lang="en-US" sz="3600" b="1" i="1" dirty="0"/>
              <a:t>that</a:t>
            </a:r>
            <a:r>
              <a:rPr lang="en-US" sz="3600" dirty="0"/>
              <a:t> point will consider it prudent to return home.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729-730)</a:t>
            </a:r>
          </a:p>
        </p:txBody>
      </p:sp>
    </p:spTree>
    <p:extLst>
      <p:ext uri="{BB962C8B-B14F-4D97-AF65-F5344CB8AC3E}">
        <p14:creationId xmlns:p14="http://schemas.microsoft.com/office/powerpoint/2010/main" val="2571754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10669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cs typeface="+mn-cs"/>
              </a:rPr>
              <a:t>37:7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will take control of his mind; he will receive a report and return to his own land. </a:t>
            </a:r>
            <a:r>
              <a:rPr lang="en-US" sz="2400" i="1" u="none" strike="noStrike" baseline="0" dirty="0">
                <a:solidFill>
                  <a:schemeClr val="accent2"/>
                </a:solidFill>
                <a:latin typeface="Cambria" panose="02040503050406030204" pitchFamily="18" charset="0"/>
                <a:ea typeface="Cambria" panose="02040503050406030204" pitchFamily="18" charset="0"/>
              </a:rPr>
              <a:t>I will cut him down with a sword in his own land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83300"/>
            <a:ext cx="8582802" cy="5266631"/>
          </a:xfrm>
        </p:spPr>
        <p:txBody>
          <a:bodyPr>
            <a:normAutofit fontScale="85000" lnSpcReduction="20000"/>
          </a:bodyPr>
          <a:lstStyle/>
          <a:p>
            <a:r>
              <a:rPr lang="en-US" sz="3600" dirty="0"/>
              <a:t>Furthermore, the LORD announces that Sennacherib will be cut down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with a sword in his own land.</a:t>
            </a:r>
            <a:r>
              <a:rPr lang="en-US" sz="3600" dirty="0"/>
              <a:t>”</a:t>
            </a:r>
          </a:p>
          <a:p>
            <a:r>
              <a:rPr lang="en-US" sz="3600" dirty="0"/>
              <a:t>He will not die of natural causes or, like his father, while conducting a military campaign in foreign territory.</a:t>
            </a:r>
          </a:p>
          <a:p>
            <a:r>
              <a:rPr lang="en-US" sz="3600" dirty="0"/>
              <a:t>But the LORD will control events so that the emperor will meet a violent end where he would </a:t>
            </a:r>
            <a:r>
              <a:rPr lang="en-US" sz="3600" b="1" i="1" dirty="0"/>
              <a:t>least</a:t>
            </a:r>
            <a:r>
              <a:rPr lang="en-US" sz="3600" dirty="0"/>
              <a:t> expect it – in the seeming security of his own land (cf. 37:38).</a:t>
            </a:r>
          </a:p>
          <a:p>
            <a:r>
              <a:rPr lang="en-US" sz="3600" dirty="0"/>
              <a:t>The fact that twenty years or more would elapse before this would occur is not mentioned here.</a:t>
            </a:r>
          </a:p>
          <a:p>
            <a:r>
              <a:rPr lang="en-US" sz="3600" dirty="0"/>
              <a:t>What </a:t>
            </a:r>
            <a:r>
              <a:rPr lang="en-US" sz="3600" b="1" i="1" dirty="0"/>
              <a:t>Hezekiah</a:t>
            </a:r>
            <a:r>
              <a:rPr lang="en-US" sz="3600" dirty="0"/>
              <a:t> needed to grasp was that Sennacherib’s end would be dictated by the </a:t>
            </a:r>
            <a:r>
              <a:rPr lang="en-US" sz="3600" b="1" i="1" dirty="0"/>
              <a:t>LORD</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729-730)</a:t>
            </a:r>
          </a:p>
        </p:txBody>
      </p:sp>
    </p:spTree>
    <p:extLst>
      <p:ext uri="{BB962C8B-B14F-4D97-AF65-F5344CB8AC3E}">
        <p14:creationId xmlns:p14="http://schemas.microsoft.com/office/powerpoint/2010/main" val="41288974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a follow-up letter that the king of Assyria sent to Hezekiah and the prayer that Hezekiah prayed after receiving that letter – </a:t>
            </a:r>
            <a:r>
              <a:rPr lang="en-US" sz="3600" dirty="0">
                <a:solidFill>
                  <a:srgbClr val="FFFF99"/>
                </a:solidFill>
              </a:rPr>
              <a:t>Isaiah 37:8-20</a:t>
            </a:r>
            <a:r>
              <a:rPr lang="en-US" sz="3600" dirty="0"/>
              <a:t>.</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3047446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6822919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fontScale="85000" lnSpcReduction="20000"/>
          </a:bodyPr>
          <a:lstStyle/>
          <a:p>
            <a:r>
              <a:rPr lang="en-US" sz="3200" dirty="0"/>
              <a:t>Imagine what it was like to be in Hezekiah’s shoes. He is faced with a terrifying situation to which there seems to be no solution.</a:t>
            </a:r>
          </a:p>
          <a:p>
            <a:r>
              <a:rPr lang="en-US" sz="3200" dirty="0"/>
              <a:t>He has the additional difficulty of knowing that, at least in part, he brought this situation on himself and on the nation.</a:t>
            </a:r>
          </a:p>
          <a:p>
            <a:r>
              <a:rPr lang="en-US" sz="3200" dirty="0"/>
              <a:t>To his credit, he recognizes his transgression, and confesses the hand of God at work in the circumstances of the land.</a:t>
            </a:r>
          </a:p>
          <a:p>
            <a:r>
              <a:rPr lang="en-US" sz="3200" i="1" dirty="0">
                <a:latin typeface="Cambria" panose="02040503050406030204" pitchFamily="18" charset="0"/>
                <a:ea typeface="Cambria" panose="02040503050406030204" pitchFamily="18" charset="0"/>
              </a:rPr>
              <a:t>More importantly he has been stirred once more to a right appreciation of the honor and majesty due the Lord, is concerned at the blasphemous words of his adversary, as well as the good of the remnant left in the land. Belatedly – but not too late – he has recovered his senses spiritually.</a:t>
            </a:r>
            <a:r>
              <a:rPr lang="en-US" sz="3200" dirty="0"/>
              <a:t> (John Mackey)</a:t>
            </a:r>
          </a:p>
          <a:p>
            <a:r>
              <a:rPr lang="en-US" sz="3200" dirty="0"/>
              <a:t>Have you ever been faced with a crisis in your Christian life (perhaps one of your own making) to which there seemed to be no solution? How did you respond? What was the outcome?</a:t>
            </a:r>
          </a:p>
          <a:p>
            <a:pPr lvl="0"/>
            <a:endParaRPr lang="en-US" dirty="0"/>
          </a:p>
        </p:txBody>
      </p:sp>
    </p:spTree>
    <p:extLst>
      <p:ext uri="{BB962C8B-B14F-4D97-AF65-F5344CB8AC3E}">
        <p14:creationId xmlns:p14="http://schemas.microsoft.com/office/powerpoint/2010/main" val="32579267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3299"/>
          </a:xfrm>
        </p:spPr>
        <p:txBody>
          <a:bodyPr>
            <a:noAutofit/>
          </a:bodyPr>
          <a:lstStyle/>
          <a:p>
            <a:r>
              <a:rPr lang="en-US" sz="4400" dirty="0"/>
              <a:t>The Deliverance of Jerusalem from Assyria (36-37)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1338242"/>
            <a:ext cx="8745961" cy="5250931"/>
          </a:xfrm>
        </p:spPr>
        <p:txBody>
          <a:bodyPr>
            <a:normAutofit/>
          </a:bodyPr>
          <a:lstStyle/>
          <a:p>
            <a:pPr marL="800100" indent="-571500">
              <a:spcBef>
                <a:spcPts val="600"/>
              </a:spcBef>
            </a:pPr>
            <a:r>
              <a:rPr lang="en-US" sz="3600" dirty="0"/>
              <a:t>This section unfolds as follows:</a:t>
            </a:r>
          </a:p>
          <a:p>
            <a:pPr marL="1143000" lvl="1" indent="-401638">
              <a:spcBef>
                <a:spcPts val="600"/>
              </a:spcBef>
            </a:pPr>
            <a:r>
              <a:rPr lang="en-US" dirty="0">
                <a:solidFill>
                  <a:schemeClr val="bg1">
                    <a:lumMod val="65000"/>
                  </a:schemeClr>
                </a:solidFill>
              </a:rPr>
              <a:t>The Assyrian Chief Adviser Addresses Hezekiah Though His Envoys </a:t>
            </a:r>
            <a:r>
              <a:rPr lang="en-US" dirty="0">
                <a:solidFill>
                  <a:srgbClr val="FFFF99"/>
                </a:solidFill>
              </a:rPr>
              <a:t>(36:1-10)</a:t>
            </a:r>
          </a:p>
          <a:p>
            <a:pPr marL="1143000" lvl="1" indent="-401638">
              <a:spcBef>
                <a:spcPts val="600"/>
              </a:spcBef>
            </a:pPr>
            <a:r>
              <a:rPr lang="en-US" dirty="0">
                <a:solidFill>
                  <a:schemeClr val="bg1">
                    <a:lumMod val="65000"/>
                  </a:schemeClr>
                </a:solidFill>
              </a:rPr>
              <a:t>The Assyrian Chief Adviser Appeals to the People of Jerusalem Sitting on the Wall </a:t>
            </a:r>
            <a:r>
              <a:rPr lang="en-US" dirty="0">
                <a:solidFill>
                  <a:srgbClr val="FFFF99"/>
                </a:solidFill>
              </a:rPr>
              <a:t>(36:11-20)</a:t>
            </a:r>
          </a:p>
          <a:p>
            <a:pPr marL="1143000" lvl="1" indent="-401638">
              <a:spcBef>
                <a:spcPts val="600"/>
              </a:spcBef>
            </a:pPr>
            <a:r>
              <a:rPr lang="en-US" dirty="0"/>
              <a:t>Reactions to the Assyrian Ultimatum </a:t>
            </a:r>
            <a:r>
              <a:rPr lang="en-US" dirty="0">
                <a:solidFill>
                  <a:srgbClr val="FFFF99"/>
                </a:solidFill>
              </a:rPr>
              <a:t>(36:21-37:7)</a:t>
            </a:r>
          </a:p>
          <a:p>
            <a:pPr marL="1143000" lvl="1" indent="-401638">
              <a:spcBef>
                <a:spcPts val="600"/>
              </a:spcBef>
            </a:pPr>
            <a:r>
              <a:rPr lang="en-US" dirty="0">
                <a:solidFill>
                  <a:schemeClr val="bg1">
                    <a:lumMod val="65000"/>
                  </a:schemeClr>
                </a:solidFill>
              </a:rPr>
              <a:t>The King of Assyria’s Letter to Hezekiah </a:t>
            </a:r>
            <a:r>
              <a:rPr lang="en-US" dirty="0">
                <a:solidFill>
                  <a:srgbClr val="FFFF99"/>
                </a:solidFill>
              </a:rPr>
              <a:t>(37:8-13)</a:t>
            </a:r>
          </a:p>
          <a:p>
            <a:pPr marL="1143000" lvl="1" indent="-401638">
              <a:spcBef>
                <a:spcPts val="600"/>
              </a:spcBef>
            </a:pPr>
            <a:r>
              <a:rPr lang="en-US" dirty="0">
                <a:solidFill>
                  <a:schemeClr val="bg1">
                    <a:lumMod val="65000"/>
                  </a:schemeClr>
                </a:solidFill>
              </a:rPr>
              <a:t>Hezekiah’s Prayer </a:t>
            </a:r>
            <a:r>
              <a:rPr lang="en-US" dirty="0">
                <a:solidFill>
                  <a:srgbClr val="FFFF99"/>
                </a:solidFill>
              </a:rPr>
              <a:t>(37:14-20)</a:t>
            </a:r>
          </a:p>
          <a:p>
            <a:pPr marL="1143000" lvl="1" indent="-401638">
              <a:spcBef>
                <a:spcPts val="600"/>
              </a:spcBef>
            </a:pPr>
            <a:r>
              <a:rPr lang="en-US" dirty="0">
                <a:solidFill>
                  <a:schemeClr val="bg1">
                    <a:lumMod val="65000"/>
                  </a:schemeClr>
                </a:solidFill>
              </a:rPr>
              <a:t>The LORD’s Response to the Prayer of Hezekiah </a:t>
            </a:r>
            <a:r>
              <a:rPr lang="en-US" dirty="0">
                <a:solidFill>
                  <a:srgbClr val="FFFF99"/>
                </a:solidFill>
              </a:rPr>
              <a:t>(37:21-35)</a:t>
            </a:r>
          </a:p>
          <a:p>
            <a:pPr marL="1143000" lvl="1" indent="-401638">
              <a:spcBef>
                <a:spcPts val="600"/>
              </a:spcBef>
            </a:pPr>
            <a:r>
              <a:rPr lang="en-US" dirty="0">
                <a:solidFill>
                  <a:schemeClr val="bg1">
                    <a:lumMod val="65000"/>
                  </a:schemeClr>
                </a:solidFill>
              </a:rPr>
              <a:t>The LORD Destroys the Assyrian Army </a:t>
            </a:r>
            <a:r>
              <a:rPr lang="en-US" dirty="0">
                <a:solidFill>
                  <a:srgbClr val="FFFF99"/>
                </a:solidFill>
              </a:rPr>
              <a:t>(37:36-38)</a:t>
            </a:r>
          </a:p>
          <a:p>
            <a:pPr marL="800100" indent="-571500">
              <a:spcBef>
                <a:spcPts val="600"/>
              </a:spcBef>
            </a:pPr>
            <a:endParaRPr lang="en-US" sz="3100" dirty="0"/>
          </a:p>
          <a:p>
            <a:pPr marL="1143000" lvl="1" indent="-571500">
              <a:spcBef>
                <a:spcPts val="600"/>
              </a:spcBef>
            </a:pPr>
            <a:endParaRPr lang="en-US" sz="3100" dirty="0"/>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398-399). </a:t>
            </a:r>
          </a:p>
        </p:txBody>
      </p:sp>
    </p:spTree>
    <p:extLst>
      <p:ext uri="{BB962C8B-B14F-4D97-AF65-F5344CB8AC3E}">
        <p14:creationId xmlns:p14="http://schemas.microsoft.com/office/powerpoint/2010/main" val="3870903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a:bodyPr>
          <a:lstStyle/>
          <a:p>
            <a:r>
              <a:rPr lang="en-US" sz="3200" dirty="0"/>
              <a:t>We see in today’s text examples that show how outwardly demonstrative the ancient Jewish culture was when they had strong feelings of grief, anxiety, and/or fear.</a:t>
            </a:r>
          </a:p>
          <a:p>
            <a:r>
              <a:rPr lang="en-US" sz="3200" dirty="0"/>
              <a:t>It seems to me that, in our culture, we tend not to have such outward demonstrations of emotion. Am I right about that? If so, is that a </a:t>
            </a:r>
            <a:r>
              <a:rPr lang="en-US" sz="3200" b="1" i="1" dirty="0"/>
              <a:t>good</a:t>
            </a:r>
            <a:r>
              <a:rPr lang="en-US" sz="3200" dirty="0"/>
              <a:t> thing?</a:t>
            </a:r>
          </a:p>
          <a:p>
            <a:r>
              <a:rPr lang="en-US" sz="3200" dirty="0"/>
              <a:t>In our culture, how </a:t>
            </a:r>
            <a:r>
              <a:rPr lang="en-US" sz="3200" b="1" i="1" dirty="0"/>
              <a:t>do</a:t>
            </a:r>
            <a:r>
              <a:rPr lang="en-US" sz="3200" dirty="0"/>
              <a:t> we outwardly demonstrate strong feelings of this nature?</a:t>
            </a:r>
          </a:p>
          <a:p>
            <a:pPr lvl="0"/>
            <a:endParaRPr lang="en-US" dirty="0"/>
          </a:p>
        </p:txBody>
      </p:sp>
    </p:spTree>
    <p:extLst>
      <p:ext uri="{BB962C8B-B14F-4D97-AF65-F5344CB8AC3E}">
        <p14:creationId xmlns:p14="http://schemas.microsoft.com/office/powerpoint/2010/main" val="4943361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47977"/>
          </a:xfrm>
        </p:spPr>
        <p:txBody>
          <a:bodyPr>
            <a:noAutofit/>
          </a:bodyPr>
          <a:lstStyle/>
          <a:p>
            <a:r>
              <a:rPr lang="en-US" sz="4000" dirty="0"/>
              <a:t>Reactions to the Assyrian Ultimatum (36:21-37:7)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1310770"/>
            <a:ext cx="8745961" cy="5278403"/>
          </a:xfrm>
        </p:spPr>
        <p:txBody>
          <a:bodyPr>
            <a:normAutofit/>
          </a:bodyPr>
          <a:lstStyle/>
          <a:p>
            <a:pPr marL="800100" indent="-571500">
              <a:spcBef>
                <a:spcPts val="600"/>
              </a:spcBef>
            </a:pPr>
            <a:r>
              <a:rPr lang="en-US" sz="3600" dirty="0"/>
              <a:t>Isaiah now gives us the response to the Assyrian ultimatum:</a:t>
            </a:r>
          </a:p>
          <a:p>
            <a:pPr marL="1143000" lvl="1" indent="-571500">
              <a:spcBef>
                <a:spcPts val="600"/>
              </a:spcBef>
            </a:pPr>
            <a:r>
              <a:rPr lang="en-US" dirty="0"/>
              <a:t>First on the part of the people (36:21)</a:t>
            </a:r>
          </a:p>
          <a:p>
            <a:pPr marL="1143000" lvl="1" indent="-571500">
              <a:spcBef>
                <a:spcPts val="600"/>
              </a:spcBef>
            </a:pPr>
            <a:r>
              <a:rPr lang="en-US" dirty="0"/>
              <a:t>Then from the royal officials (36:22)</a:t>
            </a:r>
          </a:p>
          <a:p>
            <a:pPr marL="1143000" lvl="1" indent="-571500">
              <a:spcBef>
                <a:spcPts val="600"/>
              </a:spcBef>
            </a:pPr>
            <a:r>
              <a:rPr lang="en-US" dirty="0"/>
              <a:t>Next from the king (37:1-4)</a:t>
            </a:r>
          </a:p>
          <a:p>
            <a:pPr marL="1143000" lvl="1" indent="-571500">
              <a:spcBef>
                <a:spcPts val="600"/>
              </a:spcBef>
            </a:pPr>
            <a:r>
              <a:rPr lang="en-US" dirty="0"/>
              <a:t>And finally from Isaiah himself on behalf of the LORD (37:5-7)</a:t>
            </a:r>
          </a:p>
          <a:p>
            <a:pPr marL="800100" indent="-571500">
              <a:spcBef>
                <a:spcPts val="600"/>
              </a:spcBef>
            </a:pPr>
            <a:endParaRPr lang="en-US" sz="3100" dirty="0"/>
          </a:p>
          <a:p>
            <a:pPr marL="1143000" lvl="1" indent="-571500">
              <a:spcBef>
                <a:spcPts val="600"/>
              </a:spcBef>
            </a:pPr>
            <a:endParaRPr lang="en-US" sz="3100" dirty="0"/>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398-399). </a:t>
            </a:r>
          </a:p>
        </p:txBody>
      </p:sp>
    </p:spTree>
    <p:extLst>
      <p:ext uri="{BB962C8B-B14F-4D97-AF65-F5344CB8AC3E}">
        <p14:creationId xmlns:p14="http://schemas.microsoft.com/office/powerpoint/2010/main" val="42577421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59606"/>
          </a:xfrm>
        </p:spPr>
        <p:txBody>
          <a:bodyPr>
            <a:noAutofit/>
          </a:bodyPr>
          <a:lstStyle/>
          <a:p>
            <a:r>
              <a:rPr lang="en-US" sz="3600" dirty="0"/>
              <a:t>Reactions to the Assyrian Ultimatum (36:21-37:7)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77339"/>
            <a:ext cx="8849665" cy="5617870"/>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36:21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were silent and did not respond, for the king had ordered, “Don’t respond to him.” </a:t>
            </a:r>
            <a:r>
              <a:rPr lang="en-US" sz="36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Eliakim son of Hilkiah, the palace supervisor, accompanied by Shebna the scribe and Joah son of Asaph, the secretary, went to Hezekiah with their clothes torn and reported to him what the chief adviser had said. </a:t>
            </a:r>
            <a:r>
              <a:rPr lang="en-US" sz="3600" baseline="30000" dirty="0">
                <a:latin typeface="Cambria" panose="02040503050406030204" pitchFamily="18" charset="0"/>
                <a:ea typeface="Cambria" panose="02040503050406030204" pitchFamily="18" charset="0"/>
              </a:rPr>
              <a:t>37:1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When King Hezekiah heard this, he tore his clothes, put on sackcloth, and went to the LORD’s temple. </a:t>
            </a:r>
          </a:p>
        </p:txBody>
      </p:sp>
    </p:spTree>
    <p:extLst>
      <p:ext uri="{BB962C8B-B14F-4D97-AF65-F5344CB8AC3E}">
        <p14:creationId xmlns:p14="http://schemas.microsoft.com/office/powerpoint/2010/main" val="64430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55682"/>
          </a:xfrm>
        </p:spPr>
        <p:txBody>
          <a:bodyPr>
            <a:noAutofit/>
          </a:bodyPr>
          <a:lstStyle/>
          <a:p>
            <a:r>
              <a:rPr lang="en-US" sz="3600" dirty="0"/>
              <a:t>Reactions to the Assyrian Ultimatum (36:21-37:7)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4943" y="1102774"/>
            <a:ext cx="8990946" cy="5692435"/>
          </a:xfrm>
        </p:spPr>
        <p:txBody>
          <a:bodyPr>
            <a:normAutofit fontScale="92500" lnSpcReduction="10000"/>
          </a:bodyPr>
          <a:lstStyle/>
          <a:p>
            <a:pPr marL="0" indent="0">
              <a:buNone/>
            </a:pPr>
            <a:r>
              <a:rPr lang="en-US" sz="3600" baseline="30000" dirty="0">
                <a:latin typeface="Cambria" panose="02040503050406030204" pitchFamily="18" charset="0"/>
                <a:ea typeface="Cambria" panose="02040503050406030204" pitchFamily="18" charset="0"/>
              </a:rPr>
              <a:t>37:2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Eliakim the palace supervisor, Shebna the scribe, and the leading priests, clothed in sackcloth, sent this message to the prophet Isaiah son of Amoz: </a:t>
            </a:r>
            <a:r>
              <a:rPr lang="en-US" sz="3600" baseline="30000" dirty="0">
                <a:latin typeface="Cambria" panose="02040503050406030204" pitchFamily="18" charset="0"/>
                <a:ea typeface="Cambria" panose="02040503050406030204" pitchFamily="18" charset="0"/>
              </a:rPr>
              <a:t>3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“This is what Hezekiah says: ‘This is a day of distress, [rebuke], and humiliation, as when a baby is ready to leave the birth canal but the mother lacks the strength to push it through. </a:t>
            </a:r>
            <a:r>
              <a:rPr lang="en-US" sz="3600" baseline="30000" dirty="0">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Perhaps the LORD your God will hear all these things the chief adviser has spoken on behalf of his master, the king of Assyria, who sent him to taunt the living God. When the LORD your God hears, perhaps he will punish him for the things he has said. So pray for this remnant that remains.’”</a:t>
            </a:r>
          </a:p>
        </p:txBody>
      </p:sp>
    </p:spTree>
    <p:extLst>
      <p:ext uri="{BB962C8B-B14F-4D97-AF65-F5344CB8AC3E}">
        <p14:creationId xmlns:p14="http://schemas.microsoft.com/office/powerpoint/2010/main" val="28878332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79228"/>
          </a:xfrm>
        </p:spPr>
        <p:txBody>
          <a:bodyPr>
            <a:noAutofit/>
          </a:bodyPr>
          <a:lstStyle/>
          <a:p>
            <a:r>
              <a:rPr lang="en-US" sz="3600" dirty="0"/>
              <a:t>Reactions to the Assyrian Ultimatum (36:21-37:7)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216584"/>
            <a:ext cx="8849665" cy="5578625"/>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37:5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When King Hezekiah’s servants came to Isaiah, </a:t>
            </a:r>
            <a:r>
              <a:rPr lang="en-US" sz="36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Isaiah said to them, “Tell your master this: ‘This is what the LORD has said: “Don’t be afraid because of the things you have heard—these insults the king of Assyria’s servants have hurled against me. </a:t>
            </a:r>
            <a:r>
              <a:rPr lang="en-US" sz="3600" baseline="30000" dirty="0">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will take control of his mind; he will receive a report and return to his own land. I will cut him down with a sword in his own land.”’” </a:t>
            </a:r>
          </a:p>
        </p:txBody>
      </p:sp>
    </p:spTree>
    <p:extLst>
      <p:ext uri="{BB962C8B-B14F-4D97-AF65-F5344CB8AC3E}">
        <p14:creationId xmlns:p14="http://schemas.microsoft.com/office/powerpoint/2010/main" val="3018997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89614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36:21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They were silent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and did not respond, for the king had ordered, “Don’t respond to him.”</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5943"/>
            <a:ext cx="8582802" cy="5403987"/>
          </a:xfrm>
        </p:spPr>
        <p:txBody>
          <a:bodyPr>
            <a:normAutofit/>
          </a:bodyPr>
          <a:lstStyle/>
          <a:p>
            <a:r>
              <a:rPr lang="en-US" dirty="0"/>
              <a:t>If the chief adviser had been anticipating that his speech would cause the immediate collapse of morale in Jerusalem, he was to be disappointed.</a:t>
            </a:r>
          </a:p>
          <a:p>
            <a:r>
              <a:rPr lang="en-US" dirty="0"/>
              <a:t>When it says “</a:t>
            </a:r>
            <a:r>
              <a:rPr lang="en-US" b="1" i="1" dirty="0">
                <a:solidFill>
                  <a:schemeClr val="accent2"/>
                </a:solidFill>
                <a:latin typeface="Cambria" panose="02040503050406030204" pitchFamily="18" charset="0"/>
                <a:ea typeface="Cambria" panose="02040503050406030204" pitchFamily="18" charset="0"/>
              </a:rPr>
              <a:t>They</a:t>
            </a:r>
            <a:r>
              <a:rPr lang="en-US" i="1" dirty="0">
                <a:solidFill>
                  <a:srgbClr val="ED7D31">
                    <a:lumMod val="60000"/>
                    <a:lumOff val="40000"/>
                  </a:srgbClr>
                </a:solidFill>
                <a:latin typeface="Cambria" panose="02040503050406030204" pitchFamily="18" charset="0"/>
                <a:ea typeface="Cambria" panose="02040503050406030204" pitchFamily="18" charset="0"/>
              </a:rPr>
              <a:t> were silent</a:t>
            </a:r>
            <a:r>
              <a:rPr lang="en-US" dirty="0"/>
              <a:t>” we’re not told whom “</a:t>
            </a:r>
            <a:r>
              <a:rPr lang="en-US" i="1" dirty="0">
                <a:solidFill>
                  <a:srgbClr val="ED7D31">
                    <a:lumMod val="60000"/>
                    <a:lumOff val="40000"/>
                  </a:srgbClr>
                </a:solidFill>
                <a:latin typeface="Cambria" panose="02040503050406030204" pitchFamily="18" charset="0"/>
                <a:ea typeface="Cambria" panose="02040503050406030204" pitchFamily="18" charset="0"/>
              </a:rPr>
              <a:t>they</a:t>
            </a:r>
            <a:r>
              <a:rPr lang="en-US" dirty="0"/>
              <a:t>” refers to.</a:t>
            </a:r>
          </a:p>
          <a:p>
            <a:r>
              <a:rPr lang="en-US" dirty="0"/>
              <a:t>From the context in Isaiah, it would </a:t>
            </a:r>
            <a:r>
              <a:rPr lang="en-US" b="1" i="1" dirty="0"/>
              <a:t>appear</a:t>
            </a:r>
            <a:r>
              <a:rPr lang="en-US" dirty="0"/>
              <a:t> to be the courtiers, but 2 Kings 18:36 makes it clear that the </a:t>
            </a:r>
            <a:r>
              <a:rPr lang="en-US" b="1" i="1" dirty="0"/>
              <a:t>people as a whole </a:t>
            </a:r>
            <a:r>
              <a:rPr lang="en-US" dirty="0"/>
              <a:t>were silent: “</a:t>
            </a:r>
            <a:r>
              <a:rPr lang="en-US" b="1" i="1" dirty="0">
                <a:solidFill>
                  <a:schemeClr val="accent2"/>
                </a:solidFill>
                <a:latin typeface="Cambria" panose="02040503050406030204" pitchFamily="18" charset="0"/>
                <a:ea typeface="Cambria" panose="02040503050406030204" pitchFamily="18" charset="0"/>
              </a:rPr>
              <a:t>The people</a:t>
            </a:r>
            <a:r>
              <a:rPr lang="en-US" i="1" dirty="0">
                <a:solidFill>
                  <a:srgbClr val="ED7D31">
                    <a:lumMod val="60000"/>
                    <a:lumOff val="40000"/>
                  </a:srgbClr>
                </a:solidFill>
                <a:latin typeface="Cambria" panose="02040503050406030204" pitchFamily="18" charset="0"/>
                <a:ea typeface="Cambria" panose="02040503050406030204" pitchFamily="18" charset="0"/>
              </a:rPr>
              <a:t> were silent and did not respond, for the king had ordered, “Don’t respond to him.</a:t>
            </a:r>
            <a:r>
              <a:rPr lang="en-US" dirty="0"/>
              <a:t>”</a:t>
            </a:r>
          </a:p>
          <a:p>
            <a:pPr marL="0" indent="0">
              <a:buNone/>
            </a:pPr>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722)</a:t>
            </a:r>
          </a:p>
        </p:txBody>
      </p:sp>
    </p:spTree>
    <p:extLst>
      <p:ext uri="{BB962C8B-B14F-4D97-AF65-F5344CB8AC3E}">
        <p14:creationId xmlns:p14="http://schemas.microsoft.com/office/powerpoint/2010/main" val="7123530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89614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36:21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were silent and did not respond, for the king had ordered, “Don’t respond to him.”</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45943"/>
            <a:ext cx="8582802" cy="5403987"/>
          </a:xfrm>
        </p:spPr>
        <p:txBody>
          <a:bodyPr>
            <a:normAutofit/>
          </a:bodyPr>
          <a:lstStyle/>
          <a:p>
            <a:r>
              <a:rPr lang="en-US" dirty="0"/>
              <a:t>By respecting his order to remain silent, the people demonstrated their </a:t>
            </a:r>
            <a:r>
              <a:rPr lang="en-US" b="1" i="1" dirty="0"/>
              <a:t>loyalty</a:t>
            </a:r>
            <a:r>
              <a:rPr lang="en-US" dirty="0"/>
              <a:t> to Hezekiah in these trying circumstances.</a:t>
            </a:r>
          </a:p>
          <a:p>
            <a:r>
              <a:rPr lang="en-US" b="1" i="1" dirty="0"/>
              <a:t>Inwardly</a:t>
            </a:r>
            <a:r>
              <a:rPr lang="en-US" dirty="0"/>
              <a:t> the chief adviser’s speech may have made them less sure about their trust in their king and their God, but </a:t>
            </a:r>
            <a:r>
              <a:rPr lang="en-US" b="1" i="1" dirty="0"/>
              <a:t>outwardly</a:t>
            </a:r>
            <a:r>
              <a:rPr lang="en-US" dirty="0"/>
              <a:t> they would show no sign of that.</a:t>
            </a:r>
          </a:p>
          <a:p>
            <a:r>
              <a:rPr lang="en-US" dirty="0"/>
              <a:t>Hezekiah’s </a:t>
            </a:r>
            <a:r>
              <a:rPr lang="en-US" b="1" i="1" dirty="0"/>
              <a:t>foresight</a:t>
            </a:r>
            <a:r>
              <a:rPr lang="en-US" dirty="0"/>
              <a:t> in issuing such instructions show that he </a:t>
            </a:r>
            <a:r>
              <a:rPr lang="en-US" b="1" i="1" dirty="0"/>
              <a:t>anticipated</a:t>
            </a:r>
            <a:r>
              <a:rPr lang="en-US" dirty="0"/>
              <a:t> that such an appeal would be made by the Assyrians to the rank and file members of the community.</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722)</a:t>
            </a:r>
          </a:p>
        </p:txBody>
      </p:sp>
    </p:spTree>
    <p:extLst>
      <p:ext uri="{BB962C8B-B14F-4D97-AF65-F5344CB8AC3E}">
        <p14:creationId xmlns:p14="http://schemas.microsoft.com/office/powerpoint/2010/main" val="2982840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123743</TotalTime>
  <Words>4096</Words>
  <Application>Microsoft Office PowerPoint</Application>
  <PresentationFormat>On-screen Show (4:3)</PresentationFormat>
  <Paragraphs>174</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Deliverance of Jerusalem from Assyria (36-37)</vt:lpstr>
      <vt:lpstr>Reactions to the Assyrian Ultimatum (36:21-37:7)</vt:lpstr>
      <vt:lpstr>Reactions to the Assyrian Ultimatum (36:21-37:7)</vt:lpstr>
      <vt:lpstr>Reactions to the Assyrian Ultimatum (36:21-37:7)</vt:lpstr>
      <vt:lpstr>Reactions to the Assyrian Ultimatum (36:21-37:7)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1571</cp:revision>
  <cp:lastPrinted>2023-09-17T13:57:07Z</cp:lastPrinted>
  <dcterms:created xsi:type="dcterms:W3CDTF">2022-12-04T03:23:23Z</dcterms:created>
  <dcterms:modified xsi:type="dcterms:W3CDTF">2023-09-17T14:03:46Z</dcterms:modified>
</cp:coreProperties>
</file>