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16" r:id="rId2"/>
  </p:sldMasterIdLst>
  <p:notesMasterIdLst>
    <p:notesMasterId r:id="rId36"/>
  </p:notesMasterIdLst>
  <p:handoutMasterIdLst>
    <p:handoutMasterId r:id="rId37"/>
  </p:handoutMasterIdLst>
  <p:sldIdLst>
    <p:sldId id="4151" r:id="rId3"/>
    <p:sldId id="4152" r:id="rId4"/>
    <p:sldId id="4153" r:id="rId5"/>
    <p:sldId id="4154" r:id="rId6"/>
    <p:sldId id="4155" r:id="rId7"/>
    <p:sldId id="4158" r:id="rId8"/>
    <p:sldId id="4161" r:id="rId9"/>
    <p:sldId id="4162" r:id="rId10"/>
    <p:sldId id="4163" r:id="rId11"/>
    <p:sldId id="4164" r:id="rId12"/>
    <p:sldId id="4165" r:id="rId13"/>
    <p:sldId id="4166" r:id="rId14"/>
    <p:sldId id="4177" r:id="rId15"/>
    <p:sldId id="4167" r:id="rId16"/>
    <p:sldId id="4168" r:id="rId17"/>
    <p:sldId id="4169" r:id="rId18"/>
    <p:sldId id="4170" r:id="rId19"/>
    <p:sldId id="4171" r:id="rId20"/>
    <p:sldId id="4172" r:id="rId21"/>
    <p:sldId id="4173" r:id="rId22"/>
    <p:sldId id="4157" r:id="rId23"/>
    <p:sldId id="4179" r:id="rId24"/>
    <p:sldId id="4181" r:id="rId25"/>
    <p:sldId id="4180" r:id="rId26"/>
    <p:sldId id="4159" r:id="rId27"/>
    <p:sldId id="4185" r:id="rId28"/>
    <p:sldId id="4183" r:id="rId29"/>
    <p:sldId id="4160" r:id="rId30"/>
    <p:sldId id="4184" r:id="rId31"/>
    <p:sldId id="4174" r:id="rId32"/>
    <p:sldId id="4175" r:id="rId33"/>
    <p:sldId id="4186" r:id="rId34"/>
    <p:sldId id="4176" r:id="rId35"/>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B183"/>
    <a:srgbClr val="FFFF99"/>
    <a:srgbClr val="0000FF"/>
    <a:srgbClr val="FFF4E7"/>
    <a:srgbClr val="FFF2CC"/>
    <a:srgbClr val="3D481F"/>
    <a:srgbClr val="334017"/>
    <a:srgbClr val="FFCCCC"/>
    <a:srgbClr val="3E491F"/>
    <a:srgbClr val="3440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48" autoAdjust="0"/>
    <p:restoredTop sz="94636" autoAdjust="0"/>
  </p:normalViewPr>
  <p:slideViewPr>
    <p:cSldViewPr snapToGrid="0">
      <p:cViewPr varScale="1">
        <p:scale>
          <a:sx n="162" d="100"/>
          <a:sy n="162" d="100"/>
        </p:scale>
        <p:origin x="1096" y="100"/>
      </p:cViewPr>
      <p:guideLst/>
    </p:cSldViewPr>
  </p:slideViewPr>
  <p:notesTextViewPr>
    <p:cViewPr>
      <p:scale>
        <a:sx n="1" d="1"/>
        <a:sy n="1" d="1"/>
      </p:scale>
      <p:origin x="0" y="0"/>
    </p:cViewPr>
  </p:notesTextViewPr>
  <p:sorterViewPr>
    <p:cViewPr>
      <p:scale>
        <a:sx n="100" d="100"/>
        <a:sy n="100" d="100"/>
      </p:scale>
      <p:origin x="0" y="-47284"/>
    </p:cViewPr>
  </p:sorterViewPr>
  <p:notesViewPr>
    <p:cSldViewPr snapToGrid="0">
      <p:cViewPr varScale="1">
        <p:scale>
          <a:sx n="122" d="100"/>
          <a:sy n="122" d="100"/>
        </p:scale>
        <p:origin x="4932"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D050F2-B705-22B0-17E5-C826B5D73077}"/>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9A68D3AA-DD06-9A33-8DC5-B8D77E9ECFF7}"/>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C46CDA2-243C-4BE4-BB8A-CCE78D818377}" type="datetimeFigureOut">
              <a:rPr lang="en-US" smtClean="0"/>
              <a:t>9/30/2023</a:t>
            </a:fld>
            <a:endParaRPr lang="en-US"/>
          </a:p>
        </p:txBody>
      </p:sp>
      <p:sp>
        <p:nvSpPr>
          <p:cNvPr id="4" name="Footer Placeholder 3">
            <a:extLst>
              <a:ext uri="{FF2B5EF4-FFF2-40B4-BE49-F238E27FC236}">
                <a16:creationId xmlns:a16="http://schemas.microsoft.com/office/drawing/2014/main" id="{C3D82612-C319-9F33-BE08-ACC0E330D2D7}"/>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5" name="Slide Number Placeholder 4">
            <a:extLst>
              <a:ext uri="{FF2B5EF4-FFF2-40B4-BE49-F238E27FC236}">
                <a16:creationId xmlns:a16="http://schemas.microsoft.com/office/drawing/2014/main" id="{6D2CB308-4E45-9087-D1EF-880A281B03A3}"/>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D3B2534E-7144-40B4-918B-7E2BA6B00A45}" type="slidenum">
              <a:rPr lang="en-US" smtClean="0"/>
              <a:t>‹#›</a:t>
            </a:fld>
            <a:endParaRPr lang="en-US"/>
          </a:p>
        </p:txBody>
      </p:sp>
    </p:spTree>
    <p:extLst>
      <p:ext uri="{BB962C8B-B14F-4D97-AF65-F5344CB8AC3E}">
        <p14:creationId xmlns:p14="http://schemas.microsoft.com/office/powerpoint/2010/main" val="204290966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495968A8-64DE-47C8-ACE8-5907827ACF34}" type="datetimeFigureOut">
              <a:rPr lang="en-US" smtClean="0"/>
              <a:t>9/30/2023</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r>
              <a:rPr lang="en-US"/>
              <a:t>http://purifiedbyfaith.com/Isaiah/Isaiah.htm</a:t>
            </a:r>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B78FD6F2-DA5A-4383-88C2-0A1D32D7323F}" type="slidenum">
              <a:rPr lang="en-US" smtClean="0"/>
              <a:t>‹#›</a:t>
            </a:fld>
            <a:endParaRPr lang="en-US"/>
          </a:p>
        </p:txBody>
      </p:sp>
    </p:spTree>
    <p:extLst>
      <p:ext uri="{BB962C8B-B14F-4D97-AF65-F5344CB8AC3E}">
        <p14:creationId xmlns:p14="http://schemas.microsoft.com/office/powerpoint/2010/main" val="253615278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AB77-487A-CC2B-ACF6-94DC113A73E9}"/>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E1D5E2C-365B-D2DD-CFBE-34511E03293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D250012-B16C-E6B3-1135-9DDED2153C1C}"/>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9/30/2023</a:t>
            </a:fld>
            <a:endParaRPr lang="en-US"/>
          </a:p>
        </p:txBody>
      </p:sp>
      <p:sp>
        <p:nvSpPr>
          <p:cNvPr id="5" name="Footer Placeholder 4">
            <a:extLst>
              <a:ext uri="{FF2B5EF4-FFF2-40B4-BE49-F238E27FC236}">
                <a16:creationId xmlns:a16="http://schemas.microsoft.com/office/drawing/2014/main" id="{F22E8138-1B51-C3C1-A56D-E7378E02A4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C5A051-833C-F097-0163-0DE7828FD56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64499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B7CDE-6A48-EDB8-49BF-EED5573444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6AB15-130B-B498-CBA2-F02B539D3A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785008-485D-300B-FE28-FD64D465CD03}"/>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9/30/2023</a:t>
            </a:fld>
            <a:endParaRPr lang="en-US"/>
          </a:p>
        </p:txBody>
      </p:sp>
      <p:sp>
        <p:nvSpPr>
          <p:cNvPr id="5" name="Footer Placeholder 4">
            <a:extLst>
              <a:ext uri="{FF2B5EF4-FFF2-40B4-BE49-F238E27FC236}">
                <a16:creationId xmlns:a16="http://schemas.microsoft.com/office/drawing/2014/main" id="{A104E38C-BF2D-EFB0-F248-4EB5C202B5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ACD659-9E26-5BF8-A5F8-DE8143D9046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4215733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B24557-7F9A-2497-5FE6-AE81CDD1B28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63107AF-F674-233C-8BE3-B93A8819C780}"/>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FF0A74-074B-045E-87F8-F14CA0F5573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9/30/2023</a:t>
            </a:fld>
            <a:endParaRPr lang="en-US"/>
          </a:p>
        </p:txBody>
      </p:sp>
      <p:sp>
        <p:nvSpPr>
          <p:cNvPr id="5" name="Footer Placeholder 4">
            <a:extLst>
              <a:ext uri="{FF2B5EF4-FFF2-40B4-BE49-F238E27FC236}">
                <a16:creationId xmlns:a16="http://schemas.microsoft.com/office/drawing/2014/main" id="{C002A128-B25E-4D40-250D-26BFFE7C3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36E019-3400-0882-28F5-938FC3C5C58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010320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9/30/2023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719930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520035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9/30/2023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7496699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9/30/2023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41214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9/30/2023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15266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9/30/2023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901274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9/30/2023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262275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953882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40CA6-7632-25D4-B48A-BFA8A91319E9}"/>
              </a:ext>
            </a:extLst>
          </p:cNvPr>
          <p:cNvSpPr>
            <a:spLocks noGrp="1"/>
          </p:cNvSpPr>
          <p:nvPr>
            <p:ph type="title"/>
          </p:nvPr>
        </p:nvSpPr>
        <p:spPr>
          <a:xfrm>
            <a:off x="0" y="0"/>
            <a:ext cx="9144000" cy="896145"/>
          </a:xfrm>
        </p:spPr>
        <p:txBody>
          <a:bodyPr>
            <a:normAutofit/>
          </a:bodyPr>
          <a:lstStyle>
            <a:lvl1pPr algn="ctr">
              <a:defRPr sz="4800" b="1">
                <a:solidFill>
                  <a:srgbClr val="FFFF99"/>
                </a:solidFill>
                <a:latin typeface="Century Gothic" panose="020B0502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5435CAD6-6C27-7A82-467E-BD3D43667402}"/>
              </a:ext>
            </a:extLst>
          </p:cNvPr>
          <p:cNvSpPr>
            <a:spLocks noGrp="1"/>
          </p:cNvSpPr>
          <p:nvPr>
            <p:ph idx="1"/>
          </p:nvPr>
        </p:nvSpPr>
        <p:spPr>
          <a:xfrm>
            <a:off x="364975" y="1047832"/>
            <a:ext cx="8449370" cy="5278403"/>
          </a:xfrm>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E638947B-5521-3397-C94B-6EDAF3D7E541}"/>
              </a:ext>
            </a:extLst>
          </p:cNvPr>
          <p:cNvSpPr>
            <a:spLocks noGrp="1"/>
          </p:cNvSpPr>
          <p:nvPr>
            <p:ph type="ftr" sz="quarter" idx="11"/>
          </p:nvPr>
        </p:nvSpPr>
        <p:spPr>
          <a:xfrm>
            <a:off x="0" y="6492875"/>
            <a:ext cx="9144000" cy="365125"/>
          </a:xfrm>
        </p:spPr>
        <p:txBody>
          <a:bodyPr/>
          <a:lstStyle>
            <a:lvl1pPr algn="l">
              <a:defRPr sz="1800">
                <a:solidFill>
                  <a:schemeClr val="bg1"/>
                </a:solidFill>
              </a:defRPr>
            </a:lvl1pPr>
          </a:lstStyle>
          <a:p>
            <a:r>
              <a:rPr lang="en-US"/>
              <a:t>Footer</a:t>
            </a:r>
            <a:endParaRPr lang="en-US" dirty="0"/>
          </a:p>
        </p:txBody>
      </p:sp>
    </p:spTree>
    <p:extLst>
      <p:ext uri="{BB962C8B-B14F-4D97-AF65-F5344CB8AC3E}">
        <p14:creationId xmlns:p14="http://schemas.microsoft.com/office/powerpoint/2010/main" val="12133011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9/30/2023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9538379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00912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9/30/2023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791491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EFDE3-4C31-932F-C15E-1ACF814F102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C8FBD2-43D8-4C19-977D-58399435549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AD6EDB-B552-2B48-2A4B-ACF1F1B6E50B}"/>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9/30/2023</a:t>
            </a:fld>
            <a:endParaRPr lang="en-US"/>
          </a:p>
        </p:txBody>
      </p:sp>
      <p:sp>
        <p:nvSpPr>
          <p:cNvPr id="5" name="Footer Placeholder 4">
            <a:extLst>
              <a:ext uri="{FF2B5EF4-FFF2-40B4-BE49-F238E27FC236}">
                <a16:creationId xmlns:a16="http://schemas.microsoft.com/office/drawing/2014/main" id="{AEE4F342-91BE-6EEE-8ADC-741967A156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84FE7-5F44-3368-149B-B9651396EE0E}"/>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359230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D7404-C9B0-1AE3-C397-FAAA137F7F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94BD34-B193-A1C3-51DA-AF91DC2CCBD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AB51081-C60F-DED8-2436-24B86213643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BFBB94-90A8-F8FC-967B-84DB0A7B429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9/30/2023</a:t>
            </a:fld>
            <a:endParaRPr lang="en-US"/>
          </a:p>
        </p:txBody>
      </p:sp>
      <p:sp>
        <p:nvSpPr>
          <p:cNvPr id="6" name="Footer Placeholder 5">
            <a:extLst>
              <a:ext uri="{FF2B5EF4-FFF2-40B4-BE49-F238E27FC236}">
                <a16:creationId xmlns:a16="http://schemas.microsoft.com/office/drawing/2014/main" id="{700EE73D-3696-BECE-C8B3-4D5DE43FAA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E6DE2-C09A-F5BD-2960-7EB53FAD066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262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74CCA-7B59-179B-85D3-4D30970FE9B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7CAA025-89AA-816C-2BCF-30160B3E999D}"/>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5EB38-B8D4-6F57-912F-254232804469}"/>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909745-13BC-AD72-660A-7C76352CE4C8}"/>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DCE41B4-D4B3-68FD-B42C-5F8701719B9C}"/>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6C55AD-B154-C65C-B81E-B7A9F198C46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9/30/2023</a:t>
            </a:fld>
            <a:endParaRPr lang="en-US"/>
          </a:p>
        </p:txBody>
      </p:sp>
      <p:sp>
        <p:nvSpPr>
          <p:cNvPr id="8" name="Footer Placeholder 7">
            <a:extLst>
              <a:ext uri="{FF2B5EF4-FFF2-40B4-BE49-F238E27FC236}">
                <a16:creationId xmlns:a16="http://schemas.microsoft.com/office/drawing/2014/main" id="{A8AAD716-F2EA-9743-B03F-56A781D6B2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959F30-DB59-6E43-0343-E63D131464A5}"/>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549639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51379-91C6-EADA-843E-AAF82B2EF0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5EB847-734C-2F82-8FFB-9757D1FC7EA5}"/>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9/30/2023</a:t>
            </a:fld>
            <a:endParaRPr lang="en-US"/>
          </a:p>
        </p:txBody>
      </p:sp>
      <p:sp>
        <p:nvSpPr>
          <p:cNvPr id="4" name="Footer Placeholder 3">
            <a:extLst>
              <a:ext uri="{FF2B5EF4-FFF2-40B4-BE49-F238E27FC236}">
                <a16:creationId xmlns:a16="http://schemas.microsoft.com/office/drawing/2014/main" id="{A8D90EAD-B22D-0ADA-9985-3A4081C24B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7D041-5C2D-6229-D4E9-5EF75A18AB2B}"/>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964586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D377EE-D810-B322-03EF-4A5E9735506D}"/>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9/30/2023</a:t>
            </a:fld>
            <a:endParaRPr lang="en-US"/>
          </a:p>
        </p:txBody>
      </p:sp>
      <p:sp>
        <p:nvSpPr>
          <p:cNvPr id="3" name="Footer Placeholder 2">
            <a:extLst>
              <a:ext uri="{FF2B5EF4-FFF2-40B4-BE49-F238E27FC236}">
                <a16:creationId xmlns:a16="http://schemas.microsoft.com/office/drawing/2014/main" id="{1C9BDFDF-E4CC-0BE1-9686-85C9A5AEC5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373F9B-9295-EFC5-72C6-AEE3AA04C391}"/>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4145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F13F-C5E7-411E-3139-66D2B2F92A2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2B1C6DE-6BDC-754B-1030-90000660C0C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CDC634-E992-FFC7-5E95-C09E32FCCC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1FFF0504-E538-AEA6-DA07-85DE0B2BC16F}"/>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9/30/2023</a:t>
            </a:fld>
            <a:endParaRPr lang="en-US"/>
          </a:p>
        </p:txBody>
      </p:sp>
      <p:sp>
        <p:nvSpPr>
          <p:cNvPr id="6" name="Footer Placeholder 5">
            <a:extLst>
              <a:ext uri="{FF2B5EF4-FFF2-40B4-BE49-F238E27FC236}">
                <a16:creationId xmlns:a16="http://schemas.microsoft.com/office/drawing/2014/main" id="{5C131B50-9F9E-5E07-2B9E-BA8A162E1D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E9388-3D8D-5C5E-496D-959ECB0F07A6}"/>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1885535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8185E-456F-DBF4-01DC-AA58F669C46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FABAC5F3-E8E2-1769-A98E-0D722CCD448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2F77438-FF38-4876-7603-E44DC78FF27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F231DF7-1A17-170B-F324-B4658DEF8622}"/>
              </a:ext>
            </a:extLst>
          </p:cNvPr>
          <p:cNvSpPr>
            <a:spLocks noGrp="1"/>
          </p:cNvSpPr>
          <p:nvPr>
            <p:ph type="dt" sz="half" idx="10"/>
          </p:nvPr>
        </p:nvSpPr>
        <p:spPr>
          <a:xfrm>
            <a:off x="628650" y="6356351"/>
            <a:ext cx="2057400" cy="365125"/>
          </a:xfrm>
          <a:prstGeom prst="rect">
            <a:avLst/>
          </a:prstGeom>
        </p:spPr>
        <p:txBody>
          <a:bodyPr/>
          <a:lstStyle/>
          <a:p>
            <a:fld id="{9F4C82AD-DBC2-4394-8D52-CAB38C445915}" type="datetimeFigureOut">
              <a:rPr lang="en-US" smtClean="0"/>
              <a:t>9/30/2023</a:t>
            </a:fld>
            <a:endParaRPr lang="en-US"/>
          </a:p>
        </p:txBody>
      </p:sp>
      <p:sp>
        <p:nvSpPr>
          <p:cNvPr id="6" name="Footer Placeholder 5">
            <a:extLst>
              <a:ext uri="{FF2B5EF4-FFF2-40B4-BE49-F238E27FC236}">
                <a16:creationId xmlns:a16="http://schemas.microsoft.com/office/drawing/2014/main" id="{7C8B79E2-B300-6A1E-9B9B-B3A6249216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01AC83-6463-B1C9-720A-0A8E9D597830}"/>
              </a:ext>
            </a:extLst>
          </p:cNvPr>
          <p:cNvSpPr>
            <a:spLocks noGrp="1"/>
          </p:cNvSpPr>
          <p:nvPr>
            <p:ph type="sldNum" sz="quarter" idx="12"/>
          </p:nvPr>
        </p:nvSpPr>
        <p:spPr>
          <a:xfrm>
            <a:off x="6457950" y="6356351"/>
            <a:ext cx="2057400" cy="365125"/>
          </a:xfrm>
          <a:prstGeom prst="rect">
            <a:avLst/>
          </a:prstGeom>
        </p:spPr>
        <p:txBody>
          <a:bodyPr/>
          <a:lstStyle/>
          <a:p>
            <a:fld id="{25B71B97-0AFD-42BC-BA0A-3E971DE8975C}" type="slidenum">
              <a:rPr lang="en-US" smtClean="0"/>
              <a:t>‹#›</a:t>
            </a:fld>
            <a:endParaRPr lang="en-US"/>
          </a:p>
        </p:txBody>
      </p:sp>
    </p:spTree>
    <p:extLst>
      <p:ext uri="{BB962C8B-B14F-4D97-AF65-F5344CB8AC3E}">
        <p14:creationId xmlns:p14="http://schemas.microsoft.com/office/powerpoint/2010/main" val="780899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3D481F"/>
            </a:gs>
            <a:gs pos="100000">
              <a:srgbClr val="334017"/>
            </a:gs>
          </a:gsLst>
          <a:lin ang="10800000" scaled="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6B16CA-9AA2-7FDF-7B0C-5E3786063340}"/>
              </a:ext>
            </a:extLst>
          </p:cNvPr>
          <p:cNvSpPr>
            <a:spLocks noGrp="1"/>
          </p:cNvSpPr>
          <p:nvPr>
            <p:ph type="title"/>
          </p:nvPr>
        </p:nvSpPr>
        <p:spPr>
          <a:xfrm>
            <a:off x="0" y="0"/>
            <a:ext cx="9144000" cy="82021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699A3427-95DE-CABD-A825-2118C7DA8262}"/>
              </a:ext>
            </a:extLst>
          </p:cNvPr>
          <p:cNvSpPr>
            <a:spLocks noGrp="1"/>
          </p:cNvSpPr>
          <p:nvPr>
            <p:ph type="body" idx="1"/>
          </p:nvPr>
        </p:nvSpPr>
        <p:spPr>
          <a:xfrm>
            <a:off x="290410" y="985040"/>
            <a:ext cx="8527860" cy="519192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BD5F239E-E35A-7E8A-F4E8-62FDEE17AACB}"/>
              </a:ext>
            </a:extLst>
          </p:cNvPr>
          <p:cNvSpPr>
            <a:spLocks noGrp="1"/>
          </p:cNvSpPr>
          <p:nvPr>
            <p:ph type="ftr" sz="quarter" idx="3"/>
          </p:nvPr>
        </p:nvSpPr>
        <p:spPr>
          <a:xfrm>
            <a:off x="0" y="6492875"/>
            <a:ext cx="9143999" cy="365125"/>
          </a:xfrm>
          <a:prstGeom prst="rect">
            <a:avLst/>
          </a:prstGeom>
        </p:spPr>
        <p:txBody>
          <a:bodyPr vert="horz" lIns="91440" tIns="45720" rIns="91440" bIns="45720" rtlCol="0" anchor="ctr"/>
          <a:lstStyle>
            <a:lvl1pPr algn="ctr">
              <a:defRPr sz="1800">
                <a:solidFill>
                  <a:schemeClr val="bg1"/>
                </a:solidFill>
              </a:defRPr>
            </a:lvl1pPr>
          </a:lstStyle>
          <a:p>
            <a:endParaRPr lang="en-US" dirty="0"/>
          </a:p>
        </p:txBody>
      </p:sp>
    </p:spTree>
    <p:extLst>
      <p:ext uri="{BB962C8B-B14F-4D97-AF65-F5344CB8AC3E}">
        <p14:creationId xmlns:p14="http://schemas.microsoft.com/office/powerpoint/2010/main" val="341227461"/>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5400" b="1" kern="1200">
          <a:solidFill>
            <a:srgbClr val="FFFF99"/>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320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800" kern="1200">
          <a:solidFill>
            <a:schemeClr val="bg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bg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9/30/2023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893281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ikiart.org/en/ernest-meissonier/isaiah" TargetMode="External"/><Relationship Id="rId2" Type="http://schemas.openxmlformats.org/officeDocument/2006/relationships/image" Target="../media/image1.jpg"/><Relationship Id="rId1" Type="http://schemas.openxmlformats.org/officeDocument/2006/relationships/slideLayout" Target="../slideLayouts/slideLayout17.xml"/><Relationship Id="rId4" Type="http://schemas.openxmlformats.org/officeDocument/2006/relationships/hyperlink" Target="http://www.purifiedbyfaith.com/Isaiah/Hebrews.ht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1.xml"/><Relationship Id="rId4" Type="http://schemas.openxmlformats.org/officeDocument/2006/relationships/hyperlink" Target="https://www.weareteachers.com/moving-beyond-classroom-discussions/"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C42644EB-3F5F-EA2D-2D0C-28D56C902C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7" y="0"/>
            <a:ext cx="9136766" cy="6858000"/>
          </a:xfrm>
          <a:prstGeom prst="rect">
            <a:avLst/>
          </a:prstGeom>
        </p:spPr>
      </p:pic>
      <p:sp>
        <p:nvSpPr>
          <p:cNvPr id="7" name="Title 6">
            <a:extLst>
              <a:ext uri="{FF2B5EF4-FFF2-40B4-BE49-F238E27FC236}">
                <a16:creationId xmlns:a16="http://schemas.microsoft.com/office/drawing/2014/main" id="{54AB2C89-0599-CA33-72B1-16350A6720C9}"/>
              </a:ext>
            </a:extLst>
          </p:cNvPr>
          <p:cNvSpPr>
            <a:spLocks noGrp="1"/>
          </p:cNvSpPr>
          <p:nvPr>
            <p:ph type="title"/>
          </p:nvPr>
        </p:nvSpPr>
        <p:spPr>
          <a:xfrm>
            <a:off x="4816829" y="0"/>
            <a:ext cx="4219106" cy="4733886"/>
          </a:xfrm>
          <a:effectLst/>
        </p:spPr>
        <p:txBody>
          <a:bodyPr>
            <a:noAutofit/>
          </a:bodyPr>
          <a:lstStyle/>
          <a:p>
            <a:pPr algn="ctr">
              <a:spcBef>
                <a:spcPts val="0"/>
              </a:spcBef>
            </a:pP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Highlights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800" b="1" dirty="0">
                <a:solidFill>
                  <a:srgbClr val="CC3300"/>
                </a:solidFill>
                <a:effectLst>
                  <a:outerShdw blurRad="25400" dist="38100" dir="2400000" algn="tl" rotWithShape="0">
                    <a:srgbClr val="FFFF99"/>
                  </a:outerShdw>
                </a:effectLst>
                <a:latin typeface="Century Gothic" panose="020B0502020202020204" pitchFamily="34" charset="0"/>
              </a:rPr>
              <a:t>  </a:t>
            </a:r>
            <a:br>
              <a:rPr lang="en-US" sz="8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From the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6600" b="1" dirty="0">
                <a:solidFill>
                  <a:srgbClr val="CC3300"/>
                </a:solidFill>
                <a:effectLst>
                  <a:outerShdw blurRad="25400" dist="38100" dir="2400000" algn="tl" rotWithShape="0">
                    <a:srgbClr val="FFFF99"/>
                  </a:outerShdw>
                </a:effectLst>
                <a:latin typeface="Century Gothic" panose="020B0502020202020204" pitchFamily="34" charset="0"/>
              </a:rPr>
              <a:t>Book of </a:t>
            </a:r>
            <a:br>
              <a:rPr lang="en-US" sz="6600" b="1" dirty="0">
                <a:solidFill>
                  <a:srgbClr val="CC3300"/>
                </a:solidFill>
                <a:effectLst>
                  <a:outerShdw blurRad="25400" dist="38100" dir="2400000" algn="tl" rotWithShape="0">
                    <a:srgbClr val="FFFF99"/>
                  </a:outerShdw>
                </a:effectLst>
                <a:latin typeface="Century Gothic" panose="020B0502020202020204" pitchFamily="34" charset="0"/>
              </a:rPr>
            </a:br>
            <a:r>
              <a:rPr lang="en-US" sz="9600" b="1" dirty="0">
                <a:solidFill>
                  <a:srgbClr val="CC3300"/>
                </a:solidFill>
                <a:effectLst>
                  <a:outerShdw blurRad="25400" dist="38100" dir="2400000" algn="tl" rotWithShape="0">
                    <a:srgbClr val="FFFF99"/>
                  </a:outerShdw>
                </a:effectLst>
                <a:latin typeface="Century Gothic" panose="020B0502020202020204" pitchFamily="34" charset="0"/>
              </a:rPr>
              <a:t>Isaiah</a:t>
            </a:r>
          </a:p>
        </p:txBody>
      </p:sp>
      <p:sp>
        <p:nvSpPr>
          <p:cNvPr id="10" name="TextBox 9">
            <a:extLst>
              <a:ext uri="{FF2B5EF4-FFF2-40B4-BE49-F238E27FC236}">
                <a16:creationId xmlns:a16="http://schemas.microsoft.com/office/drawing/2014/main" id="{D7E56C7F-388E-A031-CB9B-C90A23AC59B5}"/>
              </a:ext>
            </a:extLst>
          </p:cNvPr>
          <p:cNvSpPr txBox="1"/>
          <p:nvPr/>
        </p:nvSpPr>
        <p:spPr>
          <a:xfrm>
            <a:off x="4921277" y="6550223"/>
            <a:ext cx="421910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hlinkClick r:id="rId3"/>
              </a:rPr>
              <a:t>https://www.wikiart.org/en/ernest-meissonier/isaiah</a:t>
            </a:r>
            <a:endParaRPr kumimoji="0" lang="en-US" sz="1400" b="0" i="0" u="none" strike="noStrike" kern="1200" cap="none" spc="0" normalizeH="0" baseline="0" noProof="0" dirty="0">
              <a:ln>
                <a:noFill/>
              </a:ln>
              <a:solidFill>
                <a:srgbClr val="70AD47">
                  <a:lumMod val="60000"/>
                  <a:lumOff val="40000"/>
                </a:srgbClr>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EBD4CB24-A0F0-4E6E-D4A2-DE300945CBE9}"/>
              </a:ext>
            </a:extLst>
          </p:cNvPr>
          <p:cNvSpPr txBox="1"/>
          <p:nvPr/>
        </p:nvSpPr>
        <p:spPr>
          <a:xfrm>
            <a:off x="0"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CC3300"/>
                </a:solidFill>
                <a:effectLst>
                  <a:outerShdw blurRad="50800" dist="38100" dir="2700000" algn="tl" rotWithShape="0">
                    <a:prstClr val="black">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4"/>
              </a:rPr>
              <a:t>http://www.purifiedbyfaith.com/Isaiah/Isaiah.htm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254656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89614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rPr>
              <a:t>37:23</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Whom have you taunted and hurled insults at?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At whom have you shouted and looked so arrogantly? At </a:t>
            </a:r>
            <a:r>
              <a:rPr lang="en-US" sz="2400" i="1" u="none" strike="noStrike" baseline="0" dirty="0">
                <a:solidFill>
                  <a:schemeClr val="accent2"/>
                </a:solidFill>
                <a:latin typeface="Cambria" panose="02040503050406030204" pitchFamily="18" charset="0"/>
                <a:ea typeface="Cambria" panose="02040503050406030204" pitchFamily="18" charset="0"/>
              </a:rPr>
              <a:t>the Holy One of Israel! </a:t>
            </a:r>
            <a:endParaRPr kumimoji="0" lang="en-US" sz="2400" i="0" u="none" strike="noStrike" kern="1200" cap="none" spc="0" normalizeH="0" baseline="0" noProof="0" dirty="0">
              <a:ln>
                <a:noFill/>
              </a:ln>
              <a:solidFill>
                <a:schemeClr val="accent2"/>
              </a:solidFill>
              <a:effectLst/>
              <a:uLnTx/>
              <a:uFillTx/>
              <a:latin typeface="Calibri" panose="020F0502020204030204"/>
              <a:ea typeface="Cambria" panose="02040503050406030204" pitchFamily="18" charset="0"/>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177339"/>
            <a:ext cx="8582802" cy="5311329"/>
          </a:xfrm>
        </p:spPr>
        <p:txBody>
          <a:bodyPr>
            <a:normAutofit/>
          </a:bodyPr>
          <a:lstStyle/>
          <a:p>
            <a:r>
              <a:rPr lang="en-US" sz="3600" dirty="0"/>
              <a:t>When Sennacherib mocked the people of Israel, he was </a:t>
            </a:r>
            <a:r>
              <a:rPr lang="en-US" sz="3600" b="1" i="1" dirty="0"/>
              <a:t>actually</a:t>
            </a:r>
            <a:r>
              <a:rPr lang="en-US" sz="3600" dirty="0"/>
              <a:t> mocking the LORD,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the Holy One of Israel! </a:t>
            </a:r>
            <a:r>
              <a:rPr lang="en-US" sz="3600" dirty="0"/>
              <a:t>” who </a:t>
            </a:r>
            <a:r>
              <a:rPr lang="en-US" sz="3600" b="1" i="1" dirty="0"/>
              <a:t>protects</a:t>
            </a:r>
            <a:r>
              <a:rPr lang="en-US" sz="3600" dirty="0"/>
              <a:t> Israel. </a:t>
            </a:r>
          </a:p>
          <a:p>
            <a:r>
              <a:rPr lang="en-US" sz="3600" dirty="0"/>
              <a:t>Sennacherib had mocked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the Holy One of Israel</a:t>
            </a:r>
            <a:r>
              <a:rPr lang="en-US" sz="3600" dirty="0"/>
              <a:t>” and spoken proud words in defiance of the LORD, assuming that the LORD was impotent and unable to defend his people.</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lang="en-US" dirty="0">
                <a:solidFill>
                  <a:prstClr val="white"/>
                </a:solidFill>
              </a:rPr>
              <a:t>Wegner, Paul D. – </a:t>
            </a:r>
            <a:r>
              <a:rPr lang="en-US" i="1" dirty="0">
                <a:solidFill>
                  <a:prstClr val="white"/>
                </a:solidFill>
              </a:rPr>
              <a:t>Isaiah An Introduction and Commentary – </a:t>
            </a:r>
            <a:r>
              <a:rPr lang="en-US" dirty="0">
                <a:solidFill>
                  <a:prstClr val="white"/>
                </a:solidFill>
              </a:rPr>
              <a:t>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18873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424576"/>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rPr>
              <a:t>37:24</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Through your </a:t>
            </a:r>
            <a:r>
              <a:rPr lang="en-US" sz="2400" i="1" u="none" strike="noStrike" baseline="0" dirty="0">
                <a:solidFill>
                  <a:schemeClr val="accent2"/>
                </a:solidFill>
                <a:latin typeface="Cambria" panose="02040503050406030204" pitchFamily="18" charset="0"/>
                <a:ea typeface="Cambria" panose="02040503050406030204" pitchFamily="18" charset="0"/>
              </a:rPr>
              <a:t>messengers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you taunted the Lord, “With my many </a:t>
            </a:r>
            <a:r>
              <a:rPr lang="en-US" sz="2400" i="1" u="none" strike="noStrike" baseline="0" dirty="0">
                <a:solidFill>
                  <a:schemeClr val="accent2"/>
                </a:solidFill>
                <a:latin typeface="Cambria" panose="02040503050406030204" pitchFamily="18" charset="0"/>
                <a:ea typeface="Cambria" panose="02040503050406030204" pitchFamily="18" charset="0"/>
              </a:rPr>
              <a:t>chariots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climbed up the high mountains, the slopes of Lebanon. I cut down its tall cedars and its best evergreens. I invaded its remotest regions, its thickest woods.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5" y="1569785"/>
            <a:ext cx="8582802" cy="4918881"/>
          </a:xfrm>
        </p:spPr>
        <p:txBody>
          <a:bodyPr>
            <a:normAutofit fontScale="92500" lnSpcReduction="20000"/>
          </a:bodyPr>
          <a:lstStyle/>
          <a:p>
            <a:r>
              <a:rPr lang="en-US" sz="3600" dirty="0"/>
              <a:t>Not only did Sennacherib </a:t>
            </a:r>
            <a:r>
              <a:rPr lang="en-US" sz="3600" b="1" i="1" dirty="0"/>
              <a:t>himself</a:t>
            </a:r>
            <a:r>
              <a:rPr lang="en-US" sz="3600" dirty="0"/>
              <a:t> adopt a mocking and defiant attitude towards the LORD, but he had compelled his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messengers</a:t>
            </a:r>
            <a:r>
              <a:rPr lang="en-US" sz="3600" dirty="0"/>
              <a:t>” to do so as well.           </a:t>
            </a:r>
          </a:p>
          <a:p>
            <a:r>
              <a:rPr lang="en-US" sz="3600" dirty="0"/>
              <a:t>“</a:t>
            </a:r>
            <a:r>
              <a:rPr lang="en-US" sz="3600" i="1" dirty="0">
                <a:solidFill>
                  <a:schemeClr val="accent2">
                    <a:lumMod val="60000"/>
                    <a:lumOff val="40000"/>
                  </a:schemeClr>
                </a:solidFill>
                <a:latin typeface="Cambria" panose="02040503050406030204" pitchFamily="18" charset="0"/>
                <a:ea typeface="Cambria" panose="02040503050406030204" pitchFamily="18" charset="0"/>
              </a:rPr>
              <a:t>Chariots</a:t>
            </a:r>
            <a:r>
              <a:rPr lang="en-US" sz="3600" dirty="0"/>
              <a:t>”, like tanks or jet fighters today, were a prestigious piece of military equipment in that day.</a:t>
            </a:r>
          </a:p>
          <a:p>
            <a:r>
              <a:rPr lang="en-US" sz="3600" dirty="0"/>
              <a:t>Though chariots were really only useful when fighting in a flat open area, the Assyrians considered it a point of honor to take their chariots everywhere they went – even over difficult terrain. </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 661). </a:t>
            </a:r>
          </a:p>
        </p:txBody>
      </p:sp>
    </p:spTree>
    <p:extLst>
      <p:ext uri="{BB962C8B-B14F-4D97-AF65-F5344CB8AC3E}">
        <p14:creationId xmlns:p14="http://schemas.microsoft.com/office/powerpoint/2010/main" val="16462513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40887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rPr>
              <a:t>37:24</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Through your messengers you taunted the Lord, “With my many chariots I climbed up the </a:t>
            </a:r>
            <a:r>
              <a:rPr lang="en-US" sz="2400" i="1" u="none" strike="noStrike" baseline="0" dirty="0">
                <a:solidFill>
                  <a:schemeClr val="accent2"/>
                </a:solidFill>
                <a:latin typeface="Cambria" panose="02040503050406030204" pitchFamily="18" charset="0"/>
                <a:ea typeface="Cambria" panose="02040503050406030204" pitchFamily="18" charset="0"/>
              </a:rPr>
              <a:t>high mountains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slopes of Lebanon. I cut down its tall cedars and its best evergreens. I invaded its remotest regions, its thickest woods.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5" y="1565861"/>
            <a:ext cx="8582802" cy="4713282"/>
          </a:xfrm>
        </p:spPr>
        <p:txBody>
          <a:bodyPr>
            <a:normAutofit/>
          </a:bodyPr>
          <a:lstStyle/>
          <a:p>
            <a:r>
              <a:rPr lang="en-US" sz="3600" dirty="0"/>
              <a:t>Sennacherib brags that </a:t>
            </a:r>
            <a:r>
              <a:rPr lang="en-US" sz="3600" b="1" i="1" dirty="0"/>
              <a:t>nothing</a:t>
            </a:r>
            <a:r>
              <a:rPr lang="en-US" sz="3600" dirty="0"/>
              <a:t> can stop him: neither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high mountains</a:t>
            </a:r>
            <a:r>
              <a:rPr lang="en-US" sz="3600" dirty="0"/>
              <a:t>” in the north with their dense forests, nor the remote deserts of Sinai, nor the swamps of the Nile Delta in the south. </a:t>
            </a:r>
          </a:p>
          <a:p>
            <a:r>
              <a:rPr lang="en-US" sz="3600" dirty="0"/>
              <a:t>This is not to say that Sennacherib had actually </a:t>
            </a:r>
            <a:r>
              <a:rPr lang="en-US" sz="3600" b="1" i="1" dirty="0"/>
              <a:t>done</a:t>
            </a:r>
            <a:r>
              <a:rPr lang="en-US" sz="3600" dirty="0"/>
              <a:t> all of these things, but he’s saying he </a:t>
            </a:r>
            <a:r>
              <a:rPr lang="en-US" sz="3600" b="1" i="1" dirty="0"/>
              <a:t>could</a:t>
            </a:r>
            <a:r>
              <a:rPr lang="en-US" sz="3600" dirty="0"/>
              <a:t> do these things if he wanted to.</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N.. The Book of Isaiah, Chapters 1–39 (</a:t>
            </a:r>
            <a:r>
              <a:rPr lang="en-US" sz="1800" dirty="0">
                <a:solidFill>
                  <a:prstClr val="white"/>
                </a:solidFill>
                <a:latin typeface="Calibri" panose="020F0502020204030204"/>
              </a:rPr>
              <a:t>The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NIC on the OT) (p. 661). </a:t>
            </a:r>
          </a:p>
        </p:txBody>
      </p:sp>
    </p:spTree>
    <p:extLst>
      <p:ext uri="{BB962C8B-B14F-4D97-AF65-F5344CB8AC3E}">
        <p14:creationId xmlns:p14="http://schemas.microsoft.com/office/powerpoint/2010/main" val="18270396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408878"/>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rPr>
              <a:t>37:24</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Through your messengers you taunted the Lord, “With my many chariots I climbed up the high mountains, the slopes of Lebanon. I cut down its tall cedars and its best evergreens. I invaded its remotest regions, its thickest woods.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5" y="1565861"/>
            <a:ext cx="8582802" cy="4713282"/>
          </a:xfrm>
        </p:spPr>
        <p:txBody>
          <a:bodyPr>
            <a:normAutofit/>
          </a:bodyPr>
          <a:lstStyle/>
          <a:p>
            <a:r>
              <a:rPr lang="en-US" sz="3600" dirty="0"/>
              <a:t>One thing Sennacherib </a:t>
            </a:r>
            <a:r>
              <a:rPr lang="en-US" sz="3600" b="1" i="1" dirty="0"/>
              <a:t>did</a:t>
            </a:r>
            <a:r>
              <a:rPr lang="en-US" sz="3600" dirty="0"/>
              <a:t> do – like previous and subsequent conquerors of Lebanon, he felt free to exploit its vast timber resources.</a:t>
            </a:r>
          </a:p>
          <a:p>
            <a:r>
              <a:rPr lang="en-US" sz="3600" dirty="0"/>
              <a:t>These trees were used to build military equipment for siege works and also shipped back to Mesopotamia as material for construction projects there.</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4"/>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 744)</a:t>
            </a:r>
          </a:p>
        </p:txBody>
      </p:sp>
    </p:spTree>
    <p:extLst>
      <p:ext uri="{BB962C8B-B14F-4D97-AF65-F5344CB8AC3E}">
        <p14:creationId xmlns:p14="http://schemas.microsoft.com/office/powerpoint/2010/main" val="5945037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896141"/>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rPr>
              <a:t>37:25</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a:t>
            </a:r>
            <a:r>
              <a:rPr lang="en-US" sz="2400" i="1" u="none" strike="noStrike" baseline="0" dirty="0">
                <a:solidFill>
                  <a:schemeClr val="accent2"/>
                </a:solidFill>
                <a:latin typeface="Cambria" panose="02040503050406030204" pitchFamily="18" charset="0"/>
                <a:ea typeface="Cambria" panose="02040503050406030204" pitchFamily="18" charset="0"/>
              </a:rPr>
              <a:t>dug wells and drank water</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With the soles of my </a:t>
            </a:r>
            <a:r>
              <a:rPr lang="en-US" sz="2400" i="1" u="none" strike="noStrike" baseline="0" dirty="0">
                <a:solidFill>
                  <a:schemeClr val="accent2"/>
                </a:solidFill>
                <a:latin typeface="Cambria" panose="02040503050406030204" pitchFamily="18" charset="0"/>
                <a:ea typeface="Cambria" panose="02040503050406030204" pitchFamily="18" charset="0"/>
              </a:rPr>
              <a:t>feet</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dried up </a:t>
            </a:r>
            <a:r>
              <a:rPr lang="en-US" sz="2400" i="1" u="none" strike="noStrike" baseline="0" dirty="0">
                <a:solidFill>
                  <a:schemeClr val="accent2"/>
                </a:solidFill>
                <a:latin typeface="Cambria" panose="02040503050406030204" pitchFamily="18" charset="0"/>
                <a:ea typeface="Cambria" panose="02040503050406030204" pitchFamily="18" charset="0"/>
              </a:rPr>
              <a:t>all the rivers of Egypt</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t>
            </a:r>
            <a:r>
              <a:rPr lang="en-US" sz="2400" i="1" dirty="0">
                <a:solidFill>
                  <a:schemeClr val="accent2">
                    <a:lumMod val="60000"/>
                    <a:lumOff val="40000"/>
                  </a:schemeClr>
                </a:solidFill>
                <a:latin typeface="Cambria" panose="02040503050406030204" pitchFamily="18" charset="0"/>
                <a:ea typeface="Cambria" panose="02040503050406030204" pitchFamily="18" charset="0"/>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5" y="981116"/>
            <a:ext cx="8582802" cy="5592360"/>
          </a:xfrm>
        </p:spPr>
        <p:txBody>
          <a:bodyPr>
            <a:normAutofit fontScale="92500"/>
          </a:bodyPr>
          <a:lstStyle/>
          <a:p>
            <a:r>
              <a:rPr lang="en-US" sz="3000" dirty="0"/>
              <a:t>Here the Assyrian king continues boasting about all the great things he was able to do. </a:t>
            </a:r>
          </a:p>
          <a:p>
            <a:r>
              <a:rPr lang="en-US" sz="3000" dirty="0"/>
              <a:t>He boasts that no natural obstacle was able to hinder the advance of his armies.</a:t>
            </a:r>
          </a:p>
          <a:p>
            <a:r>
              <a:rPr lang="en-US" sz="3000" dirty="0"/>
              <a:t>If they needed water as they advanced through the wilderness, then he just “</a:t>
            </a:r>
            <a:r>
              <a:rPr lang="en-US" sz="3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dug wells and drank water</a:t>
            </a:r>
            <a:r>
              <a:rPr lang="en-US" sz="3000" dirty="0"/>
              <a:t>”.</a:t>
            </a:r>
          </a:p>
          <a:p>
            <a:r>
              <a:rPr lang="en-US" sz="3000" dirty="0"/>
              <a:t>Though he had not yet reached Egypt – and Sennacherib himself never did – he was certain that if he ever </a:t>
            </a:r>
            <a:r>
              <a:rPr lang="en-US" sz="3000" b="1" i="1" dirty="0"/>
              <a:t>did</a:t>
            </a:r>
            <a:r>
              <a:rPr lang="en-US" sz="3000" dirty="0"/>
              <a:t>, he was fully capable of conquering the delta region.</a:t>
            </a:r>
          </a:p>
          <a:p>
            <a:r>
              <a:rPr lang="en-US" sz="3000" dirty="0"/>
              <a:t>Just as a farmer could stop the flow of an irrigation channel by using his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feet</a:t>
            </a:r>
            <a:r>
              <a:rPr lang="en-US" sz="3000" dirty="0"/>
              <a:t>” to form mud into a miniature dam, so on a grander scale, Sennacherib could block up and control “</a:t>
            </a:r>
            <a:r>
              <a:rPr lang="en-US" sz="30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all the rivers of Egypt</a:t>
            </a:r>
            <a:r>
              <a:rPr lang="en-US" sz="3000" dirty="0"/>
              <a:t>” if he chose to do so.</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(pp.741-742)</a:t>
            </a:r>
          </a:p>
        </p:txBody>
      </p:sp>
    </p:spTree>
    <p:extLst>
      <p:ext uri="{BB962C8B-B14F-4D97-AF65-F5344CB8AC3E}">
        <p14:creationId xmlns:p14="http://schemas.microsoft.com/office/powerpoint/2010/main" val="31145904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10669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rPr>
              <a:t>37:26</a:t>
            </a:r>
            <a:r>
              <a:rPr lang="en-US" sz="2400" baseline="30000" dirty="0">
                <a:latin typeface="Cambria" panose="02040503050406030204" pitchFamily="18" charset="0"/>
                <a:ea typeface="Cambria" panose="02040503050406030204" pitchFamily="18" charset="0"/>
              </a:rPr>
              <a:t>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t>
            </a:r>
            <a:r>
              <a:rPr lang="en-US" sz="2400" i="1" u="none" strike="noStrike" baseline="0" dirty="0">
                <a:solidFill>
                  <a:schemeClr val="accent2"/>
                </a:solidFill>
                <a:latin typeface="Cambria" panose="02040503050406030204" pitchFamily="18" charset="0"/>
                <a:ea typeface="Cambria" panose="02040503050406030204" pitchFamily="18" charset="0"/>
              </a:rPr>
              <a:t>Certainly you must have heard</a:t>
            </a:r>
            <a:r>
              <a:rPr lang="en-US" sz="2400" i="1" dirty="0">
                <a:solidFill>
                  <a:schemeClr val="accent2"/>
                </a:solidFill>
                <a:latin typeface="Cambria" panose="02040503050406030204" pitchFamily="18" charset="0"/>
                <a:ea typeface="Cambria" panose="02040503050406030204" pitchFamily="18" charset="0"/>
              </a:rPr>
              <a:t>!</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Long ago I worked it out</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in ancient times I planned it</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now I am bringing it to pass. The plan is this: Fortified cities will crash into heaps of ruins.</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45279" y="1169491"/>
            <a:ext cx="8582802" cy="5415760"/>
          </a:xfrm>
        </p:spPr>
        <p:txBody>
          <a:bodyPr>
            <a:normAutofit fontScale="92500" lnSpcReduction="20000"/>
          </a:bodyPr>
          <a:lstStyle/>
          <a:p>
            <a:r>
              <a:rPr lang="en-US" sz="3600" dirty="0"/>
              <a:t>Here the LORD interrupts Assyria’s pompous bragging with the phrase,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Certainly you must have heard!</a:t>
            </a:r>
            <a:r>
              <a:rPr lang="en-US" sz="3600" dirty="0"/>
              <a:t>”.</a:t>
            </a:r>
          </a:p>
          <a:p>
            <a:r>
              <a:rPr lang="en-US" sz="3600" dirty="0"/>
              <a:t>In his eagerness to take credit for all that he had accomplished, Sennacherib </a:t>
            </a:r>
            <a:r>
              <a:rPr lang="en-US" sz="3600" b="1" i="1" dirty="0"/>
              <a:t>missed</a:t>
            </a:r>
            <a:r>
              <a:rPr lang="en-US" sz="3600" dirty="0"/>
              <a:t> the fact that it was the </a:t>
            </a:r>
            <a:r>
              <a:rPr lang="en-US" sz="3600" b="1" i="1" dirty="0"/>
              <a:t>LORD</a:t>
            </a:r>
            <a:r>
              <a:rPr lang="en-US" sz="3600" dirty="0"/>
              <a:t> who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Long ago…worked it out</a:t>
            </a:r>
            <a:r>
              <a:rPr lang="en-US" sz="3600" dirty="0"/>
              <a:t>” </a:t>
            </a:r>
          </a:p>
          <a:p>
            <a:r>
              <a:rPr lang="en-US" sz="3600" dirty="0"/>
              <a:t>The egocentric emperor is confronted by the fact that his accomplishments, of which he is so proud, are nothing more than the outworking of the LORD’s prior sovereign decree!</a:t>
            </a:r>
          </a:p>
          <a:p>
            <a:r>
              <a:rPr lang="en-US" sz="3600" dirty="0"/>
              <a:t>The LORD’s action is not a stop-gap intervention to meet an unexpected turn of events.</a:t>
            </a:r>
          </a:p>
          <a:p>
            <a:r>
              <a:rPr lang="en-US" sz="3600" dirty="0"/>
              <a:t>He tells us here: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in ancient times I planned it</a:t>
            </a:r>
            <a:r>
              <a:rPr lang="en-US" sz="3600"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(pp.744-745)</a:t>
            </a:r>
          </a:p>
        </p:txBody>
      </p:sp>
    </p:spTree>
    <p:extLst>
      <p:ext uri="{BB962C8B-B14F-4D97-AF65-F5344CB8AC3E}">
        <p14:creationId xmlns:p14="http://schemas.microsoft.com/office/powerpoint/2010/main" val="26126722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16556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rPr>
              <a:t>37:26</a:t>
            </a:r>
            <a:r>
              <a:rPr lang="en-US" sz="2400" baseline="30000" dirty="0">
                <a:latin typeface="Cambria" panose="02040503050406030204" pitchFamily="18" charset="0"/>
                <a:ea typeface="Cambria" panose="02040503050406030204" pitchFamily="18" charset="0"/>
              </a:rPr>
              <a:t>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“Certainly you must have heard! Long ago I worked it out, </a:t>
            </a:r>
            <a:r>
              <a:rPr lang="en-US" sz="2400" i="1" u="none" strike="noStrike" baseline="0" dirty="0">
                <a:solidFill>
                  <a:schemeClr val="accent2"/>
                </a:solidFill>
                <a:latin typeface="Cambria" panose="02040503050406030204" pitchFamily="18" charset="0"/>
                <a:ea typeface="Cambria" panose="02040503050406030204" pitchFamily="18" charset="0"/>
              </a:rPr>
              <a:t>in ancient times I planned it</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a:t>
            </a:r>
            <a:r>
              <a:rPr lang="en-US" sz="2400" i="1" u="none" strike="noStrike" baseline="0" dirty="0">
                <a:solidFill>
                  <a:schemeClr val="accent2"/>
                </a:solidFill>
                <a:latin typeface="Cambria" panose="02040503050406030204" pitchFamily="18" charset="0"/>
                <a:ea typeface="Cambria" panose="02040503050406030204" pitchFamily="18" charset="0"/>
              </a:rPr>
              <a:t>now I am bringing it to pass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plan is this: </a:t>
            </a:r>
            <a:r>
              <a:rPr lang="en-US" sz="2400" i="1" u="none" strike="noStrike" baseline="0" dirty="0">
                <a:solidFill>
                  <a:schemeClr val="accent2"/>
                </a:solidFill>
                <a:latin typeface="Cambria" panose="02040503050406030204" pitchFamily="18" charset="0"/>
                <a:ea typeface="Cambria" panose="02040503050406030204" pitchFamily="18" charset="0"/>
              </a:rPr>
              <a:t>Fortified cities will crash into heaps of ruins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5" y="1251904"/>
            <a:ext cx="8582802" cy="5494249"/>
          </a:xfrm>
        </p:spPr>
        <p:txBody>
          <a:bodyPr>
            <a:normAutofit lnSpcReduction="10000"/>
          </a:bodyPr>
          <a:lstStyle/>
          <a:p>
            <a:r>
              <a:rPr lang="en-US" sz="2800" dirty="0"/>
              <a:t>The LORD, the creator and master craftsman, has decisively determined </a:t>
            </a:r>
            <a:r>
              <a:rPr lang="en-US" sz="2800" b="1" i="1" dirty="0"/>
              <a:t>all</a:t>
            </a:r>
            <a:r>
              <a:rPr lang="en-US" sz="2800" dirty="0"/>
              <a:t> that comes to pass.</a:t>
            </a:r>
          </a:p>
          <a:p>
            <a:r>
              <a:rPr lang="en-US" sz="2800" dirty="0"/>
              <a:t>Here Sennacherib is shown that all these things he attributed to his own power and decision making was </a:t>
            </a:r>
            <a:r>
              <a:rPr lang="en-US" sz="2800" b="1" i="1" dirty="0"/>
              <a:t>ultimately</a:t>
            </a:r>
            <a:r>
              <a:rPr lang="en-US" sz="2800" dirty="0"/>
              <a:t> determined and brought about in accordance with the LORD’s age-long plan: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in ancient times I planned it… </a:t>
            </a:r>
            <a:r>
              <a:rPr lang="en-US" sz="28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now I am bringing it to pass</a:t>
            </a:r>
            <a:r>
              <a:rPr lang="en-US" sz="2800" dirty="0"/>
              <a:t>”.</a:t>
            </a:r>
          </a:p>
          <a:p>
            <a:r>
              <a:rPr lang="en-US" sz="2800" dirty="0"/>
              <a:t>What had </a:t>
            </a:r>
            <a:r>
              <a:rPr lang="en-US" sz="2800" b="1" i="1" dirty="0"/>
              <a:t>actually</a:t>
            </a:r>
            <a:r>
              <a:rPr lang="en-US" sz="2800" dirty="0"/>
              <a:t> happened was that the LORD had resolved to punish his people for their sins, and had used the proud king as an </a:t>
            </a:r>
            <a:r>
              <a:rPr lang="en-US" sz="2800" b="1" i="1" dirty="0"/>
              <a:t>instrument</a:t>
            </a:r>
            <a:r>
              <a:rPr lang="en-US" sz="2800" dirty="0"/>
              <a:t> to bring it about so that “</a:t>
            </a:r>
            <a:r>
              <a:rPr lang="en-US" sz="28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Fortified [Judean] cities will crash into heaps of ruins</a:t>
            </a:r>
            <a:r>
              <a:rPr lang="en-US" sz="2800" dirty="0"/>
              <a:t>” before the Assyrians.</a:t>
            </a:r>
          </a:p>
          <a:p>
            <a:r>
              <a:rPr lang="en-US" sz="2800" dirty="0"/>
              <a:t>The reality of the situation leaves Sennacherib without any grounds for bragging.</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(pp.744-745)</a:t>
            </a:r>
          </a:p>
        </p:txBody>
      </p:sp>
    </p:spTree>
    <p:extLst>
      <p:ext uri="{BB962C8B-B14F-4D97-AF65-F5344CB8AC3E}">
        <p14:creationId xmlns:p14="http://schemas.microsoft.com/office/powerpoint/2010/main" val="14453395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45597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rPr>
              <a:t>37:27</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Their </a:t>
            </a:r>
            <a:r>
              <a:rPr lang="en-US" sz="2400" i="1" u="none" strike="noStrike" baseline="0" dirty="0">
                <a:solidFill>
                  <a:schemeClr val="accent2"/>
                </a:solidFill>
                <a:latin typeface="Cambria" panose="02040503050406030204" pitchFamily="18" charset="0"/>
                <a:ea typeface="Cambria" panose="02040503050406030204" pitchFamily="18" charset="0"/>
              </a:rPr>
              <a:t>residents are powerless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they are terrified and ashamed. They are as short-lived as plants in the field or green vegetation. They are as short-lived as grass on the rooftops when it is scorched  by the east wind.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5" y="1585483"/>
            <a:ext cx="8582802" cy="4944824"/>
          </a:xfrm>
        </p:spPr>
        <p:txBody>
          <a:bodyPr>
            <a:normAutofit/>
          </a:bodyPr>
          <a:lstStyle/>
          <a:p>
            <a:r>
              <a:rPr lang="en-US" dirty="0"/>
              <a:t>Further details are given here as to how the cities of Judah and elsewhere had been overthrown.</a:t>
            </a:r>
          </a:p>
          <a:p>
            <a:r>
              <a:rPr lang="en-US" dirty="0"/>
              <a:t>Again, by the predetermined purpose of the LORD, their “</a:t>
            </a:r>
            <a:r>
              <a:rPr lang="en-US"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residents are powerless</a:t>
            </a:r>
            <a:r>
              <a:rPr lang="en-US" dirty="0"/>
              <a:t>”, lacking physical and mental resources to resist attack.</a:t>
            </a:r>
          </a:p>
          <a:p>
            <a:r>
              <a:rPr lang="en-US" dirty="0"/>
              <a:t>It was the </a:t>
            </a:r>
            <a:r>
              <a:rPr lang="en-US" b="1" i="1" dirty="0"/>
              <a:t>LORD</a:t>
            </a:r>
            <a:r>
              <a:rPr lang="en-US" dirty="0"/>
              <a:t> who had determined that they would be humiliated by the Assyrians. </a:t>
            </a:r>
          </a:p>
          <a:p>
            <a:r>
              <a:rPr lang="en-US" dirty="0"/>
              <a:t>When the king of Assyria went about conquering these cities, he was efficiently and effectively carrying out the </a:t>
            </a:r>
            <a:r>
              <a:rPr lang="en-US" b="1" i="1" dirty="0"/>
              <a:t>LORD’s plan</a:t>
            </a:r>
            <a:r>
              <a:rPr lang="en-US" dirty="0"/>
              <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(pp.744-745)</a:t>
            </a:r>
          </a:p>
        </p:txBody>
      </p:sp>
    </p:spTree>
    <p:extLst>
      <p:ext uri="{BB962C8B-B14F-4D97-AF65-F5344CB8AC3E}">
        <p14:creationId xmlns:p14="http://schemas.microsoft.com/office/powerpoint/2010/main" val="10690065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455972"/>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rPr>
              <a:t>37:27</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Their residents are powerless; they are terrified and ashamed. They are as short-lived as </a:t>
            </a:r>
            <a:r>
              <a:rPr lang="en-US" sz="2400" i="1" u="none" strike="noStrike" baseline="0" dirty="0">
                <a:solidFill>
                  <a:schemeClr val="accent2"/>
                </a:solidFill>
                <a:latin typeface="Cambria" panose="02040503050406030204" pitchFamily="18" charset="0"/>
                <a:ea typeface="Cambria" panose="02040503050406030204" pitchFamily="18" charset="0"/>
              </a:rPr>
              <a:t>plants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in the </a:t>
            </a:r>
            <a:r>
              <a:rPr lang="en-US" sz="2400" i="1" dirty="0">
                <a:solidFill>
                  <a:schemeClr val="accent2"/>
                </a:solidFill>
                <a:latin typeface="Cambria" panose="02040503050406030204" pitchFamily="18" charset="0"/>
                <a:ea typeface="Cambria" panose="02040503050406030204" pitchFamily="18" charset="0"/>
              </a:rPr>
              <a:t>field</a:t>
            </a:r>
            <a:r>
              <a:rPr lang="en-US" sz="2400" i="1" u="none" strike="noStrike" baseline="0" dirty="0">
                <a:solidFill>
                  <a:schemeClr val="accent2"/>
                </a:solidFill>
                <a:latin typeface="Cambria" panose="02040503050406030204" pitchFamily="18" charset="0"/>
                <a:ea typeface="Cambria" panose="02040503050406030204" pitchFamily="18" charset="0"/>
              </a:rPr>
              <a:t> or green vegetation</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They are as short-lived as </a:t>
            </a:r>
            <a:r>
              <a:rPr lang="en-US" sz="2400" i="1" u="none" strike="noStrike" baseline="0" dirty="0">
                <a:solidFill>
                  <a:schemeClr val="accent2"/>
                </a:solidFill>
                <a:latin typeface="Cambria" panose="02040503050406030204" pitchFamily="18" charset="0"/>
                <a:ea typeface="Cambria" panose="02040503050406030204" pitchFamily="18" charset="0"/>
              </a:rPr>
              <a:t>grass on the rooftops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when it is scorched  by the east wind.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5" y="1558013"/>
            <a:ext cx="8582802" cy="5007614"/>
          </a:xfrm>
        </p:spPr>
        <p:txBody>
          <a:bodyPr>
            <a:normAutofit lnSpcReduction="10000"/>
          </a:bodyPr>
          <a:lstStyle/>
          <a:p>
            <a:r>
              <a:rPr lang="en-US" sz="2800" dirty="0"/>
              <a:t>These conquered people are compared here to wild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plants in the field or green vegetation</a:t>
            </a:r>
            <a:r>
              <a:rPr lang="en-US" sz="2800" dirty="0"/>
              <a:t>”, fresh and ready to be used by anyone who passed by.</a:t>
            </a:r>
          </a:p>
          <a:p>
            <a:r>
              <a:rPr lang="en-US" sz="2800" dirty="0"/>
              <a:t>They are then compared to “</a:t>
            </a:r>
            <a:r>
              <a:rPr lang="en-US" sz="2800" i="1" dirty="0">
                <a:solidFill>
                  <a:schemeClr val="accent2">
                    <a:lumMod val="60000"/>
                    <a:lumOff val="40000"/>
                  </a:schemeClr>
                </a:solidFill>
                <a:latin typeface="Cambria" panose="02040503050406030204" pitchFamily="18" charset="0"/>
                <a:ea typeface="Cambria" panose="02040503050406030204" pitchFamily="18" charset="0"/>
              </a:rPr>
              <a:t>grass on the rooftops</a:t>
            </a:r>
            <a:r>
              <a:rPr lang="en-US" sz="2800" dirty="0"/>
              <a:t>” shriveling up in the heat (cf. Ps 129:6).</a:t>
            </a:r>
          </a:p>
          <a:p>
            <a:r>
              <a:rPr lang="en-US" sz="2800" dirty="0"/>
              <a:t>In Palestine the roofs of simpler houses were made of wood with branches thrown across them and covered with a layer of soil which was then trampled flat.</a:t>
            </a:r>
          </a:p>
          <a:p>
            <a:r>
              <a:rPr lang="en-US" sz="2800" dirty="0"/>
              <a:t>On this surface grass and weeds could readily grow, but lack of water and exposure to the sun would soon cause them to wither.</a:t>
            </a:r>
          </a:p>
          <a:p>
            <a:r>
              <a:rPr lang="en-US" sz="2800" dirty="0"/>
              <a:t>So too, the people lacked the resilience to repel the Assyrian onslaught.</a:t>
            </a:r>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(pp.744-745)</a:t>
            </a:r>
          </a:p>
        </p:txBody>
      </p:sp>
    </p:spTree>
    <p:extLst>
      <p:ext uri="{BB962C8B-B14F-4D97-AF65-F5344CB8AC3E}">
        <p14:creationId xmlns:p14="http://schemas.microsoft.com/office/powerpoint/2010/main" val="17543788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800587"/>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rPr>
              <a:t>37:28</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know where you live and everything you do </a:t>
            </a:r>
            <a:r>
              <a:rPr lang="en-US" sz="2400" i="1" dirty="0">
                <a:solidFill>
                  <a:schemeClr val="accent2"/>
                </a:solidFill>
                <a:latin typeface="Cambria" panose="02040503050406030204" pitchFamily="18" charset="0"/>
                <a:ea typeface="Cambria" panose="02040503050406030204" pitchFamily="18" charset="0"/>
              </a:rPr>
              <a:t>and how you rage </a:t>
            </a:r>
            <a:r>
              <a:rPr lang="en-US" sz="2400" i="1" u="none" strike="noStrike" baseline="0" dirty="0">
                <a:solidFill>
                  <a:schemeClr val="accent2"/>
                </a:solidFill>
                <a:latin typeface="Cambria" panose="02040503050406030204" pitchFamily="18" charset="0"/>
                <a:ea typeface="Cambria" panose="02040503050406030204" pitchFamily="18" charset="0"/>
              </a:rPr>
              <a:t>against me</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53128" y="996652"/>
            <a:ext cx="8582802" cy="5325659"/>
          </a:xfrm>
        </p:spPr>
        <p:txBody>
          <a:bodyPr>
            <a:normAutofit fontScale="85000" lnSpcReduction="20000"/>
          </a:bodyPr>
          <a:lstStyle/>
          <a:p>
            <a:r>
              <a:rPr lang="en-US" sz="3600" dirty="0"/>
              <a:t>We see here that the LORD is </a:t>
            </a:r>
            <a:r>
              <a:rPr lang="en-US" sz="3600" b="1" i="1" dirty="0"/>
              <a:t>fully acquainted </a:t>
            </a:r>
            <a:r>
              <a:rPr lang="en-US" sz="3600" dirty="0"/>
              <a:t>with </a:t>
            </a:r>
            <a:r>
              <a:rPr lang="en-US" sz="3600" b="1" i="1" dirty="0"/>
              <a:t>all</a:t>
            </a:r>
            <a:r>
              <a:rPr lang="en-US" sz="3600" dirty="0"/>
              <a:t> that Sennacherib does.</a:t>
            </a:r>
            <a:r>
              <a:rPr lang="en-US" sz="3600" baseline="30000" dirty="0">
                <a:solidFill>
                  <a:prstClr val="white"/>
                </a:solidFill>
              </a:rPr>
              <a:t> 1</a:t>
            </a:r>
            <a:endParaRPr lang="en-US" sz="3600" dirty="0"/>
          </a:p>
          <a:p>
            <a:r>
              <a:rPr lang="en-US" sz="3600" b="1" i="1" dirty="0"/>
              <a:t>Nothing</a:t>
            </a:r>
            <a:r>
              <a:rPr lang="en-US" sz="3600" dirty="0"/>
              <a:t> that the Assyrian king does can come as a surprise to God, for God himself has </a:t>
            </a:r>
            <a:r>
              <a:rPr lang="en-US" sz="3600" b="1" i="1" dirty="0"/>
              <a:t>decreed</a:t>
            </a:r>
            <a:r>
              <a:rPr lang="en-US" sz="3600" dirty="0"/>
              <a:t> the actions of the king.</a:t>
            </a:r>
            <a:r>
              <a:rPr lang="en-US" sz="3600" baseline="30000" dirty="0">
                <a:solidFill>
                  <a:prstClr val="white"/>
                </a:solidFill>
              </a:rPr>
              <a:t> 1</a:t>
            </a:r>
            <a:endParaRPr lang="en-US" sz="3600" dirty="0"/>
          </a:p>
          <a:p>
            <a:r>
              <a:rPr lang="en-US" sz="3600" dirty="0"/>
              <a:t>Then he adds,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and [I know] how you rage against me</a:t>
            </a:r>
            <a:r>
              <a:rPr lang="en-US" sz="3600" dirty="0"/>
              <a:t>”.</a:t>
            </a:r>
            <a:r>
              <a:rPr lang="en-US" sz="3600" baseline="30000" dirty="0">
                <a:solidFill>
                  <a:prstClr val="white"/>
                </a:solidFill>
              </a:rPr>
              <a:t> 1</a:t>
            </a:r>
            <a:r>
              <a:rPr lang="en-US" sz="3600" dirty="0"/>
              <a:t> </a:t>
            </a:r>
          </a:p>
          <a:p>
            <a:r>
              <a:rPr lang="en-US" sz="3600" dirty="0"/>
              <a:t>Here we see that God also knows the </a:t>
            </a:r>
            <a:r>
              <a:rPr lang="en-US" sz="3600" b="1" i="1" dirty="0"/>
              <a:t>purposes</a:t>
            </a:r>
            <a:r>
              <a:rPr lang="en-US" sz="3600" dirty="0"/>
              <a:t> of Sennacherib’s actions.</a:t>
            </a:r>
            <a:r>
              <a:rPr lang="en-US" sz="3600" baseline="30000" dirty="0">
                <a:solidFill>
                  <a:prstClr val="white"/>
                </a:solidFill>
              </a:rPr>
              <a:t> 1</a:t>
            </a:r>
            <a:r>
              <a:rPr lang="en-US" sz="3600" dirty="0"/>
              <a:t> </a:t>
            </a:r>
          </a:p>
          <a:p>
            <a:r>
              <a:rPr lang="en-US" sz="3600" dirty="0"/>
              <a:t>The king is pictured as shaking with emotion as he sets himself against the true God and his decrees.</a:t>
            </a:r>
            <a:r>
              <a:rPr lang="en-US" sz="3600" baseline="30000" dirty="0">
                <a:solidFill>
                  <a:prstClr val="white"/>
                </a:solidFill>
              </a:rPr>
              <a:t> 2</a:t>
            </a:r>
            <a:endParaRPr lang="en-US" sz="3600" dirty="0"/>
          </a:p>
          <a:p>
            <a:r>
              <a:rPr lang="en-US" sz="3600" dirty="0"/>
              <a:t>But, like the rulers who took their stand against the LORD and his anointed one, he too will discover the futility of such opposition to the LORD. </a:t>
            </a:r>
            <a:r>
              <a:rPr lang="en-US" dirty="0"/>
              <a:t>(Ps 2:1-7)</a:t>
            </a:r>
            <a:r>
              <a:rPr lang="en-US" sz="3600" baseline="30000" dirty="0">
                <a:solidFill>
                  <a:prstClr val="white"/>
                </a:solidFill>
              </a:rPr>
              <a:t> 2</a:t>
            </a:r>
            <a:endParaRPr lang="en-US" sz="36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211665"/>
            <a:ext cx="9144000" cy="646331"/>
          </a:xfrm>
          <a:prstGeom prst="rect">
            <a:avLst/>
          </a:prstGeom>
          <a:noFill/>
        </p:spPr>
        <p:txBody>
          <a:bodyPr wrap="square" rtlCol="0">
            <a:spAutoFit/>
          </a:bodyPr>
          <a:lstStyle/>
          <a:p>
            <a:pPr>
              <a:defRPr/>
            </a:pPr>
            <a:r>
              <a:rPr kumimoji="0" lang="en-US" sz="1800" b="0" i="0" u="none" strike="noStrike" kern="1200" cap="none" spc="0" normalizeH="0" baseline="30000" noProof="0" dirty="0">
                <a:ln>
                  <a:noFill/>
                </a:ln>
                <a:solidFill>
                  <a:prstClr val="white"/>
                </a:solidFill>
                <a:effectLst/>
                <a:uLnTx/>
                <a:uFillTx/>
                <a:latin typeface="Calibri" panose="020F0502020204030204"/>
                <a:ea typeface="+mn-ea"/>
                <a:cs typeface="+mn-cs"/>
              </a:rPr>
              <a:t>1</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 Volume 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 495</a:t>
            </a:r>
          </a:p>
          <a:p>
            <a:pPr>
              <a:defRPr/>
            </a:pPr>
            <a:r>
              <a:rPr lang="en-US" baseline="30000" dirty="0">
                <a:solidFill>
                  <a:prstClr val="white"/>
                </a:solidFill>
                <a:latin typeface="Calibri" panose="020F0502020204030204"/>
              </a:rPr>
              <a:t>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(pp.746-747)</a:t>
            </a:r>
          </a:p>
        </p:txBody>
      </p:sp>
    </p:spTree>
    <p:extLst>
      <p:ext uri="{BB962C8B-B14F-4D97-AF65-F5344CB8AC3E}">
        <p14:creationId xmlns:p14="http://schemas.microsoft.com/office/powerpoint/2010/main" val="25742814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3"/>
            <a:ext cx="9144000" cy="647534"/>
          </a:xfrm>
        </p:spPr>
        <p:txBody>
          <a:bodyPr>
            <a:noAutofit/>
          </a:bodyPr>
          <a:lstStyle/>
          <a:p>
            <a:r>
              <a:rPr lang="en-US" sz="4000" dirty="0"/>
              <a:t>Outline of the Book of Isaiah</a:t>
            </a:r>
            <a:endParaRPr lang="en-US" sz="4000" b="1" dirty="0"/>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7470" y="722101"/>
            <a:ext cx="9116529" cy="6135896"/>
          </a:xfrm>
        </p:spPr>
        <p:txBody>
          <a:bodyPr>
            <a:normAutofit fontScale="92500" lnSpcReduction="20000"/>
          </a:bodyPr>
          <a:lstStyle/>
          <a:p>
            <a:pPr marL="458788" lvl="0" indent="-458788">
              <a:spcBef>
                <a:spcPts val="600"/>
              </a:spcBef>
              <a:buFont typeface="+mj-lt"/>
              <a:buAutoNum type="romanUcPeriod"/>
            </a:pPr>
            <a:r>
              <a:rPr lang="en-US" sz="4300" b="1" dirty="0"/>
              <a:t>Isaiah’s Warning of Judgment on Israel </a:t>
            </a:r>
            <a:r>
              <a:rPr lang="en-US" sz="4300" dirty="0">
                <a:solidFill>
                  <a:srgbClr val="FFFF99"/>
                </a:solidFill>
              </a:rPr>
              <a:t>(1-39)</a:t>
            </a:r>
          </a:p>
          <a:p>
            <a:pPr marL="914400" lvl="1" indent="-455613">
              <a:spcBef>
                <a:spcPts val="600"/>
              </a:spcBef>
              <a:buFont typeface="+mj-lt"/>
              <a:buAutoNum type="alphaUcPeriod"/>
            </a:pPr>
            <a:r>
              <a:rPr lang="en-US" sz="3900" dirty="0">
                <a:solidFill>
                  <a:schemeClr val="bg1">
                    <a:lumMod val="65000"/>
                  </a:schemeClr>
                </a:solidFill>
              </a:rPr>
              <a:t>Judgement and Hope for Jerusalem </a:t>
            </a:r>
            <a:r>
              <a:rPr lang="en-US" sz="3900" dirty="0">
                <a:solidFill>
                  <a:srgbClr val="FFFF99"/>
                </a:solidFill>
              </a:rPr>
              <a:t>(1-12)</a:t>
            </a:r>
          </a:p>
          <a:p>
            <a:pPr marL="914400" lvl="1" indent="-455613">
              <a:spcBef>
                <a:spcPts val="600"/>
              </a:spcBef>
              <a:buFont typeface="+mj-lt"/>
              <a:buAutoNum type="alphaUcPeriod"/>
            </a:pPr>
            <a:r>
              <a:rPr lang="en-US" sz="3900" dirty="0">
                <a:solidFill>
                  <a:schemeClr val="bg1">
                    <a:lumMod val="65000"/>
                  </a:schemeClr>
                </a:solidFill>
              </a:rPr>
              <a:t>Judgement and Hope for the Nations </a:t>
            </a:r>
            <a:r>
              <a:rPr lang="en-US" sz="3900" dirty="0">
                <a:solidFill>
                  <a:srgbClr val="FFFF99"/>
                </a:solidFill>
              </a:rPr>
              <a:t>(13-27)</a:t>
            </a:r>
          </a:p>
          <a:p>
            <a:pPr marL="914400" lvl="1" indent="-455613">
              <a:spcBef>
                <a:spcPts val="600"/>
              </a:spcBef>
              <a:buFont typeface="+mj-lt"/>
              <a:buAutoNum type="alphaUcPeriod"/>
            </a:pPr>
            <a:r>
              <a:rPr lang="en-US" sz="3900" dirty="0">
                <a:solidFill>
                  <a:schemeClr val="bg1">
                    <a:lumMod val="65000"/>
                  </a:schemeClr>
                </a:solidFill>
              </a:rPr>
              <a:t>True Deliverance Is Found, Not in Egypt, But in the Lord   </a:t>
            </a:r>
            <a:r>
              <a:rPr lang="en-US" sz="3900" dirty="0">
                <a:solidFill>
                  <a:srgbClr val="FFFF99"/>
                </a:solidFill>
              </a:rPr>
              <a:t>(28-35)</a:t>
            </a:r>
          </a:p>
          <a:p>
            <a:pPr marL="912813" lvl="1" indent="-454025">
              <a:spcBef>
                <a:spcPts val="600"/>
              </a:spcBef>
              <a:buFont typeface="+mj-lt"/>
              <a:buAutoNum type="alphaUcPeriod"/>
            </a:pPr>
            <a:r>
              <a:rPr lang="en-US" sz="3900" b="1" dirty="0"/>
              <a:t>The Lessons of History </a:t>
            </a:r>
            <a:r>
              <a:rPr lang="en-US" sz="3900" dirty="0">
                <a:solidFill>
                  <a:srgbClr val="FFFF99"/>
                </a:solidFill>
              </a:rPr>
              <a:t>(36-39)</a:t>
            </a:r>
          </a:p>
          <a:p>
            <a:pPr marL="1255713" lvl="2" indent="-454025">
              <a:spcBef>
                <a:spcPts val="600"/>
              </a:spcBef>
              <a:buFont typeface="+mj-lt"/>
              <a:buAutoNum type="alphaUcPeriod"/>
            </a:pPr>
            <a:r>
              <a:rPr lang="en-US" sz="3000" dirty="0"/>
              <a:t>The Deliverance of Jerusalem from Assyria </a:t>
            </a:r>
            <a:r>
              <a:rPr lang="en-US" sz="3000" dirty="0">
                <a:solidFill>
                  <a:srgbClr val="FFFF99"/>
                </a:solidFill>
              </a:rPr>
              <a:t>(36-37)</a:t>
            </a:r>
          </a:p>
          <a:p>
            <a:pPr marL="1255713" lvl="2" indent="-454025">
              <a:spcBef>
                <a:spcPts val="600"/>
              </a:spcBef>
              <a:buFont typeface="+mj-lt"/>
              <a:buAutoNum type="alphaUcPeriod"/>
            </a:pPr>
            <a:r>
              <a:rPr lang="en-US" sz="3000" dirty="0">
                <a:solidFill>
                  <a:schemeClr val="bg1">
                    <a:lumMod val="65000"/>
                  </a:schemeClr>
                </a:solidFill>
              </a:rPr>
              <a:t>Hezekiah’s Sickness and Recovery </a:t>
            </a:r>
            <a:r>
              <a:rPr lang="en-US" sz="3000" dirty="0">
                <a:solidFill>
                  <a:srgbClr val="FFFF99"/>
                </a:solidFill>
              </a:rPr>
              <a:t>(38)</a:t>
            </a:r>
          </a:p>
          <a:p>
            <a:pPr marL="1255713" lvl="2" indent="-454025">
              <a:spcBef>
                <a:spcPts val="600"/>
              </a:spcBef>
              <a:buFont typeface="+mj-lt"/>
              <a:buAutoNum type="alphaUcPeriod"/>
            </a:pPr>
            <a:r>
              <a:rPr lang="en-US" sz="3000" dirty="0">
                <a:solidFill>
                  <a:schemeClr val="bg1">
                    <a:lumMod val="65000"/>
                  </a:schemeClr>
                </a:solidFill>
              </a:rPr>
              <a:t>A Visit From the Envoys of Babylon </a:t>
            </a:r>
            <a:r>
              <a:rPr lang="en-US" sz="3000" dirty="0">
                <a:solidFill>
                  <a:srgbClr val="FFFF99"/>
                </a:solidFill>
              </a:rPr>
              <a:t>(39)</a:t>
            </a:r>
          </a:p>
          <a:p>
            <a:pPr marL="457200" indent="-457200">
              <a:spcBef>
                <a:spcPts val="600"/>
              </a:spcBef>
              <a:buFont typeface="+mj-lt"/>
              <a:buAutoNum type="romanUcPeriod"/>
            </a:pPr>
            <a:r>
              <a:rPr lang="en-US" sz="4300" dirty="0">
                <a:solidFill>
                  <a:schemeClr val="bg1">
                    <a:lumMod val="65000"/>
                  </a:schemeClr>
                </a:solidFill>
              </a:rPr>
              <a:t>The Promise of Future Hope in the New Jerusalem </a:t>
            </a:r>
            <a:r>
              <a:rPr lang="en-US" sz="4300" dirty="0">
                <a:solidFill>
                  <a:srgbClr val="FFFF99"/>
                </a:solidFill>
              </a:rPr>
              <a:t>(40-66)</a:t>
            </a:r>
          </a:p>
          <a:p>
            <a:pPr marL="457200" indent="-457200">
              <a:buFont typeface="+mj-lt"/>
              <a:buAutoNum type="romanUcPeriod"/>
            </a:pPr>
            <a:endParaRPr lang="en-US" b="1" dirty="0"/>
          </a:p>
        </p:txBody>
      </p:sp>
    </p:spTree>
    <p:extLst>
      <p:ext uri="{BB962C8B-B14F-4D97-AF65-F5344CB8AC3E}">
        <p14:creationId xmlns:p14="http://schemas.microsoft.com/office/powerpoint/2010/main" val="8084396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4"/>
            <a:ext cx="9144000" cy="1247975"/>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rPr>
              <a:t>37:29</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Because you rage against me and the uproar you create has reached my ears, </a:t>
            </a:r>
            <a:r>
              <a:rPr lang="en-US" sz="2400" i="1" u="none" strike="noStrike" baseline="0" dirty="0">
                <a:solidFill>
                  <a:schemeClr val="accent2"/>
                </a:solidFill>
                <a:latin typeface="Cambria" panose="02040503050406030204" pitchFamily="18" charset="0"/>
                <a:ea typeface="Cambria" panose="02040503050406030204" pitchFamily="18" charset="0"/>
              </a:rPr>
              <a:t>I will put my hook in your nose, and my bit between your lips</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and I will lead you back the way you came.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33505" y="1444203"/>
            <a:ext cx="8582802" cy="4936975"/>
          </a:xfrm>
        </p:spPr>
        <p:txBody>
          <a:bodyPr>
            <a:normAutofit/>
          </a:bodyPr>
          <a:lstStyle/>
          <a:p>
            <a:r>
              <a:rPr lang="en-US" sz="3000" dirty="0"/>
              <a:t>Therefore, because of Sennacherib’s insolence, God will lead him back to Assyria the same way he came: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I will put my hook in your nose, and my bit between your lips</a:t>
            </a:r>
            <a:r>
              <a:rPr lang="en-US" sz="3000" dirty="0"/>
              <a:t>”</a:t>
            </a:r>
          </a:p>
          <a:p>
            <a:r>
              <a:rPr lang="en-US" sz="3000" dirty="0"/>
              <a:t>The Assyrians placed hooks in the cartilage of the nose or in the lower lip of their captives to physically subdue them and lead them into exile (see Amos 4:2-3), similar to rings used to lead oxen. </a:t>
            </a:r>
          </a:p>
          <a:p>
            <a:r>
              <a:rPr lang="en-US" sz="3000" dirty="0"/>
              <a:t>Here these images portray God bringing the unruly country of Assyria into submission, leading its ruler Sennacherib back to his own land. </a:t>
            </a:r>
          </a:p>
          <a:p>
            <a:endParaRPr lang="en-US" sz="2800" dirty="0"/>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8"/>
            <a:ext cx="9144000" cy="369332"/>
          </a:xfrm>
          <a:prstGeom prst="rect">
            <a:avLst/>
          </a:prstGeom>
          <a:noFill/>
        </p:spPr>
        <p:txBody>
          <a:bodyPr wrap="square" rtlCol="0">
            <a:spAutoFit/>
          </a:bodyPr>
          <a:lstStyle/>
          <a:p>
            <a:pPr>
              <a:defRPr/>
            </a:pPr>
            <a:r>
              <a:rPr lang="en-US" dirty="0">
                <a:solidFill>
                  <a:prstClr val="white"/>
                </a:solidFill>
              </a:rPr>
              <a:t>Wegner, Paul D. – </a:t>
            </a:r>
            <a:r>
              <a:rPr lang="en-US" i="1" dirty="0">
                <a:solidFill>
                  <a:prstClr val="white"/>
                </a:solidFill>
              </a:rPr>
              <a:t>Isaiah An Introduction and Commentary – </a:t>
            </a:r>
            <a:r>
              <a:rPr lang="en-US" dirty="0">
                <a:solidFill>
                  <a:prstClr val="white"/>
                </a:solidFill>
              </a:rPr>
              <a:t>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46651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0"/>
            <a:ext cx="9144000" cy="1805253"/>
          </a:xfrm>
        </p:spPr>
        <p:txBody>
          <a:bodyPr>
            <a:noAutofit/>
          </a:bodyPr>
          <a:lstStyle/>
          <a:p>
            <a:r>
              <a:rPr lang="en-US" sz="4400" dirty="0"/>
              <a:t>Normal Sowing and Reaping Resumed By the Third Year (37:30-32)</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47167" y="1946535"/>
            <a:ext cx="8849665" cy="4878108"/>
          </a:xfrm>
        </p:spPr>
        <p:txBody>
          <a:bodyPr>
            <a:normAutofit fontScale="92500"/>
          </a:bodyPr>
          <a:lstStyle/>
          <a:p>
            <a:pPr marL="0" indent="0">
              <a:buNone/>
            </a:pPr>
            <a:r>
              <a:rPr lang="en-US" sz="3600" baseline="30000" dirty="0">
                <a:latin typeface="Cambria" panose="02040503050406030204" pitchFamily="18" charset="0"/>
                <a:ea typeface="Cambria" panose="02040503050406030204" pitchFamily="18" charset="0"/>
              </a:rPr>
              <a:t>37:30</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“This will be your reminder that I have spoken the truth: This year you will eat what grows wild, and next year what grows on its own. But the year after that you will plant seed and harvest crops; you will plant vines and consume their produce. </a:t>
            </a:r>
            <a:r>
              <a:rPr lang="en-US" sz="3600" baseline="30000" dirty="0">
                <a:latin typeface="Cambria" panose="02040503050406030204" pitchFamily="18" charset="0"/>
                <a:ea typeface="Cambria" panose="02040503050406030204" pitchFamily="18" charset="0"/>
              </a:rPr>
              <a:t>31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Those who remain in Judah will take root in the ground and bear fruit. </a:t>
            </a:r>
            <a:r>
              <a:rPr lang="en-US" sz="3600" baseline="30000" dirty="0">
                <a:latin typeface="Cambria" panose="02040503050406030204" pitchFamily="18" charset="0"/>
                <a:ea typeface="Cambria" panose="02040503050406030204" pitchFamily="18" charset="0"/>
              </a:rPr>
              <a:t>32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“For a remnant will leave Jerusalem; survivors will come out of Mount Zion. The zeal of the LORD of Heaven’s Armies will accomplish this. </a:t>
            </a:r>
          </a:p>
        </p:txBody>
      </p:sp>
    </p:spTree>
    <p:extLst>
      <p:ext uri="{BB962C8B-B14F-4D97-AF65-F5344CB8AC3E}">
        <p14:creationId xmlns:p14="http://schemas.microsoft.com/office/powerpoint/2010/main" val="6919492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134168"/>
          </a:xfrm>
        </p:spPr>
        <p:txBody>
          <a:bodyPr>
            <a:noAutofit/>
          </a:bodyPr>
          <a:lstStyle/>
          <a:p>
            <a:r>
              <a:rPr lang="en-US" sz="3600" dirty="0"/>
              <a:t>Normal Sowing and Reaping Resumed By the Third Year (37:30-32)</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13809" y="1134170"/>
            <a:ext cx="8920306" cy="5439306"/>
          </a:xfrm>
        </p:spPr>
        <p:txBody>
          <a:bodyPr>
            <a:normAutofit fontScale="85000" lnSpcReduction="20000"/>
          </a:bodyPr>
          <a:lstStyle/>
          <a:p>
            <a:r>
              <a:rPr lang="en-US" sz="3600" dirty="0"/>
              <a:t>God provides a sign so that Hezekiah will know the </a:t>
            </a:r>
            <a:r>
              <a:rPr lang="en-US" sz="3600" b="1" i="1" dirty="0"/>
              <a:t>timing</a:t>
            </a:r>
            <a:r>
              <a:rPr lang="en-US" sz="3600" dirty="0"/>
              <a:t> of the deliverance that the LORD has promised.</a:t>
            </a:r>
          </a:p>
          <a:p>
            <a:r>
              <a:rPr lang="en-US" sz="3600" b="1" i="1" dirty="0"/>
              <a:t>This year </a:t>
            </a:r>
            <a:r>
              <a:rPr lang="en-US" sz="3600" dirty="0"/>
              <a:t>they will eat what grows by itself which implies that they will not have time to plant crops. </a:t>
            </a:r>
          </a:p>
          <a:p>
            <a:r>
              <a:rPr lang="en-US" sz="3600" dirty="0"/>
              <a:t>The </a:t>
            </a:r>
            <a:r>
              <a:rPr lang="en-US" sz="3600" b="1" i="1" dirty="0"/>
              <a:t>second year </a:t>
            </a:r>
            <a:r>
              <a:rPr lang="en-US" sz="3600" dirty="0"/>
              <a:t>they will eat what springs from that. </a:t>
            </a:r>
          </a:p>
          <a:p>
            <a:r>
              <a:rPr lang="en-US" sz="3600" dirty="0"/>
              <a:t>This sign means that they will not be able to plant because the battle rages across the crop cycles of two years. </a:t>
            </a:r>
          </a:p>
          <a:p>
            <a:r>
              <a:rPr lang="en-US" sz="3600" dirty="0"/>
              <a:t>But in the </a:t>
            </a:r>
            <a:r>
              <a:rPr lang="en-US" sz="3600" b="1" i="1" dirty="0"/>
              <a:t>third year </a:t>
            </a:r>
            <a:r>
              <a:rPr lang="en-US" sz="3600" dirty="0"/>
              <a:t>they can resume the usual sow–reap crop cycle. </a:t>
            </a:r>
          </a:p>
          <a:p>
            <a:r>
              <a:rPr lang="en-US" sz="3600" dirty="0"/>
              <a:t>The implication of this sign is that Israel will soon be able to resume normal life because the Assyrians will no longer be a threat.</a:t>
            </a:r>
          </a:p>
          <a:p>
            <a:pPr marL="1143000" lvl="1" indent="-571500">
              <a:spcBef>
                <a:spcPts val="600"/>
              </a:spcBef>
            </a:pPr>
            <a:endParaRPr lang="en-US" sz="3100" dirty="0"/>
          </a:p>
          <a:p>
            <a:pPr marL="1143000" lvl="1" indent="-571500">
              <a:spcBef>
                <a:spcPts val="600"/>
              </a:spcBef>
            </a:pPr>
            <a:endParaRPr lang="en-US" sz="31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488666"/>
            <a:ext cx="9144000" cy="369332"/>
          </a:xfrm>
          <a:prstGeom prst="rect">
            <a:avLst/>
          </a:prstGeom>
          <a:noFill/>
        </p:spPr>
        <p:txBody>
          <a:bodyPr wrap="square" rtlCol="0">
            <a:spAutoFit/>
          </a:bodyPr>
          <a:lstStyle/>
          <a:p>
            <a:pPr>
              <a:defRPr/>
            </a:pPr>
            <a:r>
              <a:rPr lang="en-US" dirty="0">
                <a:solidFill>
                  <a:prstClr val="white"/>
                </a:solidFill>
              </a:rPr>
              <a:t>Wegner, Paul D. – </a:t>
            </a:r>
            <a:r>
              <a:rPr lang="en-US" i="1" dirty="0">
                <a:solidFill>
                  <a:prstClr val="white"/>
                </a:solidFill>
              </a:rPr>
              <a:t>Isaiah An Introduction and Commentary – </a:t>
            </a:r>
            <a:r>
              <a:rPr lang="en-US" dirty="0">
                <a:solidFill>
                  <a:prstClr val="white"/>
                </a:solidFill>
              </a:rPr>
              <a:t>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43904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134168"/>
          </a:xfrm>
        </p:spPr>
        <p:txBody>
          <a:bodyPr>
            <a:noAutofit/>
          </a:bodyPr>
          <a:lstStyle/>
          <a:p>
            <a:r>
              <a:rPr lang="en-US" sz="3600" dirty="0"/>
              <a:t>Normal Sowing and Reaping Resumed By the Third Year (37:30-32)</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1395" y="1267603"/>
            <a:ext cx="8976376" cy="5221064"/>
          </a:xfrm>
        </p:spPr>
        <p:txBody>
          <a:bodyPr>
            <a:normAutofit fontScale="92500"/>
          </a:bodyPr>
          <a:lstStyle/>
          <a:p>
            <a:r>
              <a:rPr lang="en-US" sz="3600" dirty="0"/>
              <a:t>According to Sennacherib’s annals, his siege of Jerusalem lasted for only one year. </a:t>
            </a:r>
          </a:p>
          <a:p>
            <a:r>
              <a:rPr lang="en-US" sz="3600" dirty="0"/>
              <a:t>So, if it began in the spring as is normal for battles, the Israelites would not have been able to plant crops in </a:t>
            </a:r>
            <a:r>
              <a:rPr lang="en-US" sz="3600" b="1" i="1" dirty="0"/>
              <a:t>that</a:t>
            </a:r>
            <a:r>
              <a:rPr lang="en-US" sz="3600" dirty="0"/>
              <a:t> year. </a:t>
            </a:r>
          </a:p>
          <a:p>
            <a:r>
              <a:rPr lang="en-US" sz="3600" dirty="0"/>
              <a:t>Then the battle lasted for one year into the next spring so that they could not plant crops in </a:t>
            </a:r>
            <a:r>
              <a:rPr lang="en-US" sz="3600" b="1" i="1" dirty="0"/>
              <a:t>that</a:t>
            </a:r>
            <a:r>
              <a:rPr lang="en-US" sz="3600" dirty="0"/>
              <a:t> year either.</a:t>
            </a:r>
          </a:p>
          <a:p>
            <a:r>
              <a:rPr lang="en-US" sz="3600" dirty="0"/>
              <a:t>But in the </a:t>
            </a:r>
            <a:r>
              <a:rPr lang="en-US" sz="3600" b="1" i="1" dirty="0"/>
              <a:t>third</a:t>
            </a:r>
            <a:r>
              <a:rPr lang="en-US" sz="3600" dirty="0"/>
              <a:t> </a:t>
            </a:r>
            <a:r>
              <a:rPr lang="en-US" sz="3600" b="1" i="1" dirty="0"/>
              <a:t>year</a:t>
            </a:r>
            <a:r>
              <a:rPr lang="en-US" sz="3600" dirty="0"/>
              <a:t> they could freely sow and harvest once again (as promised in verse 30).</a:t>
            </a:r>
          </a:p>
          <a:p>
            <a:pPr marL="1143000" lvl="1" indent="-571500">
              <a:spcBef>
                <a:spcPts val="600"/>
              </a:spcBef>
            </a:pPr>
            <a:endParaRPr lang="en-US" sz="3100" dirty="0"/>
          </a:p>
          <a:p>
            <a:pPr marL="1143000" lvl="1" indent="-571500">
              <a:spcBef>
                <a:spcPts val="600"/>
              </a:spcBef>
            </a:pPr>
            <a:endParaRPr lang="en-US" sz="31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488666"/>
            <a:ext cx="9144000" cy="369332"/>
          </a:xfrm>
          <a:prstGeom prst="rect">
            <a:avLst/>
          </a:prstGeom>
          <a:noFill/>
        </p:spPr>
        <p:txBody>
          <a:bodyPr wrap="square" rtlCol="0">
            <a:spAutoFit/>
          </a:bodyPr>
          <a:lstStyle/>
          <a:p>
            <a:pPr>
              <a:defRPr/>
            </a:pPr>
            <a:r>
              <a:rPr lang="en-US" dirty="0">
                <a:solidFill>
                  <a:prstClr val="white"/>
                </a:solidFill>
              </a:rPr>
              <a:t>Wegner, Paul D. – </a:t>
            </a:r>
            <a:r>
              <a:rPr lang="en-US" i="1" dirty="0">
                <a:solidFill>
                  <a:prstClr val="white"/>
                </a:solidFill>
              </a:rPr>
              <a:t>Isaiah An Introduction and Commentary – </a:t>
            </a:r>
            <a:r>
              <a:rPr lang="en-US" dirty="0">
                <a:solidFill>
                  <a:prstClr val="white"/>
                </a:solidFill>
              </a:rPr>
              <a:t>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6889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134168"/>
          </a:xfrm>
        </p:spPr>
        <p:txBody>
          <a:bodyPr>
            <a:noAutofit/>
          </a:bodyPr>
          <a:lstStyle/>
          <a:p>
            <a:r>
              <a:rPr lang="en-US" sz="3600" dirty="0"/>
              <a:t>Normal Sowing and Reaping Resumed By the Third Year (37:30-32)</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1395" y="1267603"/>
            <a:ext cx="8976376" cy="5221064"/>
          </a:xfrm>
        </p:spPr>
        <p:txBody>
          <a:bodyPr>
            <a:normAutofit fontScale="92500" lnSpcReduction="10000"/>
          </a:bodyPr>
          <a:lstStyle/>
          <a:p>
            <a:r>
              <a:rPr lang="en-US" sz="3600" dirty="0"/>
              <a:t>But in God’s mind, the more important point is that he will preserve a harvest for </a:t>
            </a:r>
            <a:r>
              <a:rPr lang="en-US" sz="3600" b="1" i="1" dirty="0"/>
              <a:t>himself</a:t>
            </a:r>
            <a:r>
              <a:rPr lang="en-US" sz="3600" dirty="0"/>
              <a:t> from among his people (37:32). </a:t>
            </a:r>
          </a:p>
          <a:p>
            <a:r>
              <a:rPr lang="en-US" sz="3600" dirty="0"/>
              <a:t>The Assyrian king intended to devastate God’s “field” and take all the crop for himself. </a:t>
            </a:r>
          </a:p>
          <a:p>
            <a:r>
              <a:rPr lang="en-US" sz="3600" dirty="0"/>
              <a:t>But although God has permitted a large measure of devastation to take place, he will not allow total destruction to occur. </a:t>
            </a:r>
          </a:p>
          <a:p>
            <a:r>
              <a:rPr lang="en-US" sz="3600" dirty="0"/>
              <a:t>He has too great a passion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zeal</a:t>
            </a:r>
            <a:r>
              <a:rPr lang="en-US" sz="3600" dirty="0"/>
              <a:t>”) for his people to allow that to happen. </a:t>
            </a:r>
          </a:p>
          <a:p>
            <a:r>
              <a:rPr lang="en-US" sz="3600" dirty="0"/>
              <a:t>He will preserve a “</a:t>
            </a:r>
            <a:r>
              <a:rPr lang="en-US" sz="3600" i="1" dirty="0">
                <a:solidFill>
                  <a:schemeClr val="accent2">
                    <a:lumMod val="60000"/>
                    <a:lumOff val="40000"/>
                  </a:schemeClr>
                </a:solidFill>
                <a:latin typeface="Cambria" panose="02040503050406030204" pitchFamily="18" charset="0"/>
                <a:ea typeface="Cambria" panose="02040503050406030204" pitchFamily="18" charset="0"/>
              </a:rPr>
              <a:t>remnant</a:t>
            </a:r>
            <a:r>
              <a:rPr lang="en-US" sz="3600" dirty="0"/>
              <a:t>” for himself.</a:t>
            </a:r>
          </a:p>
          <a:p>
            <a:pPr marL="1143000" lvl="1" indent="-571500">
              <a:spcBef>
                <a:spcPts val="600"/>
              </a:spcBef>
            </a:pPr>
            <a:endParaRPr lang="en-US" sz="31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488666"/>
            <a:ext cx="9144000" cy="369332"/>
          </a:xfrm>
          <a:prstGeom prst="rect">
            <a:avLst/>
          </a:prstGeom>
          <a:noFill/>
        </p:spPr>
        <p:txBody>
          <a:bodyPr wrap="square" rtlCol="0">
            <a:spAutoFit/>
          </a:bodyPr>
          <a:lstStyle/>
          <a:p>
            <a:pPr>
              <a:defRPr/>
            </a:pPr>
            <a:r>
              <a:rPr lang="en-US" dirty="0">
                <a:solidFill>
                  <a:prstClr val="white"/>
                </a:solidFill>
              </a:rPr>
              <a:t>Oswalt, John . Isaiah (The NIV Application Commentary) (p. 416). </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24413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448128"/>
          </a:xfrm>
        </p:spPr>
        <p:txBody>
          <a:bodyPr>
            <a:noAutofit/>
          </a:bodyPr>
          <a:lstStyle/>
          <a:p>
            <a:r>
              <a:rPr lang="en-US" dirty="0"/>
              <a:t>Jerusalem Will Not Be Attacked (37:33-35)</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656124"/>
            <a:ext cx="8849665" cy="5201876"/>
          </a:xfrm>
        </p:spPr>
        <p:txBody>
          <a:bodyPr>
            <a:normAutofit/>
          </a:bodyPr>
          <a:lstStyle/>
          <a:p>
            <a:pPr marL="0" indent="0">
              <a:buNone/>
            </a:pPr>
            <a:r>
              <a:rPr lang="en-US" sz="3600" baseline="30000" dirty="0">
                <a:latin typeface="Cambria" panose="02040503050406030204" pitchFamily="18" charset="0"/>
                <a:ea typeface="Cambria" panose="02040503050406030204" pitchFamily="18" charset="0"/>
              </a:rPr>
              <a:t>37:33</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“So this is what the LORD says about the king of Assyria: ‘He will not enter this city, nor will he shoot an arrow here. He will not attack it with his shielded warriors, nor will he build siege works against it. </a:t>
            </a:r>
            <a:r>
              <a:rPr lang="en-US" sz="3600" baseline="30000" dirty="0">
                <a:latin typeface="Cambria" panose="02040503050406030204" pitchFamily="18" charset="0"/>
                <a:ea typeface="Cambria" panose="02040503050406030204" pitchFamily="18" charset="0"/>
              </a:rPr>
              <a:t>34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He will go back the way he came—he will not enter this city,’ says the LORD. </a:t>
            </a:r>
            <a:r>
              <a:rPr lang="en-US" sz="3600" baseline="30000" dirty="0">
                <a:latin typeface="Cambria" panose="02040503050406030204" pitchFamily="18" charset="0"/>
                <a:ea typeface="Cambria" panose="02040503050406030204" pitchFamily="18" charset="0"/>
              </a:rPr>
              <a:t>35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will shield this city and rescue it for the sake of my reputation and because of my promise to David my servant.”</a:t>
            </a:r>
          </a:p>
        </p:txBody>
      </p:sp>
    </p:spTree>
    <p:extLst>
      <p:ext uri="{BB962C8B-B14F-4D97-AF65-F5344CB8AC3E}">
        <p14:creationId xmlns:p14="http://schemas.microsoft.com/office/powerpoint/2010/main" val="31648914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134168"/>
          </a:xfrm>
        </p:spPr>
        <p:txBody>
          <a:bodyPr>
            <a:noAutofit/>
          </a:bodyPr>
          <a:lstStyle/>
          <a:p>
            <a:r>
              <a:rPr lang="en-US" sz="4000" dirty="0"/>
              <a:t>Jerusalem Will Not Be Attacked (37:33-35)</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1395" y="1267603"/>
            <a:ext cx="8976376" cy="5221064"/>
          </a:xfrm>
        </p:spPr>
        <p:txBody>
          <a:bodyPr>
            <a:normAutofit fontScale="92500" lnSpcReduction="20000"/>
          </a:bodyPr>
          <a:lstStyle/>
          <a:p>
            <a:r>
              <a:rPr lang="en-US" dirty="0"/>
              <a:t>Sennacherib’s annals claim: “</a:t>
            </a:r>
            <a:r>
              <a:rPr lang="en-US" i="1" dirty="0">
                <a:latin typeface="Cambria" panose="02040503050406030204" pitchFamily="18" charset="0"/>
                <a:ea typeface="Cambria" panose="02040503050406030204" pitchFamily="18" charset="0"/>
              </a:rPr>
              <a:t>[Hezekiah] I made a prisoner in Jerusalem, his royal residence, like a bird in a cage. I surrounded him with earthworks in order to molest those who were leaving his gate</a:t>
            </a:r>
            <a:r>
              <a:rPr lang="en-US" dirty="0"/>
              <a:t>”. </a:t>
            </a:r>
          </a:p>
          <a:p>
            <a:r>
              <a:rPr lang="en-US" dirty="0"/>
              <a:t>Earthworks (mounds of earth surrounding a city) were erected to block provisions and supplies from entering the city and to hinder people from leaving it. </a:t>
            </a:r>
          </a:p>
          <a:p>
            <a:r>
              <a:rPr lang="en-US" dirty="0"/>
              <a:t>So, Sennacherib appears to have taken the </a:t>
            </a:r>
            <a:r>
              <a:rPr lang="en-US" b="1" i="1" dirty="0"/>
              <a:t>first</a:t>
            </a:r>
            <a:r>
              <a:rPr lang="en-US" dirty="0"/>
              <a:t> step in the process of conquering the city by building earthworks but he did </a:t>
            </a:r>
            <a:r>
              <a:rPr lang="en-US" b="1" i="1" dirty="0"/>
              <a:t>not</a:t>
            </a:r>
            <a:r>
              <a:rPr lang="en-US" dirty="0"/>
              <a:t> reach the </a:t>
            </a:r>
            <a:r>
              <a:rPr lang="en-US" b="1" i="1" dirty="0"/>
              <a:t>next</a:t>
            </a:r>
            <a:r>
              <a:rPr lang="en-US" dirty="0"/>
              <a:t> step of building siege ramps. </a:t>
            </a:r>
          </a:p>
          <a:p>
            <a:r>
              <a:rPr lang="en-US" dirty="0"/>
              <a:t>This supports the biblical account in verse 33: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He will </a:t>
            </a:r>
            <a:r>
              <a:rPr lang="en-US" sz="3200" b="1" i="1" u="none" strike="noStrike" baseline="0" dirty="0">
                <a:solidFill>
                  <a:schemeClr val="accent2"/>
                </a:solidFill>
                <a:latin typeface="Cambria" panose="02040503050406030204" pitchFamily="18" charset="0"/>
                <a:ea typeface="Cambria" panose="02040503050406030204" pitchFamily="18" charset="0"/>
              </a:rPr>
              <a:t>not enter</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this city, nor will he shoot an arrow here. He will not attack it with his shielded warriors, </a:t>
            </a:r>
            <a:r>
              <a:rPr lang="en-US" sz="3200" b="1" i="1" u="none" strike="noStrike" baseline="0" dirty="0">
                <a:solidFill>
                  <a:schemeClr val="accent2"/>
                </a:solidFill>
                <a:latin typeface="Cambria" panose="02040503050406030204" pitchFamily="18" charset="0"/>
                <a:ea typeface="Cambria" panose="02040503050406030204" pitchFamily="18" charset="0"/>
              </a:rPr>
              <a:t>nor</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will he </a:t>
            </a:r>
            <a:r>
              <a:rPr lang="en-US" sz="3200" b="1" i="1" u="none" strike="noStrike" baseline="0" dirty="0">
                <a:solidFill>
                  <a:schemeClr val="accent2"/>
                </a:solidFill>
                <a:latin typeface="Cambria" panose="02040503050406030204" pitchFamily="18" charset="0"/>
                <a:ea typeface="Cambria" panose="02040503050406030204" pitchFamily="18" charset="0"/>
              </a:rPr>
              <a:t>build siege works </a:t>
            </a:r>
            <a:r>
              <a:rPr lang="en-US" sz="32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against it. </a:t>
            </a:r>
            <a:r>
              <a:rPr lang="en-US" dirty="0"/>
              <a:t>”.</a:t>
            </a:r>
          </a:p>
          <a:p>
            <a:pPr marL="1143000" lvl="1" indent="-571500">
              <a:spcBef>
                <a:spcPts val="600"/>
              </a:spcBef>
            </a:pPr>
            <a:endParaRPr lang="en-US" sz="31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488666"/>
            <a:ext cx="9144000" cy="369332"/>
          </a:xfrm>
          <a:prstGeom prst="rect">
            <a:avLst/>
          </a:prstGeom>
          <a:noFill/>
        </p:spPr>
        <p:txBody>
          <a:bodyPr wrap="square" rtlCol="0">
            <a:spAutoFit/>
          </a:bodyPr>
          <a:lstStyle/>
          <a:p>
            <a:pPr>
              <a:defRPr/>
            </a:pPr>
            <a:r>
              <a:rPr lang="en-US" dirty="0">
                <a:solidFill>
                  <a:prstClr val="white"/>
                </a:solidFill>
              </a:rPr>
              <a:t>Wegner, Paul D. – </a:t>
            </a:r>
            <a:r>
              <a:rPr lang="en-US" i="1" dirty="0">
                <a:solidFill>
                  <a:prstClr val="white"/>
                </a:solidFill>
              </a:rPr>
              <a:t>Isaiah An Introduction and Commentary – </a:t>
            </a:r>
            <a:r>
              <a:rPr lang="en-US" dirty="0">
                <a:solidFill>
                  <a:prstClr val="white"/>
                </a:solidFill>
              </a:rPr>
              <a:t>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15030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134168"/>
          </a:xfrm>
        </p:spPr>
        <p:txBody>
          <a:bodyPr>
            <a:noAutofit/>
          </a:bodyPr>
          <a:lstStyle/>
          <a:p>
            <a:r>
              <a:rPr lang="en-US" sz="4000" dirty="0"/>
              <a:t>Jerusalem Will Not Be Attacked (37:33-35)</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13810" y="1247978"/>
            <a:ext cx="8976376" cy="5240687"/>
          </a:xfrm>
        </p:spPr>
        <p:txBody>
          <a:bodyPr>
            <a:normAutofit/>
          </a:bodyPr>
          <a:lstStyle/>
          <a:p>
            <a:r>
              <a:rPr lang="en-US" sz="3600" dirty="0"/>
              <a:t>God then reiterates that he will send Sennacherib home by the way that he came, adding that Sennacherib will not even </a:t>
            </a:r>
            <a:r>
              <a:rPr lang="en-US" sz="3600" b="1" i="1" dirty="0"/>
              <a:t>enter</a:t>
            </a:r>
            <a:r>
              <a:rPr lang="en-US" sz="3600" dirty="0"/>
              <a:t> Jerusalem (v. 34). </a:t>
            </a:r>
          </a:p>
          <a:p>
            <a:r>
              <a:rPr lang="en-US" sz="3600" dirty="0"/>
              <a:t>God will protect Jerusalem for his own sake and for David’s sake. </a:t>
            </a:r>
          </a:p>
          <a:p>
            <a:r>
              <a:rPr lang="en-US" sz="3600" dirty="0"/>
              <a:t>Notice he does not say for </a:t>
            </a:r>
            <a:r>
              <a:rPr lang="en-US" sz="3600" b="1" i="1" dirty="0"/>
              <a:t>Hezekiah’s</a:t>
            </a:r>
            <a:r>
              <a:rPr lang="en-US" sz="3600" dirty="0"/>
              <a:t> sake; this promise of deliverance goes back </a:t>
            </a:r>
            <a:r>
              <a:rPr lang="en-US" sz="3600" b="1" i="1" dirty="0"/>
              <a:t>much further</a:t>
            </a:r>
            <a:r>
              <a:rPr lang="en-US" sz="3600" dirty="0"/>
              <a:t>, to its foundation in God’s promise to </a:t>
            </a:r>
            <a:r>
              <a:rPr lang="en-US" sz="3600" b="1" i="1" dirty="0"/>
              <a:t>David</a:t>
            </a:r>
            <a:r>
              <a:rPr lang="en-US" sz="3600" dirty="0"/>
              <a:t>.</a:t>
            </a:r>
          </a:p>
          <a:p>
            <a:pPr marL="1143000" lvl="1" indent="-571500">
              <a:spcBef>
                <a:spcPts val="600"/>
              </a:spcBef>
            </a:pPr>
            <a:endParaRPr lang="en-US" sz="3100" dirty="0"/>
          </a:p>
          <a:p>
            <a:pPr marL="1143000" lvl="1" indent="-571500">
              <a:spcBef>
                <a:spcPts val="600"/>
              </a:spcBef>
            </a:pPr>
            <a:endParaRPr lang="en-US" sz="31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488666"/>
            <a:ext cx="9144000" cy="369332"/>
          </a:xfrm>
          <a:prstGeom prst="rect">
            <a:avLst/>
          </a:prstGeom>
          <a:noFill/>
        </p:spPr>
        <p:txBody>
          <a:bodyPr wrap="square" rtlCol="0">
            <a:spAutoFit/>
          </a:bodyPr>
          <a:lstStyle/>
          <a:p>
            <a:pPr>
              <a:defRPr/>
            </a:pPr>
            <a:r>
              <a:rPr lang="en-US" dirty="0">
                <a:solidFill>
                  <a:prstClr val="white"/>
                </a:solidFill>
              </a:rPr>
              <a:t>Wegner, Paul D. – </a:t>
            </a:r>
            <a:r>
              <a:rPr lang="en-US" i="1" dirty="0">
                <a:solidFill>
                  <a:prstClr val="white"/>
                </a:solidFill>
              </a:rPr>
              <a:t>Isaiah An Introduction and Commentary – </a:t>
            </a:r>
            <a:r>
              <a:rPr lang="en-US" dirty="0">
                <a:solidFill>
                  <a:prstClr val="white"/>
                </a:solidFill>
              </a:rPr>
              <a:t>Tyndale OT Commentaries</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78667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334319"/>
          </a:xfrm>
        </p:spPr>
        <p:txBody>
          <a:bodyPr>
            <a:noAutofit/>
          </a:bodyPr>
          <a:lstStyle/>
          <a:p>
            <a:r>
              <a:rPr lang="en-US" sz="3600" dirty="0"/>
              <a:t>An Abrupt End to the Assyrian Attack; the Death of Sennacherib (37:36-38)</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1750311"/>
            <a:ext cx="8849665" cy="5107688"/>
          </a:xfrm>
        </p:spPr>
        <p:txBody>
          <a:bodyPr>
            <a:normAutofit fontScale="92500"/>
          </a:bodyPr>
          <a:lstStyle/>
          <a:p>
            <a:pPr marL="0" indent="0">
              <a:buNone/>
            </a:pPr>
            <a:r>
              <a:rPr lang="en-US" sz="3600" baseline="30000" dirty="0">
                <a:latin typeface="Cambria" panose="02040503050406030204" pitchFamily="18" charset="0"/>
                <a:ea typeface="Cambria" panose="02040503050406030204" pitchFamily="18" charset="0"/>
              </a:rPr>
              <a:t>37:36</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angel of the LORD went out and killed 185,000 troops in the Assyrian camp. When they got up early the next morning, there were all the corpses! </a:t>
            </a:r>
            <a:r>
              <a:rPr lang="en-US" sz="3600" baseline="30000" dirty="0">
                <a:latin typeface="Cambria" panose="02040503050406030204" pitchFamily="18" charset="0"/>
                <a:ea typeface="Cambria" panose="02040503050406030204" pitchFamily="18" charset="0"/>
              </a:rPr>
              <a:t>37</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So King Sennacherib of Assyria broke camp and went on his way. He went home and stayed in Nineveh. </a:t>
            </a:r>
            <a:r>
              <a:rPr lang="en-US" sz="3600" baseline="30000" dirty="0">
                <a:latin typeface="Cambria" panose="02040503050406030204" pitchFamily="18" charset="0"/>
                <a:ea typeface="Cambria" panose="02040503050406030204" pitchFamily="18" charset="0"/>
              </a:rPr>
              <a:t>38</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One day, as he was worshiping in the temple of his god </a:t>
            </a:r>
            <a:r>
              <a:rPr lang="en-US" sz="3600" b="0" i="1" u="none" strike="noStrike" baseline="0" dirty="0" err="1">
                <a:solidFill>
                  <a:schemeClr val="accent2">
                    <a:lumMod val="60000"/>
                    <a:lumOff val="40000"/>
                  </a:schemeClr>
                </a:solidFill>
                <a:latin typeface="Cambria" panose="02040503050406030204" pitchFamily="18" charset="0"/>
                <a:ea typeface="Cambria" panose="02040503050406030204" pitchFamily="18" charset="0"/>
              </a:rPr>
              <a:t>Nisroch</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his sons Adrammelech and </a:t>
            </a:r>
            <a:r>
              <a:rPr lang="en-US" sz="3600" b="0" i="1" u="none" strike="noStrike" baseline="0" dirty="0" err="1">
                <a:solidFill>
                  <a:schemeClr val="accent2">
                    <a:lumMod val="60000"/>
                    <a:lumOff val="40000"/>
                  </a:schemeClr>
                </a:solidFill>
                <a:latin typeface="Cambria" panose="02040503050406030204" pitchFamily="18" charset="0"/>
                <a:ea typeface="Cambria" panose="02040503050406030204" pitchFamily="18" charset="0"/>
              </a:rPr>
              <a:t>Sharezer</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struck him down with the sword. They ran away to the land of Ararat; his son Esarhaddon replaced him as king. </a:t>
            </a:r>
          </a:p>
        </p:txBody>
      </p:sp>
    </p:spTree>
    <p:extLst>
      <p:ext uri="{BB962C8B-B14F-4D97-AF65-F5344CB8AC3E}">
        <p14:creationId xmlns:p14="http://schemas.microsoft.com/office/powerpoint/2010/main" val="15882067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134168"/>
          </a:xfrm>
        </p:spPr>
        <p:txBody>
          <a:bodyPr>
            <a:noAutofit/>
          </a:bodyPr>
          <a:lstStyle/>
          <a:p>
            <a:r>
              <a:rPr lang="en-US" sz="4000" dirty="0"/>
              <a:t>Abrupt End of Assyrian Attack; the Death of Sennacherib (37:36-38)</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1395" y="1267603"/>
            <a:ext cx="8976376" cy="5221064"/>
          </a:xfrm>
        </p:spPr>
        <p:txBody>
          <a:bodyPr>
            <a:normAutofit lnSpcReduction="10000"/>
          </a:bodyPr>
          <a:lstStyle/>
          <a:p>
            <a:r>
              <a:rPr lang="en-US" dirty="0"/>
              <a:t>Here we have a brief, almost matter-of-fact report that God did what he </a:t>
            </a:r>
            <a:r>
              <a:rPr lang="en-US" b="1" i="1" dirty="0"/>
              <a:t>said</a:t>
            </a:r>
            <a:r>
              <a:rPr lang="en-US" dirty="0"/>
              <a:t> he would do. </a:t>
            </a:r>
          </a:p>
          <a:p>
            <a:r>
              <a:rPr lang="en-US" dirty="0"/>
              <a:t>He broke the morale of the Assyrian force with a single blow, whereupon Sennacherib obediently broke camp and headed for home, and eventually met </a:t>
            </a:r>
            <a:r>
              <a:rPr lang="en-US" b="1" i="1" dirty="0"/>
              <a:t>precisely</a:t>
            </a:r>
            <a:r>
              <a:rPr lang="en-US" dirty="0"/>
              <a:t> the fate that the LORD had </a:t>
            </a:r>
            <a:r>
              <a:rPr lang="en-US" b="1" i="1" dirty="0"/>
              <a:t>said</a:t>
            </a:r>
            <a:r>
              <a:rPr lang="en-US" dirty="0"/>
              <a:t> he would (cf. 37:7). </a:t>
            </a:r>
          </a:p>
          <a:p>
            <a:r>
              <a:rPr lang="en-US" dirty="0"/>
              <a:t>The towering tyrant is dispatched in just three verses! </a:t>
            </a:r>
          </a:p>
          <a:p>
            <a:r>
              <a:rPr lang="en-US" dirty="0"/>
              <a:t>All Hezekiah had to do, like his fathers of old, was to “</a:t>
            </a:r>
            <a:r>
              <a:rPr lang="en-US" i="1" dirty="0">
                <a:solidFill>
                  <a:srgbClr val="F4B183"/>
                </a:solidFill>
                <a:latin typeface="Cambria" panose="02040503050406030204" pitchFamily="18" charset="0"/>
                <a:ea typeface="Cambria" panose="02040503050406030204" pitchFamily="18" charset="0"/>
              </a:rPr>
              <a:t>Stand firm and see the salvation of the LORD</a:t>
            </a:r>
            <a:r>
              <a:rPr lang="en-US" dirty="0"/>
              <a:t>” (Exo 14:13). </a:t>
            </a:r>
          </a:p>
        </p:txBody>
      </p:sp>
      <p:sp>
        <p:nvSpPr>
          <p:cNvPr id="5" name="TextBox 4">
            <a:extLst>
              <a:ext uri="{FF2B5EF4-FFF2-40B4-BE49-F238E27FC236}">
                <a16:creationId xmlns:a16="http://schemas.microsoft.com/office/drawing/2014/main" id="{473CEB4F-3DFA-912D-B3D0-4705330BCE2B}"/>
              </a:ext>
            </a:extLst>
          </p:cNvPr>
          <p:cNvSpPr txBox="1"/>
          <p:nvPr/>
        </p:nvSpPr>
        <p:spPr>
          <a:xfrm>
            <a:off x="0" y="6488666"/>
            <a:ext cx="9144000" cy="369332"/>
          </a:xfrm>
          <a:prstGeom prst="rect">
            <a:avLst/>
          </a:prstGeom>
          <a:noFill/>
        </p:spPr>
        <p:txBody>
          <a:bodyPr wrap="square" rtlCol="0">
            <a:spAutoFit/>
          </a:bodyPr>
          <a:lstStyle/>
          <a:p>
            <a:pPr>
              <a:defRPr/>
            </a:pPr>
            <a:r>
              <a:rPr lang="en-US" dirty="0">
                <a:solidFill>
                  <a:prstClr val="white"/>
                </a:solidFill>
              </a:rPr>
              <a:t>Webb, Barry G.. </a:t>
            </a:r>
            <a:r>
              <a:rPr lang="en-US" i="1" dirty="0">
                <a:solidFill>
                  <a:prstClr val="white"/>
                </a:solidFill>
              </a:rPr>
              <a:t>The Message of Isaiah (The Bible Speaks Today Series) </a:t>
            </a:r>
            <a:r>
              <a:rPr lang="en-US" dirty="0">
                <a:solidFill>
                  <a:prstClr val="white"/>
                </a:solidFill>
              </a:rPr>
              <a:t>(pp. 153-154). </a:t>
            </a: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44020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1283299"/>
          </a:xfrm>
        </p:spPr>
        <p:txBody>
          <a:bodyPr>
            <a:noAutofit/>
          </a:bodyPr>
          <a:lstStyle/>
          <a:p>
            <a:r>
              <a:rPr lang="en-US" sz="4400" dirty="0"/>
              <a:t>The Deliverance of Jerusalem from Assyria (36-37)</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205740" y="1338242"/>
            <a:ext cx="8745961" cy="5250931"/>
          </a:xfrm>
        </p:spPr>
        <p:txBody>
          <a:bodyPr>
            <a:normAutofit/>
          </a:bodyPr>
          <a:lstStyle/>
          <a:p>
            <a:pPr marL="800100" indent="-571500">
              <a:spcBef>
                <a:spcPts val="600"/>
              </a:spcBef>
            </a:pPr>
            <a:r>
              <a:rPr lang="en-US" sz="3600" dirty="0"/>
              <a:t>This section unfolds as follows:</a:t>
            </a:r>
          </a:p>
          <a:p>
            <a:pPr marL="1143000" lvl="1" indent="-401638">
              <a:spcBef>
                <a:spcPts val="600"/>
              </a:spcBef>
            </a:pPr>
            <a:r>
              <a:rPr lang="en-US" dirty="0">
                <a:solidFill>
                  <a:schemeClr val="bg1">
                    <a:lumMod val="65000"/>
                  </a:schemeClr>
                </a:solidFill>
              </a:rPr>
              <a:t>The Assyrian Chief Adviser Addresses Hezekiah Though His Envoys </a:t>
            </a:r>
            <a:r>
              <a:rPr lang="en-US" dirty="0">
                <a:solidFill>
                  <a:srgbClr val="FFFF99"/>
                </a:solidFill>
              </a:rPr>
              <a:t>(36:1-10)</a:t>
            </a:r>
          </a:p>
          <a:p>
            <a:pPr marL="1143000" lvl="1" indent="-401638">
              <a:spcBef>
                <a:spcPts val="600"/>
              </a:spcBef>
            </a:pPr>
            <a:r>
              <a:rPr lang="en-US" dirty="0">
                <a:solidFill>
                  <a:schemeClr val="bg1">
                    <a:lumMod val="65000"/>
                  </a:schemeClr>
                </a:solidFill>
              </a:rPr>
              <a:t>The Assyrian Chief Adviser Appeals to the People of Jerusalem Sitting on the Wall </a:t>
            </a:r>
            <a:r>
              <a:rPr lang="en-US" dirty="0">
                <a:solidFill>
                  <a:srgbClr val="FFFF99"/>
                </a:solidFill>
              </a:rPr>
              <a:t>(36:11-20)</a:t>
            </a:r>
          </a:p>
          <a:p>
            <a:pPr marL="1143000" lvl="1" indent="-401638">
              <a:spcBef>
                <a:spcPts val="600"/>
              </a:spcBef>
            </a:pPr>
            <a:r>
              <a:rPr lang="en-US" dirty="0">
                <a:solidFill>
                  <a:schemeClr val="bg1">
                    <a:lumMod val="65000"/>
                  </a:schemeClr>
                </a:solidFill>
              </a:rPr>
              <a:t>Reactions to the Assyrian Ultimatum </a:t>
            </a:r>
            <a:r>
              <a:rPr lang="en-US" dirty="0">
                <a:solidFill>
                  <a:srgbClr val="FFFF99"/>
                </a:solidFill>
              </a:rPr>
              <a:t>(36:21-37:7)</a:t>
            </a:r>
          </a:p>
          <a:p>
            <a:pPr marL="1143000" lvl="1" indent="-401638">
              <a:spcBef>
                <a:spcPts val="600"/>
              </a:spcBef>
            </a:pPr>
            <a:r>
              <a:rPr lang="en-US" dirty="0">
                <a:solidFill>
                  <a:schemeClr val="bg1">
                    <a:lumMod val="65000"/>
                  </a:schemeClr>
                </a:solidFill>
              </a:rPr>
              <a:t>The King of Assyria’s Letter to Hezekiah </a:t>
            </a:r>
            <a:r>
              <a:rPr lang="en-US" dirty="0">
                <a:solidFill>
                  <a:srgbClr val="FFFF99"/>
                </a:solidFill>
              </a:rPr>
              <a:t>(37:8-13)</a:t>
            </a:r>
          </a:p>
          <a:p>
            <a:pPr marL="1143000" lvl="1" indent="-401638">
              <a:spcBef>
                <a:spcPts val="600"/>
              </a:spcBef>
            </a:pPr>
            <a:r>
              <a:rPr lang="en-US" dirty="0">
                <a:solidFill>
                  <a:schemeClr val="bg1">
                    <a:lumMod val="65000"/>
                  </a:schemeClr>
                </a:solidFill>
              </a:rPr>
              <a:t>Hezekiah’s Prayer </a:t>
            </a:r>
            <a:r>
              <a:rPr lang="en-US" dirty="0">
                <a:solidFill>
                  <a:srgbClr val="FFFF99"/>
                </a:solidFill>
              </a:rPr>
              <a:t>(37:14-20)</a:t>
            </a:r>
          </a:p>
          <a:p>
            <a:pPr marL="1143000" lvl="1" indent="-401638">
              <a:spcBef>
                <a:spcPts val="600"/>
              </a:spcBef>
            </a:pPr>
            <a:r>
              <a:rPr lang="en-US" dirty="0"/>
              <a:t>The LORD’s Response to the Prayer of Hezekiah </a:t>
            </a:r>
            <a:r>
              <a:rPr lang="en-US" dirty="0">
                <a:solidFill>
                  <a:srgbClr val="FFFF99"/>
                </a:solidFill>
              </a:rPr>
              <a:t>(37:21-38)</a:t>
            </a:r>
            <a:endParaRPr lang="en-US" dirty="0"/>
          </a:p>
          <a:p>
            <a:pPr marL="1143000" lvl="1" indent="-571500">
              <a:spcBef>
                <a:spcPts val="600"/>
              </a:spcBef>
            </a:pPr>
            <a:endParaRPr lang="en-US" sz="3100" dirty="0"/>
          </a:p>
          <a:p>
            <a:pPr marL="1143000" lvl="1" indent="-571500">
              <a:spcBef>
                <a:spcPts val="600"/>
              </a:spcBef>
            </a:pPr>
            <a:endParaRPr lang="en-US" sz="3100" dirty="0"/>
          </a:p>
        </p:txBody>
      </p:sp>
      <p:sp>
        <p:nvSpPr>
          <p:cNvPr id="5" name="TextBox 4">
            <a:extLst>
              <a:ext uri="{FF2B5EF4-FFF2-40B4-BE49-F238E27FC236}">
                <a16:creationId xmlns:a16="http://schemas.microsoft.com/office/drawing/2014/main" id="{473CEB4F-3DFA-912D-B3D0-4705330BCE2B}"/>
              </a:ext>
            </a:extLst>
          </p:cNvPr>
          <p:cNvSpPr txBox="1"/>
          <p:nvPr/>
        </p:nvSpPr>
        <p:spPr>
          <a:xfrm>
            <a:off x="0" y="6488666"/>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Oswalt, John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Isaiah (The NIV Application Commentary)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(pp. 398-399). </a:t>
            </a:r>
          </a:p>
        </p:txBody>
      </p:sp>
    </p:spTree>
    <p:extLst>
      <p:ext uri="{BB962C8B-B14F-4D97-AF65-F5344CB8AC3E}">
        <p14:creationId xmlns:p14="http://schemas.microsoft.com/office/powerpoint/2010/main" val="2081691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D3185-EF80-D9D1-F41B-C2D6768C7D37}"/>
              </a:ext>
            </a:extLst>
          </p:cNvPr>
          <p:cNvSpPr>
            <a:spLocks noGrp="1"/>
          </p:cNvSpPr>
          <p:nvPr>
            <p:ph type="title"/>
          </p:nvPr>
        </p:nvSpPr>
        <p:spPr>
          <a:xfrm>
            <a:off x="0" y="1"/>
            <a:ext cx="9144000" cy="1188719"/>
          </a:xfrm>
        </p:spPr>
        <p:txBody>
          <a:bodyPr>
            <a:noAutofit/>
          </a:bodyPr>
          <a:lstStyle/>
          <a:p>
            <a:r>
              <a:rPr lang="en-US" sz="4400" dirty="0"/>
              <a:t>Next Time</a:t>
            </a:r>
          </a:p>
        </p:txBody>
      </p:sp>
      <p:sp>
        <p:nvSpPr>
          <p:cNvPr id="3" name="Content Placeholder 2">
            <a:extLst>
              <a:ext uri="{FF2B5EF4-FFF2-40B4-BE49-F238E27FC236}">
                <a16:creationId xmlns:a16="http://schemas.microsoft.com/office/drawing/2014/main" id="{3CD6B5F8-336E-B215-E1ED-14D18AAAF821}"/>
              </a:ext>
            </a:extLst>
          </p:cNvPr>
          <p:cNvSpPr>
            <a:spLocks noGrp="1"/>
          </p:cNvSpPr>
          <p:nvPr>
            <p:ph idx="1"/>
          </p:nvPr>
        </p:nvSpPr>
        <p:spPr>
          <a:xfrm>
            <a:off x="364974" y="1284315"/>
            <a:ext cx="8525487" cy="5353398"/>
          </a:xfrm>
        </p:spPr>
        <p:txBody>
          <a:bodyPr>
            <a:normAutofit/>
          </a:bodyPr>
          <a:lstStyle/>
          <a:p>
            <a:pPr marL="0" indent="0">
              <a:buNone/>
            </a:pPr>
            <a:r>
              <a:rPr lang="en-US" sz="3600" dirty="0"/>
              <a:t>I plan to begin looking at Hezekiah’s Sickness and Recovery in </a:t>
            </a:r>
            <a:r>
              <a:rPr lang="en-US" sz="3600" dirty="0">
                <a:solidFill>
                  <a:srgbClr val="FFFF99"/>
                </a:solidFill>
              </a:rPr>
              <a:t>Isaiah 38</a:t>
            </a:r>
            <a:endParaRPr lang="en-US" sz="3600" dirty="0"/>
          </a:p>
          <a:p>
            <a:pPr marL="0" indent="0">
              <a:buNone/>
            </a:pPr>
            <a:r>
              <a:rPr lang="en-US" dirty="0"/>
              <a:t> </a:t>
            </a:r>
          </a:p>
        </p:txBody>
      </p:sp>
    </p:spTree>
    <p:extLst>
      <p:ext uri="{BB962C8B-B14F-4D97-AF65-F5344CB8AC3E}">
        <p14:creationId xmlns:p14="http://schemas.microsoft.com/office/powerpoint/2010/main" val="18372843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8848013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lnSpcReduction="10000"/>
          </a:bodyPr>
          <a:lstStyle/>
          <a:p>
            <a:r>
              <a:rPr lang="en-US" sz="3200" dirty="0"/>
              <a:t>Most Christians are happy to affirm that God ordains and brings about the good things that happen in this world.</a:t>
            </a:r>
          </a:p>
          <a:p>
            <a:r>
              <a:rPr lang="en-US" sz="3200" dirty="0"/>
              <a:t>But </a:t>
            </a:r>
            <a:r>
              <a:rPr lang="en-US" sz="3200" b="1" i="1" dirty="0"/>
              <a:t>many</a:t>
            </a:r>
            <a:r>
              <a:rPr lang="en-US" sz="3200" dirty="0"/>
              <a:t> Christians are squeamish about acknowledging that God </a:t>
            </a:r>
            <a:r>
              <a:rPr lang="en-US" sz="3200" b="1" i="1" dirty="0"/>
              <a:t>also</a:t>
            </a:r>
            <a:r>
              <a:rPr lang="en-US" sz="3200" dirty="0"/>
              <a:t> ordains and decrees even the evil acts of men in order to accomplish his ultimate sovereign purposes.</a:t>
            </a:r>
          </a:p>
          <a:p>
            <a:r>
              <a:rPr lang="en-US" sz="3200" dirty="0"/>
              <a:t>This passage is a clear illustration of that: God ordains the destructive power of an evil Assyrian king the reap havoc on many people in order to bring about the discipline of his people.</a:t>
            </a:r>
          </a:p>
          <a:p>
            <a:r>
              <a:rPr lang="en-US" sz="3200" dirty="0"/>
              <a:t>Have you ever struggled with the idea that God ordains evil? </a:t>
            </a:r>
          </a:p>
          <a:p>
            <a:endParaRPr lang="en-US" sz="3200" dirty="0"/>
          </a:p>
          <a:p>
            <a:pPr lvl="0"/>
            <a:endParaRPr lang="en-US" dirty="0"/>
          </a:p>
        </p:txBody>
      </p:sp>
    </p:spTree>
    <p:extLst>
      <p:ext uri="{BB962C8B-B14F-4D97-AF65-F5344CB8AC3E}">
        <p14:creationId xmlns:p14="http://schemas.microsoft.com/office/powerpoint/2010/main" val="4313616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3"/>
            <a:ext cx="9144000" cy="598322"/>
          </a:xfrm>
        </p:spPr>
        <p:txBody>
          <a:bodyPr>
            <a:normAutofit fontScale="90000"/>
          </a:bodyPr>
          <a:lstStyle/>
          <a:p>
            <a:r>
              <a:rPr lang="en-US" sz="4000" b="1" dirty="0"/>
              <a:t>Class Discussion Time</a:t>
            </a:r>
          </a:p>
        </p:txBody>
      </p:sp>
      <p:sp>
        <p:nvSpPr>
          <p:cNvPr id="4" name="Content Placeholder 3"/>
          <p:cNvSpPr>
            <a:spLocks noGrp="1"/>
          </p:cNvSpPr>
          <p:nvPr>
            <p:ph idx="1"/>
          </p:nvPr>
        </p:nvSpPr>
        <p:spPr>
          <a:xfrm>
            <a:off x="31630" y="722101"/>
            <a:ext cx="8991600" cy="6135900"/>
          </a:xfrm>
        </p:spPr>
        <p:txBody>
          <a:bodyPr>
            <a:normAutofit fontScale="85000" lnSpcReduction="10000"/>
          </a:bodyPr>
          <a:lstStyle/>
          <a:p>
            <a:r>
              <a:rPr lang="en-US" sz="3200" dirty="0"/>
              <a:t>The LORD held Sennacherib, a pagan ruler, accountable to recognize that his abilities and accomplishments as a world conqueror were not something that he had any right to boast about, since those things were given to him as a part of God’s sovereign decree.</a:t>
            </a:r>
          </a:p>
          <a:p>
            <a:r>
              <a:rPr lang="en-US" sz="3200" dirty="0"/>
              <a:t>It seems that pagans aren’t the only ones who need to be reminded of the fact that things which we are most proud of about ourselves were given to us by God and are no cause for boasting.</a:t>
            </a:r>
          </a:p>
          <a:p>
            <a:r>
              <a:rPr lang="en-US" sz="3200" dirty="0"/>
              <a:t>Paul in writing to the believers at Corinth had this to say: “</a:t>
            </a:r>
            <a:r>
              <a:rPr lang="en-US" sz="3200" i="1" dirty="0">
                <a:solidFill>
                  <a:srgbClr val="0000FF"/>
                </a:solidFill>
                <a:latin typeface="Cambria" panose="02040503050406030204" pitchFamily="18" charset="0"/>
                <a:ea typeface="Cambria" panose="02040503050406030204" pitchFamily="18" charset="0"/>
              </a:rPr>
              <a:t>For who makes you different from anyone else? What do you have that you did not receive? And if you did receive it, why do you boast as though you did not?</a:t>
            </a:r>
            <a:r>
              <a:rPr lang="en-US" sz="3200" dirty="0"/>
              <a:t>” (1Cor 4:7 NIV)</a:t>
            </a:r>
          </a:p>
          <a:p>
            <a:r>
              <a:rPr lang="en-US" sz="3200" dirty="0"/>
              <a:t>Do you sometimes find yourself forgetting this as you think about your talents abilities and/</a:t>
            </a:r>
            <a:r>
              <a:rPr lang="en-US" sz="3200"/>
              <a:t>or accomplishments?</a:t>
            </a:r>
            <a:endParaRPr lang="en-US" sz="3200" dirty="0"/>
          </a:p>
          <a:p>
            <a:endParaRPr lang="en-US" sz="3200" dirty="0"/>
          </a:p>
          <a:p>
            <a:pPr lvl="0"/>
            <a:endParaRPr lang="en-US" dirty="0"/>
          </a:p>
        </p:txBody>
      </p:sp>
    </p:spTree>
    <p:extLst>
      <p:ext uri="{BB962C8B-B14F-4D97-AF65-F5344CB8AC3E}">
        <p14:creationId xmlns:p14="http://schemas.microsoft.com/office/powerpoint/2010/main" val="41960202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2"/>
            <a:ext cx="9144000" cy="1098847"/>
          </a:xfrm>
        </p:spPr>
        <p:txBody>
          <a:bodyPr>
            <a:noAutofit/>
          </a:bodyPr>
          <a:lstStyle/>
          <a:p>
            <a:r>
              <a:rPr lang="en-US" sz="4000" dirty="0"/>
              <a:t>The LORD’s Response to the Prayer of Hezekiah (37:21-38)</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31395" y="1142019"/>
            <a:ext cx="8976376" cy="5659076"/>
          </a:xfrm>
        </p:spPr>
        <p:txBody>
          <a:bodyPr>
            <a:normAutofit fontScale="92500" lnSpcReduction="10000"/>
          </a:bodyPr>
          <a:lstStyle/>
          <a:p>
            <a:pPr marL="800100" indent="-571500">
              <a:spcBef>
                <a:spcPts val="600"/>
              </a:spcBef>
            </a:pPr>
            <a:r>
              <a:rPr lang="en-US" sz="3600" dirty="0"/>
              <a:t>The LORD responds to Hezekiah’s prayer: </a:t>
            </a:r>
          </a:p>
          <a:p>
            <a:pPr marL="1143000" lvl="1" indent="-571500">
              <a:spcBef>
                <a:spcPts val="600"/>
              </a:spcBef>
            </a:pPr>
            <a:r>
              <a:rPr lang="en-US" sz="3200" dirty="0"/>
              <a:t>First </a:t>
            </a:r>
            <a:r>
              <a:rPr lang="en-US" sz="3200" b="1" i="1" dirty="0"/>
              <a:t>by speaking </a:t>
            </a:r>
            <a:r>
              <a:rPr lang="en-US" sz="3200" dirty="0"/>
              <a:t>to Hezekiah through the prophet Isaiah </a:t>
            </a:r>
          </a:p>
          <a:p>
            <a:pPr marL="1143000" lvl="1" indent="-571500">
              <a:spcBef>
                <a:spcPts val="600"/>
              </a:spcBef>
            </a:pPr>
            <a:r>
              <a:rPr lang="en-US" sz="3200" dirty="0"/>
              <a:t>Then by </a:t>
            </a:r>
            <a:r>
              <a:rPr lang="en-US" sz="3200" b="1" i="1" dirty="0"/>
              <a:t>taking acti</a:t>
            </a:r>
            <a:r>
              <a:rPr lang="en-US" sz="3200" dirty="0"/>
              <a:t>on</a:t>
            </a:r>
            <a:r>
              <a:rPr lang="en-US" sz="3200" baseline="30000" dirty="0">
                <a:solidFill>
                  <a:prstClr val="white"/>
                </a:solidFill>
              </a:rPr>
              <a:t> </a:t>
            </a:r>
            <a:endParaRPr lang="en-US" sz="3200" dirty="0"/>
          </a:p>
          <a:p>
            <a:pPr marL="800100" indent="-571500">
              <a:spcBef>
                <a:spcPts val="600"/>
              </a:spcBef>
            </a:pPr>
            <a:r>
              <a:rPr lang="en-US" sz="3600" dirty="0"/>
              <a:t>The LORD’s response can be logically divided into three parts:</a:t>
            </a:r>
            <a:r>
              <a:rPr lang="en-US" sz="3600" baseline="30000" dirty="0">
                <a:solidFill>
                  <a:prstClr val="white"/>
                </a:solidFill>
              </a:rPr>
              <a:t> </a:t>
            </a:r>
            <a:endParaRPr lang="en-US" sz="3600" dirty="0"/>
          </a:p>
          <a:p>
            <a:pPr marL="1143000" lvl="1" indent="-571500">
              <a:spcBef>
                <a:spcPts val="600"/>
              </a:spcBef>
            </a:pPr>
            <a:r>
              <a:rPr lang="en-US" sz="3200" dirty="0"/>
              <a:t>The LORD Mocks Sennacherib </a:t>
            </a:r>
            <a:r>
              <a:rPr lang="en-US" sz="3200" dirty="0">
                <a:solidFill>
                  <a:srgbClr val="FFFF99"/>
                </a:solidFill>
              </a:rPr>
              <a:t>(37:22-29) </a:t>
            </a:r>
          </a:p>
          <a:p>
            <a:pPr marL="1143000" lvl="1" indent="-571500">
              <a:spcBef>
                <a:spcPts val="600"/>
              </a:spcBef>
            </a:pPr>
            <a:r>
              <a:rPr lang="en-US" sz="3200" dirty="0"/>
              <a:t>The LORD makes </a:t>
            </a:r>
            <a:r>
              <a:rPr lang="en-US" sz="3200" b="1" i="1" dirty="0"/>
              <a:t>two</a:t>
            </a:r>
            <a:r>
              <a:rPr lang="en-US" sz="3200" dirty="0"/>
              <a:t> promises to Hezekiah:</a:t>
            </a:r>
            <a:r>
              <a:rPr lang="en-US" sz="3200" b="1" i="1" dirty="0"/>
              <a:t> </a:t>
            </a:r>
          </a:p>
          <a:p>
            <a:pPr marL="1485900" lvl="2" indent="-571500">
              <a:spcBef>
                <a:spcPts val="600"/>
              </a:spcBef>
            </a:pPr>
            <a:r>
              <a:rPr lang="en-US" sz="2800" dirty="0"/>
              <a:t>Normal Sowing and Reaping Resumed By the Third Year </a:t>
            </a:r>
            <a:r>
              <a:rPr lang="en-US" sz="2800" dirty="0">
                <a:solidFill>
                  <a:srgbClr val="FFFF99"/>
                </a:solidFill>
              </a:rPr>
              <a:t>(37:30-32)</a:t>
            </a:r>
          </a:p>
          <a:p>
            <a:pPr marL="1485900" lvl="2" indent="-571500">
              <a:spcBef>
                <a:spcPts val="600"/>
              </a:spcBef>
            </a:pPr>
            <a:r>
              <a:rPr lang="en-US" sz="2800" dirty="0"/>
              <a:t>Jerusalem Will Not Be Attacked </a:t>
            </a:r>
            <a:r>
              <a:rPr lang="en-US" sz="2800" dirty="0">
                <a:solidFill>
                  <a:srgbClr val="FFFF99"/>
                </a:solidFill>
              </a:rPr>
              <a:t>(37:33-35)</a:t>
            </a:r>
          </a:p>
          <a:p>
            <a:pPr marL="1143000" lvl="1" indent="-571500">
              <a:spcBef>
                <a:spcPts val="600"/>
              </a:spcBef>
            </a:pPr>
            <a:r>
              <a:rPr lang="en-US" sz="3200" dirty="0"/>
              <a:t>An Abrupt End to the Assyrian Attack; the Death of Sennacherib </a:t>
            </a:r>
            <a:r>
              <a:rPr lang="en-US" sz="3200" dirty="0">
                <a:solidFill>
                  <a:srgbClr val="FFFF99"/>
                </a:solidFill>
              </a:rPr>
              <a:t>(37:36-38)</a:t>
            </a:r>
            <a:endParaRPr lang="en-US" sz="3100" dirty="0">
              <a:solidFill>
                <a:srgbClr val="FFFF99"/>
              </a:solidFill>
            </a:endParaRPr>
          </a:p>
          <a:p>
            <a:pPr marL="1143000" lvl="1" indent="-571500">
              <a:spcBef>
                <a:spcPts val="600"/>
              </a:spcBef>
            </a:pPr>
            <a:endParaRPr lang="en-US" sz="3100" dirty="0"/>
          </a:p>
          <a:p>
            <a:pPr marL="1143000" lvl="1" indent="-571500">
              <a:spcBef>
                <a:spcPts val="600"/>
              </a:spcBef>
            </a:pPr>
            <a:endParaRPr lang="en-US" sz="3100" dirty="0"/>
          </a:p>
        </p:txBody>
      </p:sp>
    </p:spTree>
    <p:extLst>
      <p:ext uri="{BB962C8B-B14F-4D97-AF65-F5344CB8AC3E}">
        <p14:creationId xmlns:p14="http://schemas.microsoft.com/office/powerpoint/2010/main" val="35410187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702480"/>
          </a:xfrm>
        </p:spPr>
        <p:txBody>
          <a:bodyPr>
            <a:noAutofit/>
          </a:bodyPr>
          <a:lstStyle/>
          <a:p>
            <a:r>
              <a:rPr lang="en-US" sz="3600" dirty="0"/>
              <a:t>The LORD Mocks Sennacherib (37:21-29)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871231"/>
            <a:ext cx="8849665" cy="5986769"/>
          </a:xfrm>
        </p:spPr>
        <p:txBody>
          <a:bodyPr>
            <a:normAutofit fontScale="85000" lnSpcReduction="20000"/>
          </a:bodyPr>
          <a:lstStyle/>
          <a:p>
            <a:pPr marL="0" indent="0">
              <a:buNone/>
            </a:pPr>
            <a:r>
              <a:rPr lang="en-US" sz="3600" baseline="30000" dirty="0">
                <a:latin typeface="Cambria" panose="02040503050406030204" pitchFamily="18" charset="0"/>
                <a:ea typeface="Cambria" panose="02040503050406030204" pitchFamily="18" charset="0"/>
              </a:rPr>
              <a:t>37:21</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Isaiah son of Amoz sent this message to Hezekiah: “This is what the LORD God of Israel has said: ‘As to what you have prayed to me concerning King Sennacherib of Assyria, </a:t>
            </a:r>
            <a:r>
              <a:rPr lang="en-US" sz="3600" baseline="30000" dirty="0">
                <a:latin typeface="Cambria" panose="02040503050406030204" pitchFamily="18" charset="0"/>
                <a:ea typeface="Cambria" panose="02040503050406030204" pitchFamily="18" charset="0"/>
              </a:rPr>
              <a:t>22</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this is what the LORD says about him: “‘The virgin daughter Zion despises you—she makes fun of you; daughter Jerusalem shakes her head after you. </a:t>
            </a:r>
            <a:r>
              <a:rPr lang="en-US" sz="3600" baseline="30000" dirty="0">
                <a:latin typeface="Cambria" panose="02040503050406030204" pitchFamily="18" charset="0"/>
                <a:ea typeface="Cambria" panose="02040503050406030204" pitchFamily="18" charset="0"/>
              </a:rPr>
              <a:t>23</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“‘Whom have you taunted and hurled insults at? At whom have you shouted and looked so arrogantly? At the Holy One of Israel! </a:t>
            </a:r>
            <a:r>
              <a:rPr lang="en-US" sz="3600" baseline="30000" dirty="0">
                <a:latin typeface="Cambria" panose="02040503050406030204" pitchFamily="18" charset="0"/>
                <a:ea typeface="Cambria" panose="02040503050406030204" pitchFamily="18" charset="0"/>
              </a:rPr>
              <a:t>24</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Through your messengers you taunted the Lord, “With my many chariots I climbed up the high mountains, the slopes of Lebanon. I cut down its tall cedars and its best evergreens. I invaded its remotest regions, its thickest woods. </a:t>
            </a:r>
            <a:r>
              <a:rPr lang="en-US" sz="3600" baseline="30000" dirty="0">
                <a:latin typeface="Cambria" panose="02040503050406030204" pitchFamily="18" charset="0"/>
                <a:ea typeface="Cambria" panose="02040503050406030204" pitchFamily="18" charset="0"/>
              </a:rPr>
              <a:t>25</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dug wells and drank water. With the soles of my feet I dried up all the rivers of Egypt.</a:t>
            </a:r>
            <a:r>
              <a:rPr lang="en-US" sz="3600" i="1" dirty="0">
                <a:solidFill>
                  <a:schemeClr val="accent2">
                    <a:lumMod val="60000"/>
                    <a:lumOff val="40000"/>
                  </a:schemeClr>
                </a:solidFill>
                <a:latin typeface="Cambria" panose="02040503050406030204" pitchFamily="18" charset="0"/>
                <a:ea typeface="Cambria" panose="02040503050406030204" pitchFamily="18" charset="0"/>
              </a:rPr>
              <a:t>”’</a:t>
            </a:r>
            <a:endPar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5565241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E2CD9-75A4-2178-1A42-CFCB9020AE8B}"/>
              </a:ext>
            </a:extLst>
          </p:cNvPr>
          <p:cNvSpPr>
            <a:spLocks noGrp="1"/>
          </p:cNvSpPr>
          <p:nvPr>
            <p:ph type="title"/>
          </p:nvPr>
        </p:nvSpPr>
        <p:spPr>
          <a:xfrm>
            <a:off x="0" y="-1"/>
            <a:ext cx="9144000" cy="753498"/>
          </a:xfrm>
        </p:spPr>
        <p:txBody>
          <a:bodyPr>
            <a:noAutofit/>
          </a:bodyPr>
          <a:lstStyle/>
          <a:p>
            <a:r>
              <a:rPr lang="en-US" sz="3600" dirty="0"/>
              <a:t>The LORD Mocks Sennacherib (37:21-29)</a:t>
            </a:r>
          </a:p>
        </p:txBody>
      </p:sp>
      <p:sp>
        <p:nvSpPr>
          <p:cNvPr id="3" name="Content Placeholder 2">
            <a:extLst>
              <a:ext uri="{FF2B5EF4-FFF2-40B4-BE49-F238E27FC236}">
                <a16:creationId xmlns:a16="http://schemas.microsoft.com/office/drawing/2014/main" id="{E4D25296-EA53-9F7B-5998-75DCAC10A8E8}"/>
              </a:ext>
            </a:extLst>
          </p:cNvPr>
          <p:cNvSpPr>
            <a:spLocks noGrp="1"/>
          </p:cNvSpPr>
          <p:nvPr>
            <p:ph idx="1"/>
          </p:nvPr>
        </p:nvSpPr>
        <p:spPr>
          <a:xfrm>
            <a:off x="196223" y="753497"/>
            <a:ext cx="8849665" cy="6104503"/>
          </a:xfrm>
        </p:spPr>
        <p:txBody>
          <a:bodyPr>
            <a:normAutofit fontScale="92500" lnSpcReduction="10000"/>
          </a:bodyPr>
          <a:lstStyle/>
          <a:p>
            <a:pPr marL="0" indent="0">
              <a:buNone/>
            </a:pPr>
            <a:r>
              <a:rPr lang="en-US" sz="3600" baseline="30000" dirty="0">
                <a:latin typeface="Cambria" panose="02040503050406030204" pitchFamily="18" charset="0"/>
                <a:ea typeface="Cambria" panose="02040503050406030204" pitchFamily="18" charset="0"/>
              </a:rPr>
              <a:t>37:26 </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“Certainly you must have heard! Long ago I worked it out, in ancient times I planned it, and now I am bringing it to pass. The plan is this: Fortified cities will crash into heaps of ruins. </a:t>
            </a:r>
            <a:r>
              <a:rPr lang="en-US" sz="3600" baseline="30000" dirty="0">
                <a:latin typeface="Cambria" panose="02040503050406030204" pitchFamily="18" charset="0"/>
                <a:ea typeface="Cambria" panose="02040503050406030204" pitchFamily="18" charset="0"/>
              </a:rPr>
              <a:t>27</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Their residents are powerless; they are terrified and ashamed. They are as short-lived as plants in the field or green vegetation. They are as short-lived as grass on the rooftops when it is scorched  by the east wind. </a:t>
            </a:r>
            <a:r>
              <a:rPr lang="en-US" sz="3600" baseline="30000" dirty="0">
                <a:latin typeface="Cambria" panose="02040503050406030204" pitchFamily="18" charset="0"/>
                <a:ea typeface="Cambria" panose="02040503050406030204" pitchFamily="18" charset="0"/>
              </a:rPr>
              <a:t>28</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I know where you live and everything you do and how you rage against me.</a:t>
            </a:r>
            <a:r>
              <a:rPr lang="en-US" sz="3600" baseline="30000" dirty="0">
                <a:latin typeface="Cambria" panose="02040503050406030204" pitchFamily="18" charset="0"/>
                <a:ea typeface="Cambria" panose="02040503050406030204" pitchFamily="18" charset="0"/>
              </a:rPr>
              <a:t>29</a:t>
            </a:r>
            <a:r>
              <a:rPr lang="en-US" sz="36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Because you rage against me and the uproar you create has reached my ears, I will put my hook in your nose, and my bit between your lips, and I will lead you back the way you came. </a:t>
            </a:r>
          </a:p>
        </p:txBody>
      </p:sp>
    </p:spTree>
    <p:extLst>
      <p:ext uri="{BB962C8B-B14F-4D97-AF65-F5344CB8AC3E}">
        <p14:creationId xmlns:p14="http://schemas.microsoft.com/office/powerpoint/2010/main" val="11636471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157714"/>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rPr>
              <a:t>37:21</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Isaiah son of Amoz sent this message to Hezekiah</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“This is what the LORD God of Israel has said: ‘As to what you have prayed to me concerning King Sennacherib of Assyria…</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330394"/>
            <a:ext cx="8582802" cy="5231309"/>
          </a:xfrm>
        </p:spPr>
        <p:txBody>
          <a:bodyPr>
            <a:normAutofit/>
          </a:bodyPr>
          <a:lstStyle/>
          <a:p>
            <a:r>
              <a:rPr lang="en-US" dirty="0"/>
              <a:t>The LORD sends a reply the Hezekiah’s prayer through the prophet Isaiah.</a:t>
            </a:r>
          </a:p>
          <a:p>
            <a:r>
              <a:rPr lang="en-US" dirty="0"/>
              <a:t>Oftentimes a prophet went directly to the person concerned to convey his message, but </a:t>
            </a:r>
            <a:r>
              <a:rPr lang="en-US" b="1" i="1" dirty="0"/>
              <a:t>here</a:t>
            </a:r>
            <a:r>
              <a:rPr lang="en-US" dirty="0"/>
              <a:t> we see that Isaiah choses to send the LORD’s reply to Hezekiah by a </a:t>
            </a:r>
            <a:r>
              <a:rPr lang="en-US" b="1" i="1" dirty="0"/>
              <a:t>messenger</a:t>
            </a:r>
            <a:r>
              <a:rPr lang="en-US" dirty="0"/>
              <a:t>.</a:t>
            </a:r>
          </a:p>
          <a:p>
            <a:r>
              <a:rPr lang="en-US" dirty="0"/>
              <a:t>Most likely this reply was given in writing.</a:t>
            </a:r>
          </a:p>
          <a:p>
            <a:r>
              <a:rPr lang="en-US" dirty="0"/>
              <a:t>It may be that Isaiah chose this approach so that the written Word of God would stand in </a:t>
            </a:r>
            <a:r>
              <a:rPr lang="en-US" b="1" i="1" dirty="0"/>
              <a:t>contrast</a:t>
            </a:r>
            <a:r>
              <a:rPr lang="en-US" dirty="0"/>
              <a:t> to the blasphemous written word of the Assyrian king.</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Young, Edward J.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The Book of Isaiah – Volume 2</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Eerdmans; p. 487</a:t>
            </a:r>
          </a:p>
        </p:txBody>
      </p:sp>
    </p:spTree>
    <p:extLst>
      <p:ext uri="{BB962C8B-B14F-4D97-AF65-F5344CB8AC3E}">
        <p14:creationId xmlns:p14="http://schemas.microsoft.com/office/powerpoint/2010/main" val="23659987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27152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lvl="0" algn="l">
              <a:spcBef>
                <a:spcPts val="750"/>
              </a:spcBef>
              <a:defRPr/>
            </a:pPr>
            <a:r>
              <a:rPr lang="en-US" sz="2400" b="0" baseline="30000" dirty="0">
                <a:solidFill>
                  <a:prstClr val="white"/>
                </a:solidFill>
                <a:latin typeface="Cambria" panose="02040503050406030204" pitchFamily="18" charset="0"/>
                <a:ea typeface="Cambria" panose="02040503050406030204" pitchFamily="18" charset="0"/>
              </a:rPr>
              <a:t>37:22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this is what the LORD says about him </a:t>
            </a:r>
            <a:r>
              <a:rPr lang="en-US" sz="2400" b="0" i="1" dirty="0">
                <a:solidFill>
                  <a:schemeClr val="accent2">
                    <a:lumMod val="60000"/>
                    <a:lumOff val="40000"/>
                  </a:schemeClr>
                </a:solidFill>
                <a:latin typeface="Cambria" panose="02040503050406030204" pitchFamily="18" charset="0"/>
                <a:ea typeface="Cambria" panose="02040503050406030204" pitchFamily="18" charset="0"/>
              </a:rPr>
              <a:t>[i.e. King Sennacherib]</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“‘The </a:t>
            </a:r>
            <a:r>
              <a:rPr lang="en-US" sz="2400" i="1" u="none" strike="noStrike" baseline="0" dirty="0">
                <a:solidFill>
                  <a:schemeClr val="accent2"/>
                </a:solidFill>
                <a:latin typeface="Cambria" panose="02040503050406030204" pitchFamily="18" charset="0"/>
                <a:ea typeface="Cambria" panose="02040503050406030204" pitchFamily="18" charset="0"/>
              </a:rPr>
              <a:t>virgin daughter Zion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despises </a:t>
            </a:r>
            <a:r>
              <a:rPr lang="en-US" sz="2400" i="1" u="none" strike="noStrike" baseline="0" dirty="0">
                <a:solidFill>
                  <a:schemeClr val="accent2"/>
                </a:solidFill>
                <a:latin typeface="Cambria" panose="02040503050406030204" pitchFamily="18" charset="0"/>
                <a:ea typeface="Cambria" panose="02040503050406030204" pitchFamily="18" charset="0"/>
              </a:rPr>
              <a:t>you</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—she makes fun of </a:t>
            </a:r>
            <a:r>
              <a:rPr lang="en-US" sz="2400" i="1" u="none" strike="noStrike" baseline="0" dirty="0">
                <a:solidFill>
                  <a:schemeClr val="accent2"/>
                </a:solidFill>
                <a:latin typeface="Cambria" panose="02040503050406030204" pitchFamily="18" charset="0"/>
                <a:ea typeface="Cambria" panose="02040503050406030204" pitchFamily="18" charset="0"/>
              </a:rPr>
              <a:t>you</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daughter Jerusalem </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shakes her head after you.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463826"/>
            <a:ext cx="8582802" cy="5024842"/>
          </a:xfrm>
        </p:spPr>
        <p:txBody>
          <a:bodyPr>
            <a:normAutofit fontScale="92500" lnSpcReduction="20000"/>
          </a:bodyPr>
          <a:lstStyle/>
          <a:p>
            <a:r>
              <a:rPr lang="en-US" dirty="0"/>
              <a:t>Although the LORD’s word is a reply </a:t>
            </a:r>
            <a:r>
              <a:rPr lang="en-US" b="1" i="1" dirty="0"/>
              <a:t>to Hezekiah</a:t>
            </a:r>
            <a:r>
              <a:rPr lang="en-US" dirty="0"/>
              <a:t>, the first “</a:t>
            </a:r>
            <a:r>
              <a:rPr lang="en-US" i="1" dirty="0">
                <a:solidFill>
                  <a:schemeClr val="accent2">
                    <a:lumMod val="60000"/>
                    <a:lumOff val="40000"/>
                  </a:schemeClr>
                </a:solidFill>
                <a:latin typeface="Cambria" panose="02040503050406030204" pitchFamily="18" charset="0"/>
                <a:ea typeface="Cambria" panose="02040503050406030204" pitchFamily="18" charset="0"/>
              </a:rPr>
              <a:t>you</a:t>
            </a:r>
            <a:r>
              <a:rPr lang="en-US" dirty="0"/>
              <a:t>” to whom the LORD speaks is, in fact, </a:t>
            </a:r>
            <a:r>
              <a:rPr lang="en-US" b="1" i="1" dirty="0"/>
              <a:t>Sennacherib</a:t>
            </a:r>
            <a:r>
              <a:rPr lang="en-US" dirty="0"/>
              <a:t>.</a:t>
            </a:r>
          </a:p>
          <a:p>
            <a:r>
              <a:rPr lang="en-US" dirty="0"/>
              <a:t>Sennacherib is described here as being despised and made fun of by the “</a:t>
            </a:r>
            <a:r>
              <a:rPr lang="en-US" i="1" dirty="0">
                <a:solidFill>
                  <a:schemeClr val="accent2">
                    <a:lumMod val="60000"/>
                    <a:lumOff val="40000"/>
                  </a:schemeClr>
                </a:solidFill>
                <a:latin typeface="Cambria" panose="02040503050406030204" pitchFamily="18" charset="0"/>
                <a:ea typeface="Cambria" panose="02040503050406030204" pitchFamily="18" charset="0"/>
              </a:rPr>
              <a:t>virgin daughter Zion</a:t>
            </a:r>
            <a:r>
              <a:rPr lang="en-US" dirty="0"/>
              <a:t>” and “</a:t>
            </a:r>
            <a:r>
              <a:rPr lang="en-US" i="1" dirty="0">
                <a:solidFill>
                  <a:schemeClr val="accent2">
                    <a:lumMod val="60000"/>
                    <a:lumOff val="40000"/>
                  </a:schemeClr>
                </a:solidFill>
                <a:latin typeface="Cambria" panose="02040503050406030204" pitchFamily="18" charset="0"/>
                <a:ea typeface="Cambria" panose="02040503050406030204" pitchFamily="18" charset="0"/>
              </a:rPr>
              <a:t>daughter Jerusalem</a:t>
            </a:r>
            <a:r>
              <a:rPr lang="en-US" dirty="0"/>
              <a:t>”.</a:t>
            </a:r>
          </a:p>
          <a:p>
            <a:r>
              <a:rPr lang="en-US" dirty="0"/>
              <a:t>It was not unusual in the Old Testament to refer to a city as a “</a:t>
            </a:r>
            <a:r>
              <a:rPr lang="en-US" i="1" dirty="0">
                <a:solidFill>
                  <a:schemeClr val="accent2">
                    <a:lumMod val="60000"/>
                    <a:lumOff val="40000"/>
                  </a:schemeClr>
                </a:solidFill>
                <a:latin typeface="Cambria" panose="02040503050406030204" pitchFamily="18" charset="0"/>
                <a:ea typeface="Cambria" panose="02040503050406030204" pitchFamily="18" charset="0"/>
              </a:rPr>
              <a:t>daughter</a:t>
            </a:r>
            <a:r>
              <a:rPr lang="en-US" dirty="0"/>
              <a:t>”:</a:t>
            </a:r>
          </a:p>
          <a:p>
            <a:pPr lvl="1"/>
            <a:r>
              <a:rPr lang="en-US" dirty="0"/>
              <a:t>In Ps 45:12 it refers to the “</a:t>
            </a:r>
            <a:r>
              <a:rPr lang="en-US" i="1" dirty="0">
                <a:solidFill>
                  <a:schemeClr val="accent2">
                    <a:lumMod val="60000"/>
                    <a:lumOff val="40000"/>
                  </a:schemeClr>
                </a:solidFill>
                <a:latin typeface="Cambria" panose="02040503050406030204" pitchFamily="18" charset="0"/>
                <a:ea typeface="Cambria" panose="02040503050406030204" pitchFamily="18" charset="0"/>
              </a:rPr>
              <a:t>daughter of Tyre</a:t>
            </a:r>
            <a:r>
              <a:rPr lang="en-US" dirty="0"/>
              <a:t>”</a:t>
            </a:r>
          </a:p>
          <a:p>
            <a:pPr lvl="1"/>
            <a:r>
              <a:rPr lang="en-US" dirty="0"/>
              <a:t>In Ps 137:8; Jer 50:42; 51:33 – “</a:t>
            </a:r>
            <a:r>
              <a:rPr lang="en-US" i="1" dirty="0">
                <a:solidFill>
                  <a:schemeClr val="accent2">
                    <a:lumMod val="60000"/>
                    <a:lumOff val="40000"/>
                  </a:schemeClr>
                </a:solidFill>
                <a:latin typeface="Cambria" panose="02040503050406030204" pitchFamily="18" charset="0"/>
                <a:ea typeface="Cambria" panose="02040503050406030204" pitchFamily="18" charset="0"/>
              </a:rPr>
              <a:t>daughter of Babylon</a:t>
            </a:r>
            <a:r>
              <a:rPr lang="en-US" dirty="0"/>
              <a:t>” </a:t>
            </a:r>
          </a:p>
          <a:p>
            <a:pPr lvl="1"/>
            <a:r>
              <a:rPr lang="en-US" dirty="0"/>
              <a:t>In Lam 4:21 – “</a:t>
            </a:r>
            <a:r>
              <a:rPr lang="en-US" i="1" dirty="0">
                <a:solidFill>
                  <a:schemeClr val="accent2">
                    <a:lumMod val="60000"/>
                    <a:lumOff val="40000"/>
                  </a:schemeClr>
                </a:solidFill>
                <a:latin typeface="Cambria" panose="02040503050406030204" pitchFamily="18" charset="0"/>
                <a:ea typeface="Cambria" panose="02040503050406030204" pitchFamily="18" charset="0"/>
              </a:rPr>
              <a:t>daughter of  Edom</a:t>
            </a:r>
            <a:r>
              <a:rPr lang="en-US" dirty="0"/>
              <a:t>”</a:t>
            </a:r>
          </a:p>
          <a:p>
            <a:r>
              <a:rPr lang="en-US" dirty="0"/>
              <a:t>This idiom arises  from the fact that the Hebrew words for “city” and “land” are both feminine and lead naturally to this kind of personification.</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(pp.741-742)</a:t>
            </a:r>
          </a:p>
        </p:txBody>
      </p:sp>
    </p:spTree>
    <p:extLst>
      <p:ext uri="{BB962C8B-B14F-4D97-AF65-F5344CB8AC3E}">
        <p14:creationId xmlns:p14="http://schemas.microsoft.com/office/powerpoint/2010/main" val="17029788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617549-0D4E-83AC-C4C0-5032F9ED1ADC}"/>
              </a:ext>
            </a:extLst>
          </p:cNvPr>
          <p:cNvSpPr>
            <a:spLocks noGrp="1"/>
          </p:cNvSpPr>
          <p:nvPr>
            <p:ph type="title"/>
          </p:nvPr>
        </p:nvSpPr>
        <p:spPr/>
        <p:txBody>
          <a:bodyPr/>
          <a:lstStyle/>
          <a:p>
            <a:endParaRPr lang="en-US" dirty="0"/>
          </a:p>
        </p:txBody>
      </p:sp>
      <p:sp>
        <p:nvSpPr>
          <p:cNvPr id="8" name="Title 1">
            <a:extLst>
              <a:ext uri="{FF2B5EF4-FFF2-40B4-BE49-F238E27FC236}">
                <a16:creationId xmlns:a16="http://schemas.microsoft.com/office/drawing/2014/main" id="{70F7D930-7AE4-D22C-3C88-BE0E516600FB}"/>
              </a:ext>
            </a:extLst>
          </p:cNvPr>
          <p:cNvSpPr txBox="1">
            <a:spLocks/>
          </p:cNvSpPr>
          <p:nvPr/>
        </p:nvSpPr>
        <p:spPr>
          <a:xfrm>
            <a:off x="0" y="3"/>
            <a:ext cx="9144000" cy="1271523"/>
          </a:xfrm>
          <a:prstGeom prst="rect">
            <a:avLst/>
          </a:prstGeom>
          <a:solidFill>
            <a:schemeClr val="tx1"/>
          </a:solidFill>
          <a:ln w="25400">
            <a:solidFill>
              <a:srgbClr val="FFFF99"/>
            </a:solidFill>
          </a:ln>
        </p:spPr>
        <p:txBody>
          <a:bodyPr vert="horz" lIns="91440" tIns="45720" rIns="91440" bIns="45720" rtlCol="0" anchor="ctr">
            <a:noAutofit/>
          </a:bodyPr>
          <a:lstStyle>
            <a:lvl1pPr algn="ctr" defTabSz="685800" rtl="0" eaLnBrk="1" latinLnBrk="0" hangingPunct="1">
              <a:lnSpc>
                <a:spcPct val="90000"/>
              </a:lnSpc>
              <a:spcBef>
                <a:spcPct val="0"/>
              </a:spcBef>
              <a:buNone/>
              <a:defRPr sz="4800" b="1" kern="1200">
                <a:solidFill>
                  <a:srgbClr val="FFFF99"/>
                </a:solidFill>
                <a:latin typeface="Century Gothic" panose="020B0502020202020204" pitchFamily="34" charset="0"/>
                <a:ea typeface="+mj-ea"/>
                <a:cs typeface="+mj-cs"/>
              </a:defRPr>
            </a:lvl1pPr>
          </a:lstStyle>
          <a:p>
            <a:pPr marL="0" marR="0" lvl="0" indent="0" algn="l" defTabSz="685800" rtl="0" eaLnBrk="1" fontAlgn="auto" latinLnBrk="0" hangingPunct="1">
              <a:lnSpc>
                <a:spcPct val="90000"/>
              </a:lnSpc>
              <a:spcBef>
                <a:spcPts val="750"/>
              </a:spcBef>
              <a:spcAft>
                <a:spcPts val="0"/>
              </a:spcAft>
              <a:buClrTx/>
              <a:buSzTx/>
              <a:buFontTx/>
              <a:buNone/>
              <a:tabLst/>
              <a:defRPr/>
            </a:pPr>
            <a:r>
              <a:rPr lang="en-US" sz="2400" b="0" baseline="30000" dirty="0">
                <a:solidFill>
                  <a:prstClr val="white"/>
                </a:solidFill>
                <a:latin typeface="Cambria" panose="02040503050406030204" pitchFamily="18" charset="0"/>
                <a:ea typeface="Cambria" panose="02040503050406030204" pitchFamily="18" charset="0"/>
              </a:rPr>
              <a:t>37:22</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this is what the LORD says about him: “‘The </a:t>
            </a:r>
            <a:r>
              <a:rPr lang="en-US" sz="2400" i="1" u="none" strike="noStrike" baseline="0" dirty="0">
                <a:solidFill>
                  <a:schemeClr val="accent2"/>
                </a:solidFill>
                <a:latin typeface="Cambria" panose="02040503050406030204" pitchFamily="18" charset="0"/>
                <a:ea typeface="Cambria" panose="02040503050406030204" pitchFamily="18" charset="0"/>
              </a:rPr>
              <a:t>virgin</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daughter Zion despises you—she makes fun of you; daughter Jerusalem </a:t>
            </a:r>
            <a:r>
              <a:rPr lang="en-US" sz="2400" i="1" u="none" strike="noStrike" baseline="0" dirty="0">
                <a:solidFill>
                  <a:schemeClr val="accent2"/>
                </a:solidFill>
                <a:latin typeface="Cambria" panose="02040503050406030204" pitchFamily="18" charset="0"/>
                <a:ea typeface="Cambria" panose="02040503050406030204" pitchFamily="18" charset="0"/>
              </a:rPr>
              <a:t>shakes her head</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r>
              <a:rPr lang="en-US" sz="2400" i="1" u="none" strike="noStrike" baseline="0" dirty="0">
                <a:solidFill>
                  <a:schemeClr val="accent2"/>
                </a:solidFill>
                <a:latin typeface="Cambria" panose="02040503050406030204" pitchFamily="18" charset="0"/>
                <a:ea typeface="Cambria" panose="02040503050406030204" pitchFamily="18" charset="0"/>
              </a:rPr>
              <a:t>after you</a:t>
            </a:r>
            <a:r>
              <a:rPr lang="en-US" sz="2400" b="0" i="1" u="none" strike="noStrike" baseline="0" dirty="0">
                <a:solidFill>
                  <a:schemeClr val="accent2">
                    <a:lumMod val="60000"/>
                    <a:lumOff val="40000"/>
                  </a:schemeClr>
                </a:solidFill>
                <a:latin typeface="Cambria" panose="02040503050406030204" pitchFamily="18" charset="0"/>
                <a:ea typeface="Cambria" panose="02040503050406030204" pitchFamily="18" charset="0"/>
              </a:rPr>
              <a:t>. </a:t>
            </a:r>
            <a:endParaRPr kumimoji="0" lang="en-US" sz="2400" b="0" i="0" u="none" strike="noStrike" kern="1200" cap="none" spc="0" normalizeH="0" baseline="0" noProof="0" dirty="0">
              <a:ln>
                <a:noFill/>
              </a:ln>
              <a:solidFill>
                <a:prstClr val="white"/>
              </a:solidFill>
              <a:effectLst/>
              <a:uLnTx/>
              <a:uFillTx/>
              <a:latin typeface="Calibri" panose="020F0502020204030204"/>
              <a:ea typeface="Cambria" panose="02040503050406030204" pitchFamily="18" charset="0"/>
              <a:cs typeface="+mj-cs"/>
            </a:endParaRPr>
          </a:p>
        </p:txBody>
      </p:sp>
      <p:sp>
        <p:nvSpPr>
          <p:cNvPr id="5" name="Content Placeholder 2">
            <a:extLst>
              <a:ext uri="{FF2B5EF4-FFF2-40B4-BE49-F238E27FC236}">
                <a16:creationId xmlns:a16="http://schemas.microsoft.com/office/drawing/2014/main" id="{CC22EE9C-83B0-AF45-39BA-966499BA4424}"/>
              </a:ext>
            </a:extLst>
          </p:cNvPr>
          <p:cNvSpPr>
            <a:spLocks noGrp="1"/>
          </p:cNvSpPr>
          <p:nvPr>
            <p:ph idx="1"/>
          </p:nvPr>
        </p:nvSpPr>
        <p:spPr>
          <a:xfrm>
            <a:off x="280599" y="1463826"/>
            <a:ext cx="8582802" cy="5024842"/>
          </a:xfrm>
        </p:spPr>
        <p:txBody>
          <a:bodyPr>
            <a:normAutofit/>
          </a:bodyPr>
          <a:lstStyle/>
          <a:p>
            <a:r>
              <a:rPr lang="en-US" dirty="0"/>
              <a:t>The term “</a:t>
            </a:r>
            <a:r>
              <a:rPr lang="en-US" i="1" dirty="0">
                <a:solidFill>
                  <a:schemeClr val="accent2">
                    <a:lumMod val="60000"/>
                    <a:lumOff val="40000"/>
                  </a:schemeClr>
                </a:solidFill>
                <a:latin typeface="Cambria" panose="02040503050406030204" pitchFamily="18" charset="0"/>
                <a:ea typeface="Cambria" panose="02040503050406030204" pitchFamily="18" charset="0"/>
              </a:rPr>
              <a:t>virgin</a:t>
            </a:r>
            <a:r>
              <a:rPr lang="en-US" dirty="0"/>
              <a:t>” probably emphasizes that the city had never succumbed to a enemy attack.</a:t>
            </a:r>
          </a:p>
          <a:p>
            <a:r>
              <a:rPr lang="en-US" dirty="0"/>
              <a:t>“</a:t>
            </a:r>
            <a:r>
              <a:rPr lang="en-US" i="1" dirty="0">
                <a:solidFill>
                  <a:schemeClr val="accent2">
                    <a:lumMod val="60000"/>
                    <a:lumOff val="40000"/>
                  </a:schemeClr>
                </a:solidFill>
                <a:latin typeface="Cambria" panose="02040503050406030204" pitchFamily="18" charset="0"/>
                <a:ea typeface="Cambria" panose="02040503050406030204" pitchFamily="18" charset="0"/>
              </a:rPr>
              <a:t>shakes her head</a:t>
            </a:r>
            <a:r>
              <a:rPr lang="en-US" dirty="0"/>
              <a:t>” was a gesture of scorn, which is said to take place “</a:t>
            </a:r>
            <a:r>
              <a:rPr lang="en-US" i="1" dirty="0">
                <a:solidFill>
                  <a:schemeClr val="accent2">
                    <a:lumMod val="60000"/>
                    <a:lumOff val="40000"/>
                  </a:schemeClr>
                </a:solidFill>
                <a:latin typeface="Cambria" panose="02040503050406030204" pitchFamily="18" charset="0"/>
                <a:ea typeface="Cambria" panose="02040503050406030204" pitchFamily="18" charset="0"/>
              </a:rPr>
              <a:t>after you</a:t>
            </a:r>
            <a:r>
              <a:rPr lang="en-US" dirty="0"/>
              <a:t>” because Sennacherib is envisioned as removing his troops from Jerusalem and in retreat from Judah.</a:t>
            </a:r>
          </a:p>
          <a:p>
            <a:r>
              <a:rPr lang="en-US" dirty="0"/>
              <a:t>Sennacherib will have to withdraw in frustration, not having achieved his objectives, and be subjected to the derisive comments of those he thought he could easily defeat.</a:t>
            </a:r>
          </a:p>
        </p:txBody>
      </p:sp>
      <p:sp>
        <p:nvSpPr>
          <p:cNvPr id="7" name="TextBox 6">
            <a:extLst>
              <a:ext uri="{FF2B5EF4-FFF2-40B4-BE49-F238E27FC236}">
                <a16:creationId xmlns:a16="http://schemas.microsoft.com/office/drawing/2014/main" id="{2C1D973C-6B9D-63A7-F3A2-DEAEE2D0EC42}"/>
              </a:ext>
            </a:extLst>
          </p:cNvPr>
          <p:cNvSpPr txBox="1"/>
          <p:nvPr/>
        </p:nvSpPr>
        <p:spPr>
          <a:xfrm>
            <a:off x="0" y="6488666"/>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Mackay, John L. – </a:t>
            </a:r>
            <a:r>
              <a:rPr kumimoji="0" lang="en-US" sz="1800" b="0" i="1" u="none" strike="noStrike" kern="1200" cap="none" spc="0" normalizeH="0" baseline="0" noProof="0" dirty="0">
                <a:ln>
                  <a:noFill/>
                </a:ln>
                <a:solidFill>
                  <a:prstClr val="white"/>
                </a:solidFill>
                <a:effectLst/>
                <a:uLnTx/>
                <a:uFillTx/>
                <a:latin typeface="Calibri" panose="020F0502020204030204"/>
                <a:ea typeface="+mn-ea"/>
                <a:cs typeface="+mn-cs"/>
              </a:rPr>
              <a:t>A Study Commentary on Isaiah Volume I: Chapters 1-39 </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(pp.741-742)</a:t>
            </a:r>
          </a:p>
        </p:txBody>
      </p:sp>
    </p:spTree>
    <p:extLst>
      <p:ext uri="{BB962C8B-B14F-4D97-AF65-F5344CB8AC3E}">
        <p14:creationId xmlns:p14="http://schemas.microsoft.com/office/powerpoint/2010/main" val="1821212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131165</TotalTime>
  <Words>4262</Words>
  <Application>Microsoft Office PowerPoint</Application>
  <PresentationFormat>On-screen Show (4:3)</PresentationFormat>
  <Paragraphs>180</Paragraphs>
  <Slides>33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33</vt:i4>
      </vt:variant>
    </vt:vector>
  </HeadingPairs>
  <TitlesOfParts>
    <vt:vector size="40" baseType="lpstr">
      <vt:lpstr>Arial</vt:lpstr>
      <vt:lpstr>Calibri</vt:lpstr>
      <vt:lpstr>Calibri Light</vt:lpstr>
      <vt:lpstr>Cambria</vt:lpstr>
      <vt:lpstr>Century Gothic</vt:lpstr>
      <vt:lpstr>Office Theme</vt:lpstr>
      <vt:lpstr>2_Office Theme</vt:lpstr>
      <vt:lpstr>Highlights     From the  Book of  Isaiah</vt:lpstr>
      <vt:lpstr>Outline of the Book of Isaiah</vt:lpstr>
      <vt:lpstr>The Deliverance of Jerusalem from Assyria (36-37)</vt:lpstr>
      <vt:lpstr>The LORD’s Response to the Prayer of Hezekiah (37:21-38)</vt:lpstr>
      <vt:lpstr>The LORD Mocks Sennacherib (37:21-29)</vt:lpstr>
      <vt:lpstr>The LORD Mocks Sennacherib (37:21-29)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Normal Sowing and Reaping Resumed By the Third Year (37:30-32)</vt:lpstr>
      <vt:lpstr>Normal Sowing and Reaping Resumed By the Third Year (37:30-32)</vt:lpstr>
      <vt:lpstr>Normal Sowing and Reaping Resumed By the Third Year (37:30-32)</vt:lpstr>
      <vt:lpstr>Normal Sowing and Reaping Resumed By the Third Year (37:30-32)</vt:lpstr>
      <vt:lpstr>Jerusalem Will Not Be Attacked (37:33-35)</vt:lpstr>
      <vt:lpstr>Jerusalem Will Not Be Attacked (37:33-35)</vt:lpstr>
      <vt:lpstr>Jerusalem Will Not Be Attacked (37:33-35)</vt:lpstr>
      <vt:lpstr>An Abrupt End to the Assyrian Attack; the Death of Sennacherib (37:36-38)</vt:lpstr>
      <vt:lpstr>Abrupt End of Assyrian Attack; the Death of Sennacherib (37:36-38)</vt:lpstr>
      <vt:lpstr>Next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Highlights  from the  Book of  Isaiah</dc:title>
  <dc:creator>Robert Connolly</dc:creator>
  <cp:lastModifiedBy>Robert Connolly</cp:lastModifiedBy>
  <cp:revision>1711</cp:revision>
  <cp:lastPrinted>2023-10-01T14:09:11Z</cp:lastPrinted>
  <dcterms:created xsi:type="dcterms:W3CDTF">2022-12-04T03:23:23Z</dcterms:created>
  <dcterms:modified xsi:type="dcterms:W3CDTF">2023-10-01T14:11:58Z</dcterms:modified>
</cp:coreProperties>
</file>