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1"/>
  </p:notesMasterIdLst>
  <p:handoutMasterIdLst>
    <p:handoutMasterId r:id="rId32"/>
  </p:handoutMasterIdLst>
  <p:sldIdLst>
    <p:sldId id="4186" r:id="rId3"/>
    <p:sldId id="4187" r:id="rId4"/>
    <p:sldId id="4188" r:id="rId5"/>
    <p:sldId id="4218" r:id="rId6"/>
    <p:sldId id="4217" r:id="rId7"/>
    <p:sldId id="4189" r:id="rId8"/>
    <p:sldId id="4215" r:id="rId9"/>
    <p:sldId id="4219" r:id="rId10"/>
    <p:sldId id="4190" r:id="rId11"/>
    <p:sldId id="4220" r:id="rId12"/>
    <p:sldId id="4196" r:id="rId13"/>
    <p:sldId id="4198" r:id="rId14"/>
    <p:sldId id="4197" r:id="rId15"/>
    <p:sldId id="4200" r:id="rId16"/>
    <p:sldId id="4201" r:id="rId17"/>
    <p:sldId id="4202" r:id="rId18"/>
    <p:sldId id="4221" r:id="rId19"/>
    <p:sldId id="4203" r:id="rId20"/>
    <p:sldId id="4205" r:id="rId21"/>
    <p:sldId id="4204" r:id="rId22"/>
    <p:sldId id="4206" r:id="rId23"/>
    <p:sldId id="4207" r:id="rId24"/>
    <p:sldId id="4208" r:id="rId25"/>
    <p:sldId id="4209" r:id="rId26"/>
    <p:sldId id="4210" r:id="rId27"/>
    <p:sldId id="4211" r:id="rId28"/>
    <p:sldId id="4212" r:id="rId29"/>
    <p:sldId id="4222" r:id="rId30"/>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99"/>
    <a:srgbClr val="F4B183"/>
    <a:srgbClr val="FFF4E7"/>
    <a:srgbClr val="FFF2CC"/>
    <a:srgbClr val="3D481F"/>
    <a:srgbClr val="334017"/>
    <a:srgbClr val="FFCCCC"/>
    <a:srgbClr val="3E491F"/>
    <a:srgbClr val="3440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48" autoAdjust="0"/>
    <p:restoredTop sz="94636" autoAdjust="0"/>
  </p:normalViewPr>
  <p:slideViewPr>
    <p:cSldViewPr snapToGrid="0">
      <p:cViewPr varScale="1">
        <p:scale>
          <a:sx n="162" d="100"/>
          <a:sy n="162" d="100"/>
        </p:scale>
        <p:origin x="1096" y="100"/>
      </p:cViewPr>
      <p:guideLst/>
    </p:cSldViewPr>
  </p:slideViewPr>
  <p:notesTextViewPr>
    <p:cViewPr>
      <p:scale>
        <a:sx n="1" d="1"/>
        <a:sy n="1" d="1"/>
      </p:scale>
      <p:origin x="0" y="0"/>
    </p:cViewPr>
  </p:notesTextViewPr>
  <p:sorterViewPr>
    <p:cViewPr>
      <p:scale>
        <a:sx n="100" d="100"/>
        <a:sy n="100" d="100"/>
      </p:scale>
      <p:origin x="0" y="-47284"/>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10/3/2023</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10/3/2023</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10/3/2023</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10/3/2023</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10/3/2023</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10/3/2023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10/3/2023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10/3/2023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10/3/2023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10/3/2023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10/3/2023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10/3/2023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10/3/2023</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10/3/2023</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10/3/2023</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10/3/2023</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10/3/2023</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10/3/2023</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10/3/2023</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10/3/2023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3.xml.rels><?xml version="1.0" encoding="UTF-8" standalone="yes"?>
<Relationships xmlns="http://schemas.openxmlformats.org/package/2006/relationships"><Relationship Id="rId2" Type="http://schemas.openxmlformats.org/officeDocument/2006/relationships/hyperlink" Target="https://www.poetryfoundation.org/poems/43827/the-destruction-of-sennacherib"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poetryfoundation.org/poems/43827/the-destruction-of-sennacherib"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2271915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702480"/>
          </a:xfrm>
        </p:spPr>
        <p:txBody>
          <a:bodyPr>
            <a:noAutofit/>
          </a:bodyPr>
          <a:lstStyle/>
          <a:p>
            <a:r>
              <a:rPr lang="en-US" sz="4400" dirty="0"/>
              <a:t>Hezekiah’s Illness (38:1-8)</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871231"/>
            <a:ext cx="8849665" cy="5986769"/>
          </a:xfrm>
        </p:spPr>
        <p:txBody>
          <a:bodyPr>
            <a:normAutofit lnSpcReduction="10000"/>
          </a:bodyPr>
          <a:lstStyle/>
          <a:p>
            <a:pPr marL="0" indent="0">
              <a:buNone/>
            </a:pPr>
            <a:r>
              <a:rPr lang="en-US" sz="3600" baseline="30000" dirty="0">
                <a:latin typeface="Cambria" panose="02040503050406030204" pitchFamily="18" charset="0"/>
                <a:ea typeface="Cambria" panose="02040503050406030204" pitchFamily="18" charset="0"/>
              </a:rPr>
              <a:t>38:4</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LORD’s message came to Isaiah, </a:t>
            </a:r>
            <a:r>
              <a:rPr lang="en-US" sz="3600" baseline="30000" dirty="0">
                <a:latin typeface="Cambria" panose="02040503050406030204" pitchFamily="18" charset="0"/>
                <a:ea typeface="Cambria" panose="02040503050406030204" pitchFamily="18" charset="0"/>
              </a:rPr>
              <a:t>5</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“Go and tell Hezekiah: ‘This is what the LORD God of your ancestor David says: “I have heard your prayer; I have seen your tears. Look, I will add 15 years to your life. </a:t>
            </a:r>
            <a:r>
              <a:rPr lang="en-US" sz="3600" baseline="30000" dirty="0">
                <a:latin typeface="Cambria" panose="02040503050406030204" pitchFamily="18" charset="0"/>
                <a:ea typeface="Cambria" panose="02040503050406030204" pitchFamily="18" charset="0"/>
              </a:rPr>
              <a:t>6</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will also rescue you and this city from the king of Assyria. I will shield this city.”’” </a:t>
            </a:r>
            <a:r>
              <a:rPr lang="en-US" sz="3600" baseline="30000" dirty="0">
                <a:latin typeface="Cambria" panose="02040503050406030204" pitchFamily="18" charset="0"/>
                <a:ea typeface="Cambria" panose="02040503050406030204" pitchFamily="18" charset="0"/>
              </a:rPr>
              <a:t>7</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Isaiah replied, “This is your sign from the LORD confirming that the LORD will do what he has said: </a:t>
            </a:r>
            <a:r>
              <a:rPr lang="en-US" sz="3600" baseline="30000" dirty="0">
                <a:latin typeface="Cambria" panose="02040503050406030204" pitchFamily="18" charset="0"/>
                <a:ea typeface="Cambria" panose="02040503050406030204" pitchFamily="18" charset="0"/>
              </a:rPr>
              <a:t>8</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Look, I will make the shadow go back 10 steps on the stairs of Ahaz.” And then the shadow went back 10 steps.  </a:t>
            </a:r>
          </a:p>
        </p:txBody>
      </p:sp>
    </p:spTree>
    <p:extLst>
      <p:ext uri="{BB962C8B-B14F-4D97-AF65-F5344CB8AC3E}">
        <p14:creationId xmlns:p14="http://schemas.microsoft.com/office/powerpoint/2010/main" val="111761087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38925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38:1</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In those days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Hezekiah was stricken with a terminal illness. The prophet Isaiah son of Amoz visited him and told him, “This is what the LORD says, ‘Give instructions to your household, for </a:t>
            </a:r>
            <a:r>
              <a:rPr lang="en-US" sz="2400" i="1" dirty="0">
                <a:solidFill>
                  <a:schemeClr val="accent2"/>
                </a:solidFill>
                <a:latin typeface="Cambria" panose="02040503050406030204" pitchFamily="18" charset="0"/>
                <a:ea typeface="Cambria" panose="02040503050406030204" pitchFamily="18" charset="0"/>
              </a:rPr>
              <a:t>you are about to die; you will not get well</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4" y="1448127"/>
            <a:ext cx="8875175" cy="4933051"/>
          </a:xfrm>
        </p:spPr>
        <p:txBody>
          <a:bodyPr>
            <a:normAutofit lnSpcReduction="10000"/>
          </a:bodyPr>
          <a:lstStyle/>
          <a:p>
            <a:r>
              <a:rPr lang="en-US" sz="2800" dirty="0"/>
              <a:t>“</a:t>
            </a:r>
            <a:r>
              <a:rPr lang="en-US" sz="2800" i="1" dirty="0">
                <a:solidFill>
                  <a:schemeClr val="accent2">
                    <a:lumMod val="60000"/>
                    <a:lumOff val="40000"/>
                  </a:schemeClr>
                </a:solidFill>
                <a:latin typeface="Cambria" panose="02040503050406030204" pitchFamily="18" charset="0"/>
                <a:ea typeface="Cambria" panose="02040503050406030204" pitchFamily="18" charset="0"/>
              </a:rPr>
              <a:t>In those days</a:t>
            </a:r>
            <a:r>
              <a:rPr lang="en-US" sz="2800" dirty="0"/>
              <a:t>” is an indefinite expression that places Hezekiah’s illness near the time of Sennacherib’s (subsequent) invasion described in the preceding two chapters.</a:t>
            </a:r>
          </a:p>
          <a:p>
            <a:r>
              <a:rPr lang="en-US" sz="2800" dirty="0"/>
              <a:t>Though the nature of Isaiah’s illness is not stated (38:21 mentions an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ulcerated sore </a:t>
            </a:r>
            <a:r>
              <a:rPr lang="en-US" sz="2800" dirty="0"/>
              <a:t>”), it was both </a:t>
            </a:r>
            <a:r>
              <a:rPr lang="en-US" sz="2800" b="1" i="1" dirty="0"/>
              <a:t>serious</a:t>
            </a:r>
            <a:r>
              <a:rPr lang="en-US" sz="2800" dirty="0"/>
              <a:t> and </a:t>
            </a:r>
            <a:r>
              <a:rPr lang="en-US" sz="2800" b="1" i="1" dirty="0"/>
              <a:t>life threatening</a:t>
            </a:r>
            <a:r>
              <a:rPr lang="en-US" sz="2800" dirty="0"/>
              <a:t>.</a:t>
            </a:r>
          </a:p>
          <a:p>
            <a:r>
              <a:rPr lang="en-US" sz="2800" dirty="0"/>
              <a:t>We are not told how long this condition had lasted </a:t>
            </a:r>
            <a:r>
              <a:rPr lang="en-US" sz="2800" b="1" i="1" dirty="0"/>
              <a:t>prior</a:t>
            </a:r>
            <a:r>
              <a:rPr lang="en-US" sz="2800" dirty="0"/>
              <a:t> to the Isaiah’s arrival, but Isaiah confirmed that the king’s end was near and that he should set his house in order.</a:t>
            </a:r>
          </a:p>
          <a:p>
            <a:r>
              <a:rPr lang="en-US" sz="2800" dirty="0"/>
              <a:t>However, Hezekiah did </a:t>
            </a:r>
            <a:r>
              <a:rPr lang="en-US" sz="2800" b="1" i="1" dirty="0"/>
              <a:t>not</a:t>
            </a:r>
            <a:r>
              <a:rPr lang="en-US" sz="2800" dirty="0"/>
              <a:t> die, and this raises questions as to how Isaiah could, in the name of the LORD, emphatically announce,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you are about to die; </a:t>
            </a:r>
            <a:r>
              <a:rPr lang="en-US" sz="2800" b="1" i="1" dirty="0">
                <a:solidFill>
                  <a:schemeClr val="accent2"/>
                </a:solidFill>
                <a:latin typeface="Cambria" panose="02040503050406030204" pitchFamily="18" charset="0"/>
                <a:ea typeface="Cambria" panose="02040503050406030204" pitchFamily="18" charset="0"/>
              </a:rPr>
              <a:t>you will not get well</a:t>
            </a:r>
            <a:r>
              <a:rPr lang="en-US" sz="2800" dirty="0"/>
              <a:t>”.</a:t>
            </a:r>
          </a:p>
          <a:p>
            <a:pPr marL="0" indent="0">
              <a:buNone/>
            </a:pPr>
            <a:endParaRPr lang="en-US" sz="28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757-758)</a:t>
            </a:r>
          </a:p>
        </p:txBody>
      </p:sp>
    </p:spTree>
    <p:extLst>
      <p:ext uri="{BB962C8B-B14F-4D97-AF65-F5344CB8AC3E}">
        <p14:creationId xmlns:p14="http://schemas.microsoft.com/office/powerpoint/2010/main" val="17108142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38925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38:1</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In those days Hezekiah was stricken with a terminal illness. The prophet Isaiah son of Amoz visited him and told him, “This is what the LORD says, ‘Give instructions to your household, for you are about to die; you will not get well.’”</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5" y="1448127"/>
            <a:ext cx="8582802" cy="4933051"/>
          </a:xfrm>
        </p:spPr>
        <p:txBody>
          <a:bodyPr>
            <a:normAutofit/>
          </a:bodyPr>
          <a:lstStyle/>
          <a:p>
            <a:r>
              <a:rPr lang="en-US" dirty="0"/>
              <a:t>Biblical prophesies of doom were conditional and were given with the intention of causing a change in attitude in the person or nation to whom the prophesy was addressed.</a:t>
            </a:r>
          </a:p>
          <a:p>
            <a:r>
              <a:rPr lang="en-US" dirty="0"/>
              <a:t>Such prophesies would state the inevitable outcome </a:t>
            </a:r>
            <a:r>
              <a:rPr lang="en-US" b="1" i="1" dirty="0"/>
              <a:t>if</a:t>
            </a:r>
            <a:r>
              <a:rPr lang="en-US" dirty="0"/>
              <a:t> nothing changed, but at the same time, there was an implied possibility that the outcome </a:t>
            </a:r>
            <a:r>
              <a:rPr lang="en-US" b="1" i="1" dirty="0"/>
              <a:t>could</a:t>
            </a:r>
            <a:r>
              <a:rPr lang="en-US" dirty="0"/>
              <a:t> change if there was an appropriate response on the part of those addressed (cf. Jonah 3:3; 4:2; Jer 18:7-10).</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757-758)</a:t>
            </a:r>
          </a:p>
        </p:txBody>
      </p:sp>
    </p:spTree>
    <p:extLst>
      <p:ext uri="{BB962C8B-B14F-4D97-AF65-F5344CB8AC3E}">
        <p14:creationId xmlns:p14="http://schemas.microsoft.com/office/powerpoint/2010/main" val="246517988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40887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38:2</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Hezekiah turned his face to the wall and prayed to the LORD, </a:t>
            </a:r>
            <a:r>
              <a:rPr lang="en-US" sz="2400" baseline="30000" dirty="0">
                <a:latin typeface="Cambria" panose="02040503050406030204" pitchFamily="18" charset="0"/>
                <a:ea typeface="Cambria" panose="02040503050406030204" pitchFamily="18" charset="0"/>
              </a:rPr>
              <a:t>3</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“Please, LORD. Remember how I have served you faithfully and with wholehearted devotion, and how I have carried out your will.” Then Hezekiah wept bitterly.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5" y="1503070"/>
            <a:ext cx="8800610" cy="5042935"/>
          </a:xfrm>
        </p:spPr>
        <p:txBody>
          <a:bodyPr>
            <a:normAutofit lnSpcReduction="10000"/>
          </a:bodyPr>
          <a:lstStyle/>
          <a:p>
            <a:r>
              <a:rPr lang="en-US" sz="2800" dirty="0"/>
              <a:t>The announcement of his impending death led Hezekiah to prayer.         </a:t>
            </a:r>
          </a:p>
          <a:p>
            <a:r>
              <a:rPr lang="en-US" sz="2800" dirty="0"/>
              <a:t>He was a relatively young man, being only thirty-nine at the time. Death was coming too soon! </a:t>
            </a:r>
          </a:p>
          <a:p>
            <a:r>
              <a:rPr lang="en-US" sz="2800" dirty="0"/>
              <a:t>In addition to that, it appears that, at this point, Hezekiah had no heir. </a:t>
            </a:r>
          </a:p>
          <a:p>
            <a:r>
              <a:rPr lang="en-US" sz="2800" dirty="0"/>
              <a:t>Hezekiah’s son Manasseh ascended the throne at age twelve (2 Kings 21:1). </a:t>
            </a:r>
          </a:p>
          <a:p>
            <a:r>
              <a:rPr lang="en-US" sz="2800" dirty="0"/>
              <a:t>Which means he was not born until three years </a:t>
            </a:r>
            <a:r>
              <a:rPr lang="en-US" sz="2800" b="1" i="1" dirty="0"/>
              <a:t>after</a:t>
            </a:r>
            <a:r>
              <a:rPr lang="en-US" sz="2800" dirty="0"/>
              <a:t> this incident. </a:t>
            </a:r>
          </a:p>
          <a:p>
            <a:r>
              <a:rPr lang="en-US" sz="2800" dirty="0"/>
              <a:t>No good Hebrew could view being cut off childless in midlife as anything but a most severe judgment from God.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rPr>
              <a:t>Oswalt, John N. </a:t>
            </a:r>
            <a:r>
              <a:rPr lang="en-US" sz="1800" i="1" dirty="0">
                <a:solidFill>
                  <a:schemeClr val="bg1"/>
                </a:solidFill>
              </a:rPr>
              <a:t>The Book of Isaiah, Chapters 1–39 (The NIC on the OT) </a:t>
            </a:r>
            <a:r>
              <a:rPr lang="en-US" sz="1800" dirty="0">
                <a:solidFill>
                  <a:schemeClr val="bg1"/>
                </a:solidFill>
              </a:rPr>
              <a:t>(p. 676). Eerdmans.</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006393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40887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38:2</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Hezekiah </a:t>
            </a:r>
            <a:r>
              <a:rPr lang="en-US" sz="2400" i="1" u="none" strike="noStrike" baseline="0" dirty="0">
                <a:solidFill>
                  <a:schemeClr val="accent2"/>
                </a:solidFill>
                <a:latin typeface="Cambria" panose="02040503050406030204" pitchFamily="18" charset="0"/>
                <a:ea typeface="Cambria" panose="02040503050406030204" pitchFamily="18" charset="0"/>
              </a:rPr>
              <a:t>turned his face to the wall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and prayed to the LORD, </a:t>
            </a:r>
            <a:r>
              <a:rPr lang="en-US" sz="2400" baseline="30000" dirty="0">
                <a:latin typeface="Cambria" panose="02040503050406030204" pitchFamily="18" charset="0"/>
                <a:ea typeface="Cambria" panose="02040503050406030204" pitchFamily="18" charset="0"/>
              </a:rPr>
              <a:t>3</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“Please, LORD. Remember how I have served you </a:t>
            </a:r>
            <a:r>
              <a:rPr lang="en-US" sz="2400" i="1" u="none" strike="noStrike" baseline="0" dirty="0">
                <a:solidFill>
                  <a:schemeClr val="accent2"/>
                </a:solidFill>
                <a:latin typeface="Cambria" panose="02040503050406030204" pitchFamily="18" charset="0"/>
                <a:ea typeface="Cambria" panose="02040503050406030204" pitchFamily="18" charset="0"/>
              </a:rPr>
              <a:t>faithfully and with wholehearted devotion</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and how I have carried out your will.” Then Hezekiah wept bitterly.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5" y="1503070"/>
            <a:ext cx="8582802" cy="4985597"/>
          </a:xfrm>
        </p:spPr>
        <p:txBody>
          <a:bodyPr>
            <a:normAutofit/>
          </a:bodyPr>
          <a:lstStyle/>
          <a:p>
            <a:r>
              <a:rPr lang="en-US" sz="2800" dirty="0"/>
              <a:t>The significance of the fact that Hezekiah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turned his face to the wall</a:t>
            </a:r>
            <a:r>
              <a:rPr lang="en-US" sz="2800" dirty="0"/>
              <a:t>” is uncertain.</a:t>
            </a:r>
          </a:p>
          <a:p>
            <a:r>
              <a:rPr lang="en-US" sz="2800" dirty="0"/>
              <a:t>Possibly it indicated a desire to be alone with his thoughts, uninterrupted by his courtiers or the prophet.</a:t>
            </a:r>
          </a:p>
          <a:p>
            <a:r>
              <a:rPr lang="en-US" sz="2800" dirty="0"/>
              <a:t>With </a:t>
            </a:r>
            <a:r>
              <a:rPr lang="en-US" sz="2800" b="1" i="1" dirty="0"/>
              <a:t>intense emotion</a:t>
            </a:r>
            <a:r>
              <a:rPr lang="en-US" sz="2800" dirty="0"/>
              <a:t>, Hezekiah implored the LORD to consider his situation and remember how he had conducted himself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faithfully and with wholehearted devotion</a:t>
            </a:r>
            <a:r>
              <a:rPr lang="en-US" sz="2800" dirty="0"/>
              <a:t>”, as was required of a covenant king.</a:t>
            </a:r>
          </a:p>
          <a:p>
            <a:r>
              <a:rPr lang="en-US" sz="2800" dirty="0"/>
              <a:t>The details of Hezekiah’s reforms are not included in Isaiah, but may be found in 2 Kings 18:1-8, and more extensively in 2 Chron 29-31.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758-759)</a:t>
            </a:r>
          </a:p>
        </p:txBody>
      </p:sp>
    </p:spTree>
    <p:extLst>
      <p:ext uri="{BB962C8B-B14F-4D97-AF65-F5344CB8AC3E}">
        <p14:creationId xmlns:p14="http://schemas.microsoft.com/office/powerpoint/2010/main" val="83694135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40887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38:2</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Hezekiah turned his face to the wall and prayed to the LORD, </a:t>
            </a:r>
            <a:r>
              <a:rPr lang="en-US" sz="2400" baseline="30000" dirty="0">
                <a:latin typeface="Cambria" panose="02040503050406030204" pitchFamily="18" charset="0"/>
                <a:ea typeface="Cambria" panose="02040503050406030204" pitchFamily="18" charset="0"/>
              </a:rPr>
              <a:t>3</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“Please, LORD. Remember how I have served you faithfully and with wholehearted devotion, and how I have carried out your will.” Then Hezekiah wept bitterly.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5" y="1503070"/>
            <a:ext cx="8582802" cy="4985597"/>
          </a:xfrm>
        </p:spPr>
        <p:txBody>
          <a:bodyPr>
            <a:normAutofit/>
          </a:bodyPr>
          <a:lstStyle/>
          <a:p>
            <a:r>
              <a:rPr lang="en-US" dirty="0"/>
              <a:t>Hezekiah does not claim to be perfect, but he had been a good king.</a:t>
            </a:r>
          </a:p>
          <a:p>
            <a:r>
              <a:rPr lang="en-US" dirty="0"/>
              <a:t>He is not resorting to bargaining with the LORD on the basis of his good works, and indeed he does not directly </a:t>
            </a:r>
            <a:r>
              <a:rPr lang="en-US" b="1" i="1" dirty="0"/>
              <a:t>ask</a:t>
            </a:r>
            <a:r>
              <a:rPr lang="en-US" dirty="0"/>
              <a:t> for anything.</a:t>
            </a:r>
          </a:p>
          <a:p>
            <a:r>
              <a:rPr lang="en-US" dirty="0"/>
              <a:t>The prayer is the groan of a devastated individual expressing his grief that his hopes to achieve much for the LORD are about to be brought to a premature end.</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758-759)</a:t>
            </a:r>
          </a:p>
        </p:txBody>
      </p:sp>
    </p:spTree>
    <p:extLst>
      <p:ext uri="{BB962C8B-B14F-4D97-AF65-F5344CB8AC3E}">
        <p14:creationId xmlns:p14="http://schemas.microsoft.com/office/powerpoint/2010/main" val="119246674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89943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38:4</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LORD’s message came to Isaiah, </a:t>
            </a:r>
            <a:r>
              <a:rPr lang="en-US" sz="2400" baseline="30000" dirty="0">
                <a:latin typeface="Cambria" panose="02040503050406030204" pitchFamily="18" charset="0"/>
                <a:ea typeface="Cambria" panose="02040503050406030204" pitchFamily="18" charset="0"/>
              </a:rPr>
              <a:t>5</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“Go and tell Hezekiah: ‘This is what the LORD God of your ancestor David says: “I have heard your prayer; I have seen your tears. Look, I will add 15 years to your life. </a:t>
            </a:r>
            <a:r>
              <a:rPr lang="en-US" sz="2400" baseline="30000" dirty="0">
                <a:latin typeface="Cambria" panose="02040503050406030204" pitchFamily="18" charset="0"/>
                <a:ea typeface="Cambria" panose="02040503050406030204" pitchFamily="18" charset="0"/>
              </a:rPr>
              <a:t>6</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will also rescue you and this city from the king of Assyria. I will shield this city.”’”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5" y="2032872"/>
            <a:ext cx="8582802" cy="4548453"/>
          </a:xfrm>
        </p:spPr>
        <p:txBody>
          <a:bodyPr>
            <a:normAutofit/>
          </a:bodyPr>
          <a:lstStyle/>
          <a:p>
            <a:r>
              <a:rPr lang="en-US" sz="3600" dirty="0"/>
              <a:t>Hezekiah’s prayer received a speedy response. </a:t>
            </a:r>
          </a:p>
          <a:p>
            <a:r>
              <a:rPr lang="en-US" sz="3600" dirty="0"/>
              <a:t>After Isaiah had delivered his message and left the king, before he had even finished crossing the middle of the palace courtyard, the LORD spoke to him (2 Kings 20:4). </a:t>
            </a:r>
          </a:p>
          <a:p>
            <a:r>
              <a:rPr lang="en-US" sz="3600" dirty="0"/>
              <a:t>And so Isaiah returned to deliver to the king a </a:t>
            </a:r>
            <a:r>
              <a:rPr lang="en-US" sz="3600" b="1" i="1" dirty="0"/>
              <a:t>reversal</a:t>
            </a:r>
            <a:r>
              <a:rPr lang="en-US" sz="3600" dirty="0"/>
              <a:t> of his previous message.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803–804)</a:t>
            </a:r>
          </a:p>
        </p:txBody>
      </p:sp>
    </p:spTree>
    <p:extLst>
      <p:ext uri="{BB962C8B-B14F-4D97-AF65-F5344CB8AC3E}">
        <p14:creationId xmlns:p14="http://schemas.microsoft.com/office/powerpoint/2010/main" val="107200083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89943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38:4</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LORD’s message came to Isaiah, </a:t>
            </a:r>
            <a:r>
              <a:rPr lang="en-US" sz="2400" baseline="30000" dirty="0">
                <a:latin typeface="Cambria" panose="02040503050406030204" pitchFamily="18" charset="0"/>
                <a:ea typeface="Cambria" panose="02040503050406030204" pitchFamily="18" charset="0"/>
              </a:rPr>
              <a:t>5</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“Go and tell Hezekiah: ‘This is what the LORD God of your ancestor David says: “I have heard your prayer; I have seen your tears. Look, I will add 15 years to your life. </a:t>
            </a:r>
            <a:r>
              <a:rPr lang="en-US" sz="2400" baseline="30000" dirty="0">
                <a:latin typeface="Cambria" panose="02040503050406030204" pitchFamily="18" charset="0"/>
                <a:ea typeface="Cambria" panose="02040503050406030204" pitchFamily="18" charset="0"/>
              </a:rPr>
              <a:t>6</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will also rescue you and this city from the king of Assyria. I will shield this city.”’”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5" y="2032872"/>
            <a:ext cx="8582802" cy="4548453"/>
          </a:xfrm>
        </p:spPr>
        <p:txBody>
          <a:bodyPr>
            <a:normAutofit/>
          </a:bodyPr>
          <a:lstStyle/>
          <a:p>
            <a:r>
              <a:rPr lang="en-US" sz="3600" dirty="0"/>
              <a:t>Isaiah does not complain, as Jonah did (Jonah 4:2-3), that the message he had just announced was now being contradicted. </a:t>
            </a:r>
          </a:p>
          <a:p>
            <a:r>
              <a:rPr lang="en-US" sz="3600" dirty="0"/>
              <a:t>This incident shows that a special environment was not needed for a prophet to receive divine revelation. </a:t>
            </a:r>
          </a:p>
          <a:p>
            <a:r>
              <a:rPr lang="en-US" sz="3600" dirty="0"/>
              <a:t>The LORD’s word came to Isaiah as he walked across a busy courtyard.</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803–804)</a:t>
            </a:r>
          </a:p>
        </p:txBody>
      </p:sp>
    </p:spTree>
    <p:extLst>
      <p:ext uri="{BB962C8B-B14F-4D97-AF65-F5344CB8AC3E}">
        <p14:creationId xmlns:p14="http://schemas.microsoft.com/office/powerpoint/2010/main" val="52533263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89943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38:4</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LORD’s message came to Isaiah, </a:t>
            </a:r>
            <a:r>
              <a:rPr lang="en-US" sz="2400" baseline="30000" dirty="0">
                <a:latin typeface="Cambria" panose="02040503050406030204" pitchFamily="18" charset="0"/>
                <a:ea typeface="Cambria" panose="02040503050406030204" pitchFamily="18" charset="0"/>
              </a:rPr>
              <a:t>5</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“Go and tell Hezekiah: ‘This is what </a:t>
            </a:r>
            <a:r>
              <a:rPr lang="en-US" sz="2400" i="1" u="none" strike="noStrike" baseline="0" dirty="0">
                <a:solidFill>
                  <a:schemeClr val="accent2"/>
                </a:solidFill>
                <a:latin typeface="Cambria" panose="02040503050406030204" pitchFamily="18" charset="0"/>
                <a:ea typeface="Cambria" panose="02040503050406030204" pitchFamily="18" charset="0"/>
              </a:rPr>
              <a:t>the LORD God of your ancestor David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says: “I have heard your prayer; I have seen your tears. Look, I will add 15 years to your life. </a:t>
            </a:r>
            <a:r>
              <a:rPr lang="en-US" sz="2400" baseline="30000" dirty="0">
                <a:latin typeface="Cambria" panose="02040503050406030204" pitchFamily="18" charset="0"/>
                <a:ea typeface="Cambria" panose="02040503050406030204" pitchFamily="18" charset="0"/>
              </a:rPr>
              <a:t>6</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will also rescue you and this city from the king of Assyria. I will shield this city.”’”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5" y="2158455"/>
            <a:ext cx="8582802" cy="4330212"/>
          </a:xfrm>
        </p:spPr>
        <p:txBody>
          <a:bodyPr>
            <a:normAutofit fontScale="92500" lnSpcReduction="20000"/>
          </a:bodyPr>
          <a:lstStyle/>
          <a:p>
            <a:r>
              <a:rPr lang="en-US" dirty="0"/>
              <a:t>The prophetic announcement is to be delivered in the name of </a:t>
            </a:r>
            <a:r>
              <a:rPr lang="en-US" b="1" dirty="0"/>
              <a:t>“</a:t>
            </a:r>
            <a:r>
              <a:rPr lang="en-US" i="1" dirty="0">
                <a:solidFill>
                  <a:schemeClr val="accent2">
                    <a:lumMod val="60000"/>
                    <a:lumOff val="40000"/>
                  </a:schemeClr>
                </a:solidFill>
                <a:latin typeface="Cambria" panose="02040503050406030204" pitchFamily="18" charset="0"/>
                <a:ea typeface="Cambria" panose="02040503050406030204" pitchFamily="18" charset="0"/>
              </a:rPr>
              <a:t>the LORD God of your ancestor David</a:t>
            </a:r>
            <a:r>
              <a:rPr lang="en-US" b="1" dirty="0"/>
              <a:t>”. </a:t>
            </a:r>
          </a:p>
          <a:p>
            <a:r>
              <a:rPr lang="en-US" dirty="0"/>
              <a:t>This is a reminder to Hezekiah that his occupation of the Davidic throne was </a:t>
            </a:r>
            <a:r>
              <a:rPr lang="en-US" b="1" i="1" dirty="0"/>
              <a:t>ultimately</a:t>
            </a:r>
            <a:r>
              <a:rPr lang="en-US" dirty="0"/>
              <a:t> the result of the promises of the Davidic covenant. </a:t>
            </a:r>
          </a:p>
          <a:p>
            <a:r>
              <a:rPr lang="en-US" dirty="0"/>
              <a:t>In it the LORD had solemnly pledged to David, “</a:t>
            </a:r>
            <a:r>
              <a:rPr lang="en-US" i="1" dirty="0">
                <a:solidFill>
                  <a:schemeClr val="accent2">
                    <a:lumMod val="60000"/>
                    <a:lumOff val="40000"/>
                  </a:schemeClr>
                </a:solidFill>
                <a:latin typeface="Cambria" panose="02040503050406030204" pitchFamily="18" charset="0"/>
                <a:ea typeface="Cambria" panose="02040503050406030204" pitchFamily="18" charset="0"/>
              </a:rPr>
              <a:t>Your house and your kingdom will endure for ever before me; your throne will remain secure for ever</a:t>
            </a:r>
            <a:r>
              <a:rPr lang="en-US" dirty="0"/>
              <a:t> ”</a:t>
            </a:r>
            <a:r>
              <a:rPr lang="en-US" sz="3300" i="1" dirty="0">
                <a:solidFill>
                  <a:schemeClr val="accent2">
                    <a:lumMod val="60000"/>
                    <a:lumOff val="40000"/>
                  </a:schemeClr>
                </a:solidFill>
                <a:latin typeface="Cambria" panose="02040503050406030204" pitchFamily="18" charset="0"/>
                <a:ea typeface="Cambria" panose="02040503050406030204" pitchFamily="18" charset="0"/>
              </a:rPr>
              <a:t> </a:t>
            </a:r>
            <a:r>
              <a:rPr lang="en-US" dirty="0"/>
              <a:t>(2 Sam 7:16). </a:t>
            </a:r>
          </a:p>
          <a:p>
            <a:r>
              <a:rPr lang="en-US" dirty="0"/>
              <a:t>Hezekiah did not have to worry about the continuation of the Davidic line, but, even so, the LORD graciously responds to the king’s request.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803–804)</a:t>
            </a:r>
          </a:p>
        </p:txBody>
      </p:sp>
    </p:spTree>
    <p:extLst>
      <p:ext uri="{BB962C8B-B14F-4D97-AF65-F5344CB8AC3E}">
        <p14:creationId xmlns:p14="http://schemas.microsoft.com/office/powerpoint/2010/main" val="283709580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89943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38:4</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LORD’s message came to Isaiah, </a:t>
            </a:r>
            <a:r>
              <a:rPr lang="en-US" sz="2400" baseline="30000" dirty="0">
                <a:latin typeface="Cambria" panose="02040503050406030204" pitchFamily="18" charset="0"/>
                <a:ea typeface="Cambria" panose="02040503050406030204" pitchFamily="18" charset="0"/>
              </a:rPr>
              <a:t>5</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“Go and tell Hezekiah: ‘This is what the LORD God of your ancestor David says: “I have heard your prayer; I have seen </a:t>
            </a:r>
            <a:r>
              <a:rPr lang="en-US" sz="2400" i="1" u="none" strike="noStrike" baseline="0" dirty="0">
                <a:solidFill>
                  <a:schemeClr val="accent2"/>
                </a:solidFill>
                <a:latin typeface="Cambria" panose="02040503050406030204" pitchFamily="18" charset="0"/>
                <a:ea typeface="Cambria" panose="02040503050406030204" pitchFamily="18" charset="0"/>
              </a:rPr>
              <a:t>your tears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Look, I will add 15 years to your life. </a:t>
            </a:r>
            <a:r>
              <a:rPr lang="en-US" sz="2400" baseline="30000" dirty="0">
                <a:solidFill>
                  <a:schemeClr val="accent2"/>
                </a:solidFill>
                <a:latin typeface="Cambria" panose="02040503050406030204" pitchFamily="18" charset="0"/>
                <a:ea typeface="Cambria" panose="02040503050406030204" pitchFamily="18" charset="0"/>
              </a:rPr>
              <a:t>6</a:t>
            </a:r>
            <a:r>
              <a:rPr lang="en-US" sz="2400" i="1" u="none" strike="noStrike" baseline="0" dirty="0">
                <a:solidFill>
                  <a:schemeClr val="accent2"/>
                </a:solidFill>
                <a:latin typeface="Cambria" panose="02040503050406030204" pitchFamily="18" charset="0"/>
                <a:ea typeface="Cambria" panose="02040503050406030204" pitchFamily="18" charset="0"/>
              </a:rPr>
              <a:t> I will also rescue you and this city from the king of Assyria. I will shield this city</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5" y="2158455"/>
            <a:ext cx="8582802" cy="4330212"/>
          </a:xfrm>
        </p:spPr>
        <p:txBody>
          <a:bodyPr>
            <a:normAutofit lnSpcReduction="10000"/>
          </a:bodyPr>
          <a:lstStyle/>
          <a:p>
            <a:r>
              <a:rPr lang="en-US" dirty="0"/>
              <a:t>Although there is a reference here to Hezekiah’s “</a:t>
            </a:r>
            <a:r>
              <a:rPr lang="en-US" i="1" dirty="0">
                <a:solidFill>
                  <a:schemeClr val="accent2">
                    <a:lumMod val="60000"/>
                    <a:lumOff val="40000"/>
                  </a:schemeClr>
                </a:solidFill>
                <a:latin typeface="Cambria" panose="02040503050406030204" pitchFamily="18" charset="0"/>
                <a:ea typeface="Cambria" panose="02040503050406030204" pitchFamily="18" charset="0"/>
              </a:rPr>
              <a:t>tears</a:t>
            </a:r>
            <a:r>
              <a:rPr lang="en-US" dirty="0"/>
              <a:t>” prayed with genuine emotion and fervor, that, in itself, was not the basis for what would happen next. </a:t>
            </a:r>
          </a:p>
          <a:p>
            <a:r>
              <a:rPr lang="en-US" dirty="0"/>
              <a:t>The first-person verbs here focus attention on the fact that the change of plans were a result of the </a:t>
            </a:r>
            <a:r>
              <a:rPr lang="en-US" b="1" i="1" dirty="0"/>
              <a:t>LORD’s</a:t>
            </a:r>
            <a:r>
              <a:rPr lang="en-US" dirty="0"/>
              <a:t> initiative and intervention: “</a:t>
            </a:r>
            <a:r>
              <a:rPr lang="en-US" b="1" i="1" dirty="0">
                <a:solidFill>
                  <a:schemeClr val="accent2"/>
                </a:solidFill>
                <a:latin typeface="Cambria" panose="02040503050406030204" pitchFamily="18" charset="0"/>
                <a:ea typeface="Cambria" panose="02040503050406030204" pitchFamily="18" charset="0"/>
              </a:rPr>
              <a:t>Look, I </a:t>
            </a:r>
            <a:r>
              <a:rPr lang="en-US" i="1" dirty="0">
                <a:solidFill>
                  <a:schemeClr val="accent2">
                    <a:lumMod val="60000"/>
                    <a:lumOff val="40000"/>
                  </a:schemeClr>
                </a:solidFill>
                <a:latin typeface="Cambria" panose="02040503050406030204" pitchFamily="18" charset="0"/>
                <a:ea typeface="Cambria" panose="02040503050406030204" pitchFamily="18" charset="0"/>
              </a:rPr>
              <a:t>will add 15 years to your life. </a:t>
            </a:r>
            <a:r>
              <a:rPr lang="en-US" baseline="30000" dirty="0">
                <a:latin typeface="Cambria" panose="02040503050406030204" pitchFamily="18" charset="0"/>
                <a:ea typeface="Cambria" panose="02040503050406030204" pitchFamily="18" charset="0"/>
              </a:rPr>
              <a:t>6</a:t>
            </a:r>
            <a:r>
              <a:rPr lang="en-US" i="1" dirty="0">
                <a:solidFill>
                  <a:schemeClr val="accent2">
                    <a:lumMod val="60000"/>
                    <a:lumOff val="40000"/>
                  </a:schemeClr>
                </a:solidFill>
                <a:latin typeface="Cambria" panose="02040503050406030204" pitchFamily="18" charset="0"/>
                <a:ea typeface="Cambria" panose="02040503050406030204" pitchFamily="18" charset="0"/>
              </a:rPr>
              <a:t> </a:t>
            </a:r>
            <a:r>
              <a:rPr lang="en-US" b="1" i="1" dirty="0">
                <a:solidFill>
                  <a:schemeClr val="accent2"/>
                </a:solidFill>
                <a:latin typeface="Cambria" panose="02040503050406030204" pitchFamily="18" charset="0"/>
                <a:ea typeface="Cambria" panose="02040503050406030204" pitchFamily="18" charset="0"/>
              </a:rPr>
              <a:t>I</a:t>
            </a:r>
            <a:r>
              <a:rPr lang="en-US" i="1" dirty="0">
                <a:solidFill>
                  <a:schemeClr val="accent2">
                    <a:lumMod val="60000"/>
                    <a:lumOff val="40000"/>
                  </a:schemeClr>
                </a:solidFill>
                <a:latin typeface="Cambria" panose="02040503050406030204" pitchFamily="18" charset="0"/>
                <a:ea typeface="Cambria" panose="02040503050406030204" pitchFamily="18" charset="0"/>
              </a:rPr>
              <a:t> will also rescue you and this city from the king of Assyria. </a:t>
            </a:r>
            <a:r>
              <a:rPr lang="en-US" b="1" i="1" dirty="0">
                <a:solidFill>
                  <a:schemeClr val="accent2"/>
                </a:solidFill>
                <a:latin typeface="Cambria" panose="02040503050406030204" pitchFamily="18" charset="0"/>
                <a:ea typeface="Cambria" panose="02040503050406030204" pitchFamily="18" charset="0"/>
              </a:rPr>
              <a:t>I</a:t>
            </a:r>
            <a:r>
              <a:rPr lang="en-US" i="1" dirty="0">
                <a:solidFill>
                  <a:schemeClr val="accent2">
                    <a:lumMod val="60000"/>
                    <a:lumOff val="40000"/>
                  </a:schemeClr>
                </a:solidFill>
                <a:latin typeface="Cambria" panose="02040503050406030204" pitchFamily="18" charset="0"/>
                <a:ea typeface="Cambria" panose="02040503050406030204" pitchFamily="18" charset="0"/>
              </a:rPr>
              <a:t> will shield this city.</a:t>
            </a:r>
            <a:r>
              <a:rPr lang="en-US" dirty="0"/>
              <a:t>”</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803–804)</a:t>
            </a:r>
          </a:p>
        </p:txBody>
      </p:sp>
    </p:spTree>
    <p:extLst>
      <p:ext uri="{BB962C8B-B14F-4D97-AF65-F5344CB8AC3E}">
        <p14:creationId xmlns:p14="http://schemas.microsoft.com/office/powerpoint/2010/main" val="262846299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47534"/>
          </a:xfrm>
        </p:spPr>
        <p:txBody>
          <a:bodyPr>
            <a:noAutofit/>
          </a:bodyPr>
          <a:lstStyle/>
          <a:p>
            <a:r>
              <a:rPr lang="en-US" sz="4000" dirty="0"/>
              <a:t>Outline of the Book of Isaiah</a:t>
            </a:r>
            <a:endParaRPr lang="en-US" sz="4000" b="1"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7470" y="722101"/>
            <a:ext cx="9116529" cy="6135896"/>
          </a:xfrm>
        </p:spPr>
        <p:txBody>
          <a:bodyPr>
            <a:normAutofit fontScale="92500" lnSpcReduction="20000"/>
          </a:bodyPr>
          <a:lstStyle/>
          <a:p>
            <a:pPr marL="458788" lvl="0" indent="-458788">
              <a:spcBef>
                <a:spcPts val="600"/>
              </a:spcBef>
              <a:buFont typeface="+mj-lt"/>
              <a:buAutoNum type="romanUcPeriod"/>
            </a:pPr>
            <a:r>
              <a:rPr lang="en-US" sz="4300" b="1" dirty="0"/>
              <a:t>Isaiah’s Warning of Judgment on Israel </a:t>
            </a:r>
            <a:r>
              <a:rPr lang="en-US" sz="4300" dirty="0">
                <a:solidFill>
                  <a:srgbClr val="FFFF99"/>
                </a:solidFill>
              </a:rPr>
              <a:t>(1-39)</a:t>
            </a:r>
          </a:p>
          <a:p>
            <a:pPr marL="914400" lvl="1" indent="-455613">
              <a:spcBef>
                <a:spcPts val="600"/>
              </a:spcBef>
              <a:buFont typeface="+mj-lt"/>
              <a:buAutoNum type="alphaUcPeriod"/>
            </a:pPr>
            <a:r>
              <a:rPr lang="en-US" sz="3900" dirty="0">
                <a:solidFill>
                  <a:schemeClr val="bg1">
                    <a:lumMod val="65000"/>
                  </a:schemeClr>
                </a:solidFill>
              </a:rPr>
              <a:t>Judgement and Hope for Jerusalem </a:t>
            </a:r>
            <a:r>
              <a:rPr lang="en-US" sz="3900" dirty="0">
                <a:solidFill>
                  <a:srgbClr val="FFFF99"/>
                </a:solidFill>
              </a:rPr>
              <a:t>(1-12)</a:t>
            </a:r>
          </a:p>
          <a:p>
            <a:pPr marL="914400" lvl="1" indent="-455613">
              <a:spcBef>
                <a:spcPts val="600"/>
              </a:spcBef>
              <a:buFont typeface="+mj-lt"/>
              <a:buAutoNum type="alphaUcPeriod"/>
            </a:pPr>
            <a:r>
              <a:rPr lang="en-US" sz="3900" dirty="0">
                <a:solidFill>
                  <a:schemeClr val="bg1">
                    <a:lumMod val="65000"/>
                  </a:schemeClr>
                </a:solidFill>
              </a:rPr>
              <a:t>Judgement and Hope for the Nations </a:t>
            </a:r>
            <a:r>
              <a:rPr lang="en-US" sz="3900" dirty="0">
                <a:solidFill>
                  <a:srgbClr val="FFFF99"/>
                </a:solidFill>
              </a:rPr>
              <a:t>(13-27)</a:t>
            </a:r>
          </a:p>
          <a:p>
            <a:pPr marL="914400" lvl="1" indent="-455613">
              <a:spcBef>
                <a:spcPts val="600"/>
              </a:spcBef>
              <a:buFont typeface="+mj-lt"/>
              <a:buAutoNum type="alphaUcPeriod"/>
            </a:pPr>
            <a:r>
              <a:rPr lang="en-US" sz="3900" dirty="0">
                <a:solidFill>
                  <a:schemeClr val="bg1">
                    <a:lumMod val="65000"/>
                  </a:schemeClr>
                </a:solidFill>
              </a:rPr>
              <a:t>True Deliverance Is Found, Not in Egypt, But in the Lord   </a:t>
            </a:r>
            <a:r>
              <a:rPr lang="en-US" sz="3900" dirty="0">
                <a:solidFill>
                  <a:srgbClr val="FFFF99"/>
                </a:solidFill>
              </a:rPr>
              <a:t>(28-35)</a:t>
            </a:r>
          </a:p>
          <a:p>
            <a:pPr marL="912813" lvl="1" indent="-454025">
              <a:spcBef>
                <a:spcPts val="600"/>
              </a:spcBef>
              <a:buFont typeface="+mj-lt"/>
              <a:buAutoNum type="alphaUcPeriod"/>
            </a:pPr>
            <a:r>
              <a:rPr lang="en-US" sz="3900" b="1" dirty="0"/>
              <a:t>The Lessons of History </a:t>
            </a:r>
            <a:r>
              <a:rPr lang="en-US" sz="3900" dirty="0">
                <a:solidFill>
                  <a:srgbClr val="FFFF99"/>
                </a:solidFill>
              </a:rPr>
              <a:t>(36-39)</a:t>
            </a:r>
          </a:p>
          <a:p>
            <a:pPr marL="1255713" lvl="2" indent="-454025">
              <a:spcBef>
                <a:spcPts val="600"/>
              </a:spcBef>
              <a:buFont typeface="+mj-lt"/>
              <a:buAutoNum type="alphaUcPeriod"/>
            </a:pPr>
            <a:r>
              <a:rPr lang="en-US" sz="3000" dirty="0">
                <a:solidFill>
                  <a:schemeClr val="bg1">
                    <a:lumMod val="65000"/>
                  </a:schemeClr>
                </a:solidFill>
              </a:rPr>
              <a:t>The Deliverance of Jerusalem from Assyria </a:t>
            </a:r>
            <a:r>
              <a:rPr lang="en-US" sz="3000" dirty="0">
                <a:solidFill>
                  <a:srgbClr val="FFFF99"/>
                </a:solidFill>
              </a:rPr>
              <a:t>(36-37)</a:t>
            </a:r>
          </a:p>
          <a:p>
            <a:pPr marL="1255713" lvl="2" indent="-454025">
              <a:spcBef>
                <a:spcPts val="600"/>
              </a:spcBef>
              <a:buFont typeface="+mj-lt"/>
              <a:buAutoNum type="alphaUcPeriod"/>
            </a:pPr>
            <a:r>
              <a:rPr lang="en-US" sz="3000" dirty="0"/>
              <a:t>Hezekiah’s Illness and Recovery </a:t>
            </a:r>
            <a:r>
              <a:rPr lang="en-US" sz="3000" dirty="0">
                <a:solidFill>
                  <a:srgbClr val="FFFF99"/>
                </a:solidFill>
              </a:rPr>
              <a:t>(38)</a:t>
            </a:r>
          </a:p>
          <a:p>
            <a:pPr marL="1255713" lvl="2" indent="-454025">
              <a:spcBef>
                <a:spcPts val="600"/>
              </a:spcBef>
              <a:buFont typeface="+mj-lt"/>
              <a:buAutoNum type="alphaUcPeriod"/>
            </a:pPr>
            <a:r>
              <a:rPr lang="en-US" sz="3000" dirty="0">
                <a:solidFill>
                  <a:schemeClr val="bg1">
                    <a:lumMod val="65000"/>
                  </a:schemeClr>
                </a:solidFill>
              </a:rPr>
              <a:t>A Visit From the Envoys of Babylon </a:t>
            </a:r>
            <a:r>
              <a:rPr lang="en-US" sz="3000" dirty="0">
                <a:solidFill>
                  <a:srgbClr val="FFFF99"/>
                </a:solidFill>
              </a:rPr>
              <a:t>(39)</a:t>
            </a:r>
          </a:p>
          <a:p>
            <a:pPr marL="457200" indent="-457200">
              <a:spcBef>
                <a:spcPts val="600"/>
              </a:spcBef>
              <a:buFont typeface="+mj-lt"/>
              <a:buAutoNum type="romanUcPeriod"/>
            </a:pPr>
            <a:r>
              <a:rPr lang="en-US" sz="4300" dirty="0">
                <a:solidFill>
                  <a:schemeClr val="bg1">
                    <a:lumMod val="65000"/>
                  </a:schemeClr>
                </a:solidFill>
              </a:rPr>
              <a:t>The Promise of Future Hope in the New Jerusalem </a:t>
            </a:r>
            <a:r>
              <a:rPr lang="en-US" sz="4300" dirty="0">
                <a:solidFill>
                  <a:srgbClr val="FFFF99"/>
                </a:solidFill>
              </a:rPr>
              <a:t>(40-66)</a:t>
            </a:r>
          </a:p>
          <a:p>
            <a:pPr marL="457200" indent="-457200">
              <a:buFont typeface="+mj-lt"/>
              <a:buAutoNum type="romanUcPeriod"/>
            </a:pPr>
            <a:endParaRPr lang="en-US" b="1" dirty="0"/>
          </a:p>
        </p:txBody>
      </p:sp>
    </p:spTree>
    <p:extLst>
      <p:ext uri="{BB962C8B-B14F-4D97-AF65-F5344CB8AC3E}">
        <p14:creationId xmlns:p14="http://schemas.microsoft.com/office/powerpoint/2010/main" val="7043373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89943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38:4</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LORD’s message came to Isaiah, </a:t>
            </a:r>
            <a:r>
              <a:rPr lang="en-US" sz="2400" baseline="30000" dirty="0">
                <a:latin typeface="Cambria" panose="02040503050406030204" pitchFamily="18" charset="0"/>
                <a:ea typeface="Cambria" panose="02040503050406030204" pitchFamily="18" charset="0"/>
              </a:rPr>
              <a:t>5</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“Go and tell Hezekiah: ‘This is what the LORD God of your ancestor David says: “I have heard your prayer; I have seen your tears. Look, I will add 15 years to your life. </a:t>
            </a:r>
            <a:r>
              <a:rPr lang="en-US" sz="2400" baseline="30000" dirty="0">
                <a:latin typeface="Cambria" panose="02040503050406030204" pitchFamily="18" charset="0"/>
                <a:ea typeface="Cambria" panose="02040503050406030204" pitchFamily="18" charset="0"/>
              </a:rPr>
              <a:t>6</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I will also rescue you and this city</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from the king of Assyria. I will </a:t>
            </a:r>
            <a:r>
              <a:rPr lang="en-US" sz="2400" i="1" u="none" strike="noStrike" baseline="0" dirty="0">
                <a:solidFill>
                  <a:schemeClr val="accent2"/>
                </a:solidFill>
                <a:latin typeface="Cambria" panose="02040503050406030204" pitchFamily="18" charset="0"/>
                <a:ea typeface="Cambria" panose="02040503050406030204" pitchFamily="18" charset="0"/>
              </a:rPr>
              <a:t>shield this city.</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4" y="2025022"/>
            <a:ext cx="8808459" cy="4524907"/>
          </a:xfrm>
        </p:spPr>
        <p:txBody>
          <a:bodyPr>
            <a:normAutofit fontScale="85000" lnSpcReduction="20000"/>
          </a:bodyPr>
          <a:lstStyle/>
          <a:p>
            <a:r>
              <a:rPr lang="en-US" dirty="0"/>
              <a:t>Not only does the LORD sovereignly add fifteen years to Hezekiah’s life, he also gives the Davidic monarch a promise of security for himself </a:t>
            </a:r>
            <a:r>
              <a:rPr lang="en-US" b="1" i="1" dirty="0"/>
              <a:t>and</a:t>
            </a:r>
            <a:r>
              <a:rPr lang="en-US" dirty="0"/>
              <a:t> his capital city during that period. </a:t>
            </a:r>
          </a:p>
          <a:p>
            <a:r>
              <a:rPr lang="en-US" dirty="0"/>
              <a:t>The king was not just concerned about </a:t>
            </a:r>
            <a:r>
              <a:rPr lang="en-US" b="1" i="1" dirty="0"/>
              <a:t>himself</a:t>
            </a:r>
            <a:r>
              <a:rPr lang="en-US" dirty="0"/>
              <a:t>, but he was </a:t>
            </a:r>
            <a:r>
              <a:rPr lang="en-US" b="1" i="1" dirty="0"/>
              <a:t>also</a:t>
            </a:r>
            <a:r>
              <a:rPr lang="en-US" dirty="0"/>
              <a:t> concerned about the destiny of the nation over which God had placed him. </a:t>
            </a:r>
          </a:p>
          <a:p>
            <a:r>
              <a:rPr lang="en-US" dirty="0"/>
              <a:t>Though both would come perilously close to death, they would be delivered by divine intervention (cf. 36:14). </a:t>
            </a:r>
          </a:p>
          <a:p>
            <a:r>
              <a:rPr lang="en-US" dirty="0"/>
              <a:t>The LORD will “</a:t>
            </a:r>
            <a:r>
              <a:rPr lang="en-US" i="1" dirty="0">
                <a:solidFill>
                  <a:schemeClr val="accent2">
                    <a:lumMod val="60000"/>
                    <a:lumOff val="40000"/>
                  </a:schemeClr>
                </a:solidFill>
                <a:latin typeface="Cambria" panose="02040503050406030204" pitchFamily="18" charset="0"/>
                <a:ea typeface="Cambria" panose="02040503050406030204" pitchFamily="18" charset="0"/>
              </a:rPr>
              <a:t>shield this city</a:t>
            </a:r>
            <a:r>
              <a:rPr lang="en-US" dirty="0"/>
              <a:t>” – that is, protect it from the enemy (cf. 31:5; 37:35). </a:t>
            </a:r>
          </a:p>
          <a:p>
            <a:r>
              <a:rPr lang="en-US" dirty="0"/>
              <a:t>This promise of protection for Hezekiah and his city especially makes sense if it was given </a:t>
            </a:r>
            <a:r>
              <a:rPr lang="en-US" b="1" i="1" dirty="0"/>
              <a:t>before</a:t>
            </a:r>
            <a:r>
              <a:rPr lang="en-US" dirty="0"/>
              <a:t> the destruction of the Assyrian army.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803–804)</a:t>
            </a:r>
          </a:p>
        </p:txBody>
      </p:sp>
    </p:spTree>
    <p:extLst>
      <p:ext uri="{BB962C8B-B14F-4D97-AF65-F5344CB8AC3E}">
        <p14:creationId xmlns:p14="http://schemas.microsoft.com/office/powerpoint/2010/main" val="178622285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89614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38:7</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Isaiah replied, “This is your sign from the LORD confirming that the LORD will do what he has said…</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4" y="1004662"/>
            <a:ext cx="8706423" cy="5647303"/>
          </a:xfrm>
        </p:spPr>
        <p:txBody>
          <a:bodyPr>
            <a:normAutofit fontScale="85000" lnSpcReduction="10000"/>
          </a:bodyPr>
          <a:lstStyle/>
          <a:p>
            <a:r>
              <a:rPr lang="en-US" sz="3300" dirty="0"/>
              <a:t>The narrative of 2 Kings 20:7-8 gives us further information at this point (also mentioned later in Isaiah 38:21–22) which shows that Hezekiah himself </a:t>
            </a:r>
            <a:r>
              <a:rPr lang="en-US" sz="3300" b="1" i="1" dirty="0"/>
              <a:t>requested</a:t>
            </a:r>
            <a:r>
              <a:rPr lang="en-US" sz="3300" dirty="0"/>
              <a:t> a sign. </a:t>
            </a:r>
          </a:p>
          <a:p>
            <a:r>
              <a:rPr lang="en-US" sz="3300" dirty="0"/>
              <a:t>Unlike his father Ahaz, who </a:t>
            </a:r>
            <a:r>
              <a:rPr lang="en-US" sz="3300" b="1" i="1" dirty="0"/>
              <a:t>refused</a:t>
            </a:r>
            <a:r>
              <a:rPr lang="en-US" sz="3300" dirty="0"/>
              <a:t> to ask for a sign because he was determined to follow his own plans (7:12), Hezekiah wanted his faith to be increased, and so asked for a sign. </a:t>
            </a:r>
          </a:p>
          <a:p>
            <a:r>
              <a:rPr lang="en-US" sz="3300" dirty="0"/>
              <a:t>In the 2 Kings account we see that the LORD gave Hezekiah a measure of choice in the sign that he would perform:</a:t>
            </a:r>
          </a:p>
          <a:p>
            <a:pPr lvl="1"/>
            <a:r>
              <a:rPr lang="en-US" sz="3300" i="1" dirty="0">
                <a:solidFill>
                  <a:schemeClr val="accent2">
                    <a:lumMod val="60000"/>
                    <a:lumOff val="40000"/>
                  </a:schemeClr>
                </a:solidFill>
                <a:latin typeface="Cambria" panose="02040503050406030204" pitchFamily="18" charset="0"/>
                <a:ea typeface="Cambria" panose="02040503050406030204" pitchFamily="18" charset="0"/>
              </a:rPr>
              <a:t>Do you want the shadow to move </a:t>
            </a:r>
            <a:r>
              <a:rPr lang="en-US" sz="3300" b="1" i="1" dirty="0">
                <a:solidFill>
                  <a:schemeClr val="accent2"/>
                </a:solidFill>
                <a:latin typeface="Cambria" panose="02040503050406030204" pitchFamily="18" charset="0"/>
                <a:ea typeface="Cambria" panose="02040503050406030204" pitchFamily="18" charset="0"/>
              </a:rPr>
              <a:t>ahead</a:t>
            </a:r>
            <a:r>
              <a:rPr lang="en-US" sz="3300" i="1" dirty="0">
                <a:solidFill>
                  <a:schemeClr val="accent2">
                    <a:lumMod val="60000"/>
                    <a:lumOff val="40000"/>
                  </a:schemeClr>
                </a:solidFill>
                <a:latin typeface="Cambria" panose="02040503050406030204" pitchFamily="18" charset="0"/>
                <a:ea typeface="Cambria" panose="02040503050406030204" pitchFamily="18" charset="0"/>
              </a:rPr>
              <a:t> ten steps or to </a:t>
            </a:r>
            <a:r>
              <a:rPr lang="en-US" sz="3300" b="1" i="1" dirty="0">
                <a:solidFill>
                  <a:schemeClr val="accent2"/>
                </a:solidFill>
                <a:latin typeface="Cambria" panose="02040503050406030204" pitchFamily="18" charset="0"/>
                <a:ea typeface="Cambria" panose="02040503050406030204" pitchFamily="18" charset="0"/>
              </a:rPr>
              <a:t>go back</a:t>
            </a:r>
            <a:r>
              <a:rPr lang="en-US" sz="3300" i="1" dirty="0">
                <a:solidFill>
                  <a:schemeClr val="accent2">
                    <a:lumMod val="60000"/>
                    <a:lumOff val="40000"/>
                  </a:schemeClr>
                </a:solidFill>
                <a:latin typeface="Cambria" panose="02040503050406030204" pitchFamily="18" charset="0"/>
                <a:ea typeface="Cambria" panose="02040503050406030204" pitchFamily="18" charset="0"/>
              </a:rPr>
              <a:t> ten steps?” Hezekiah answered, “It is </a:t>
            </a:r>
            <a:r>
              <a:rPr lang="en-US" sz="3300" b="1" i="1" dirty="0">
                <a:solidFill>
                  <a:schemeClr val="accent2"/>
                </a:solidFill>
                <a:latin typeface="Cambria" panose="02040503050406030204" pitchFamily="18" charset="0"/>
                <a:ea typeface="Cambria" panose="02040503050406030204" pitchFamily="18" charset="0"/>
              </a:rPr>
              <a:t>easy</a:t>
            </a:r>
            <a:r>
              <a:rPr lang="en-US" sz="3300" i="1" dirty="0">
                <a:solidFill>
                  <a:schemeClr val="accent2">
                    <a:lumMod val="60000"/>
                    <a:lumOff val="40000"/>
                  </a:schemeClr>
                </a:solidFill>
                <a:latin typeface="Cambria" panose="02040503050406030204" pitchFamily="18" charset="0"/>
                <a:ea typeface="Cambria" panose="02040503050406030204" pitchFamily="18" charset="0"/>
              </a:rPr>
              <a:t> for the shadow to </a:t>
            </a:r>
            <a:r>
              <a:rPr lang="en-US" sz="3300" b="1" i="1" dirty="0">
                <a:solidFill>
                  <a:schemeClr val="accent2"/>
                </a:solidFill>
                <a:latin typeface="Cambria" panose="02040503050406030204" pitchFamily="18" charset="0"/>
                <a:ea typeface="Cambria" panose="02040503050406030204" pitchFamily="18" charset="0"/>
              </a:rPr>
              <a:t>lengthen</a:t>
            </a:r>
            <a:r>
              <a:rPr lang="en-US" sz="3300" i="1" dirty="0">
                <a:solidFill>
                  <a:schemeClr val="accent2">
                    <a:lumMod val="60000"/>
                    <a:lumOff val="40000"/>
                  </a:schemeClr>
                </a:solidFill>
                <a:latin typeface="Cambria" panose="02040503050406030204" pitchFamily="18" charset="0"/>
                <a:ea typeface="Cambria" panose="02040503050406030204" pitchFamily="18" charset="0"/>
              </a:rPr>
              <a:t> ten steps, but </a:t>
            </a:r>
            <a:r>
              <a:rPr lang="en-US" sz="3300" b="1" i="1" dirty="0">
                <a:solidFill>
                  <a:schemeClr val="accent2"/>
                </a:solidFill>
                <a:latin typeface="Cambria" panose="02040503050406030204" pitchFamily="18" charset="0"/>
                <a:ea typeface="Cambria" panose="02040503050406030204" pitchFamily="18" charset="0"/>
              </a:rPr>
              <a:t>not</a:t>
            </a:r>
            <a:r>
              <a:rPr lang="en-US" sz="3300" i="1" dirty="0">
                <a:solidFill>
                  <a:schemeClr val="accent2">
                    <a:lumMod val="60000"/>
                    <a:lumOff val="40000"/>
                  </a:schemeClr>
                </a:solidFill>
                <a:latin typeface="Cambria" panose="02040503050406030204" pitchFamily="18" charset="0"/>
                <a:ea typeface="Cambria" panose="02040503050406030204" pitchFamily="18" charset="0"/>
              </a:rPr>
              <a:t> for it to go </a:t>
            </a:r>
            <a:r>
              <a:rPr lang="en-US" sz="3300" b="1" i="1" dirty="0">
                <a:solidFill>
                  <a:schemeClr val="accent2"/>
                </a:solidFill>
                <a:latin typeface="Cambria" panose="02040503050406030204" pitchFamily="18" charset="0"/>
                <a:ea typeface="Cambria" panose="02040503050406030204" pitchFamily="18" charset="0"/>
              </a:rPr>
              <a:t>back</a:t>
            </a:r>
            <a:r>
              <a:rPr lang="en-US" sz="3300" i="1" dirty="0">
                <a:solidFill>
                  <a:schemeClr val="accent2">
                    <a:lumMod val="60000"/>
                    <a:lumOff val="40000"/>
                  </a:schemeClr>
                </a:solidFill>
                <a:latin typeface="Cambria" panose="02040503050406030204" pitchFamily="18" charset="0"/>
                <a:ea typeface="Cambria" panose="02040503050406030204" pitchFamily="18" charset="0"/>
              </a:rPr>
              <a:t> ten steps.” </a:t>
            </a:r>
            <a:r>
              <a:rPr lang="en-US" sz="3300" dirty="0"/>
              <a:t>(2 Kings 20:9b-10)</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803–804)</a:t>
            </a:r>
          </a:p>
        </p:txBody>
      </p:sp>
    </p:spTree>
    <p:extLst>
      <p:ext uri="{BB962C8B-B14F-4D97-AF65-F5344CB8AC3E}">
        <p14:creationId xmlns:p14="http://schemas.microsoft.com/office/powerpoint/2010/main" val="58649631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89614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38:8</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Look, I will make the shadow </a:t>
            </a:r>
            <a:r>
              <a:rPr lang="en-US" sz="2400" i="1" u="none" strike="noStrike" baseline="0" dirty="0">
                <a:solidFill>
                  <a:schemeClr val="accent2"/>
                </a:solidFill>
                <a:latin typeface="Cambria" panose="02040503050406030204" pitchFamily="18" charset="0"/>
                <a:ea typeface="Cambria" panose="02040503050406030204" pitchFamily="18" charset="0"/>
              </a:rPr>
              <a:t>go back 10 </a:t>
            </a:r>
            <a:r>
              <a:rPr lang="en-US" sz="2400" i="1" dirty="0">
                <a:solidFill>
                  <a:schemeClr val="accent2"/>
                </a:solidFill>
                <a:latin typeface="Cambria" panose="02040503050406030204" pitchFamily="18" charset="0"/>
                <a:ea typeface="Cambria" panose="02040503050406030204" pitchFamily="18" charset="0"/>
              </a:rPr>
              <a:t>steps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on </a:t>
            </a:r>
            <a:r>
              <a:rPr lang="en-US" sz="2400" i="1" u="none" strike="noStrike" baseline="0" dirty="0">
                <a:solidFill>
                  <a:schemeClr val="accent2"/>
                </a:solidFill>
                <a:latin typeface="Cambria" panose="02040503050406030204" pitchFamily="18" charset="0"/>
                <a:ea typeface="Cambria" panose="02040503050406030204" pitchFamily="18" charset="0"/>
              </a:rPr>
              <a:t>the stairs of Ahaz</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And then the shadow went </a:t>
            </a:r>
            <a:r>
              <a:rPr lang="en-US" sz="2400" i="1" u="none" strike="noStrike" baseline="0" dirty="0">
                <a:solidFill>
                  <a:schemeClr val="accent2"/>
                </a:solidFill>
                <a:latin typeface="Cambria" panose="02040503050406030204" pitchFamily="18" charset="0"/>
                <a:ea typeface="Cambria" panose="02040503050406030204" pitchFamily="18" charset="0"/>
              </a:rPr>
              <a:t>back 10 steps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5" y="1142019"/>
            <a:ext cx="8582802" cy="5346648"/>
          </a:xfrm>
        </p:spPr>
        <p:txBody>
          <a:bodyPr>
            <a:normAutofit fontScale="85000" lnSpcReduction="10000"/>
          </a:bodyPr>
          <a:lstStyle/>
          <a:p>
            <a:r>
              <a:rPr lang="en-US" dirty="0"/>
              <a:t>The LORD announces that he will display his power by turning back the shadow of the sun. </a:t>
            </a:r>
          </a:p>
          <a:p>
            <a:r>
              <a:rPr lang="en-US" dirty="0"/>
              <a:t>It is not clear what sort of object is involved here. </a:t>
            </a:r>
          </a:p>
          <a:p>
            <a:r>
              <a:rPr lang="en-US" dirty="0"/>
              <a:t>It may simply have been a stairway on which shadows fell, which gave a rough indication of the passage of time. </a:t>
            </a:r>
          </a:p>
          <a:p>
            <a:r>
              <a:rPr lang="en-US" dirty="0"/>
              <a:t>However, mention of “</a:t>
            </a:r>
            <a:r>
              <a:rPr lang="en-US" i="1" dirty="0">
                <a:solidFill>
                  <a:schemeClr val="accent2">
                    <a:lumMod val="60000"/>
                    <a:lumOff val="40000"/>
                  </a:schemeClr>
                </a:solidFill>
                <a:latin typeface="Cambria" panose="02040503050406030204" pitchFamily="18" charset="0"/>
                <a:ea typeface="Cambria" panose="02040503050406030204" pitchFamily="18" charset="0"/>
              </a:rPr>
              <a:t>the stairs of Ahaz</a:t>
            </a:r>
            <a:r>
              <a:rPr lang="en-US" dirty="0"/>
              <a:t>” suggests that it was a specially constructed artefact, probably derived from Mesopotamia (cf. the copy made of the altar in Damascus, 2 Kings 16:10-11). </a:t>
            </a:r>
          </a:p>
          <a:p>
            <a:r>
              <a:rPr lang="en-US" dirty="0"/>
              <a:t>If it is permissible to translate “</a:t>
            </a:r>
            <a:r>
              <a:rPr lang="en-US" i="1" dirty="0">
                <a:solidFill>
                  <a:schemeClr val="accent2">
                    <a:lumMod val="60000"/>
                    <a:lumOff val="40000"/>
                  </a:schemeClr>
                </a:solidFill>
                <a:latin typeface="Cambria" panose="02040503050406030204" pitchFamily="18" charset="0"/>
                <a:ea typeface="Cambria" panose="02040503050406030204" pitchFamily="18" charset="0"/>
              </a:rPr>
              <a:t>steps</a:t>
            </a:r>
            <a:r>
              <a:rPr lang="en-US" dirty="0"/>
              <a:t>” as “degrees”, the object involved might be relatively small, similar to a modern sundial, with a pointer to cast a shadow. </a:t>
            </a:r>
          </a:p>
          <a:p>
            <a:r>
              <a:rPr lang="en-US" dirty="0"/>
              <a:t>Either way, the LORD was going to use this device to prove his control over the passage of time in the created realm.</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804–805)</a:t>
            </a:r>
          </a:p>
        </p:txBody>
      </p:sp>
    </p:spTree>
    <p:extLst>
      <p:ext uri="{BB962C8B-B14F-4D97-AF65-F5344CB8AC3E}">
        <p14:creationId xmlns:p14="http://schemas.microsoft.com/office/powerpoint/2010/main" val="418269648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89614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38:8</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Look, I will make the shadow go </a:t>
            </a:r>
            <a:r>
              <a:rPr lang="en-US" sz="2400" i="1" u="none" strike="noStrike" baseline="0" dirty="0">
                <a:solidFill>
                  <a:schemeClr val="accent2"/>
                </a:solidFill>
                <a:latin typeface="Cambria" panose="02040503050406030204" pitchFamily="18" charset="0"/>
                <a:ea typeface="Cambria" panose="02040503050406030204" pitchFamily="18" charset="0"/>
              </a:rPr>
              <a:t>back 10 steps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on the stairs of Ahaz.” And then </a:t>
            </a:r>
            <a:r>
              <a:rPr lang="en-US" sz="2400" i="1" u="none" strike="noStrike" baseline="0" dirty="0">
                <a:solidFill>
                  <a:schemeClr val="accent2"/>
                </a:solidFill>
                <a:latin typeface="Cambria" panose="02040503050406030204" pitchFamily="18" charset="0"/>
                <a:ea typeface="Cambria" panose="02040503050406030204" pitchFamily="18" charset="0"/>
              </a:rPr>
              <a:t>the shadow went back 10 steps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5" y="1142019"/>
            <a:ext cx="8582802" cy="5346648"/>
          </a:xfrm>
        </p:spPr>
        <p:txBody>
          <a:bodyPr>
            <a:normAutofit fontScale="92500" lnSpcReduction="20000"/>
          </a:bodyPr>
          <a:lstStyle/>
          <a:p>
            <a:r>
              <a:rPr lang="en-US" dirty="0"/>
              <a:t>Given the uncertainty that exists about the nature of the device involved, it is not possible to establish how long a period of time was involved in the shadow’s moving “</a:t>
            </a:r>
            <a:r>
              <a:rPr lang="en-US" i="1" dirty="0">
                <a:solidFill>
                  <a:schemeClr val="accent2">
                    <a:lumMod val="60000"/>
                    <a:lumOff val="40000"/>
                  </a:schemeClr>
                </a:solidFill>
                <a:latin typeface="Cambria" panose="02040503050406030204" pitchFamily="18" charset="0"/>
                <a:ea typeface="Cambria" panose="02040503050406030204" pitchFamily="18" charset="0"/>
              </a:rPr>
              <a:t>back 10 steps</a:t>
            </a:r>
            <a:r>
              <a:rPr lang="en-US" dirty="0"/>
              <a:t>”, but it might have been equivalent to two to three hours. </a:t>
            </a:r>
          </a:p>
          <a:p>
            <a:r>
              <a:rPr lang="en-US" dirty="0"/>
              <a:t>What occurred, then, when “</a:t>
            </a:r>
            <a:r>
              <a:rPr lang="en-US" i="1" dirty="0">
                <a:solidFill>
                  <a:schemeClr val="accent2">
                    <a:lumMod val="60000"/>
                    <a:lumOff val="40000"/>
                  </a:schemeClr>
                </a:solidFill>
                <a:latin typeface="Cambria" panose="02040503050406030204" pitchFamily="18" charset="0"/>
                <a:ea typeface="Cambria" panose="02040503050406030204" pitchFamily="18" charset="0"/>
              </a:rPr>
              <a:t>the shadow went back 10 steps</a:t>
            </a:r>
            <a:r>
              <a:rPr lang="en-US" dirty="0"/>
              <a:t>”? </a:t>
            </a:r>
          </a:p>
          <a:p>
            <a:r>
              <a:rPr lang="en-US" dirty="0"/>
              <a:t>Though a miracle was involved (cf. 2 Chr. 32:31), the means by which it was effected is not stated. </a:t>
            </a:r>
          </a:p>
          <a:p>
            <a:r>
              <a:rPr lang="en-US" dirty="0"/>
              <a:t>The text does not say that the relative orientation of the sun and earth were reversed</a:t>
            </a:r>
          </a:p>
          <a:p>
            <a:r>
              <a:rPr lang="en-US" dirty="0"/>
              <a:t>Many have supposed that some phenomenon involving refraction of light from the sun was involved (cf. similar explanations to account for Josh 10:12–14).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804–805)</a:t>
            </a:r>
          </a:p>
        </p:txBody>
      </p:sp>
    </p:spTree>
    <p:extLst>
      <p:ext uri="{BB962C8B-B14F-4D97-AF65-F5344CB8AC3E}">
        <p14:creationId xmlns:p14="http://schemas.microsoft.com/office/powerpoint/2010/main" val="177498296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89614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38:8</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Look, I will make the shadow go back 10 steps on the stairs of Ahaz.” And then the shadow went back 10 steps.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5" y="1142019"/>
            <a:ext cx="8582802" cy="5346648"/>
          </a:xfrm>
        </p:spPr>
        <p:txBody>
          <a:bodyPr>
            <a:normAutofit/>
          </a:bodyPr>
          <a:lstStyle/>
          <a:p>
            <a:r>
              <a:rPr lang="en-US" dirty="0"/>
              <a:t>What we </a:t>
            </a:r>
            <a:r>
              <a:rPr lang="en-US" b="1" i="1" dirty="0"/>
              <a:t>can</a:t>
            </a:r>
            <a:r>
              <a:rPr lang="en-US" dirty="0"/>
              <a:t> be certain of is that what took place here was </a:t>
            </a:r>
            <a:r>
              <a:rPr lang="en-US" b="1" i="1" dirty="0"/>
              <a:t>outside</a:t>
            </a:r>
            <a:r>
              <a:rPr lang="en-US" dirty="0"/>
              <a:t> the ordinary providential working of God in this world.</a:t>
            </a:r>
          </a:p>
          <a:p>
            <a:r>
              <a:rPr lang="en-US" dirty="0"/>
              <a:t>It was directly caused by God to provide irrefutable proof of his power to accomplish the pledges he had made in connection with this sign – namely:</a:t>
            </a:r>
          </a:p>
          <a:p>
            <a:pPr lvl="1"/>
            <a:r>
              <a:rPr lang="en-US" dirty="0"/>
              <a:t>The recovery and extended life of Hezekiah, </a:t>
            </a:r>
          </a:p>
          <a:p>
            <a:pPr lvl="1"/>
            <a:r>
              <a:rPr lang="en-US" dirty="0"/>
              <a:t>The protection of Jerusalem </a:t>
            </a:r>
          </a:p>
          <a:p>
            <a:pPr lvl="1"/>
            <a:r>
              <a:rPr lang="en-US" dirty="0"/>
              <a:t>The fulfilment of all the promises of the covenant made with David.</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804–805)</a:t>
            </a:r>
          </a:p>
        </p:txBody>
      </p:sp>
    </p:spTree>
    <p:extLst>
      <p:ext uri="{BB962C8B-B14F-4D97-AF65-F5344CB8AC3E}">
        <p14:creationId xmlns:p14="http://schemas.microsoft.com/office/powerpoint/2010/main" val="220959481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a:bodyPr>
          <a:lstStyle/>
          <a:p>
            <a:pPr marL="0" indent="0">
              <a:buNone/>
            </a:pPr>
            <a:r>
              <a:rPr lang="en-US" sz="3600" dirty="0"/>
              <a:t>I plan to look at “Hezekiah’s Psalm” in </a:t>
            </a:r>
            <a:r>
              <a:rPr lang="en-US" sz="3600" dirty="0">
                <a:solidFill>
                  <a:srgbClr val="FFFF99"/>
                </a:solidFill>
              </a:rPr>
              <a:t>Isaiah 38:9-20</a:t>
            </a:r>
            <a:r>
              <a:rPr lang="en-US" sz="3600" dirty="0"/>
              <a:t> and the Description of Hezekiah’s Healing in </a:t>
            </a:r>
            <a:r>
              <a:rPr lang="en-US" sz="3600" dirty="0">
                <a:solidFill>
                  <a:srgbClr val="FFFF99"/>
                </a:solidFill>
              </a:rPr>
              <a:t>Isaiah 38:21-22</a:t>
            </a:r>
          </a:p>
          <a:p>
            <a:pPr marL="0" indent="0">
              <a:buNone/>
            </a:pPr>
            <a:endParaRPr lang="en-US" sz="3600" dirty="0"/>
          </a:p>
          <a:p>
            <a:pPr marL="0" indent="0">
              <a:buNone/>
            </a:pPr>
            <a:r>
              <a:rPr lang="en-US" dirty="0"/>
              <a:t> </a:t>
            </a:r>
          </a:p>
        </p:txBody>
      </p:sp>
    </p:spTree>
    <p:extLst>
      <p:ext uri="{BB962C8B-B14F-4D97-AF65-F5344CB8AC3E}">
        <p14:creationId xmlns:p14="http://schemas.microsoft.com/office/powerpoint/2010/main" val="12791815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9987770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p:cNvSpPr>
            <a:spLocks noGrp="1"/>
          </p:cNvSpPr>
          <p:nvPr>
            <p:ph idx="1"/>
          </p:nvPr>
        </p:nvSpPr>
        <p:spPr>
          <a:xfrm>
            <a:off x="31630" y="722101"/>
            <a:ext cx="8991600" cy="6135900"/>
          </a:xfrm>
        </p:spPr>
        <p:txBody>
          <a:bodyPr>
            <a:normAutofit/>
          </a:bodyPr>
          <a:lstStyle/>
          <a:p>
            <a:r>
              <a:rPr lang="en-US" sz="3200" dirty="0"/>
              <a:t>Unlike Hezekiah’s previous prayer for deliverance from an overwhelming foreign military threat, Hezekiah’s prayer for healing from a serious (perhaps fatal) disease is something that all of us have probably done at one time or another.</a:t>
            </a:r>
          </a:p>
          <a:p>
            <a:r>
              <a:rPr lang="en-US" sz="3200" dirty="0"/>
              <a:t>Would anyone here be willing to share with the class an account of where you prayed for healing in a situation that looked utterly hopeless, and the Lord healed the person you were praying for in a spectacular and unexpected way?</a:t>
            </a:r>
          </a:p>
          <a:p>
            <a:endParaRPr lang="en-US" sz="3200" dirty="0"/>
          </a:p>
          <a:p>
            <a:pPr lvl="0"/>
            <a:endParaRPr lang="en-US" dirty="0"/>
          </a:p>
        </p:txBody>
      </p:sp>
    </p:spTree>
    <p:extLst>
      <p:ext uri="{BB962C8B-B14F-4D97-AF65-F5344CB8AC3E}">
        <p14:creationId xmlns:p14="http://schemas.microsoft.com/office/powerpoint/2010/main" val="30470382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p:cNvSpPr>
            <a:spLocks noGrp="1"/>
          </p:cNvSpPr>
          <p:nvPr>
            <p:ph idx="1"/>
          </p:nvPr>
        </p:nvSpPr>
        <p:spPr>
          <a:xfrm>
            <a:off x="31630" y="722101"/>
            <a:ext cx="8991600" cy="6135900"/>
          </a:xfrm>
        </p:spPr>
        <p:txBody>
          <a:bodyPr>
            <a:normAutofit fontScale="77500" lnSpcReduction="20000"/>
          </a:bodyPr>
          <a:lstStyle/>
          <a:p>
            <a:r>
              <a:rPr lang="en-US" sz="3200" dirty="0"/>
              <a:t>It would be tempting for some to get the </a:t>
            </a:r>
            <a:r>
              <a:rPr lang="en-US" sz="3200" b="1" i="1" dirty="0"/>
              <a:t>wrong</a:t>
            </a:r>
            <a:r>
              <a:rPr lang="en-US" sz="3200" dirty="0"/>
              <a:t> idea from this text: that any time someone we care about becomes sick, all we have to do is pray (preferably with tears) and God will heal the person for whom we are praying. Name it and claim it!</a:t>
            </a:r>
          </a:p>
          <a:p>
            <a:r>
              <a:rPr lang="en-US" sz="3200" dirty="0"/>
              <a:t>And yet we must remember that there are </a:t>
            </a:r>
            <a:r>
              <a:rPr lang="en-US" sz="3200" b="1" i="1" dirty="0"/>
              <a:t>other</a:t>
            </a:r>
            <a:r>
              <a:rPr lang="en-US" sz="3200" dirty="0"/>
              <a:t> examples in the scriptures where God did </a:t>
            </a:r>
            <a:r>
              <a:rPr lang="en-US" sz="3200" b="1" i="1" dirty="0"/>
              <a:t>not</a:t>
            </a:r>
            <a:r>
              <a:rPr lang="en-US" sz="3200" dirty="0"/>
              <a:t> heal a person for whom fervent prayers were being offered:</a:t>
            </a:r>
          </a:p>
          <a:p>
            <a:pPr lvl="1"/>
            <a:r>
              <a:rPr lang="en-US" sz="2800" i="1" dirty="0">
                <a:solidFill>
                  <a:srgbClr val="0000FF"/>
                </a:solidFill>
                <a:latin typeface="Cambria" panose="02040503050406030204" pitchFamily="18" charset="0"/>
                <a:ea typeface="Cambria" panose="02040503050406030204" pitchFamily="18" charset="0"/>
              </a:rPr>
              <a:t>The Lord struck the child that Uriah’s wife had borne to David, and the child became very ill. Then David prayed to God for the child and fasted. He would even go and spend the night lying on the ground. The elders of his house stood over him and tried to lift him from the ground, but he was unwilling, and refused to eat food with them. On the seventh day the child died. </a:t>
            </a:r>
            <a:r>
              <a:rPr lang="en-US" sz="2800" dirty="0"/>
              <a:t>(2 Sam 12:15b-18a)</a:t>
            </a:r>
          </a:p>
          <a:p>
            <a:r>
              <a:rPr lang="en-US" sz="3200" dirty="0"/>
              <a:t>Have you ever prayed for a sick person for whom you cared very deeply and they died anyway?</a:t>
            </a:r>
          </a:p>
          <a:p>
            <a:r>
              <a:rPr lang="en-US" sz="3200" dirty="0"/>
              <a:t>What are we to make of a situation like that? Why </a:t>
            </a:r>
            <a:r>
              <a:rPr lang="en-US" sz="3200" b="1" i="1" dirty="0"/>
              <a:t>doesn’t</a:t>
            </a:r>
            <a:r>
              <a:rPr lang="en-US" sz="3200" dirty="0"/>
              <a:t> God always grant our request when we ask him to heal someone?</a:t>
            </a:r>
          </a:p>
          <a:p>
            <a:r>
              <a:rPr lang="en-US" sz="3200" dirty="0"/>
              <a:t>Does this mean that there is </a:t>
            </a:r>
            <a:r>
              <a:rPr lang="en-US" sz="3200" b="1" i="1" dirty="0"/>
              <a:t>no point </a:t>
            </a:r>
            <a:r>
              <a:rPr lang="en-US" sz="3200" dirty="0"/>
              <a:t>in praying for those who are sick, since there is no guarantee that God will heal them?</a:t>
            </a:r>
          </a:p>
          <a:p>
            <a:endParaRPr lang="en-US" sz="3200" dirty="0"/>
          </a:p>
          <a:p>
            <a:endParaRPr lang="en-US" sz="3200" dirty="0"/>
          </a:p>
          <a:p>
            <a:pPr lvl="0"/>
            <a:endParaRPr lang="en-US" dirty="0"/>
          </a:p>
        </p:txBody>
      </p:sp>
    </p:spTree>
    <p:extLst>
      <p:ext uri="{BB962C8B-B14F-4D97-AF65-F5344CB8AC3E}">
        <p14:creationId xmlns:p14="http://schemas.microsoft.com/office/powerpoint/2010/main" val="86970245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0"/>
            <a:ext cx="9144000" cy="945796"/>
          </a:xfrm>
        </p:spPr>
        <p:txBody>
          <a:bodyPr>
            <a:noAutofit/>
          </a:bodyPr>
          <a:lstStyle/>
          <a:p>
            <a:r>
              <a:rPr lang="en-US" sz="4400" dirty="0"/>
              <a:t>The Destruction of Sennacherib</a:t>
            </a:r>
            <a:br>
              <a:rPr lang="en-US" sz="4400" dirty="0"/>
            </a:br>
            <a:r>
              <a:rPr lang="en-US" sz="3200" dirty="0"/>
              <a:t>By Lord Byron (George Gordon)</a:t>
            </a:r>
            <a:endParaRPr lang="en-US" sz="44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9019" y="1181263"/>
            <a:ext cx="8745961" cy="5181820"/>
          </a:xfrm>
        </p:spPr>
        <p:txBody>
          <a:bodyPr>
            <a:normAutofit fontScale="92500" lnSpcReduction="10000"/>
          </a:bodyPr>
          <a:lstStyle/>
          <a:p>
            <a:pPr marL="0" indent="0" algn="ctr">
              <a:buNone/>
            </a:pPr>
            <a:r>
              <a:rPr lang="en-US" sz="3000" i="1" dirty="0">
                <a:latin typeface="Cambria" panose="02040503050406030204" pitchFamily="18" charset="0"/>
                <a:ea typeface="Cambria" panose="02040503050406030204" pitchFamily="18" charset="0"/>
              </a:rPr>
              <a:t>The Assyrian came down like the wolf on the fold,</a:t>
            </a:r>
            <a:br>
              <a:rPr lang="en-US" sz="3000" i="1" dirty="0">
                <a:latin typeface="Cambria" panose="02040503050406030204" pitchFamily="18" charset="0"/>
                <a:ea typeface="Cambria" panose="02040503050406030204" pitchFamily="18" charset="0"/>
              </a:rPr>
            </a:br>
            <a:r>
              <a:rPr lang="en-US" sz="3000" i="1" dirty="0">
                <a:latin typeface="Cambria" panose="02040503050406030204" pitchFamily="18" charset="0"/>
                <a:ea typeface="Cambria" panose="02040503050406030204" pitchFamily="18" charset="0"/>
              </a:rPr>
              <a:t>And his cohorts were gleaming in purple and gold;</a:t>
            </a:r>
            <a:br>
              <a:rPr lang="en-US" sz="3000" i="1" dirty="0">
                <a:latin typeface="Cambria" panose="02040503050406030204" pitchFamily="18" charset="0"/>
                <a:ea typeface="Cambria" panose="02040503050406030204" pitchFamily="18" charset="0"/>
              </a:rPr>
            </a:br>
            <a:r>
              <a:rPr lang="en-US" sz="3000" i="1" dirty="0">
                <a:latin typeface="Cambria" panose="02040503050406030204" pitchFamily="18" charset="0"/>
                <a:ea typeface="Cambria" panose="02040503050406030204" pitchFamily="18" charset="0"/>
              </a:rPr>
              <a:t>And the sheen of their spears was like stars on the sea,</a:t>
            </a:r>
            <a:br>
              <a:rPr lang="en-US" sz="3000" i="1" dirty="0">
                <a:latin typeface="Cambria" panose="02040503050406030204" pitchFamily="18" charset="0"/>
                <a:ea typeface="Cambria" panose="02040503050406030204" pitchFamily="18" charset="0"/>
              </a:rPr>
            </a:br>
            <a:r>
              <a:rPr lang="en-US" sz="3000" i="1" dirty="0">
                <a:latin typeface="Cambria" panose="02040503050406030204" pitchFamily="18" charset="0"/>
                <a:ea typeface="Cambria" panose="02040503050406030204" pitchFamily="18" charset="0"/>
              </a:rPr>
              <a:t>When the blue wave rolls nightly on deep Galilee.</a:t>
            </a:r>
            <a:br>
              <a:rPr lang="en-US" sz="3000" i="1" dirty="0">
                <a:latin typeface="Cambria" panose="02040503050406030204" pitchFamily="18" charset="0"/>
                <a:ea typeface="Cambria" panose="02040503050406030204" pitchFamily="18" charset="0"/>
              </a:rPr>
            </a:br>
            <a:endParaRPr lang="en-US" sz="3000" i="1" dirty="0">
              <a:latin typeface="Cambria" panose="02040503050406030204" pitchFamily="18" charset="0"/>
              <a:ea typeface="Cambria" panose="02040503050406030204" pitchFamily="18" charset="0"/>
            </a:endParaRPr>
          </a:p>
          <a:p>
            <a:pPr marL="0" indent="0" algn="ctr">
              <a:buNone/>
            </a:pPr>
            <a:r>
              <a:rPr lang="en-US" sz="3000" i="1" dirty="0">
                <a:latin typeface="Cambria" panose="02040503050406030204" pitchFamily="18" charset="0"/>
                <a:ea typeface="Cambria" panose="02040503050406030204" pitchFamily="18" charset="0"/>
              </a:rPr>
              <a:t>   Like the leaves of the forest when Summer is green,</a:t>
            </a:r>
            <a:br>
              <a:rPr lang="en-US" sz="3000" i="1" dirty="0">
                <a:latin typeface="Cambria" panose="02040503050406030204" pitchFamily="18" charset="0"/>
                <a:ea typeface="Cambria" panose="02040503050406030204" pitchFamily="18" charset="0"/>
              </a:rPr>
            </a:br>
            <a:r>
              <a:rPr lang="en-US" sz="3000" i="1" dirty="0">
                <a:latin typeface="Cambria" panose="02040503050406030204" pitchFamily="18" charset="0"/>
                <a:ea typeface="Cambria" panose="02040503050406030204" pitchFamily="18" charset="0"/>
              </a:rPr>
              <a:t>That host with their banners at sunset were seen:</a:t>
            </a:r>
            <a:br>
              <a:rPr lang="en-US" sz="3000" i="1" dirty="0">
                <a:latin typeface="Cambria" panose="02040503050406030204" pitchFamily="18" charset="0"/>
                <a:ea typeface="Cambria" panose="02040503050406030204" pitchFamily="18" charset="0"/>
              </a:rPr>
            </a:br>
            <a:r>
              <a:rPr lang="en-US" sz="3000" i="1" dirty="0">
                <a:latin typeface="Cambria" panose="02040503050406030204" pitchFamily="18" charset="0"/>
                <a:ea typeface="Cambria" panose="02040503050406030204" pitchFamily="18" charset="0"/>
              </a:rPr>
              <a:t>Like the leaves of the forest when Autumn hath blown,</a:t>
            </a:r>
            <a:br>
              <a:rPr lang="en-US" sz="3000" i="1" dirty="0">
                <a:latin typeface="Cambria" panose="02040503050406030204" pitchFamily="18" charset="0"/>
                <a:ea typeface="Cambria" panose="02040503050406030204" pitchFamily="18" charset="0"/>
              </a:rPr>
            </a:br>
            <a:r>
              <a:rPr lang="en-US" sz="3000" i="1" dirty="0">
                <a:latin typeface="Cambria" panose="02040503050406030204" pitchFamily="18" charset="0"/>
                <a:ea typeface="Cambria" panose="02040503050406030204" pitchFamily="18" charset="0"/>
              </a:rPr>
              <a:t>That host on the morrow lay withered and strown.</a:t>
            </a:r>
          </a:p>
          <a:p>
            <a:pPr marL="0" indent="0" algn="ctr">
              <a:buNone/>
            </a:pPr>
            <a:endParaRPr lang="en-US" sz="3000" i="1" dirty="0">
              <a:latin typeface="Cambria" panose="02040503050406030204" pitchFamily="18" charset="0"/>
              <a:ea typeface="Cambria" panose="02040503050406030204" pitchFamily="18" charset="0"/>
            </a:endParaRPr>
          </a:p>
          <a:p>
            <a:pPr marL="0" indent="0" algn="ctr">
              <a:buNone/>
            </a:pPr>
            <a:r>
              <a:rPr lang="en-US" sz="3000" i="1" dirty="0">
                <a:latin typeface="Cambria" panose="02040503050406030204" pitchFamily="18" charset="0"/>
                <a:ea typeface="Cambria" panose="02040503050406030204" pitchFamily="18" charset="0"/>
              </a:rPr>
              <a:t>   For the Angel of Death spread his wings on the blast,</a:t>
            </a:r>
            <a:br>
              <a:rPr lang="en-US" sz="3000" i="1" dirty="0">
                <a:latin typeface="Cambria" panose="02040503050406030204" pitchFamily="18" charset="0"/>
                <a:ea typeface="Cambria" panose="02040503050406030204" pitchFamily="18" charset="0"/>
              </a:rPr>
            </a:br>
            <a:r>
              <a:rPr lang="en-US" sz="3000" i="1" dirty="0">
                <a:latin typeface="Cambria" panose="02040503050406030204" pitchFamily="18" charset="0"/>
                <a:ea typeface="Cambria" panose="02040503050406030204" pitchFamily="18" charset="0"/>
              </a:rPr>
              <a:t>And breathed in the face of the foe as he passed;</a:t>
            </a:r>
            <a:br>
              <a:rPr lang="en-US" sz="3000" i="1" dirty="0">
                <a:latin typeface="Cambria" panose="02040503050406030204" pitchFamily="18" charset="0"/>
                <a:ea typeface="Cambria" panose="02040503050406030204" pitchFamily="18" charset="0"/>
              </a:rPr>
            </a:br>
            <a:r>
              <a:rPr lang="en-US" sz="3000" i="1" dirty="0">
                <a:latin typeface="Cambria" panose="02040503050406030204" pitchFamily="18" charset="0"/>
                <a:ea typeface="Cambria" panose="02040503050406030204" pitchFamily="18" charset="0"/>
              </a:rPr>
              <a:t>And the eyes of the sleepers waxed deadly and chill,</a:t>
            </a:r>
            <a:br>
              <a:rPr lang="en-US" sz="3000" i="1" dirty="0">
                <a:latin typeface="Cambria" panose="02040503050406030204" pitchFamily="18" charset="0"/>
                <a:ea typeface="Cambria" panose="02040503050406030204" pitchFamily="18" charset="0"/>
              </a:rPr>
            </a:br>
            <a:r>
              <a:rPr lang="en-US" sz="3000" i="1" dirty="0">
                <a:latin typeface="Cambria" panose="02040503050406030204" pitchFamily="18" charset="0"/>
                <a:ea typeface="Cambria" panose="02040503050406030204" pitchFamily="18" charset="0"/>
              </a:rPr>
              <a:t>And their hearts but once heaved, and for ever grew still!</a:t>
            </a:r>
          </a:p>
          <a:p>
            <a:pPr marL="228600" indent="0">
              <a:spcBef>
                <a:spcPts val="600"/>
              </a:spcBef>
              <a:buNone/>
            </a:pPr>
            <a:endParaRPr lang="en-US" sz="2800" dirty="0"/>
          </a:p>
        </p:txBody>
      </p:sp>
      <p:sp>
        <p:nvSpPr>
          <p:cNvPr id="5" name="TextBox 4">
            <a:extLst>
              <a:ext uri="{FF2B5EF4-FFF2-40B4-BE49-F238E27FC236}">
                <a16:creationId xmlns:a16="http://schemas.microsoft.com/office/drawing/2014/main" id="{473CEB4F-3DFA-912D-B3D0-4705330BCE2B}"/>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hlinkClick r:id="rId2"/>
              </a:rPr>
              <a:t>https://www.poetryfoundation.org/poems/43827/the-destruction-of-sennacherib</a:t>
            </a:r>
            <a:r>
              <a:rPr lang="en-US" dirty="0">
                <a:solidFill>
                  <a:prstClr val="white"/>
                </a:solidFill>
              </a:rPr>
              <a:t> </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68447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0"/>
            <a:ext cx="9144000" cy="945796"/>
          </a:xfrm>
        </p:spPr>
        <p:txBody>
          <a:bodyPr>
            <a:noAutofit/>
          </a:bodyPr>
          <a:lstStyle/>
          <a:p>
            <a:r>
              <a:rPr lang="en-US" sz="4400" dirty="0"/>
              <a:t>The Destruction of Sennacherib</a:t>
            </a:r>
            <a:br>
              <a:rPr lang="en-US" sz="4400" dirty="0"/>
            </a:br>
            <a:r>
              <a:rPr lang="en-US" sz="3200" dirty="0"/>
              <a:t>By Lord Byron (George Gordon)</a:t>
            </a:r>
            <a:endParaRPr lang="en-US" sz="44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9019" y="1338242"/>
            <a:ext cx="8745961" cy="5181820"/>
          </a:xfrm>
        </p:spPr>
        <p:txBody>
          <a:bodyPr>
            <a:normAutofit lnSpcReduction="10000"/>
          </a:bodyPr>
          <a:lstStyle/>
          <a:p>
            <a:pPr marL="0" indent="0" algn="ctr">
              <a:buNone/>
            </a:pPr>
            <a:r>
              <a:rPr lang="en-US" sz="2800" i="1" dirty="0">
                <a:latin typeface="Cambria" panose="02040503050406030204" pitchFamily="18" charset="0"/>
                <a:ea typeface="Cambria" panose="02040503050406030204" pitchFamily="18" charset="0"/>
              </a:rPr>
              <a:t>And there lay the steed with his nostril all wide,</a:t>
            </a:r>
            <a:br>
              <a:rPr lang="en-US" sz="2800" i="1" dirty="0">
                <a:latin typeface="Cambria" panose="02040503050406030204" pitchFamily="18" charset="0"/>
                <a:ea typeface="Cambria" panose="02040503050406030204" pitchFamily="18" charset="0"/>
              </a:rPr>
            </a:br>
            <a:r>
              <a:rPr lang="en-US" sz="2800" i="1" dirty="0">
                <a:latin typeface="Cambria" panose="02040503050406030204" pitchFamily="18" charset="0"/>
                <a:ea typeface="Cambria" panose="02040503050406030204" pitchFamily="18" charset="0"/>
              </a:rPr>
              <a:t>But through it there rolled not the breath of his pride;</a:t>
            </a:r>
            <a:br>
              <a:rPr lang="en-US" sz="2800" i="1" dirty="0">
                <a:latin typeface="Cambria" panose="02040503050406030204" pitchFamily="18" charset="0"/>
                <a:ea typeface="Cambria" panose="02040503050406030204" pitchFamily="18" charset="0"/>
              </a:rPr>
            </a:br>
            <a:r>
              <a:rPr lang="en-US" sz="2800" i="1" dirty="0">
                <a:latin typeface="Cambria" panose="02040503050406030204" pitchFamily="18" charset="0"/>
                <a:ea typeface="Cambria" panose="02040503050406030204" pitchFamily="18" charset="0"/>
              </a:rPr>
              <a:t>And the foam of his gasping lay white on the turf,</a:t>
            </a:r>
            <a:br>
              <a:rPr lang="en-US" sz="2800" i="1" dirty="0">
                <a:latin typeface="Cambria" panose="02040503050406030204" pitchFamily="18" charset="0"/>
                <a:ea typeface="Cambria" panose="02040503050406030204" pitchFamily="18" charset="0"/>
              </a:rPr>
            </a:br>
            <a:r>
              <a:rPr lang="en-US" sz="2800" i="1" dirty="0">
                <a:latin typeface="Cambria" panose="02040503050406030204" pitchFamily="18" charset="0"/>
                <a:ea typeface="Cambria" panose="02040503050406030204" pitchFamily="18" charset="0"/>
              </a:rPr>
              <a:t>And cold as the spray of the rock-beating surf.</a:t>
            </a:r>
            <a:br>
              <a:rPr lang="en-US" sz="2800" i="1" dirty="0">
                <a:latin typeface="Cambria" panose="02040503050406030204" pitchFamily="18" charset="0"/>
                <a:ea typeface="Cambria" panose="02040503050406030204" pitchFamily="18" charset="0"/>
              </a:rPr>
            </a:br>
            <a:endParaRPr lang="en-US" sz="2800" i="1" dirty="0">
              <a:latin typeface="Cambria" panose="02040503050406030204" pitchFamily="18" charset="0"/>
              <a:ea typeface="Cambria" panose="02040503050406030204" pitchFamily="18" charset="0"/>
            </a:endParaRPr>
          </a:p>
          <a:p>
            <a:pPr marL="0" indent="0" algn="ctr">
              <a:buNone/>
            </a:pPr>
            <a:r>
              <a:rPr lang="en-US" sz="2800" i="1" dirty="0">
                <a:latin typeface="Cambria" panose="02040503050406030204" pitchFamily="18" charset="0"/>
                <a:ea typeface="Cambria" panose="02040503050406030204" pitchFamily="18" charset="0"/>
              </a:rPr>
              <a:t>And there lay the rider distorted and pale,</a:t>
            </a:r>
            <a:br>
              <a:rPr lang="en-US" sz="2800" i="1" dirty="0">
                <a:latin typeface="Cambria" panose="02040503050406030204" pitchFamily="18" charset="0"/>
                <a:ea typeface="Cambria" panose="02040503050406030204" pitchFamily="18" charset="0"/>
              </a:rPr>
            </a:br>
            <a:r>
              <a:rPr lang="en-US" sz="2800" i="1" dirty="0">
                <a:latin typeface="Cambria" panose="02040503050406030204" pitchFamily="18" charset="0"/>
                <a:ea typeface="Cambria" panose="02040503050406030204" pitchFamily="18" charset="0"/>
              </a:rPr>
              <a:t>With the dew on his brow, and the rust on his mail:</a:t>
            </a:r>
            <a:br>
              <a:rPr lang="en-US" sz="2800" i="1" dirty="0">
                <a:latin typeface="Cambria" panose="02040503050406030204" pitchFamily="18" charset="0"/>
                <a:ea typeface="Cambria" panose="02040503050406030204" pitchFamily="18" charset="0"/>
              </a:rPr>
            </a:br>
            <a:r>
              <a:rPr lang="en-US" sz="2800" i="1" dirty="0">
                <a:latin typeface="Cambria" panose="02040503050406030204" pitchFamily="18" charset="0"/>
                <a:ea typeface="Cambria" panose="02040503050406030204" pitchFamily="18" charset="0"/>
              </a:rPr>
              <a:t>And the tents were all silent, the banners alone,</a:t>
            </a:r>
            <a:br>
              <a:rPr lang="en-US" sz="2800" i="1" dirty="0">
                <a:latin typeface="Cambria" panose="02040503050406030204" pitchFamily="18" charset="0"/>
                <a:ea typeface="Cambria" panose="02040503050406030204" pitchFamily="18" charset="0"/>
              </a:rPr>
            </a:br>
            <a:r>
              <a:rPr lang="en-US" sz="2800" i="1" dirty="0">
                <a:latin typeface="Cambria" panose="02040503050406030204" pitchFamily="18" charset="0"/>
                <a:ea typeface="Cambria" panose="02040503050406030204" pitchFamily="18" charset="0"/>
              </a:rPr>
              <a:t>The lances </a:t>
            </a:r>
            <a:r>
              <a:rPr lang="en-US" sz="2800" i="1" dirty="0" err="1">
                <a:latin typeface="Cambria" panose="02040503050406030204" pitchFamily="18" charset="0"/>
                <a:ea typeface="Cambria" panose="02040503050406030204" pitchFamily="18" charset="0"/>
              </a:rPr>
              <a:t>unlifted</a:t>
            </a:r>
            <a:r>
              <a:rPr lang="en-US" sz="2800" i="1" dirty="0">
                <a:latin typeface="Cambria" panose="02040503050406030204" pitchFamily="18" charset="0"/>
                <a:ea typeface="Cambria" panose="02040503050406030204" pitchFamily="18" charset="0"/>
              </a:rPr>
              <a:t>, the trumpet unblown.</a:t>
            </a:r>
            <a:br>
              <a:rPr lang="en-US" sz="2800" i="1" dirty="0">
                <a:latin typeface="Cambria" panose="02040503050406030204" pitchFamily="18" charset="0"/>
                <a:ea typeface="Cambria" panose="02040503050406030204" pitchFamily="18" charset="0"/>
              </a:rPr>
            </a:br>
            <a:endParaRPr lang="en-US" sz="2800" i="1" dirty="0">
              <a:latin typeface="Cambria" panose="02040503050406030204" pitchFamily="18" charset="0"/>
              <a:ea typeface="Cambria" panose="02040503050406030204" pitchFamily="18" charset="0"/>
            </a:endParaRPr>
          </a:p>
          <a:p>
            <a:pPr marL="0" indent="0" algn="ctr">
              <a:buNone/>
            </a:pPr>
            <a:r>
              <a:rPr lang="en-US" sz="2800" i="1" dirty="0">
                <a:latin typeface="Cambria" panose="02040503050406030204" pitchFamily="18" charset="0"/>
                <a:ea typeface="Cambria" panose="02040503050406030204" pitchFamily="18" charset="0"/>
              </a:rPr>
              <a:t>And the widows of Ashur are loud in their wail,</a:t>
            </a:r>
            <a:br>
              <a:rPr lang="en-US" sz="2800" i="1" dirty="0">
                <a:latin typeface="Cambria" panose="02040503050406030204" pitchFamily="18" charset="0"/>
                <a:ea typeface="Cambria" panose="02040503050406030204" pitchFamily="18" charset="0"/>
              </a:rPr>
            </a:br>
            <a:r>
              <a:rPr lang="en-US" sz="2800" i="1" dirty="0">
                <a:latin typeface="Cambria" panose="02040503050406030204" pitchFamily="18" charset="0"/>
                <a:ea typeface="Cambria" panose="02040503050406030204" pitchFamily="18" charset="0"/>
              </a:rPr>
              <a:t>And the idols are broke in the temple of Baal;</a:t>
            </a:r>
            <a:br>
              <a:rPr lang="en-US" sz="2800" i="1" dirty="0">
                <a:latin typeface="Cambria" panose="02040503050406030204" pitchFamily="18" charset="0"/>
                <a:ea typeface="Cambria" panose="02040503050406030204" pitchFamily="18" charset="0"/>
              </a:rPr>
            </a:br>
            <a:r>
              <a:rPr lang="en-US" sz="2800" i="1" dirty="0">
                <a:latin typeface="Cambria" panose="02040503050406030204" pitchFamily="18" charset="0"/>
                <a:ea typeface="Cambria" panose="02040503050406030204" pitchFamily="18" charset="0"/>
              </a:rPr>
              <a:t>And the might of the Gentile, </a:t>
            </a:r>
            <a:r>
              <a:rPr lang="en-US" sz="2800" i="1" dirty="0" err="1">
                <a:latin typeface="Cambria" panose="02040503050406030204" pitchFamily="18" charset="0"/>
                <a:ea typeface="Cambria" panose="02040503050406030204" pitchFamily="18" charset="0"/>
              </a:rPr>
              <a:t>unsmote</a:t>
            </a:r>
            <a:r>
              <a:rPr lang="en-US" sz="2800" i="1" dirty="0">
                <a:latin typeface="Cambria" panose="02040503050406030204" pitchFamily="18" charset="0"/>
                <a:ea typeface="Cambria" panose="02040503050406030204" pitchFamily="18" charset="0"/>
              </a:rPr>
              <a:t> by the sword,</a:t>
            </a:r>
            <a:br>
              <a:rPr lang="en-US" sz="2800" i="1" dirty="0">
                <a:latin typeface="Cambria" panose="02040503050406030204" pitchFamily="18" charset="0"/>
                <a:ea typeface="Cambria" panose="02040503050406030204" pitchFamily="18" charset="0"/>
              </a:rPr>
            </a:br>
            <a:r>
              <a:rPr lang="en-US" sz="2800" i="1" dirty="0">
                <a:latin typeface="Cambria" panose="02040503050406030204" pitchFamily="18" charset="0"/>
                <a:ea typeface="Cambria" panose="02040503050406030204" pitchFamily="18" charset="0"/>
              </a:rPr>
              <a:t>Hath melted like snow in the glance of the Lord!</a:t>
            </a:r>
            <a:endParaRPr lang="en-US" sz="2800" i="1" dirty="0">
              <a:effectLst/>
              <a:latin typeface="Cambria" panose="02040503050406030204" pitchFamily="18" charset="0"/>
              <a:ea typeface="Cambria" panose="02040503050406030204" pitchFamily="18" charset="0"/>
            </a:endParaRPr>
          </a:p>
        </p:txBody>
      </p:sp>
      <p:sp>
        <p:nvSpPr>
          <p:cNvPr id="5" name="TextBox 4">
            <a:extLst>
              <a:ext uri="{FF2B5EF4-FFF2-40B4-BE49-F238E27FC236}">
                <a16:creationId xmlns:a16="http://schemas.microsoft.com/office/drawing/2014/main" id="{473CEB4F-3DFA-912D-B3D0-4705330BCE2B}"/>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hlinkClick r:id="rId2"/>
              </a:rPr>
              <a:t>https://www.poetryfoundation.org/poems/43827/the-destruction-of-sennacherib</a:t>
            </a:r>
            <a:r>
              <a:rPr lang="en-US" dirty="0">
                <a:solidFill>
                  <a:prstClr val="white"/>
                </a:solidFill>
              </a:rPr>
              <a:t> </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7919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600441"/>
          </a:xfrm>
        </p:spPr>
        <p:txBody>
          <a:bodyPr>
            <a:noAutofit/>
          </a:bodyPr>
          <a:lstStyle/>
          <a:p>
            <a:r>
              <a:rPr lang="en-US" sz="4400" dirty="0"/>
              <a:t>The Order of Chapters 36-39</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05740" y="600444"/>
            <a:ext cx="8745961" cy="5988730"/>
          </a:xfrm>
        </p:spPr>
        <p:txBody>
          <a:bodyPr>
            <a:normAutofit fontScale="92500" lnSpcReduction="10000"/>
          </a:bodyPr>
          <a:lstStyle/>
          <a:p>
            <a:pPr marL="800100" indent="-571500">
              <a:spcBef>
                <a:spcPts val="600"/>
              </a:spcBef>
            </a:pPr>
            <a:r>
              <a:rPr lang="en-US" dirty="0"/>
              <a:t>The events described in Isaiah 36-39 are given in </a:t>
            </a:r>
            <a:r>
              <a:rPr lang="en-US" b="1" i="1" dirty="0"/>
              <a:t>literary</a:t>
            </a:r>
            <a:r>
              <a:rPr lang="en-US" dirty="0"/>
              <a:t> order rather than </a:t>
            </a:r>
            <a:r>
              <a:rPr lang="en-US" b="1" i="1" dirty="0"/>
              <a:t>chronological</a:t>
            </a:r>
            <a:r>
              <a:rPr lang="en-US" dirty="0"/>
              <a:t> order. </a:t>
            </a:r>
          </a:p>
          <a:p>
            <a:pPr marL="800100" indent="-571500">
              <a:spcBef>
                <a:spcPts val="600"/>
              </a:spcBef>
            </a:pPr>
            <a:r>
              <a:rPr lang="en-US" dirty="0"/>
              <a:t>The </a:t>
            </a:r>
            <a:r>
              <a:rPr lang="en-US" b="1" i="1" dirty="0"/>
              <a:t>chronological</a:t>
            </a:r>
            <a:r>
              <a:rPr lang="en-US" dirty="0"/>
              <a:t> order of these events is:</a:t>
            </a:r>
          </a:p>
          <a:p>
            <a:pPr marL="1316038" lvl="2" indent="-514350">
              <a:spcBef>
                <a:spcPts val="600"/>
              </a:spcBef>
              <a:buFont typeface="+mj-lt"/>
              <a:buAutoNum type="arabicPeriod"/>
            </a:pPr>
            <a:r>
              <a:rPr lang="en-US" sz="2800" dirty="0"/>
              <a:t>Hezekiah’s Sickness and Recovery </a:t>
            </a:r>
            <a:r>
              <a:rPr lang="en-US" sz="2800" dirty="0">
                <a:solidFill>
                  <a:srgbClr val="FFFF99"/>
                </a:solidFill>
              </a:rPr>
              <a:t>(38)</a:t>
            </a:r>
          </a:p>
          <a:p>
            <a:pPr marL="1316038" lvl="2" indent="-514350">
              <a:spcBef>
                <a:spcPts val="600"/>
              </a:spcBef>
              <a:buFont typeface="+mj-lt"/>
              <a:buAutoNum type="arabicPeriod"/>
            </a:pPr>
            <a:r>
              <a:rPr lang="en-US" sz="2800" dirty="0"/>
              <a:t>A Visit From the Envoys of Babylon </a:t>
            </a:r>
            <a:r>
              <a:rPr lang="en-US" sz="2800" dirty="0">
                <a:solidFill>
                  <a:srgbClr val="FFFF99"/>
                </a:solidFill>
              </a:rPr>
              <a:t>(39)</a:t>
            </a:r>
          </a:p>
          <a:p>
            <a:pPr marL="1316038" lvl="2" indent="-514350">
              <a:spcBef>
                <a:spcPts val="600"/>
              </a:spcBef>
              <a:buFont typeface="+mj-lt"/>
              <a:buAutoNum type="arabicPeriod"/>
            </a:pPr>
            <a:r>
              <a:rPr lang="en-US" sz="2800" dirty="0"/>
              <a:t>The Deliverance of Jerusalem from Assyria </a:t>
            </a:r>
            <a:r>
              <a:rPr lang="en-US" sz="2800" dirty="0">
                <a:solidFill>
                  <a:srgbClr val="FFFF99"/>
                </a:solidFill>
              </a:rPr>
              <a:t>(36-37)</a:t>
            </a:r>
          </a:p>
          <a:p>
            <a:pPr marL="803275" lvl="1" indent="-576263">
              <a:spcBef>
                <a:spcPts val="600"/>
              </a:spcBef>
            </a:pPr>
            <a:r>
              <a:rPr lang="en-US" sz="3200" dirty="0"/>
              <a:t>I </a:t>
            </a:r>
            <a:r>
              <a:rPr lang="en-US" sz="3200" b="1" i="1" dirty="0"/>
              <a:t>suspect</a:t>
            </a:r>
            <a:r>
              <a:rPr lang="en-US" sz="3200" dirty="0"/>
              <a:t> the reason Isaiah presents this material in the order that he does is:</a:t>
            </a:r>
          </a:p>
          <a:p>
            <a:pPr marL="1146175" lvl="2" indent="-576263">
              <a:spcBef>
                <a:spcPts val="600"/>
              </a:spcBef>
            </a:pPr>
            <a:r>
              <a:rPr lang="en-US" sz="2800" dirty="0"/>
              <a:t>At this point, the book of Isaiah is transitioning from focusing primarily on Assyria (chapters 1-39) to focusing primarily on Babylon (chapters 40-66)</a:t>
            </a:r>
          </a:p>
          <a:p>
            <a:pPr marL="1146175" lvl="2" indent="-576263">
              <a:spcBef>
                <a:spcPts val="600"/>
              </a:spcBef>
            </a:pPr>
            <a:r>
              <a:rPr lang="en-US" sz="2800" dirty="0"/>
              <a:t>So it makes sense to </a:t>
            </a:r>
            <a:r>
              <a:rPr lang="en-US" sz="2800" b="1" i="1" dirty="0"/>
              <a:t>begin</a:t>
            </a:r>
            <a:r>
              <a:rPr lang="en-US" sz="2800" dirty="0"/>
              <a:t> with material that shows how the threat of Assyria was eliminated and </a:t>
            </a:r>
            <a:r>
              <a:rPr lang="en-US" sz="2800" b="1" i="1" dirty="0"/>
              <a:t>end</a:t>
            </a:r>
            <a:r>
              <a:rPr lang="en-US" sz="2800" dirty="0"/>
              <a:t> with material that shows how the Babylonians became interested in taking what Judah had.</a:t>
            </a:r>
          </a:p>
        </p:txBody>
      </p:sp>
      <p:sp>
        <p:nvSpPr>
          <p:cNvPr id="5" name="TextBox 4">
            <a:extLst>
              <a:ext uri="{FF2B5EF4-FFF2-40B4-BE49-F238E27FC236}">
                <a16:creationId xmlns:a16="http://schemas.microsoft.com/office/drawing/2014/main" id="{473CEB4F-3DFA-912D-B3D0-4705330BCE2B}"/>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rPr>
              <a:t>Wegner, Paul D. – </a:t>
            </a:r>
            <a:r>
              <a:rPr lang="en-US" i="1" dirty="0">
                <a:solidFill>
                  <a:prstClr val="white"/>
                </a:solidFill>
              </a:rPr>
              <a:t>Isaiah An Introduction and Commentary – </a:t>
            </a:r>
            <a:r>
              <a:rPr lang="en-US" dirty="0">
                <a:solidFill>
                  <a:prstClr val="white"/>
                </a:solidFill>
              </a:rPr>
              <a:t>Tyndale OT Commentaries</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128745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631837"/>
          </a:xfrm>
        </p:spPr>
        <p:txBody>
          <a:bodyPr>
            <a:noAutofit/>
          </a:bodyPr>
          <a:lstStyle/>
          <a:p>
            <a:r>
              <a:rPr lang="en-US" sz="3600" dirty="0"/>
              <a:t>The Flow of Thought in Chapters 36-39</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43169" y="631840"/>
            <a:ext cx="8939929" cy="5856828"/>
          </a:xfrm>
        </p:spPr>
        <p:txBody>
          <a:bodyPr>
            <a:normAutofit lnSpcReduction="10000"/>
          </a:bodyPr>
          <a:lstStyle/>
          <a:p>
            <a:pPr marL="573088" indent="-346075"/>
            <a:r>
              <a:rPr lang="en-US" sz="2800" dirty="0"/>
              <a:t>Throughout </a:t>
            </a:r>
            <a:r>
              <a:rPr lang="en-US" sz="2800" dirty="0">
                <a:solidFill>
                  <a:srgbClr val="FFFF99"/>
                </a:solidFill>
              </a:rPr>
              <a:t>chapters 36-39</a:t>
            </a:r>
            <a:r>
              <a:rPr lang="en-US" sz="2800" dirty="0"/>
              <a:t> Hezekiah’s experience is presented as an </a:t>
            </a:r>
            <a:r>
              <a:rPr lang="en-US" sz="2800" b="1" i="1" dirty="0"/>
              <a:t>object lesson</a:t>
            </a:r>
            <a:r>
              <a:rPr lang="en-US" sz="2800" dirty="0"/>
              <a:t>. </a:t>
            </a:r>
          </a:p>
          <a:p>
            <a:pPr marL="573088" indent="-346075"/>
            <a:r>
              <a:rPr lang="en-US" sz="2800" dirty="0"/>
              <a:t>In </a:t>
            </a:r>
            <a:r>
              <a:rPr lang="en-US" sz="2800" dirty="0">
                <a:solidFill>
                  <a:srgbClr val="FFFF99"/>
                </a:solidFill>
              </a:rPr>
              <a:t>chapters 36 and 37</a:t>
            </a:r>
            <a:r>
              <a:rPr lang="en-US" sz="2800" dirty="0"/>
              <a:t> Hezekiah demonstrates how to trust God when faced with an overwhelming physical threat. </a:t>
            </a:r>
          </a:p>
          <a:p>
            <a:pPr marL="573088" indent="-346075"/>
            <a:r>
              <a:rPr lang="en-US" sz="2800" dirty="0"/>
              <a:t>In </a:t>
            </a:r>
            <a:r>
              <a:rPr lang="en-US" sz="2800" dirty="0">
                <a:solidFill>
                  <a:srgbClr val="FFFF99"/>
                </a:solidFill>
              </a:rPr>
              <a:t>chapter 38 </a:t>
            </a:r>
            <a:r>
              <a:rPr lang="en-US" sz="2800" dirty="0"/>
              <a:t>(the section we begin looking at today):</a:t>
            </a:r>
          </a:p>
          <a:p>
            <a:pPr marL="1143000" lvl="1" indent="-573088"/>
            <a:r>
              <a:rPr lang="en-US" dirty="0"/>
              <a:t>Hezekiah demonstrates how to trust in God while experiencing a serious physical illness.</a:t>
            </a:r>
          </a:p>
          <a:p>
            <a:pPr marL="1143000" lvl="1" indent="-573088"/>
            <a:r>
              <a:rPr lang="en-US" dirty="0"/>
              <a:t>Hezekiah’s experience in this chapter also serves as a reminder that he (like all of us) is </a:t>
            </a:r>
            <a:r>
              <a:rPr lang="en-US" b="1" i="1" dirty="0"/>
              <a:t>mortal</a:t>
            </a:r>
            <a:r>
              <a:rPr lang="en-US" dirty="0"/>
              <a:t> and will one day have to face physical death.</a:t>
            </a:r>
          </a:p>
          <a:p>
            <a:pPr marL="573088" indent="-346075"/>
            <a:r>
              <a:rPr lang="en-US" sz="2800" dirty="0"/>
              <a:t>In </a:t>
            </a:r>
            <a:r>
              <a:rPr lang="en-US" sz="2800" dirty="0">
                <a:solidFill>
                  <a:srgbClr val="FFFF99"/>
                </a:solidFill>
              </a:rPr>
              <a:t>chapter 39</a:t>
            </a:r>
            <a:r>
              <a:rPr lang="en-US" sz="2800" dirty="0"/>
              <a:t> we will see that Hezekiah is </a:t>
            </a:r>
            <a:r>
              <a:rPr lang="en-US" sz="2800" b="1" i="1" dirty="0"/>
              <a:t>fallible.</a:t>
            </a:r>
          </a:p>
          <a:p>
            <a:pPr marL="573088" indent="-346075"/>
            <a:r>
              <a:rPr lang="en-US" sz="2800" dirty="0"/>
              <a:t>Even though Hezekiah was a good king </a:t>
            </a:r>
            <a:r>
              <a:rPr lang="en-US" sz="2800" b="1" i="1" dirty="0"/>
              <a:t>overall</a:t>
            </a:r>
            <a:r>
              <a:rPr lang="en-US" sz="2800" dirty="0"/>
              <a:t>, in </a:t>
            </a:r>
            <a:r>
              <a:rPr lang="en-US" sz="2800" b="1" i="1" dirty="0"/>
              <a:t>this</a:t>
            </a:r>
            <a:r>
              <a:rPr lang="en-US" sz="2800" dirty="0"/>
              <a:t> instance he allowed himself to be led astray by the pressures and worldly thinking of his day.</a:t>
            </a:r>
            <a:endParaRPr lang="en-US" sz="2000" dirty="0"/>
          </a:p>
          <a:p>
            <a:pPr marL="1143000" lvl="1" indent="-571500">
              <a:spcBef>
                <a:spcPts val="600"/>
              </a:spcBef>
            </a:pPr>
            <a:endParaRPr lang="en-US" sz="1200" dirty="0"/>
          </a:p>
        </p:txBody>
      </p:sp>
      <p:sp>
        <p:nvSpPr>
          <p:cNvPr id="4" name="TextBox 3">
            <a:extLst>
              <a:ext uri="{FF2B5EF4-FFF2-40B4-BE49-F238E27FC236}">
                <a16:creationId xmlns:a16="http://schemas.microsoft.com/office/drawing/2014/main" id="{491AF8F3-CBB7-52CF-1C18-DC1FB0362DD9}"/>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799-801)</a:t>
            </a:r>
          </a:p>
        </p:txBody>
      </p:sp>
    </p:spTree>
    <p:extLst>
      <p:ext uri="{BB962C8B-B14F-4D97-AF65-F5344CB8AC3E}">
        <p14:creationId xmlns:p14="http://schemas.microsoft.com/office/powerpoint/2010/main" val="31898276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39686"/>
          </a:xfrm>
        </p:spPr>
        <p:txBody>
          <a:bodyPr>
            <a:noAutofit/>
          </a:bodyPr>
          <a:lstStyle/>
          <a:p>
            <a:r>
              <a:rPr lang="en-US" sz="3600" dirty="0"/>
              <a:t>The Flow of Thought in Chapters 36-39</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29507" y="824137"/>
            <a:ext cx="8877137" cy="5725793"/>
          </a:xfrm>
        </p:spPr>
        <p:txBody>
          <a:bodyPr>
            <a:normAutofit fontScale="70000" lnSpcReduction="20000"/>
          </a:bodyPr>
          <a:lstStyle/>
          <a:p>
            <a:pPr marL="573088" indent="-573088"/>
            <a:r>
              <a:rPr lang="en-US" sz="4000" dirty="0"/>
              <a:t>Early on, Isaiah had prophesied of a coming glorious king who would deliver his people:</a:t>
            </a:r>
          </a:p>
          <a:p>
            <a:pPr marL="915988" lvl="1" indent="-573088"/>
            <a:r>
              <a:rPr lang="en-US" sz="3600" i="1" dirty="0">
                <a:solidFill>
                  <a:srgbClr val="F4B183"/>
                </a:solidFill>
                <a:latin typeface="Cambria" panose="02040503050406030204" pitchFamily="18" charset="0"/>
                <a:ea typeface="Cambria" panose="02040503050406030204" pitchFamily="18" charset="0"/>
              </a:rPr>
              <a:t>For a child has been born to us, son has been given to us. He shoulders responsibility and is called Wonderful Adviser, Mighty God, Everlasting Father, </a:t>
            </a:r>
            <a:r>
              <a:rPr lang="en-US" sz="3600" b="1" i="1" dirty="0">
                <a:solidFill>
                  <a:schemeClr val="accent2"/>
                </a:solidFill>
                <a:latin typeface="Cambria" panose="02040503050406030204" pitchFamily="18" charset="0"/>
                <a:ea typeface="Cambria" panose="02040503050406030204" pitchFamily="18" charset="0"/>
              </a:rPr>
              <a:t>Prince</a:t>
            </a:r>
            <a:r>
              <a:rPr lang="en-US" sz="3600" i="1" dirty="0">
                <a:solidFill>
                  <a:srgbClr val="F4B183"/>
                </a:solidFill>
                <a:latin typeface="Cambria" panose="02040503050406030204" pitchFamily="18" charset="0"/>
                <a:ea typeface="Cambria" panose="02040503050406030204" pitchFamily="18" charset="0"/>
              </a:rPr>
              <a:t> of Peace. His </a:t>
            </a:r>
            <a:r>
              <a:rPr lang="en-US" sz="3600" b="1" i="1" dirty="0">
                <a:solidFill>
                  <a:schemeClr val="accent2"/>
                </a:solidFill>
                <a:latin typeface="Cambria" panose="02040503050406030204" pitchFamily="18" charset="0"/>
                <a:ea typeface="Cambria" panose="02040503050406030204" pitchFamily="18" charset="0"/>
              </a:rPr>
              <a:t>dominion</a:t>
            </a:r>
            <a:r>
              <a:rPr lang="en-US" sz="3600" i="1" dirty="0">
                <a:solidFill>
                  <a:srgbClr val="F4B183"/>
                </a:solidFill>
                <a:latin typeface="Cambria" panose="02040503050406030204" pitchFamily="18" charset="0"/>
                <a:ea typeface="Cambria" panose="02040503050406030204" pitchFamily="18" charset="0"/>
              </a:rPr>
              <a:t> will be vast, and he will bring immeasurable prosperity. He will </a:t>
            </a:r>
            <a:r>
              <a:rPr lang="en-US" sz="3600" b="1" i="1" dirty="0">
                <a:solidFill>
                  <a:schemeClr val="accent2"/>
                </a:solidFill>
                <a:latin typeface="Cambria" panose="02040503050406030204" pitchFamily="18" charset="0"/>
                <a:ea typeface="Cambria" panose="02040503050406030204" pitchFamily="18" charset="0"/>
              </a:rPr>
              <a:t>rule</a:t>
            </a:r>
            <a:r>
              <a:rPr lang="en-US" sz="3600" i="1" dirty="0">
                <a:solidFill>
                  <a:srgbClr val="F4B183"/>
                </a:solidFill>
                <a:latin typeface="Cambria" panose="02040503050406030204" pitchFamily="18" charset="0"/>
                <a:ea typeface="Cambria" panose="02040503050406030204" pitchFamily="18" charset="0"/>
              </a:rPr>
              <a:t> on David’s </a:t>
            </a:r>
            <a:r>
              <a:rPr lang="en-US" sz="3600" b="1" i="1" dirty="0">
                <a:solidFill>
                  <a:schemeClr val="accent2"/>
                </a:solidFill>
                <a:latin typeface="Cambria" panose="02040503050406030204" pitchFamily="18" charset="0"/>
                <a:ea typeface="Cambria" panose="02040503050406030204" pitchFamily="18" charset="0"/>
              </a:rPr>
              <a:t>throne</a:t>
            </a:r>
            <a:r>
              <a:rPr lang="en-US" sz="3600" i="1" dirty="0">
                <a:solidFill>
                  <a:srgbClr val="F4B183"/>
                </a:solidFill>
                <a:latin typeface="Cambria" panose="02040503050406030204" pitchFamily="18" charset="0"/>
                <a:ea typeface="Cambria" panose="02040503050406030204" pitchFamily="18" charset="0"/>
              </a:rPr>
              <a:t> and over David’s </a:t>
            </a:r>
            <a:r>
              <a:rPr lang="en-US" sz="3600" b="1" i="1" dirty="0">
                <a:solidFill>
                  <a:schemeClr val="accent2"/>
                </a:solidFill>
                <a:latin typeface="Cambria" panose="02040503050406030204" pitchFamily="18" charset="0"/>
                <a:ea typeface="Cambria" panose="02040503050406030204" pitchFamily="18" charset="0"/>
              </a:rPr>
              <a:t>kingdom</a:t>
            </a:r>
            <a:r>
              <a:rPr lang="en-US" sz="3600" i="1" dirty="0">
                <a:solidFill>
                  <a:srgbClr val="F4B183"/>
                </a:solidFill>
                <a:latin typeface="Cambria" panose="02040503050406030204" pitchFamily="18" charset="0"/>
                <a:ea typeface="Cambria" panose="02040503050406030204" pitchFamily="18" charset="0"/>
              </a:rPr>
              <a:t>, establishing it and strengthening it by promoting justice and fairness, from this time forward and forevermore.</a:t>
            </a:r>
            <a:r>
              <a:rPr lang="en-US" sz="3600" dirty="0"/>
              <a:t> (Isaiah 9:6-7)</a:t>
            </a:r>
            <a:endParaRPr lang="en-US" sz="3600" i="1" dirty="0">
              <a:solidFill>
                <a:srgbClr val="F4B183"/>
              </a:solidFill>
              <a:latin typeface="Cambria" panose="02040503050406030204" pitchFamily="18" charset="0"/>
              <a:ea typeface="Cambria" panose="02040503050406030204" pitchFamily="18" charset="0"/>
            </a:endParaRPr>
          </a:p>
          <a:p>
            <a:pPr marL="573088" indent="-573088"/>
            <a:r>
              <a:rPr lang="en-US" sz="4000" dirty="0"/>
              <a:t>Seeing the mortality and fallibility of Hezekiah in </a:t>
            </a:r>
            <a:r>
              <a:rPr lang="en-US" sz="4000" dirty="0">
                <a:solidFill>
                  <a:srgbClr val="FFFF99"/>
                </a:solidFill>
              </a:rPr>
              <a:t>Isaiah 38-39</a:t>
            </a:r>
            <a:r>
              <a:rPr lang="en-US" sz="4000" dirty="0"/>
              <a:t>, forces us to recognize that the fulfillment of this glorious prophesy is found, </a:t>
            </a:r>
            <a:r>
              <a:rPr lang="en-US" sz="4000" b="1" i="1" dirty="0"/>
              <a:t>not</a:t>
            </a:r>
            <a:r>
              <a:rPr lang="en-US" sz="4000" dirty="0"/>
              <a:t> in Hezekiah, but in a king who is yet to come. </a:t>
            </a:r>
          </a:p>
          <a:p>
            <a:pPr marL="573088" indent="-573088"/>
            <a:r>
              <a:rPr lang="en-US" sz="3800" dirty="0"/>
              <a:t>And so the </a:t>
            </a:r>
            <a:r>
              <a:rPr lang="en-US" sz="3800" b="1" i="1" dirty="0"/>
              <a:t>remainder</a:t>
            </a:r>
            <a:r>
              <a:rPr lang="en-US" sz="3800" dirty="0"/>
              <a:t> of the book of Isaiah (</a:t>
            </a:r>
            <a:r>
              <a:rPr lang="en-US" sz="3800" dirty="0">
                <a:solidFill>
                  <a:srgbClr val="FFFF99"/>
                </a:solidFill>
              </a:rPr>
              <a:t>chapters 40-66</a:t>
            </a:r>
            <a:r>
              <a:rPr lang="en-US" sz="3800" dirty="0"/>
              <a:t>) will go on to tell us even </a:t>
            </a:r>
            <a:r>
              <a:rPr lang="en-US" sz="3800" b="1" i="1" dirty="0"/>
              <a:t>more</a:t>
            </a:r>
            <a:r>
              <a:rPr lang="en-US" sz="3800" dirty="0"/>
              <a:t> about this coming king and will show us how he, when </a:t>
            </a:r>
            <a:r>
              <a:rPr lang="en-US" sz="3800" b="1" i="1" dirty="0"/>
              <a:t>he</a:t>
            </a:r>
            <a:r>
              <a:rPr lang="en-US" sz="3800" dirty="0"/>
              <a:t> comes, he will fulfill </a:t>
            </a:r>
            <a:r>
              <a:rPr lang="en-US" sz="3800" b="1" i="1" dirty="0"/>
              <a:t>all</a:t>
            </a:r>
            <a:r>
              <a:rPr lang="en-US" sz="3800" dirty="0"/>
              <a:t> of the glorious promises of God.</a:t>
            </a:r>
          </a:p>
        </p:txBody>
      </p:sp>
      <p:sp>
        <p:nvSpPr>
          <p:cNvPr id="4" name="TextBox 3">
            <a:extLst>
              <a:ext uri="{FF2B5EF4-FFF2-40B4-BE49-F238E27FC236}">
                <a16:creationId xmlns:a16="http://schemas.microsoft.com/office/drawing/2014/main" id="{491AF8F3-CBB7-52CF-1C18-DC1FB0362DD9}"/>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799-801)</a:t>
            </a:r>
          </a:p>
        </p:txBody>
      </p:sp>
    </p:spTree>
    <p:extLst>
      <p:ext uri="{BB962C8B-B14F-4D97-AF65-F5344CB8AC3E}">
        <p14:creationId xmlns:p14="http://schemas.microsoft.com/office/powerpoint/2010/main" val="421157344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39686"/>
          </a:xfrm>
        </p:spPr>
        <p:txBody>
          <a:bodyPr>
            <a:noAutofit/>
          </a:bodyPr>
          <a:lstStyle/>
          <a:p>
            <a:r>
              <a:rPr lang="en-US" sz="3600" dirty="0"/>
              <a:t>Outline of Events in Chapter 38</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29507" y="824137"/>
            <a:ext cx="8877137" cy="5725793"/>
          </a:xfrm>
        </p:spPr>
        <p:txBody>
          <a:bodyPr>
            <a:normAutofit/>
          </a:bodyPr>
          <a:lstStyle/>
          <a:p>
            <a:pPr marL="573088" indent="-573088">
              <a:spcBef>
                <a:spcPts val="600"/>
              </a:spcBef>
            </a:pPr>
            <a:r>
              <a:rPr lang="en-US" sz="3800" dirty="0"/>
              <a:t>The section we will begin looking at today (</a:t>
            </a:r>
            <a:r>
              <a:rPr lang="en-US" sz="3800" dirty="0">
                <a:solidFill>
                  <a:srgbClr val="FFFF99"/>
                </a:solidFill>
              </a:rPr>
              <a:t>Isaiah 38:1-22</a:t>
            </a:r>
            <a:r>
              <a:rPr lang="en-US" sz="3800" dirty="0"/>
              <a:t>) can be logically divided into </a:t>
            </a:r>
            <a:r>
              <a:rPr lang="en-US" sz="3800" b="1" i="1" dirty="0"/>
              <a:t>three</a:t>
            </a:r>
            <a:r>
              <a:rPr lang="en-US" sz="3800" dirty="0"/>
              <a:t> major parts:</a:t>
            </a:r>
            <a:r>
              <a:rPr lang="en-US" sz="3800" baseline="30000" dirty="0">
                <a:solidFill>
                  <a:prstClr val="white"/>
                </a:solidFill>
              </a:rPr>
              <a:t> </a:t>
            </a:r>
            <a:endParaRPr lang="en-US" sz="3800" dirty="0"/>
          </a:p>
          <a:p>
            <a:pPr marL="914400" lvl="1" indent="-342900">
              <a:spcBef>
                <a:spcPts val="600"/>
              </a:spcBef>
            </a:pPr>
            <a:r>
              <a:rPr lang="en-US" sz="3200" dirty="0">
                <a:solidFill>
                  <a:srgbClr val="FFFF99"/>
                </a:solidFill>
              </a:rPr>
              <a:t>38:1-8 – </a:t>
            </a:r>
            <a:r>
              <a:rPr lang="en-US" sz="3200" dirty="0"/>
              <a:t>Hezekiah’s Illness </a:t>
            </a:r>
            <a:endParaRPr lang="en-US" sz="3200" dirty="0">
              <a:solidFill>
                <a:srgbClr val="FFFF99"/>
              </a:solidFill>
            </a:endParaRPr>
          </a:p>
          <a:p>
            <a:pPr marL="914400" lvl="1" indent="-342900">
              <a:spcBef>
                <a:spcPts val="600"/>
              </a:spcBef>
            </a:pPr>
            <a:r>
              <a:rPr lang="en-US" sz="3200" dirty="0">
                <a:solidFill>
                  <a:srgbClr val="FFFF99"/>
                </a:solidFill>
              </a:rPr>
              <a:t>38:9-20 – </a:t>
            </a:r>
            <a:r>
              <a:rPr lang="en-US" sz="3200" dirty="0"/>
              <a:t>Hezekiah’s Psalm: a Meditation on Death and Life </a:t>
            </a:r>
          </a:p>
          <a:p>
            <a:pPr marL="914400" lvl="1" indent="-342900">
              <a:spcBef>
                <a:spcPts val="600"/>
              </a:spcBef>
            </a:pPr>
            <a:r>
              <a:rPr lang="en-US" sz="3200" dirty="0">
                <a:solidFill>
                  <a:srgbClr val="FFFF99"/>
                </a:solidFill>
              </a:rPr>
              <a:t>38:21-22 – </a:t>
            </a:r>
            <a:r>
              <a:rPr lang="en-US" sz="3200" dirty="0"/>
              <a:t>A Description of Hezekiah’s Healing</a:t>
            </a:r>
            <a:endParaRPr lang="en-US" sz="3100" dirty="0"/>
          </a:p>
        </p:txBody>
      </p:sp>
      <p:sp>
        <p:nvSpPr>
          <p:cNvPr id="4" name="TextBox 3">
            <a:extLst>
              <a:ext uri="{FF2B5EF4-FFF2-40B4-BE49-F238E27FC236}">
                <a16:creationId xmlns:a16="http://schemas.microsoft.com/office/drawing/2014/main" id="{491AF8F3-CBB7-52CF-1C18-DC1FB0362DD9}"/>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799-801)</a:t>
            </a:r>
          </a:p>
        </p:txBody>
      </p:sp>
    </p:spTree>
    <p:extLst>
      <p:ext uri="{BB962C8B-B14F-4D97-AF65-F5344CB8AC3E}">
        <p14:creationId xmlns:p14="http://schemas.microsoft.com/office/powerpoint/2010/main" val="240556176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702480"/>
          </a:xfrm>
        </p:spPr>
        <p:txBody>
          <a:bodyPr>
            <a:noAutofit/>
          </a:bodyPr>
          <a:lstStyle/>
          <a:p>
            <a:r>
              <a:rPr lang="en-US" sz="4400" dirty="0"/>
              <a:t>Hezekiah’s Illness (38:1-8)</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871231"/>
            <a:ext cx="8849665" cy="5986769"/>
          </a:xfrm>
        </p:spPr>
        <p:txBody>
          <a:bodyPr>
            <a:normAutofit/>
          </a:bodyPr>
          <a:lstStyle/>
          <a:p>
            <a:pPr marL="0" indent="0">
              <a:buNone/>
            </a:pPr>
            <a:r>
              <a:rPr lang="en-US" sz="3600" baseline="30000" dirty="0">
                <a:latin typeface="Cambria" panose="02040503050406030204" pitchFamily="18" charset="0"/>
                <a:ea typeface="Cambria" panose="02040503050406030204" pitchFamily="18" charset="0"/>
              </a:rPr>
              <a:t>38:1</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In those days Hezekiah was stricken with a terminal illness. The prophet Isaiah son of Amoz visited him and told him, “This is what the LORD says, ‘Give instructions to your household, for you are about to die; you will not get well.’” </a:t>
            </a:r>
            <a:r>
              <a:rPr lang="en-US" sz="3600" baseline="30000" dirty="0">
                <a:latin typeface="Cambria" panose="02040503050406030204" pitchFamily="18" charset="0"/>
                <a:ea typeface="Cambria" panose="02040503050406030204" pitchFamily="18" charset="0"/>
              </a:rPr>
              <a:t>2</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Hezekiah turned his face to the wall and prayed to the LORD, </a:t>
            </a:r>
            <a:r>
              <a:rPr lang="en-US" sz="3600" baseline="30000" dirty="0">
                <a:latin typeface="Cambria" panose="02040503050406030204" pitchFamily="18" charset="0"/>
                <a:ea typeface="Cambria" panose="02040503050406030204" pitchFamily="18" charset="0"/>
              </a:rPr>
              <a:t>3</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“Please, LORD. Remember how I have served you faithfully and with wholehearted devotion, and how I have carried out your will.” Then Hezekiah wept bitterly. </a:t>
            </a:r>
            <a:r>
              <a:rPr lang="en-US" sz="3600" baseline="30000" dirty="0">
                <a:latin typeface="Cambria" panose="02040503050406030204" pitchFamily="18" charset="0"/>
                <a:ea typeface="Cambria" panose="02040503050406030204" pitchFamily="18" charset="0"/>
              </a:rPr>
              <a:t>4</a:t>
            </a:r>
            <a:endPar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1993119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137647</TotalTime>
  <Words>4089</Words>
  <Application>Microsoft Office PowerPoint</Application>
  <PresentationFormat>On-screen Show (4:3)</PresentationFormat>
  <Paragraphs>161</Paragraphs>
  <Slides>28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28</vt:i4>
      </vt:variant>
    </vt:vector>
  </HeadingPairs>
  <TitlesOfParts>
    <vt:vector size="35" baseType="lpstr">
      <vt:lpstr>Arial</vt:lpstr>
      <vt:lpstr>Calibri</vt:lpstr>
      <vt:lpstr>Calibri Light</vt:lpstr>
      <vt:lpstr>Cambria</vt:lpstr>
      <vt:lpstr>Century Gothic</vt:lpstr>
      <vt:lpstr>Office Theme</vt:lpstr>
      <vt:lpstr>2_Office Theme</vt:lpstr>
      <vt:lpstr>Highlights     From the  Book of  Isaiah</vt:lpstr>
      <vt:lpstr>Outline of the Book of Isaiah</vt:lpstr>
      <vt:lpstr>The Destruction of Sennacherib By Lord Byron (George Gordon)</vt:lpstr>
      <vt:lpstr>The Destruction of Sennacherib By Lord Byron (George Gordon)</vt:lpstr>
      <vt:lpstr>The Order of Chapters 36-39</vt:lpstr>
      <vt:lpstr>The Flow of Thought in Chapters 36-39</vt:lpstr>
      <vt:lpstr>The Flow of Thought in Chapters 36-39</vt:lpstr>
      <vt:lpstr>Outline of Events in Chapter 38</vt:lpstr>
      <vt:lpstr>Hezekiah’s Illness (38:1-8)</vt:lpstr>
      <vt:lpstr>Hezekiah’s Illness (38:1-8)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Next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1762</cp:revision>
  <cp:lastPrinted>2023-10-08T13:50:25Z</cp:lastPrinted>
  <dcterms:created xsi:type="dcterms:W3CDTF">2022-12-04T03:23:23Z</dcterms:created>
  <dcterms:modified xsi:type="dcterms:W3CDTF">2023-10-08T14:13:21Z</dcterms:modified>
</cp:coreProperties>
</file>