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34"/>
  </p:notesMasterIdLst>
  <p:handoutMasterIdLst>
    <p:handoutMasterId r:id="rId35"/>
  </p:handoutMasterIdLst>
  <p:sldIdLst>
    <p:sldId id="4254" r:id="rId3"/>
    <p:sldId id="4255" r:id="rId4"/>
    <p:sldId id="4192" r:id="rId5"/>
    <p:sldId id="4246" r:id="rId6"/>
    <p:sldId id="4247" r:id="rId7"/>
    <p:sldId id="4248" r:id="rId8"/>
    <p:sldId id="4259" r:id="rId9"/>
    <p:sldId id="4260" r:id="rId10"/>
    <p:sldId id="4262" r:id="rId11"/>
    <p:sldId id="4257" r:id="rId12"/>
    <p:sldId id="4263" r:id="rId13"/>
    <p:sldId id="4265" r:id="rId14"/>
    <p:sldId id="4264" r:id="rId15"/>
    <p:sldId id="4270" r:id="rId16"/>
    <p:sldId id="4271" r:id="rId17"/>
    <p:sldId id="4272" r:id="rId18"/>
    <p:sldId id="4273" r:id="rId19"/>
    <p:sldId id="4258" r:id="rId20"/>
    <p:sldId id="4269" r:id="rId21"/>
    <p:sldId id="4274" r:id="rId22"/>
    <p:sldId id="4275" r:id="rId23"/>
    <p:sldId id="4261" r:id="rId24"/>
    <p:sldId id="4276" r:id="rId25"/>
    <p:sldId id="4279" r:id="rId26"/>
    <p:sldId id="4280" r:id="rId27"/>
    <p:sldId id="4282" r:id="rId28"/>
    <p:sldId id="4281" r:id="rId29"/>
    <p:sldId id="4283" r:id="rId30"/>
    <p:sldId id="4284" r:id="rId31"/>
    <p:sldId id="4285" r:id="rId32"/>
    <p:sldId id="4286" r:id="rId3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FF"/>
    <a:srgbClr val="F4B183"/>
    <a:srgbClr val="FFF4E7"/>
    <a:srgbClr val="FFF2CC"/>
    <a:srgbClr val="3D481F"/>
    <a:srgbClr val="334017"/>
    <a:srgbClr val="FFCCCC"/>
    <a:srgbClr val="3E491F"/>
    <a:srgbClr val="3440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8" autoAdjust="0"/>
    <p:restoredTop sz="94636" autoAdjust="0"/>
  </p:normalViewPr>
  <p:slideViewPr>
    <p:cSldViewPr snapToGrid="0">
      <p:cViewPr varScale="1">
        <p:scale>
          <a:sx n="162" d="100"/>
          <a:sy n="162" d="100"/>
        </p:scale>
        <p:origin x="1648" y="100"/>
      </p:cViewPr>
      <p:guideLst/>
    </p:cSldViewPr>
  </p:slideViewPr>
  <p:notesTextViewPr>
    <p:cViewPr>
      <p:scale>
        <a:sx n="1" d="1"/>
        <a:sy n="1" d="1"/>
      </p:scale>
      <p:origin x="0" y="0"/>
    </p:cViewPr>
  </p:notesTextViewPr>
  <p:sorterViewPr>
    <p:cViewPr>
      <p:scale>
        <a:sx n="100" d="100"/>
        <a:sy n="100" d="100"/>
      </p:scale>
      <p:origin x="0" y="-47284"/>
    </p:cViewPr>
  </p:sorterViewPr>
  <p:notesViewPr>
    <p:cSldViewPr snapToGrid="0">
      <p:cViewPr varScale="1">
        <p:scale>
          <a:sx n="122" d="100"/>
          <a:sy n="122" d="100"/>
        </p:scale>
        <p:origin x="493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D050F2-B705-22B0-17E5-C826B5D7307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9A68D3AA-DD06-9A33-8DC5-B8D77E9ECFF7}"/>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C46CDA2-243C-4BE4-BB8A-CCE78D818377}" type="datetimeFigureOut">
              <a:rPr lang="en-US" smtClean="0"/>
              <a:t>10/29/2023</a:t>
            </a:fld>
            <a:endParaRPr lang="en-US"/>
          </a:p>
        </p:txBody>
      </p:sp>
      <p:sp>
        <p:nvSpPr>
          <p:cNvPr id="4" name="Footer Placeholder 3">
            <a:extLst>
              <a:ext uri="{FF2B5EF4-FFF2-40B4-BE49-F238E27FC236}">
                <a16:creationId xmlns:a16="http://schemas.microsoft.com/office/drawing/2014/main" id="{C3D82612-C319-9F33-BE08-ACC0E330D2D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http://purifiedbyfaith.com/Isaiah/Isaiah.htm</a:t>
            </a:r>
          </a:p>
        </p:txBody>
      </p:sp>
      <p:sp>
        <p:nvSpPr>
          <p:cNvPr id="5" name="Slide Number Placeholder 4">
            <a:extLst>
              <a:ext uri="{FF2B5EF4-FFF2-40B4-BE49-F238E27FC236}">
                <a16:creationId xmlns:a16="http://schemas.microsoft.com/office/drawing/2014/main" id="{6D2CB308-4E45-9087-D1EF-880A281B03A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3B2534E-7144-40B4-918B-7E2BA6B00A45}" type="slidenum">
              <a:rPr lang="en-US" smtClean="0"/>
              <a:t>‹#›</a:t>
            </a:fld>
            <a:endParaRPr lang="en-US"/>
          </a:p>
        </p:txBody>
      </p:sp>
    </p:spTree>
    <p:extLst>
      <p:ext uri="{BB962C8B-B14F-4D97-AF65-F5344CB8AC3E}">
        <p14:creationId xmlns:p14="http://schemas.microsoft.com/office/powerpoint/2010/main" val="20429096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5968A8-64DE-47C8-ACE8-5907827ACF34}" type="datetimeFigureOut">
              <a:rPr lang="en-US" smtClean="0"/>
              <a:t>10/29/2023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r>
              <a:rPr lang="en-US"/>
              <a:t>http://purifiedbyfaith.com/Isaiah/Isaiah.htm</a:t>
            </a: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78FD6F2-DA5A-4383-88C2-0A1D32D7323F}" type="slidenum">
              <a:rPr lang="en-US" smtClean="0"/>
              <a:t>‹#›</a:t>
            </a:fld>
            <a:endParaRPr lang="en-US"/>
          </a:p>
        </p:txBody>
      </p:sp>
    </p:spTree>
    <p:extLst>
      <p:ext uri="{BB962C8B-B14F-4D97-AF65-F5344CB8AC3E}">
        <p14:creationId xmlns:p14="http://schemas.microsoft.com/office/powerpoint/2010/main" val="25361527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AB77-487A-CC2B-ACF6-94DC113A73E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E1D5E2C-365B-D2DD-CFBE-34511E03293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D250012-B16C-E6B3-1135-9DDED2153C1C}"/>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10/29/2023</a:t>
            </a:fld>
            <a:endParaRPr lang="en-US"/>
          </a:p>
        </p:txBody>
      </p:sp>
      <p:sp>
        <p:nvSpPr>
          <p:cNvPr id="5" name="Footer Placeholder 4">
            <a:extLst>
              <a:ext uri="{FF2B5EF4-FFF2-40B4-BE49-F238E27FC236}">
                <a16:creationId xmlns:a16="http://schemas.microsoft.com/office/drawing/2014/main" id="{F22E8138-1B51-C3C1-A56D-E7378E02A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5A051-833C-F097-0163-0DE7828FD56B}"/>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64499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7CDE-6A48-EDB8-49BF-EED5573444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6AB15-130B-B498-CBA2-F02B539D3A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85008-485D-300B-FE28-FD64D465CD03}"/>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10/29/2023</a:t>
            </a:fld>
            <a:endParaRPr lang="en-US"/>
          </a:p>
        </p:txBody>
      </p:sp>
      <p:sp>
        <p:nvSpPr>
          <p:cNvPr id="5" name="Footer Placeholder 4">
            <a:extLst>
              <a:ext uri="{FF2B5EF4-FFF2-40B4-BE49-F238E27FC236}">
                <a16:creationId xmlns:a16="http://schemas.microsoft.com/office/drawing/2014/main" id="{A104E38C-BF2D-EFB0-F248-4EB5C202B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CD659-9E26-5BF8-A5F8-DE8143D9046E}"/>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421573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24557-7F9A-2497-5FE6-AE81CDD1B28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3107AF-F674-233C-8BE3-B93A8819C7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F0A74-074B-045E-87F8-F14CA0F5573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10/29/2023</a:t>
            </a:fld>
            <a:endParaRPr lang="en-US"/>
          </a:p>
        </p:txBody>
      </p:sp>
      <p:sp>
        <p:nvSpPr>
          <p:cNvPr id="5" name="Footer Placeholder 4">
            <a:extLst>
              <a:ext uri="{FF2B5EF4-FFF2-40B4-BE49-F238E27FC236}">
                <a16:creationId xmlns:a16="http://schemas.microsoft.com/office/drawing/2014/main" id="{C002A128-B25E-4D40-250D-26BFFE7C3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6E019-3400-0882-28F5-938FC3C5C581}"/>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010320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771993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52003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749669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41214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10/29/2023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15266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10/29/2023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90127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10/29/2023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26227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95388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0CA6-7632-25D4-B48A-BFA8A91319E9}"/>
              </a:ext>
            </a:extLst>
          </p:cNvPr>
          <p:cNvSpPr>
            <a:spLocks noGrp="1"/>
          </p:cNvSpPr>
          <p:nvPr>
            <p:ph type="title"/>
          </p:nvPr>
        </p:nvSpPr>
        <p:spPr>
          <a:xfrm>
            <a:off x="0" y="0"/>
            <a:ext cx="9144000" cy="896145"/>
          </a:xfrm>
        </p:spPr>
        <p:txBody>
          <a:bodyPr>
            <a:normAutofit/>
          </a:bodyPr>
          <a:lstStyle>
            <a:lvl1pPr algn="ctr">
              <a:defRPr sz="4800" b="1">
                <a:solidFill>
                  <a:srgbClr val="FFFF99"/>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435CAD6-6C27-7A82-467E-BD3D43667402}"/>
              </a:ext>
            </a:extLst>
          </p:cNvPr>
          <p:cNvSpPr>
            <a:spLocks noGrp="1"/>
          </p:cNvSpPr>
          <p:nvPr>
            <p:ph idx="1"/>
          </p:nvPr>
        </p:nvSpPr>
        <p:spPr>
          <a:xfrm>
            <a:off x="364975" y="1047832"/>
            <a:ext cx="8449370" cy="5278403"/>
          </a:xfrm>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638947B-5521-3397-C94B-6EDAF3D7E541}"/>
              </a:ext>
            </a:extLst>
          </p:cNvPr>
          <p:cNvSpPr>
            <a:spLocks noGrp="1"/>
          </p:cNvSpPr>
          <p:nvPr>
            <p:ph type="ftr" sz="quarter" idx="11"/>
          </p:nvPr>
        </p:nvSpPr>
        <p:spPr>
          <a:xfrm>
            <a:off x="0" y="6492875"/>
            <a:ext cx="9144000" cy="365125"/>
          </a:xfrm>
        </p:spPr>
        <p:txBody>
          <a:bodyPr/>
          <a:lstStyle>
            <a:lvl1pPr algn="l">
              <a:defRPr sz="1800">
                <a:solidFill>
                  <a:schemeClr val="bg1"/>
                </a:solidFill>
              </a:defRPr>
            </a:lvl1pPr>
          </a:lstStyle>
          <a:p>
            <a:r>
              <a:rPr lang="en-US"/>
              <a:t>Footer</a:t>
            </a:r>
            <a:endParaRPr lang="en-US" dirty="0"/>
          </a:p>
        </p:txBody>
      </p:sp>
    </p:spTree>
    <p:extLst>
      <p:ext uri="{BB962C8B-B14F-4D97-AF65-F5344CB8AC3E}">
        <p14:creationId xmlns:p14="http://schemas.microsoft.com/office/powerpoint/2010/main" val="1213301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53837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00912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79149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FDE3-4C31-932F-C15E-1ACF814F10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7C8FBD2-43D8-4C19-977D-58399435549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AD6EDB-B552-2B48-2A4B-ACF1F1B6E50B}"/>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10/29/2023</a:t>
            </a:fld>
            <a:endParaRPr lang="en-US"/>
          </a:p>
        </p:txBody>
      </p:sp>
      <p:sp>
        <p:nvSpPr>
          <p:cNvPr id="5" name="Footer Placeholder 4">
            <a:extLst>
              <a:ext uri="{FF2B5EF4-FFF2-40B4-BE49-F238E27FC236}">
                <a16:creationId xmlns:a16="http://schemas.microsoft.com/office/drawing/2014/main" id="{AEE4F342-91BE-6EEE-8ADC-741967A15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84FE7-5F44-3368-149B-B9651396EE0E}"/>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59230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7404-C9B0-1AE3-C397-FAAA137F7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4BD34-B193-A1C3-51DA-AF91DC2CCBD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51081-C60F-DED8-2436-24B86213643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FBB94-90A8-F8FC-967B-84DB0A7B4295}"/>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10/29/2023</a:t>
            </a:fld>
            <a:endParaRPr lang="en-US"/>
          </a:p>
        </p:txBody>
      </p:sp>
      <p:sp>
        <p:nvSpPr>
          <p:cNvPr id="6" name="Footer Placeholder 5">
            <a:extLst>
              <a:ext uri="{FF2B5EF4-FFF2-40B4-BE49-F238E27FC236}">
                <a16:creationId xmlns:a16="http://schemas.microsoft.com/office/drawing/2014/main" id="{700EE73D-3696-BECE-C8B3-4D5DE43FA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E6DE2-C09A-F5BD-2960-7EB53FAD0660}"/>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2620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4CCA-7B59-179B-85D3-4D30970FE9B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CAA025-89AA-816C-2BCF-30160B3E99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5EB38-B8D4-6F57-912F-25423280446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09745-13BC-AD72-660A-7C76352CE4C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CE41B4-D4B3-68FD-B42C-5F8701719B9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6C55AD-B154-C65C-B81E-B7A9F198C46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10/29/2023</a:t>
            </a:fld>
            <a:endParaRPr lang="en-US"/>
          </a:p>
        </p:txBody>
      </p:sp>
      <p:sp>
        <p:nvSpPr>
          <p:cNvPr id="8" name="Footer Placeholder 7">
            <a:extLst>
              <a:ext uri="{FF2B5EF4-FFF2-40B4-BE49-F238E27FC236}">
                <a16:creationId xmlns:a16="http://schemas.microsoft.com/office/drawing/2014/main" id="{A8AAD716-F2EA-9743-B03F-56A781D6B2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959F30-DB59-6E43-0343-E63D131464A5}"/>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54963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1379-91C6-EADA-843E-AAF82B2EF0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5EB847-734C-2F82-8FFB-9757D1FC7EA5}"/>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10/29/2023</a:t>
            </a:fld>
            <a:endParaRPr lang="en-US"/>
          </a:p>
        </p:txBody>
      </p:sp>
      <p:sp>
        <p:nvSpPr>
          <p:cNvPr id="4" name="Footer Placeholder 3">
            <a:extLst>
              <a:ext uri="{FF2B5EF4-FFF2-40B4-BE49-F238E27FC236}">
                <a16:creationId xmlns:a16="http://schemas.microsoft.com/office/drawing/2014/main" id="{A8D90EAD-B22D-0ADA-9985-3A4081C24B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E7D041-5C2D-6229-D4E9-5EF75A18AB2B}"/>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96458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377EE-D810-B322-03EF-4A5E9735506D}"/>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10/29/2023</a:t>
            </a:fld>
            <a:endParaRPr lang="en-US"/>
          </a:p>
        </p:txBody>
      </p:sp>
      <p:sp>
        <p:nvSpPr>
          <p:cNvPr id="3" name="Footer Placeholder 2">
            <a:extLst>
              <a:ext uri="{FF2B5EF4-FFF2-40B4-BE49-F238E27FC236}">
                <a16:creationId xmlns:a16="http://schemas.microsoft.com/office/drawing/2014/main" id="{1C9BDFDF-E4CC-0BE1-9686-85C9A5AEC5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73F9B-9295-EFC5-72C6-AEE3AA04C391}"/>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4145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F13F-C5E7-411E-3139-66D2B2F92A2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B1C6DE-6BDC-754B-1030-90000660C0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CDC634-E992-FFC7-5E95-C09E32FCCC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FF0504-E538-AEA6-DA07-85DE0B2BC16F}"/>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10/29/2023</a:t>
            </a:fld>
            <a:endParaRPr lang="en-US"/>
          </a:p>
        </p:txBody>
      </p:sp>
      <p:sp>
        <p:nvSpPr>
          <p:cNvPr id="6" name="Footer Placeholder 5">
            <a:extLst>
              <a:ext uri="{FF2B5EF4-FFF2-40B4-BE49-F238E27FC236}">
                <a16:creationId xmlns:a16="http://schemas.microsoft.com/office/drawing/2014/main" id="{5C131B50-9F9E-5E07-2B9E-BA8A162E1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E9388-3D8D-5C5E-496D-959ECB0F07A6}"/>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88553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185E-456F-DBF4-01DC-AA58F669C4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ABAC5F3-E8E2-1769-A98E-0D722CCD448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2F77438-FF38-4876-7603-E44DC78FF2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231DF7-1A17-170B-F324-B4658DEF862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10/29/2023</a:t>
            </a:fld>
            <a:endParaRPr lang="en-US"/>
          </a:p>
        </p:txBody>
      </p:sp>
      <p:sp>
        <p:nvSpPr>
          <p:cNvPr id="6" name="Footer Placeholder 5">
            <a:extLst>
              <a:ext uri="{FF2B5EF4-FFF2-40B4-BE49-F238E27FC236}">
                <a16:creationId xmlns:a16="http://schemas.microsoft.com/office/drawing/2014/main" id="{7C8B79E2-B300-6A1E-9B9B-B3A624921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1AC83-6463-B1C9-720A-0A8E9D597830}"/>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808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B16CA-9AA2-7FDF-7B0C-5E3786063340}"/>
              </a:ext>
            </a:extLst>
          </p:cNvPr>
          <p:cNvSpPr>
            <a:spLocks noGrp="1"/>
          </p:cNvSpPr>
          <p:nvPr>
            <p:ph type="title"/>
          </p:nvPr>
        </p:nvSpPr>
        <p:spPr>
          <a:xfrm>
            <a:off x="0" y="0"/>
            <a:ext cx="9144000" cy="82021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99A3427-95DE-CABD-A825-2118C7DA8262}"/>
              </a:ext>
            </a:extLst>
          </p:cNvPr>
          <p:cNvSpPr>
            <a:spLocks noGrp="1"/>
          </p:cNvSpPr>
          <p:nvPr>
            <p:ph type="body" idx="1"/>
          </p:nvPr>
        </p:nvSpPr>
        <p:spPr>
          <a:xfrm>
            <a:off x="290410" y="985040"/>
            <a:ext cx="8527860" cy="51919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D5F239E-E35A-7E8A-F4E8-62FDEE17AACB}"/>
              </a:ext>
            </a:extLst>
          </p:cNvPr>
          <p:cNvSpPr>
            <a:spLocks noGrp="1"/>
          </p:cNvSpPr>
          <p:nvPr>
            <p:ph type="ftr" sz="quarter" idx="3"/>
          </p:nvPr>
        </p:nvSpPr>
        <p:spPr>
          <a:xfrm>
            <a:off x="0" y="6492875"/>
            <a:ext cx="9143999" cy="365125"/>
          </a:xfrm>
          <a:prstGeom prst="rect">
            <a:avLst/>
          </a:prstGeom>
        </p:spPr>
        <p:txBody>
          <a:bodyPr vert="horz" lIns="91440" tIns="45720" rIns="91440" bIns="45720" rtlCol="0" anchor="ctr"/>
          <a:lstStyle>
            <a:lvl1pPr algn="ctr">
              <a:defRPr sz="1800">
                <a:solidFill>
                  <a:schemeClr val="bg1"/>
                </a:solidFill>
              </a:defRPr>
            </a:lvl1pPr>
          </a:lstStyle>
          <a:p>
            <a:endParaRPr lang="en-US" dirty="0"/>
          </a:p>
        </p:txBody>
      </p:sp>
    </p:spTree>
    <p:extLst>
      <p:ext uri="{BB962C8B-B14F-4D97-AF65-F5344CB8AC3E}">
        <p14:creationId xmlns:p14="http://schemas.microsoft.com/office/powerpoint/2010/main" val="3412274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5400" b="1" kern="1200">
          <a:solidFill>
            <a:srgbClr val="FFFF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10/29/2023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38932812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ikiart.org/en/ernest-meissonier/isaiah" TargetMode="External"/><Relationship Id="rId2" Type="http://schemas.openxmlformats.org/officeDocument/2006/relationships/image" Target="../media/image1.jpg"/><Relationship Id="rId1" Type="http://schemas.openxmlformats.org/officeDocument/2006/relationships/slideLayout" Target="../slideLayouts/slideLayout17.xml"/><Relationship Id="rId4" Type="http://schemas.openxmlformats.org/officeDocument/2006/relationships/hyperlink" Target="http://www.purifiedbyfaith.com/Isaiah/Hebrews.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www.weareteachers.com/moving-beyond-classroom-discussion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2644EB-3F5F-EA2D-2D0C-28D56C902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 y="0"/>
            <a:ext cx="9136766" cy="6858000"/>
          </a:xfrm>
          <a:prstGeom prst="rect">
            <a:avLst/>
          </a:prstGeom>
        </p:spPr>
      </p:pic>
      <p:sp>
        <p:nvSpPr>
          <p:cNvPr id="7" name="Title 6">
            <a:extLst>
              <a:ext uri="{FF2B5EF4-FFF2-40B4-BE49-F238E27FC236}">
                <a16:creationId xmlns:a16="http://schemas.microsoft.com/office/drawing/2014/main" id="{54AB2C89-0599-CA33-72B1-16350A6720C9}"/>
              </a:ext>
            </a:extLst>
          </p:cNvPr>
          <p:cNvSpPr>
            <a:spLocks noGrp="1"/>
          </p:cNvSpPr>
          <p:nvPr>
            <p:ph type="title"/>
          </p:nvPr>
        </p:nvSpPr>
        <p:spPr>
          <a:xfrm>
            <a:off x="4816829" y="0"/>
            <a:ext cx="4219106" cy="4733886"/>
          </a:xfrm>
          <a:effectLst/>
        </p:spPr>
        <p:txBody>
          <a:bodyPr>
            <a:noAutofit/>
          </a:bodyPr>
          <a:lstStyle/>
          <a:p>
            <a:pPr algn="ctr">
              <a:spcBef>
                <a:spcPts val="0"/>
              </a:spcBef>
            </a:pP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Highlights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800" b="1" dirty="0">
                <a:solidFill>
                  <a:srgbClr val="CC3300"/>
                </a:solidFill>
                <a:effectLst>
                  <a:outerShdw blurRad="25400" dist="38100" dir="2400000" algn="tl" rotWithShape="0">
                    <a:srgbClr val="FFFF99"/>
                  </a:outerShdw>
                </a:effectLst>
                <a:latin typeface="Century Gothic" panose="020B0502020202020204" pitchFamily="34" charset="0"/>
              </a:rPr>
              <a:t>  </a:t>
            </a:r>
            <a:br>
              <a:rPr lang="en-US" sz="8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From the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Book of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9600" b="1" dirty="0">
                <a:solidFill>
                  <a:srgbClr val="CC3300"/>
                </a:solidFill>
                <a:effectLst>
                  <a:outerShdw blurRad="25400" dist="38100" dir="2400000" algn="tl" rotWithShape="0">
                    <a:srgbClr val="FFFF99"/>
                  </a:outerShdw>
                </a:effectLst>
                <a:latin typeface="Century Gothic" panose="020B0502020202020204" pitchFamily="34" charset="0"/>
              </a:rPr>
              <a:t>Isaiah</a:t>
            </a:r>
          </a:p>
        </p:txBody>
      </p:sp>
      <p:sp>
        <p:nvSpPr>
          <p:cNvPr id="10" name="TextBox 9">
            <a:extLst>
              <a:ext uri="{FF2B5EF4-FFF2-40B4-BE49-F238E27FC236}">
                <a16:creationId xmlns:a16="http://schemas.microsoft.com/office/drawing/2014/main" id="{D7E56C7F-388E-A031-CB9B-C90A23AC59B5}"/>
              </a:ext>
            </a:extLst>
          </p:cNvPr>
          <p:cNvSpPr txBox="1"/>
          <p:nvPr/>
        </p:nvSpPr>
        <p:spPr>
          <a:xfrm>
            <a:off x="4921277" y="6550223"/>
            <a:ext cx="42191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hlinkClick r:id="rId3"/>
              </a:rPr>
              <a:t>https://www.wikiart.org/en/ernest-meissonier/isaiah</a:t>
            </a:r>
            <a:endPar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BD4CB24-A0F0-4E6E-D4A2-DE300945CBE9}"/>
              </a:ext>
            </a:extLst>
          </p:cNvPr>
          <p:cNvSpPr txBox="1"/>
          <p:nvPr/>
        </p:nvSpPr>
        <p:spPr>
          <a:xfrm>
            <a:off x="0" y="6334780"/>
            <a:ext cx="43073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C3300"/>
                </a:solidFill>
                <a:effectLst>
                  <a:outerShdw blurRad="50800" dist="38100" dir="2700000" algn="tl" rotWithShape="0">
                    <a:prstClr val="black">
                      <a:alpha val="40000"/>
                    </a:prstClr>
                  </a:outerShdw>
                </a:effectLst>
                <a:uLnTx/>
                <a:uFillTx/>
                <a:latin typeface="Calibri" panose="020F0502020204030204"/>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hlinkClick r:id="rId4"/>
              </a:rPr>
              <a:t>http://www.purifiedbyfaith.com/Isaiah/Isaiah.htm</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034301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44000" cy="934023"/>
          </a:xfrm>
        </p:spPr>
        <p:txBody>
          <a:bodyPr>
            <a:noAutofit/>
          </a:bodyPr>
          <a:lstStyle/>
          <a:p>
            <a:r>
              <a:rPr lang="en-US" sz="4400" dirty="0"/>
              <a:t>Reception of the Envoys (39:1-2)</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96223" y="1189112"/>
            <a:ext cx="8849665" cy="5668888"/>
          </a:xfrm>
        </p:spPr>
        <p:txBody>
          <a:bodyPr>
            <a:normAutofit/>
          </a:bodyPr>
          <a:lstStyle/>
          <a:p>
            <a:pPr marL="0" indent="0">
              <a:buNone/>
            </a:pPr>
            <a:r>
              <a:rPr lang="en-US" sz="3600" baseline="30000" dirty="0">
                <a:latin typeface="Cambria" panose="02040503050406030204" pitchFamily="18" charset="0"/>
                <a:ea typeface="Cambria" panose="02040503050406030204" pitchFamily="18" charset="0"/>
              </a:rPr>
              <a:t>39:1</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that time </a:t>
            </a:r>
            <a:r>
              <a:rPr lang="en-US" sz="3600" b="0" i="1" u="none" strike="noStrike" baseline="0" dirty="0" err="1">
                <a:solidFill>
                  <a:schemeClr val="accent2">
                    <a:lumMod val="60000"/>
                    <a:lumOff val="40000"/>
                  </a:schemeClr>
                </a:solidFill>
                <a:latin typeface="Cambria" panose="02040503050406030204" pitchFamily="18" charset="0"/>
                <a:ea typeface="Cambria" panose="02040503050406030204" pitchFamily="18" charset="0"/>
              </a:rPr>
              <a:t>Merodach</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3600" b="0" i="1" u="none" strike="noStrike" baseline="0" dirty="0" err="1">
                <a:solidFill>
                  <a:schemeClr val="accent2">
                    <a:lumMod val="60000"/>
                    <a:lumOff val="40000"/>
                  </a:schemeClr>
                </a:solidFill>
                <a:latin typeface="Cambria" panose="02040503050406030204" pitchFamily="18" charset="0"/>
                <a:ea typeface="Cambria" panose="02040503050406030204" pitchFamily="18" charset="0"/>
              </a:rPr>
              <a:t>Baladan</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son of </a:t>
            </a:r>
            <a:r>
              <a:rPr lang="en-US" sz="3600" b="0" i="1" u="none" strike="noStrike" baseline="0" dirty="0" err="1">
                <a:solidFill>
                  <a:schemeClr val="accent2">
                    <a:lumMod val="60000"/>
                    <a:lumOff val="40000"/>
                  </a:schemeClr>
                </a:solidFill>
                <a:latin typeface="Cambria" panose="02040503050406030204" pitchFamily="18" charset="0"/>
                <a:ea typeface="Cambria" panose="02040503050406030204" pitchFamily="18" charset="0"/>
              </a:rPr>
              <a:t>Baladan</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king of Babylon, sent letters and a gift to Hezekiah, for he heard that Hezekiah had been ill and had recovered. </a:t>
            </a:r>
            <a:r>
              <a:rPr lang="en-US" sz="3700" baseline="30000" dirty="0">
                <a:latin typeface="Cambria" panose="02040503050406030204" pitchFamily="18" charset="0"/>
                <a:ea typeface="Cambria" panose="02040503050406030204" pitchFamily="18" charset="0"/>
              </a:rPr>
              <a:t>2</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welcomed them and showed them his storehouse with its silver, gold, spices, and high-quality olive oil, as well as his whole armory and everything in his treasuries. Hezekiah showed them everything in his palace and in his whole kingdom. </a:t>
            </a:r>
          </a:p>
        </p:txBody>
      </p:sp>
    </p:spTree>
    <p:extLst>
      <p:ext uri="{BB962C8B-B14F-4D97-AF65-F5344CB8AC3E}">
        <p14:creationId xmlns:p14="http://schemas.microsoft.com/office/powerpoint/2010/main" val="627190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1122392"/>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39:1</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2400" i="1" u="none" strike="noStrike" baseline="0" dirty="0">
                <a:solidFill>
                  <a:schemeClr val="accent2"/>
                </a:solidFill>
                <a:latin typeface="Cambria" panose="02040503050406030204" pitchFamily="18" charset="0"/>
                <a:ea typeface="Cambria" panose="02040503050406030204" pitchFamily="18" charset="0"/>
              </a:rPr>
              <a:t>At that time </a:t>
            </a:r>
            <a:r>
              <a:rPr lang="en-US" sz="2400" b="0" i="1" u="none" strike="noStrike" baseline="0" dirty="0" err="1">
                <a:solidFill>
                  <a:schemeClr val="accent2">
                    <a:lumMod val="60000"/>
                    <a:lumOff val="40000"/>
                  </a:schemeClr>
                </a:solidFill>
                <a:latin typeface="Cambria" panose="02040503050406030204" pitchFamily="18" charset="0"/>
                <a:ea typeface="Cambria" panose="02040503050406030204" pitchFamily="18" charset="0"/>
              </a:rPr>
              <a:t>Merodach</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2400" b="0" i="1" u="none" strike="noStrike" baseline="0" dirty="0" err="1">
                <a:solidFill>
                  <a:schemeClr val="accent2">
                    <a:lumMod val="60000"/>
                    <a:lumOff val="40000"/>
                  </a:schemeClr>
                </a:solidFill>
                <a:latin typeface="Cambria" panose="02040503050406030204" pitchFamily="18" charset="0"/>
                <a:ea typeface="Cambria" panose="02040503050406030204" pitchFamily="18" charset="0"/>
              </a:rPr>
              <a:t>Baladan</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son of </a:t>
            </a:r>
            <a:r>
              <a:rPr lang="en-US" sz="2400" b="0" i="1" u="none" strike="noStrike" baseline="0" dirty="0" err="1">
                <a:solidFill>
                  <a:schemeClr val="accent2">
                    <a:lumMod val="60000"/>
                    <a:lumOff val="40000"/>
                  </a:schemeClr>
                </a:solidFill>
                <a:latin typeface="Cambria" panose="02040503050406030204" pitchFamily="18" charset="0"/>
                <a:ea typeface="Cambria" panose="02040503050406030204" pitchFamily="18" charset="0"/>
              </a:rPr>
              <a:t>Baladan</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2400" i="1" u="none" strike="noStrike" baseline="0" dirty="0">
                <a:solidFill>
                  <a:schemeClr val="accent2"/>
                </a:solidFill>
                <a:latin typeface="Cambria" panose="02040503050406030204" pitchFamily="18" charset="0"/>
                <a:ea typeface="Cambria" panose="02040503050406030204" pitchFamily="18" charset="0"/>
              </a:rPr>
              <a:t>king of Babylon</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sent letters and a gift to Hezekiah, for he heard that Hezekiah had been ill and had recovered.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1206556"/>
            <a:ext cx="8706423" cy="5282112"/>
          </a:xfrm>
        </p:spPr>
        <p:txBody>
          <a:bodyPr>
            <a:normAutofit lnSpcReduction="10000"/>
          </a:bodyPr>
          <a:lstStyle/>
          <a:p>
            <a:r>
              <a:rPr lang="en-US" dirty="0"/>
              <a:t>“</a:t>
            </a:r>
            <a:r>
              <a:rPr lang="en-US" i="1" dirty="0">
                <a:solidFill>
                  <a:schemeClr val="accent2">
                    <a:lumMod val="60000"/>
                    <a:lumOff val="40000"/>
                  </a:schemeClr>
                </a:solidFill>
                <a:latin typeface="Cambria" panose="02040503050406030204" pitchFamily="18" charset="0"/>
                <a:ea typeface="Cambria" panose="02040503050406030204" pitchFamily="18" charset="0"/>
              </a:rPr>
              <a:t>At that time </a:t>
            </a:r>
            <a:r>
              <a:rPr lang="en-US" dirty="0"/>
              <a:t>” indicates that what takes place here is a result of Hezekiah’s illness and healing described in the previous chapter. </a:t>
            </a:r>
          </a:p>
          <a:p>
            <a:r>
              <a:rPr lang="en-US" dirty="0"/>
              <a:t>The </a:t>
            </a:r>
            <a:r>
              <a:rPr lang="en-US" b="1" i="1" dirty="0"/>
              <a:t>supposed</a:t>
            </a:r>
            <a:r>
              <a:rPr lang="en-US" dirty="0"/>
              <a:t> reason for the diplomatic mission sent by the “</a:t>
            </a:r>
            <a:r>
              <a:rPr lang="en-US" i="1" dirty="0">
                <a:solidFill>
                  <a:schemeClr val="accent2">
                    <a:lumMod val="60000"/>
                    <a:lumOff val="40000"/>
                  </a:schemeClr>
                </a:solidFill>
                <a:latin typeface="Cambria" panose="02040503050406030204" pitchFamily="18" charset="0"/>
                <a:ea typeface="Cambria" panose="02040503050406030204" pitchFamily="18" charset="0"/>
              </a:rPr>
              <a:t>king of Babylon</a:t>
            </a:r>
            <a:r>
              <a:rPr lang="en-US" dirty="0"/>
              <a:t>” is to express consolation and congratulations to Hezekiah for his recovery from his illness. </a:t>
            </a:r>
          </a:p>
          <a:p>
            <a:r>
              <a:rPr lang="en-US" dirty="0"/>
              <a:t>The author of 2 Chronicles mentions that the Babylonians were </a:t>
            </a:r>
            <a:r>
              <a:rPr lang="en-US" b="1" i="1" dirty="0"/>
              <a:t>also</a:t>
            </a:r>
            <a:r>
              <a:rPr lang="en-US" dirty="0"/>
              <a:t> interested in the </a:t>
            </a:r>
            <a:r>
              <a:rPr lang="en-US" b="1" i="1" dirty="0"/>
              <a:t>prophetic sign </a:t>
            </a:r>
            <a:r>
              <a:rPr lang="en-US" dirty="0"/>
              <a:t>given for Hezekiah’s healing in which the movement of the sun’s shadow had been reversed (2 Chr 32:31).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822–823)</a:t>
            </a:r>
          </a:p>
        </p:txBody>
      </p:sp>
    </p:spTree>
    <p:extLst>
      <p:ext uri="{BB962C8B-B14F-4D97-AF65-F5344CB8AC3E}">
        <p14:creationId xmlns:p14="http://schemas.microsoft.com/office/powerpoint/2010/main" val="542031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1122392"/>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39:1</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that time </a:t>
            </a:r>
            <a:r>
              <a:rPr lang="en-US" sz="2400" i="1" u="none" strike="noStrike" baseline="0" dirty="0" err="1">
                <a:solidFill>
                  <a:schemeClr val="accent2"/>
                </a:solidFill>
                <a:latin typeface="Cambria" panose="02040503050406030204" pitchFamily="18" charset="0"/>
                <a:ea typeface="Cambria" panose="02040503050406030204" pitchFamily="18" charset="0"/>
              </a:rPr>
              <a:t>Merodach</a:t>
            </a:r>
            <a:r>
              <a:rPr lang="en-US" sz="2400" i="1" u="none" strike="noStrike" baseline="0" dirty="0">
                <a:solidFill>
                  <a:schemeClr val="accent2"/>
                </a:solidFill>
                <a:latin typeface="Cambria" panose="02040503050406030204" pitchFamily="18" charset="0"/>
                <a:ea typeface="Cambria" panose="02040503050406030204" pitchFamily="18" charset="0"/>
              </a:rPr>
              <a:t> </a:t>
            </a:r>
            <a:r>
              <a:rPr lang="en-US" sz="2400" i="1" u="none" strike="noStrike" baseline="0" dirty="0" err="1">
                <a:solidFill>
                  <a:schemeClr val="accent2"/>
                </a:solidFill>
                <a:latin typeface="Cambria" panose="02040503050406030204" pitchFamily="18" charset="0"/>
                <a:ea typeface="Cambria" panose="02040503050406030204" pitchFamily="18" charset="0"/>
              </a:rPr>
              <a:t>Baladan</a:t>
            </a:r>
            <a:r>
              <a:rPr lang="en-US" sz="2400" i="1" u="none" strike="noStrike" baseline="0" dirty="0">
                <a:solidFill>
                  <a:schemeClr val="accent2"/>
                </a:solidFill>
                <a:latin typeface="Cambria" panose="02040503050406030204" pitchFamily="18" charset="0"/>
                <a:ea typeface="Cambria" panose="02040503050406030204" pitchFamily="18" charset="0"/>
              </a:rPr>
              <a:t>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son of </a:t>
            </a:r>
            <a:r>
              <a:rPr lang="en-US" sz="2400" b="0" i="1" u="none" strike="noStrike" baseline="0" dirty="0" err="1">
                <a:solidFill>
                  <a:schemeClr val="accent2">
                    <a:lumMod val="60000"/>
                    <a:lumOff val="40000"/>
                  </a:schemeClr>
                </a:solidFill>
                <a:latin typeface="Cambria" panose="02040503050406030204" pitchFamily="18" charset="0"/>
                <a:ea typeface="Cambria" panose="02040503050406030204" pitchFamily="18" charset="0"/>
              </a:rPr>
              <a:t>Baladan</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2400" i="1" u="none" strike="noStrike" baseline="0" dirty="0">
                <a:solidFill>
                  <a:schemeClr val="accent2"/>
                </a:solidFill>
                <a:latin typeface="Cambria" panose="02040503050406030204" pitchFamily="18" charset="0"/>
                <a:ea typeface="Cambria" panose="02040503050406030204" pitchFamily="18" charset="0"/>
              </a:rPr>
              <a:t>king of Babylon</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sent letters and a gift to Hezekiah, for he heard that Hezekiah had been ill and had recovered.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1206556"/>
            <a:ext cx="8706423" cy="5282112"/>
          </a:xfrm>
        </p:spPr>
        <p:txBody>
          <a:bodyPr>
            <a:normAutofit fontScale="92500"/>
          </a:bodyPr>
          <a:lstStyle/>
          <a:p>
            <a:r>
              <a:rPr lang="en-US" sz="3600" dirty="0"/>
              <a:t>There can be little doubt that both of these reasons given for the visit were largely cover stories, and “</a:t>
            </a:r>
            <a:r>
              <a:rPr lang="en-US" sz="3600" i="1" dirty="0" err="1">
                <a:solidFill>
                  <a:schemeClr val="accent2">
                    <a:lumMod val="60000"/>
                    <a:lumOff val="40000"/>
                  </a:schemeClr>
                </a:solidFill>
                <a:latin typeface="Cambria" panose="02040503050406030204" pitchFamily="18" charset="0"/>
                <a:ea typeface="Cambria" panose="02040503050406030204" pitchFamily="18" charset="0"/>
              </a:rPr>
              <a:t>Merodach</a:t>
            </a:r>
            <a:r>
              <a:rPr lang="en-US" sz="3600" i="1" dirty="0">
                <a:solidFill>
                  <a:schemeClr val="accent2">
                    <a:lumMod val="60000"/>
                    <a:lumOff val="40000"/>
                  </a:schemeClr>
                </a:solidFill>
                <a:latin typeface="Cambria" panose="02040503050406030204" pitchFamily="18" charset="0"/>
                <a:ea typeface="Cambria" panose="02040503050406030204" pitchFamily="18" charset="0"/>
              </a:rPr>
              <a:t> </a:t>
            </a:r>
            <a:r>
              <a:rPr lang="en-US" sz="3600" i="1" dirty="0" err="1">
                <a:solidFill>
                  <a:schemeClr val="accent2">
                    <a:lumMod val="60000"/>
                    <a:lumOff val="40000"/>
                  </a:schemeClr>
                </a:solidFill>
                <a:latin typeface="Cambria" panose="02040503050406030204" pitchFamily="18" charset="0"/>
                <a:ea typeface="Cambria" panose="02040503050406030204" pitchFamily="18" charset="0"/>
              </a:rPr>
              <a:t>Baladan</a:t>
            </a:r>
            <a:r>
              <a:rPr lang="en-US" sz="3600" i="1" dirty="0">
                <a:solidFill>
                  <a:schemeClr val="accent2">
                    <a:lumMod val="60000"/>
                    <a:lumOff val="40000"/>
                  </a:schemeClr>
                </a:solidFill>
                <a:latin typeface="Cambria" panose="02040503050406030204" pitchFamily="18" charset="0"/>
                <a:ea typeface="Cambria" panose="02040503050406030204" pitchFamily="18" charset="0"/>
              </a:rPr>
              <a:t>, king of Babylon</a:t>
            </a:r>
            <a:r>
              <a:rPr lang="en-US" sz="3600" dirty="0"/>
              <a:t>” was in fact encouraging, if not bribing, Hezekiah to rebel against Assyria so as to relieve pressure on himself.</a:t>
            </a:r>
          </a:p>
          <a:p>
            <a:r>
              <a:rPr lang="en-US" sz="3600" dirty="0"/>
              <a:t>It is probable that the small diplomatic entourage entered Judah from the south, having travelled from Babylon along the caravan routes through the desert rather than risk coming through Assyrian-controlled territory.</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822–823)</a:t>
            </a:r>
          </a:p>
        </p:txBody>
      </p:sp>
    </p:spTree>
    <p:extLst>
      <p:ext uri="{BB962C8B-B14F-4D97-AF65-F5344CB8AC3E}">
        <p14:creationId xmlns:p14="http://schemas.microsoft.com/office/powerpoint/2010/main" val="5113447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CD8D72-7A61-23D6-F4DD-91B16377AD32}"/>
              </a:ext>
            </a:extLst>
          </p:cNvPr>
          <p:cNvSpPr>
            <a:spLocks noGrp="1"/>
          </p:cNvSpPr>
          <p:nvPr>
            <p:ph type="title"/>
          </p:nvPr>
        </p:nvSpPr>
        <p:spPr>
          <a:xfrm>
            <a:off x="0" y="-1"/>
            <a:ext cx="9144000" cy="820213"/>
          </a:xfrm>
        </p:spPr>
        <p:txBody>
          <a:bodyPr/>
          <a:lstStyle/>
          <a:p>
            <a:pPr algn="ctr"/>
            <a:r>
              <a:rPr lang="en-US" dirty="0"/>
              <a:t>The Ancient Near East</a:t>
            </a:r>
          </a:p>
        </p:txBody>
      </p:sp>
      <p:sp>
        <p:nvSpPr>
          <p:cNvPr id="2" name="TextBox 1">
            <a:extLst>
              <a:ext uri="{FF2B5EF4-FFF2-40B4-BE49-F238E27FC236}">
                <a16:creationId xmlns:a16="http://schemas.microsoft.com/office/drawing/2014/main" id="{946135BF-CCEB-DC8F-3AE3-920DB81524D3}"/>
              </a:ext>
            </a:extLst>
          </p:cNvPr>
          <p:cNvSpPr txBox="1"/>
          <p:nvPr/>
        </p:nvSpPr>
        <p:spPr>
          <a:xfrm>
            <a:off x="0" y="648866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Zondervan Atlas of the Bible</a:t>
            </a:r>
          </a:p>
        </p:txBody>
      </p:sp>
      <p:pic>
        <p:nvPicPr>
          <p:cNvPr id="11" name="Picture 10">
            <a:extLst>
              <a:ext uri="{FF2B5EF4-FFF2-40B4-BE49-F238E27FC236}">
                <a16:creationId xmlns:a16="http://schemas.microsoft.com/office/drawing/2014/main" id="{2C575C34-EB8F-AB92-3EE4-68CA8109A5B0}"/>
              </a:ext>
            </a:extLst>
          </p:cNvPr>
          <p:cNvPicPr>
            <a:picLocks noChangeAspect="1"/>
          </p:cNvPicPr>
          <p:nvPr/>
        </p:nvPicPr>
        <p:blipFill>
          <a:blip r:embed="rId2"/>
          <a:stretch>
            <a:fillRect/>
          </a:stretch>
        </p:blipFill>
        <p:spPr>
          <a:xfrm>
            <a:off x="532584" y="890854"/>
            <a:ext cx="8450450" cy="5309798"/>
          </a:xfrm>
          <a:prstGeom prst="rect">
            <a:avLst/>
          </a:prstGeom>
        </p:spPr>
      </p:pic>
    </p:spTree>
    <p:extLst>
      <p:ext uri="{BB962C8B-B14F-4D97-AF65-F5344CB8AC3E}">
        <p14:creationId xmlns:p14="http://schemas.microsoft.com/office/powerpoint/2010/main" val="2190705772"/>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1538385"/>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39:2</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a:t>
            </a:r>
            <a:r>
              <a:rPr lang="en-US" sz="2400" i="1" u="none" strike="noStrike" baseline="0" dirty="0">
                <a:solidFill>
                  <a:schemeClr val="accent2"/>
                </a:solidFill>
                <a:latin typeface="Cambria" panose="02040503050406030204" pitchFamily="18" charset="0"/>
                <a:ea typeface="Cambria" panose="02040503050406030204" pitchFamily="18" charset="0"/>
              </a:rPr>
              <a:t>welcomed them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and showed them his storehouse with its silver, gold, spices, and high-quality olive oil, as well as his whole armory and everything in his treasuries. Hezekiah showed them everything in his palace and in his whole kingdom.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1636502"/>
            <a:ext cx="8706423" cy="4852166"/>
          </a:xfrm>
        </p:spPr>
        <p:txBody>
          <a:bodyPr>
            <a:normAutofit lnSpcReduction="10000"/>
          </a:bodyPr>
          <a:lstStyle/>
          <a:p>
            <a:r>
              <a:rPr lang="en-US" sz="2800" dirty="0"/>
              <a:t>That Hezekiah “</a:t>
            </a:r>
            <a:r>
              <a:rPr lang="en-US" sz="2800" i="1" dirty="0">
                <a:solidFill>
                  <a:schemeClr val="accent2">
                    <a:lumMod val="60000"/>
                    <a:lumOff val="40000"/>
                  </a:schemeClr>
                </a:solidFill>
                <a:latin typeface="Cambria" panose="02040503050406030204" pitchFamily="18" charset="0"/>
                <a:ea typeface="Cambria" panose="02040503050406030204" pitchFamily="18" charset="0"/>
              </a:rPr>
              <a:t>welcomed them</a:t>
            </a:r>
            <a:r>
              <a:rPr lang="en-US" sz="2800" dirty="0"/>
              <a:t>” is completely understandable from a </a:t>
            </a:r>
            <a:r>
              <a:rPr lang="en-US" sz="2800" b="1" i="1" dirty="0"/>
              <a:t>human</a:t>
            </a:r>
            <a:r>
              <a:rPr lang="en-US" sz="2800" dirty="0"/>
              <a:t> point of view. </a:t>
            </a:r>
          </a:p>
          <a:p>
            <a:r>
              <a:rPr lang="en-US" sz="2800" dirty="0"/>
              <a:t>For little Judah to get favorable attention from Babylon was an opportunity that didn’t come along every day. </a:t>
            </a:r>
          </a:p>
          <a:p>
            <a:r>
              <a:rPr lang="en-US" sz="2800" dirty="0"/>
              <a:t>Furthermore, Hezekiah would have been </a:t>
            </a:r>
            <a:r>
              <a:rPr lang="en-US" sz="2800" b="1" i="1" dirty="0"/>
              <a:t>very glad </a:t>
            </a:r>
            <a:r>
              <a:rPr lang="en-US" sz="2800" dirty="0"/>
              <a:t>to have the support of Babylon as he contemplated the impending arrival of the Assyrian army. </a:t>
            </a:r>
          </a:p>
          <a:p>
            <a:r>
              <a:rPr lang="en-US" sz="2800" dirty="0"/>
              <a:t>However, this kind of reliance upon, and delight in, human power and glory is </a:t>
            </a:r>
            <a:r>
              <a:rPr lang="en-US" sz="2800" b="1" i="1" dirty="0"/>
              <a:t>exactly</a:t>
            </a:r>
            <a:r>
              <a:rPr lang="en-US" sz="2800" dirty="0"/>
              <a:t> what the first half of the book of Isaiah is warning </a:t>
            </a:r>
            <a:r>
              <a:rPr lang="en-US" sz="2800" b="1" i="1" dirty="0"/>
              <a:t>against</a:t>
            </a:r>
            <a:r>
              <a:rPr lang="en-US" sz="2800" dirty="0"/>
              <a:t>:</a:t>
            </a:r>
          </a:p>
          <a:p>
            <a:pPr lvl="1"/>
            <a:r>
              <a:rPr lang="en-US" sz="2600" i="1" dirty="0">
                <a:solidFill>
                  <a:schemeClr val="accent2">
                    <a:lumMod val="60000"/>
                    <a:lumOff val="40000"/>
                  </a:schemeClr>
                </a:solidFill>
                <a:latin typeface="Cambria" panose="02040503050406030204" pitchFamily="18" charset="0"/>
                <a:ea typeface="Cambria" panose="02040503050406030204" pitchFamily="18" charset="0"/>
              </a:rPr>
              <a:t>Tell those who panic, “Be strong! Do not fear! Look, your </a:t>
            </a:r>
            <a:r>
              <a:rPr lang="en-US" sz="2600" b="1" i="1" dirty="0">
                <a:solidFill>
                  <a:schemeClr val="accent2"/>
                </a:solidFill>
                <a:latin typeface="Cambria" panose="02040503050406030204" pitchFamily="18" charset="0"/>
                <a:ea typeface="Cambria" panose="02040503050406030204" pitchFamily="18" charset="0"/>
              </a:rPr>
              <a:t>God</a:t>
            </a:r>
            <a:r>
              <a:rPr lang="en-US" sz="2600" i="1" dirty="0">
                <a:solidFill>
                  <a:schemeClr val="accent2">
                    <a:lumMod val="60000"/>
                    <a:lumOff val="40000"/>
                  </a:schemeClr>
                </a:solidFill>
                <a:latin typeface="Cambria" panose="02040503050406030204" pitchFamily="18" charset="0"/>
                <a:ea typeface="Cambria" panose="02040503050406030204" pitchFamily="18" charset="0"/>
              </a:rPr>
              <a:t> comes to avenge; with divine retribution </a:t>
            </a:r>
            <a:r>
              <a:rPr lang="en-US" sz="2600" b="1" i="1" dirty="0">
                <a:solidFill>
                  <a:schemeClr val="accent2"/>
                </a:solidFill>
                <a:latin typeface="Cambria" panose="02040503050406030204" pitchFamily="18" charset="0"/>
                <a:ea typeface="Cambria" panose="02040503050406030204" pitchFamily="18" charset="0"/>
              </a:rPr>
              <a:t>he</a:t>
            </a:r>
            <a:r>
              <a:rPr lang="en-US" sz="2600" i="1" dirty="0">
                <a:solidFill>
                  <a:schemeClr val="accent2">
                    <a:lumMod val="60000"/>
                    <a:lumOff val="40000"/>
                  </a:schemeClr>
                </a:solidFill>
                <a:latin typeface="Cambria" panose="02040503050406030204" pitchFamily="18" charset="0"/>
                <a:ea typeface="Cambria" panose="02040503050406030204" pitchFamily="18" charset="0"/>
              </a:rPr>
              <a:t> comes to deliver you.</a:t>
            </a:r>
            <a:r>
              <a:rPr lang="en-US" sz="2600" dirty="0"/>
              <a:t> (Isaiah 35:4)</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a:defRPr/>
            </a:pPr>
            <a:r>
              <a:rPr lang="en-US" sz="1800" dirty="0">
                <a:solidFill>
                  <a:schemeClr val="bg1"/>
                </a:solidFill>
              </a:rPr>
              <a:t>Oswalt, John N. </a:t>
            </a:r>
            <a:r>
              <a:rPr lang="en-US" sz="1800" i="1" dirty="0">
                <a:solidFill>
                  <a:schemeClr val="bg1"/>
                </a:solidFill>
              </a:rPr>
              <a:t>The Book of Isaiah, Chapters 1–39 (The NIC on the OT) </a:t>
            </a:r>
            <a:r>
              <a:rPr lang="en-US" sz="1800" dirty="0">
                <a:solidFill>
                  <a:schemeClr val="bg1"/>
                </a:solidFill>
              </a:rPr>
              <a:t>(pp. 694-695). Eerdmans.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74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1538385"/>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39:2</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welcomed them and </a:t>
            </a:r>
            <a:r>
              <a:rPr lang="en-US" sz="2400" i="1" u="none" strike="noStrike" baseline="0" dirty="0">
                <a:solidFill>
                  <a:schemeClr val="accent2"/>
                </a:solidFill>
                <a:latin typeface="Cambria" panose="02040503050406030204" pitchFamily="18" charset="0"/>
                <a:ea typeface="Cambria" panose="02040503050406030204" pitchFamily="18" charset="0"/>
              </a:rPr>
              <a:t>showed them his storehouse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with its silver, gold, spices, and high-quality olive oil, as well as his whole armory </a:t>
            </a:r>
            <a:r>
              <a:rPr lang="en-US" sz="2400" i="1" u="none" strike="noStrike" baseline="0" dirty="0">
                <a:solidFill>
                  <a:schemeClr val="accent2"/>
                </a:solidFill>
                <a:latin typeface="Cambria" panose="02040503050406030204" pitchFamily="18" charset="0"/>
                <a:ea typeface="Cambria" panose="02040503050406030204" pitchFamily="18" charset="0"/>
              </a:rPr>
              <a:t>and everything in his treasuries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showed them everything in his palace and in his whole kingdom.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1714990"/>
            <a:ext cx="8706423" cy="4773677"/>
          </a:xfrm>
        </p:spPr>
        <p:txBody>
          <a:bodyPr>
            <a:normAutofit fontScale="85000" lnSpcReduction="20000"/>
          </a:bodyPr>
          <a:lstStyle/>
          <a:p>
            <a:r>
              <a:rPr lang="en-US" sz="3600" dirty="0"/>
              <a:t>This is not to say that Hezekiah had to turn the Babylonian envoys out on the street, but it is instructive to compare this with how </a:t>
            </a:r>
            <a:r>
              <a:rPr lang="en-US" sz="3600" b="1" i="1" dirty="0"/>
              <a:t>Jesus</a:t>
            </a:r>
            <a:r>
              <a:rPr lang="en-US" sz="3600" dirty="0"/>
              <a:t> treated the flattering statements by Nicodemus (John 3) and the man called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the rich young ruler</a:t>
            </a:r>
            <a:r>
              <a:rPr lang="en-US" sz="3600" dirty="0"/>
              <a:t>” (Mark 10). </a:t>
            </a:r>
          </a:p>
          <a:p>
            <a:r>
              <a:rPr lang="en-US" sz="3600" dirty="0"/>
              <a:t>Jesus was not at impressed by their flattery – instead, he plunged directly past the flattery to their real reasons for coming. </a:t>
            </a:r>
          </a:p>
          <a:p>
            <a:r>
              <a:rPr lang="en-US" sz="3600" dirty="0"/>
              <a:t>The fact that Hezekiah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showed them his storehouse …and </a:t>
            </a:r>
            <a:r>
              <a:rPr lang="en-US" sz="3600" b="1" i="1" dirty="0">
                <a:solidFill>
                  <a:schemeClr val="accent2"/>
                </a:solidFill>
                <a:latin typeface="Cambria" panose="02040503050406030204" pitchFamily="18" charset="0"/>
                <a:ea typeface="Cambria" panose="02040503050406030204" pitchFamily="18" charset="0"/>
              </a:rPr>
              <a:t>everything</a:t>
            </a:r>
            <a:r>
              <a:rPr lang="en-US" sz="3600" i="1" dirty="0">
                <a:solidFill>
                  <a:schemeClr val="accent2">
                    <a:lumMod val="60000"/>
                    <a:lumOff val="40000"/>
                  </a:schemeClr>
                </a:solidFill>
                <a:latin typeface="Cambria" panose="02040503050406030204" pitchFamily="18" charset="0"/>
                <a:ea typeface="Cambria" panose="02040503050406030204" pitchFamily="18" charset="0"/>
              </a:rPr>
              <a:t> in his treasuries.</a:t>
            </a:r>
            <a:r>
              <a:rPr lang="en-US" sz="3600" dirty="0"/>
              <a:t>” indicates that the visit was not merely a courtesy call, but was in fact related to diplomatic business.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a:defRPr/>
            </a:pPr>
            <a:r>
              <a:rPr lang="en-US" sz="1800" dirty="0">
                <a:solidFill>
                  <a:schemeClr val="bg1"/>
                </a:solidFill>
              </a:rPr>
              <a:t>Oswalt, John N. </a:t>
            </a:r>
            <a:r>
              <a:rPr lang="en-US" sz="1800" i="1" dirty="0">
                <a:solidFill>
                  <a:schemeClr val="bg1"/>
                </a:solidFill>
              </a:rPr>
              <a:t>The Book of Isaiah, Chapters 1–39 (The NIC on the OT) </a:t>
            </a:r>
            <a:r>
              <a:rPr lang="en-US" sz="1800" dirty="0">
                <a:solidFill>
                  <a:schemeClr val="bg1"/>
                </a:solidFill>
              </a:rPr>
              <a:t>(pp. 694-695). Eerdmans.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9244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1538385"/>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39:2</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welcomed them and showed them his storehouse with its silver, gold, spices, and high-quality olive oil, as well as his whole armory and everything in his treasuries. Hezekiah showed them everything in his palace and in his whole kingdom.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1714990"/>
            <a:ext cx="8706423" cy="4773677"/>
          </a:xfrm>
        </p:spPr>
        <p:txBody>
          <a:bodyPr>
            <a:normAutofit fontScale="85000" lnSpcReduction="20000"/>
          </a:bodyPr>
          <a:lstStyle/>
          <a:p>
            <a:r>
              <a:rPr lang="en-US" sz="3600" dirty="0"/>
              <a:t>Here was a ready-made opportunity for Hezekiah to glorify God before the pagan Babylonians, to tell of his greatness and of his grace. </a:t>
            </a:r>
          </a:p>
          <a:p>
            <a:r>
              <a:rPr lang="en-US" sz="3600" b="1" i="1" dirty="0"/>
              <a:t>Instead</a:t>
            </a:r>
            <a:r>
              <a:rPr lang="en-US" sz="3600" dirty="0"/>
              <a:t>, he succumbed to the temptation to glorify </a:t>
            </a:r>
            <a:r>
              <a:rPr lang="en-US" sz="3600" b="1" i="1" dirty="0"/>
              <a:t>himself</a:t>
            </a:r>
            <a:r>
              <a:rPr lang="en-US" sz="3600" dirty="0"/>
              <a:t> and to prove to the Babylonians that he was a </a:t>
            </a:r>
            <a:r>
              <a:rPr lang="en-US" sz="3600" b="1" i="1" dirty="0"/>
              <a:t>worthy partner </a:t>
            </a:r>
            <a:r>
              <a:rPr lang="en-US" sz="3600" dirty="0"/>
              <a:t>for any sort of coalition they might have in mind. </a:t>
            </a:r>
          </a:p>
          <a:p>
            <a:r>
              <a:rPr lang="en-US" sz="3600" dirty="0"/>
              <a:t>There is no indication that the Babylonians were </a:t>
            </a:r>
            <a:r>
              <a:rPr lang="en-US" sz="3600" b="1" i="1" dirty="0"/>
              <a:t>even interested </a:t>
            </a:r>
            <a:r>
              <a:rPr lang="en-US" sz="3600" dirty="0"/>
              <a:t>in such an alliance. </a:t>
            </a:r>
          </a:p>
          <a:p>
            <a:r>
              <a:rPr lang="en-US" sz="3600" dirty="0"/>
              <a:t>Much more likely they simply wished to encourage Hezekiah to stand up to the Assyrians without making </a:t>
            </a:r>
            <a:r>
              <a:rPr lang="en-US" sz="3600" b="1" i="1" dirty="0"/>
              <a:t>any</a:t>
            </a:r>
            <a:r>
              <a:rPr lang="en-US" sz="3600" dirty="0"/>
              <a:t> commitment on </a:t>
            </a:r>
            <a:r>
              <a:rPr lang="en-US" sz="3600" b="1" i="1" dirty="0"/>
              <a:t>their</a:t>
            </a:r>
            <a:r>
              <a:rPr lang="en-US" sz="3600" dirty="0"/>
              <a:t> part to support him.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a:defRPr/>
            </a:pPr>
            <a:r>
              <a:rPr lang="en-US" sz="1800" dirty="0">
                <a:solidFill>
                  <a:schemeClr val="bg1"/>
                </a:solidFill>
              </a:rPr>
              <a:t>Oswalt, John N. </a:t>
            </a:r>
            <a:r>
              <a:rPr lang="en-US" sz="1800" i="1" dirty="0">
                <a:solidFill>
                  <a:schemeClr val="bg1"/>
                </a:solidFill>
              </a:rPr>
              <a:t>The Book of Isaiah, Chapters 1–39 (The NIC on the OT) </a:t>
            </a:r>
            <a:r>
              <a:rPr lang="en-US" sz="1800" dirty="0">
                <a:solidFill>
                  <a:schemeClr val="bg1"/>
                </a:solidFill>
              </a:rPr>
              <a:t>(pp. 694-695). Eerdmans.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064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1538385"/>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39:2</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welcomed them and showed them his storehouse with its silver, gold, spices, and high-quality olive oil, as well as his whole armory and everything in his treasuries. Hezekiah showed them everything in his palace and in his whole kingdom.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1714990"/>
            <a:ext cx="8706423" cy="4493511"/>
          </a:xfrm>
        </p:spPr>
        <p:txBody>
          <a:bodyPr>
            <a:normAutofit fontScale="92500"/>
          </a:bodyPr>
          <a:lstStyle/>
          <a:p>
            <a:r>
              <a:rPr lang="en-US" sz="3600" dirty="0"/>
              <a:t>Here we see Hezekiah scuttling about showing off all his wealth before the politely approving gaze of the Babylonians, who have in fact seen wealth </a:t>
            </a:r>
            <a:r>
              <a:rPr lang="en-US" sz="3600" b="1" i="1" dirty="0"/>
              <a:t>many times </a:t>
            </a:r>
            <a:r>
              <a:rPr lang="en-US" sz="3600" dirty="0"/>
              <a:t>the value of the Judean’s little horde in their own homeland.</a:t>
            </a:r>
            <a:r>
              <a:rPr lang="en-US" sz="3600" baseline="30000" dirty="0"/>
              <a:t> 1</a:t>
            </a:r>
            <a:r>
              <a:rPr lang="en-US" sz="3600" dirty="0"/>
              <a:t> </a:t>
            </a:r>
          </a:p>
          <a:p>
            <a:r>
              <a:rPr lang="en-US" sz="3600" dirty="0"/>
              <a:t>It was a foolish move, and some of this treasure would soon be sent to the Assyrians as a tribute in hopes of keeping them from taking military action against them (2 Kings 18:13-16).</a:t>
            </a:r>
            <a:r>
              <a:rPr lang="en-US" sz="3600" baseline="30000" dirty="0"/>
              <a:t> 2</a:t>
            </a:r>
            <a:r>
              <a:rPr lang="en-US" sz="3600" dirty="0"/>
              <a:t> </a:t>
            </a:r>
          </a:p>
        </p:txBody>
      </p:sp>
      <p:sp>
        <p:nvSpPr>
          <p:cNvPr id="7" name="TextBox 6">
            <a:extLst>
              <a:ext uri="{FF2B5EF4-FFF2-40B4-BE49-F238E27FC236}">
                <a16:creationId xmlns:a16="http://schemas.microsoft.com/office/drawing/2014/main" id="{2C1D973C-6B9D-63A7-F3A2-DEAEE2D0EC42}"/>
              </a:ext>
            </a:extLst>
          </p:cNvPr>
          <p:cNvSpPr txBox="1"/>
          <p:nvPr/>
        </p:nvSpPr>
        <p:spPr>
          <a:xfrm>
            <a:off x="-1" y="6208501"/>
            <a:ext cx="9144000" cy="646331"/>
          </a:xfrm>
          <a:prstGeom prst="rect">
            <a:avLst/>
          </a:prstGeom>
          <a:noFill/>
        </p:spPr>
        <p:txBody>
          <a:bodyPr wrap="square" rtlCol="0">
            <a:spAutoFit/>
          </a:bodyPr>
          <a:lstStyle/>
          <a:p>
            <a:pPr>
              <a:defRPr/>
            </a:pPr>
            <a:r>
              <a:rPr lang="en-US" sz="1800" baseline="30000" dirty="0">
                <a:solidFill>
                  <a:schemeClr val="bg1"/>
                </a:solidFill>
              </a:rPr>
              <a:t>1</a:t>
            </a:r>
            <a:r>
              <a:rPr lang="en-US" sz="1800" dirty="0">
                <a:solidFill>
                  <a:schemeClr val="bg1"/>
                </a:solidFill>
              </a:rPr>
              <a:t> Oswalt, John N. </a:t>
            </a:r>
            <a:r>
              <a:rPr lang="en-US" sz="1800" i="1" dirty="0">
                <a:solidFill>
                  <a:schemeClr val="bg1"/>
                </a:solidFill>
              </a:rPr>
              <a:t>The Book of Isaiah, Chapters 1–39 (The NIC on the OT) </a:t>
            </a:r>
            <a:r>
              <a:rPr lang="en-US" sz="1800" dirty="0">
                <a:solidFill>
                  <a:schemeClr val="bg1"/>
                </a:solidFill>
              </a:rPr>
              <a:t>(pp. 694-695). </a:t>
            </a:r>
          </a:p>
          <a:p>
            <a:pPr>
              <a:defRPr/>
            </a:pPr>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mn-cs"/>
              </a:rPr>
              <a:t>2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Young, Edward J.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Book of Isaiah – Volume 2</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Eerdmans; p. 534</a:t>
            </a:r>
          </a:p>
        </p:txBody>
      </p:sp>
    </p:spTree>
    <p:extLst>
      <p:ext uri="{BB962C8B-B14F-4D97-AF65-F5344CB8AC3E}">
        <p14:creationId xmlns:p14="http://schemas.microsoft.com/office/powerpoint/2010/main" val="487251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44000" cy="1004664"/>
          </a:xfrm>
        </p:spPr>
        <p:txBody>
          <a:bodyPr>
            <a:noAutofit/>
          </a:bodyPr>
          <a:lstStyle/>
          <a:p>
            <a:r>
              <a:rPr lang="en-US" sz="4400" dirty="0"/>
              <a:t>Prophetic Interrogation (39:3-4)</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96223" y="1491296"/>
            <a:ext cx="8849665" cy="5366704"/>
          </a:xfrm>
        </p:spPr>
        <p:txBody>
          <a:bodyPr>
            <a:normAutofit/>
          </a:bodyPr>
          <a:lstStyle/>
          <a:p>
            <a:pPr marL="0" indent="0">
              <a:buNone/>
            </a:pPr>
            <a:r>
              <a:rPr lang="en-US" sz="3600" baseline="30000" dirty="0">
                <a:latin typeface="Cambria" panose="02040503050406030204" pitchFamily="18" charset="0"/>
                <a:ea typeface="Cambria" panose="02040503050406030204" pitchFamily="18" charset="0"/>
              </a:rPr>
              <a:t>39:3</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Isaiah the prophet visited King Hezekiah and asked him, “What did these men say? Where do they come from?” Hezekiah replied, “They come from the distant land of Babylon.” </a:t>
            </a:r>
            <a:r>
              <a:rPr lang="en-US" sz="3600" baseline="30000" dirty="0">
                <a:latin typeface="Cambria" panose="02040503050406030204" pitchFamily="18" charset="0"/>
                <a:ea typeface="Cambria" panose="02040503050406030204" pitchFamily="18" charset="0"/>
              </a:rPr>
              <a:t>4</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Isaiah asked, “What have they seen in your palace?” Hezekiah replied, “They have seen everything in my palace. I showed them everything in my treasuries.”</a:t>
            </a:r>
          </a:p>
        </p:txBody>
      </p:sp>
    </p:spTree>
    <p:extLst>
      <p:ext uri="{BB962C8B-B14F-4D97-AF65-F5344CB8AC3E}">
        <p14:creationId xmlns:p14="http://schemas.microsoft.com/office/powerpoint/2010/main" val="33206086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1173411"/>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39:3</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2400" i="1" u="none" strike="noStrike" baseline="0" dirty="0">
                <a:solidFill>
                  <a:schemeClr val="accent2"/>
                </a:solidFill>
                <a:latin typeface="Cambria" panose="02040503050406030204" pitchFamily="18" charset="0"/>
                <a:ea typeface="Cambria" panose="02040503050406030204" pitchFamily="18" charset="0"/>
              </a:rPr>
              <a:t>Isaiah the prophet visited King Hezekiah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and asked him, “What did these men say? Where do they come from?” Hezekiah replied, “They come from the distant land of Babylon.”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1334318"/>
            <a:ext cx="8706423" cy="5154349"/>
          </a:xfrm>
        </p:spPr>
        <p:txBody>
          <a:bodyPr>
            <a:normAutofit fontScale="85000" lnSpcReduction="20000"/>
          </a:bodyPr>
          <a:lstStyle/>
          <a:p>
            <a:r>
              <a:rPr lang="en-US" sz="3600" dirty="0"/>
              <a:t>As is often the case with other kings, the prophet arrived uninvited (2 Sam 12: 1; 1 Kings 13:1; 18:16-17; etc.). </a:t>
            </a:r>
          </a:p>
          <a:p>
            <a:r>
              <a:rPr lang="en-US" sz="3600" dirty="0"/>
              <a:t>An Israelite king always had to operate with the knowledge that, at any point, a prophet who belonged to neither the royal nor the priestly establishments might stand up to rebuke him in the name of One who calls </a:t>
            </a:r>
            <a:r>
              <a:rPr lang="en-US" sz="3600" b="1" i="1" dirty="0"/>
              <a:t>all</a:t>
            </a:r>
            <a:r>
              <a:rPr lang="en-US" sz="3600" dirty="0"/>
              <a:t> human beings to account – whether they be a king or a commoner. </a:t>
            </a:r>
          </a:p>
          <a:p>
            <a:r>
              <a:rPr lang="en-US" sz="3600" dirty="0"/>
              <a:t>So Isaiah appears here. </a:t>
            </a:r>
          </a:p>
          <a:p>
            <a:r>
              <a:rPr lang="en-US" sz="3600" dirty="0"/>
              <a:t>Regardless of what the </a:t>
            </a:r>
            <a:r>
              <a:rPr lang="en-US" sz="3600" b="1" i="1" dirty="0"/>
              <a:t>Babylonians</a:t>
            </a:r>
            <a:r>
              <a:rPr lang="en-US" sz="3600" dirty="0"/>
              <a:t> may have thought of Hezekiah’s performance, the </a:t>
            </a:r>
            <a:r>
              <a:rPr lang="en-US" sz="3600" b="1" i="1" dirty="0"/>
              <a:t>real</a:t>
            </a:r>
            <a:r>
              <a:rPr lang="en-US" sz="3600" dirty="0"/>
              <a:t> issue is, what did </a:t>
            </a:r>
            <a:r>
              <a:rPr lang="en-US" sz="3600" b="1" i="1" dirty="0"/>
              <a:t>God</a:t>
            </a:r>
            <a:r>
              <a:rPr lang="en-US" sz="3600" dirty="0"/>
              <a:t> think of it?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a:defRPr/>
            </a:pPr>
            <a:r>
              <a:rPr lang="en-US" sz="1800" dirty="0">
                <a:solidFill>
                  <a:schemeClr val="bg1"/>
                </a:solidFill>
              </a:rPr>
              <a:t>Oswalt, John N. </a:t>
            </a:r>
            <a:r>
              <a:rPr lang="en-US" sz="1800" i="1" dirty="0">
                <a:solidFill>
                  <a:schemeClr val="bg1"/>
                </a:solidFill>
              </a:rPr>
              <a:t>The Book of Isaiah, Chapters 1–39 (The NIC on the OT) </a:t>
            </a:r>
            <a:r>
              <a:rPr lang="en-US" sz="1800" dirty="0">
                <a:solidFill>
                  <a:schemeClr val="bg1"/>
                </a:solidFill>
              </a:rPr>
              <a:t>(pp. 694-695). Eerdmans.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921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647534"/>
          </a:xfrm>
        </p:spPr>
        <p:txBody>
          <a:bodyPr>
            <a:noAutofit/>
          </a:bodyPr>
          <a:lstStyle/>
          <a:p>
            <a:r>
              <a:rPr lang="en-US" sz="4000" dirty="0"/>
              <a:t>Outline of the Book of Isaiah</a:t>
            </a:r>
            <a:endParaRPr lang="en-US" sz="4000" b="1"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27470" y="722101"/>
            <a:ext cx="9116529" cy="6135896"/>
          </a:xfrm>
        </p:spPr>
        <p:txBody>
          <a:bodyPr>
            <a:normAutofit fontScale="92500" lnSpcReduction="20000"/>
          </a:bodyPr>
          <a:lstStyle/>
          <a:p>
            <a:pPr marL="458788" lvl="0" indent="-458788">
              <a:spcBef>
                <a:spcPts val="600"/>
              </a:spcBef>
              <a:buFont typeface="+mj-lt"/>
              <a:buAutoNum type="romanUcPeriod"/>
            </a:pPr>
            <a:r>
              <a:rPr lang="en-US" sz="4300" b="1" dirty="0"/>
              <a:t>Isaiah’s Warning of Judgment on Israel </a:t>
            </a:r>
            <a:r>
              <a:rPr lang="en-US" sz="4300" dirty="0">
                <a:solidFill>
                  <a:srgbClr val="FFFF99"/>
                </a:solidFill>
              </a:rPr>
              <a:t>(1-39)</a:t>
            </a:r>
          </a:p>
          <a:p>
            <a:pPr marL="914400" lvl="1" indent="-455613">
              <a:spcBef>
                <a:spcPts val="600"/>
              </a:spcBef>
              <a:buFont typeface="+mj-lt"/>
              <a:buAutoNum type="alphaUcPeriod"/>
            </a:pPr>
            <a:r>
              <a:rPr lang="en-US" sz="3900" dirty="0">
                <a:solidFill>
                  <a:schemeClr val="bg1">
                    <a:lumMod val="65000"/>
                  </a:schemeClr>
                </a:solidFill>
              </a:rPr>
              <a:t>Judgement and Hope for Jerusalem </a:t>
            </a:r>
            <a:r>
              <a:rPr lang="en-US" sz="3900" dirty="0">
                <a:solidFill>
                  <a:srgbClr val="FFFF99"/>
                </a:solidFill>
              </a:rPr>
              <a:t>(1-12)</a:t>
            </a:r>
          </a:p>
          <a:p>
            <a:pPr marL="914400" lvl="1" indent="-455613">
              <a:spcBef>
                <a:spcPts val="600"/>
              </a:spcBef>
              <a:buFont typeface="+mj-lt"/>
              <a:buAutoNum type="alphaUcPeriod"/>
            </a:pPr>
            <a:r>
              <a:rPr lang="en-US" sz="3900" dirty="0">
                <a:solidFill>
                  <a:schemeClr val="bg1">
                    <a:lumMod val="65000"/>
                  </a:schemeClr>
                </a:solidFill>
              </a:rPr>
              <a:t>Judgement and Hope for the Nations </a:t>
            </a:r>
            <a:r>
              <a:rPr lang="en-US" sz="3900" dirty="0">
                <a:solidFill>
                  <a:srgbClr val="FFFF99"/>
                </a:solidFill>
              </a:rPr>
              <a:t>(13-27)</a:t>
            </a:r>
          </a:p>
          <a:p>
            <a:pPr marL="914400" lvl="1" indent="-455613">
              <a:spcBef>
                <a:spcPts val="600"/>
              </a:spcBef>
              <a:buFont typeface="+mj-lt"/>
              <a:buAutoNum type="alphaUcPeriod"/>
            </a:pPr>
            <a:r>
              <a:rPr lang="en-US" sz="3900" dirty="0">
                <a:solidFill>
                  <a:schemeClr val="bg1">
                    <a:lumMod val="65000"/>
                  </a:schemeClr>
                </a:solidFill>
              </a:rPr>
              <a:t>True Deliverance Is Found, Not in Egypt, But in the Lord   </a:t>
            </a:r>
            <a:r>
              <a:rPr lang="en-US" sz="3900" dirty="0">
                <a:solidFill>
                  <a:srgbClr val="FFFF99"/>
                </a:solidFill>
              </a:rPr>
              <a:t>(28-35)</a:t>
            </a:r>
          </a:p>
          <a:p>
            <a:pPr marL="912813" lvl="1" indent="-454025">
              <a:spcBef>
                <a:spcPts val="600"/>
              </a:spcBef>
              <a:buFont typeface="+mj-lt"/>
              <a:buAutoNum type="alphaUcPeriod"/>
            </a:pPr>
            <a:r>
              <a:rPr lang="en-US" sz="3900" b="1" dirty="0"/>
              <a:t>The Lessons of History </a:t>
            </a:r>
            <a:r>
              <a:rPr lang="en-US" sz="3900" dirty="0">
                <a:solidFill>
                  <a:srgbClr val="FFFF99"/>
                </a:solidFill>
              </a:rPr>
              <a:t>(36-39)</a:t>
            </a:r>
          </a:p>
          <a:p>
            <a:pPr marL="1255713" lvl="2" indent="-454025">
              <a:spcBef>
                <a:spcPts val="600"/>
              </a:spcBef>
              <a:buFont typeface="+mj-lt"/>
              <a:buAutoNum type="alphaUcPeriod"/>
            </a:pPr>
            <a:r>
              <a:rPr lang="en-US" sz="3000" dirty="0">
                <a:solidFill>
                  <a:schemeClr val="bg1">
                    <a:lumMod val="65000"/>
                  </a:schemeClr>
                </a:solidFill>
              </a:rPr>
              <a:t>The Deliverance of Jerusalem from Assyria </a:t>
            </a:r>
            <a:r>
              <a:rPr lang="en-US" sz="3000" dirty="0">
                <a:solidFill>
                  <a:srgbClr val="FFFF99"/>
                </a:solidFill>
              </a:rPr>
              <a:t>(36-37)</a:t>
            </a:r>
          </a:p>
          <a:p>
            <a:pPr marL="1255713" lvl="2" indent="-454025">
              <a:spcBef>
                <a:spcPts val="600"/>
              </a:spcBef>
              <a:buFont typeface="+mj-lt"/>
              <a:buAutoNum type="alphaUcPeriod"/>
            </a:pPr>
            <a:r>
              <a:rPr lang="en-US" sz="3000" dirty="0"/>
              <a:t>Hezekiah’s Illness and Recovery </a:t>
            </a:r>
            <a:r>
              <a:rPr lang="en-US" sz="3000" dirty="0">
                <a:solidFill>
                  <a:srgbClr val="FFFF99"/>
                </a:solidFill>
              </a:rPr>
              <a:t>(38)</a:t>
            </a:r>
          </a:p>
          <a:p>
            <a:pPr marL="1255713" lvl="2" indent="-454025">
              <a:spcBef>
                <a:spcPts val="600"/>
              </a:spcBef>
              <a:buFont typeface="+mj-lt"/>
              <a:buAutoNum type="alphaUcPeriod"/>
            </a:pPr>
            <a:r>
              <a:rPr lang="en-US" sz="3000" dirty="0">
                <a:solidFill>
                  <a:schemeClr val="bg1">
                    <a:lumMod val="65000"/>
                  </a:schemeClr>
                </a:solidFill>
              </a:rPr>
              <a:t>A Visit From the Envoys of Babylon </a:t>
            </a:r>
            <a:r>
              <a:rPr lang="en-US" sz="3000" dirty="0">
                <a:solidFill>
                  <a:srgbClr val="FFFF99"/>
                </a:solidFill>
              </a:rPr>
              <a:t>(39)</a:t>
            </a:r>
          </a:p>
          <a:p>
            <a:pPr marL="457200" indent="-457200">
              <a:spcBef>
                <a:spcPts val="600"/>
              </a:spcBef>
              <a:buFont typeface="+mj-lt"/>
              <a:buAutoNum type="romanUcPeriod"/>
            </a:pPr>
            <a:r>
              <a:rPr lang="en-US" sz="4300" dirty="0">
                <a:solidFill>
                  <a:schemeClr val="bg1">
                    <a:lumMod val="65000"/>
                  </a:schemeClr>
                </a:solidFill>
              </a:rPr>
              <a:t>The Promise of Future Hope in the New Jerusalem </a:t>
            </a:r>
            <a:r>
              <a:rPr lang="en-US" sz="4300" dirty="0">
                <a:solidFill>
                  <a:srgbClr val="FFFF99"/>
                </a:solidFill>
              </a:rPr>
              <a:t>(40-66)</a:t>
            </a:r>
          </a:p>
          <a:p>
            <a:pPr marL="457200" indent="-457200">
              <a:buFont typeface="+mj-lt"/>
              <a:buAutoNum type="romanUcPeriod"/>
            </a:pPr>
            <a:endParaRPr lang="en-US" b="1" dirty="0"/>
          </a:p>
        </p:txBody>
      </p:sp>
    </p:spTree>
    <p:extLst>
      <p:ext uri="{BB962C8B-B14F-4D97-AF65-F5344CB8AC3E}">
        <p14:creationId xmlns:p14="http://schemas.microsoft.com/office/powerpoint/2010/main" val="762346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1173411"/>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39:3</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Isaiah the prophet visited King Hezekiah and asked him, “</a:t>
            </a:r>
            <a:r>
              <a:rPr lang="en-US" sz="2400" i="1" u="none" strike="noStrike" baseline="0" dirty="0">
                <a:solidFill>
                  <a:schemeClr val="accent2"/>
                </a:solidFill>
                <a:latin typeface="Cambria" panose="02040503050406030204" pitchFamily="18" charset="0"/>
                <a:ea typeface="Cambria" panose="02040503050406030204" pitchFamily="18" charset="0"/>
              </a:rPr>
              <a:t>What did these men say?</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Where do they come from?” Hezekiah replied, “They come from the distant land of Babylon.”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1334318"/>
            <a:ext cx="8706423" cy="5154349"/>
          </a:xfrm>
        </p:spPr>
        <p:txBody>
          <a:bodyPr>
            <a:normAutofit fontScale="85000" lnSpcReduction="20000"/>
          </a:bodyPr>
          <a:lstStyle/>
          <a:p>
            <a:r>
              <a:rPr lang="en-US" sz="3600" dirty="0"/>
              <a:t>Isaiah’s questions have an ominous simplicity about them. </a:t>
            </a:r>
          </a:p>
          <a:p>
            <a:r>
              <a:rPr lang="en-US" sz="3600" dirty="0"/>
              <a:t>He makes no pronouncements. Instead he invites the king to judge </a:t>
            </a:r>
            <a:r>
              <a:rPr lang="en-US" sz="3600" b="1" i="1" dirty="0"/>
              <a:t>himself</a:t>
            </a:r>
            <a:r>
              <a:rPr lang="en-US" sz="3600" dirty="0"/>
              <a:t> with his own mouth. </a:t>
            </a:r>
          </a:p>
          <a:p>
            <a:r>
              <a:rPr lang="en-US" sz="3600" dirty="0"/>
              <a:t>Interestingly, Hezekiah does not answer the question,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What did these men say?</a:t>
            </a:r>
            <a:r>
              <a:rPr lang="en-US" sz="3600" dirty="0"/>
              <a:t>” </a:t>
            </a:r>
          </a:p>
          <a:p>
            <a:r>
              <a:rPr lang="en-US" sz="3600" dirty="0"/>
              <a:t>Evidently Hezekiah knows enough of Isaiah’s (and God’s) position on foreign alliances to know that he’s not going to win any points by telling Isaiah what was actually said. </a:t>
            </a:r>
          </a:p>
          <a:p>
            <a:r>
              <a:rPr lang="en-US" sz="3600" dirty="0"/>
              <a:t>His only hope is to make it appear like he was simply being hospitable to travelers from a famous and distant land.</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a:defRPr/>
            </a:pPr>
            <a:r>
              <a:rPr lang="en-US" sz="1800" dirty="0">
                <a:solidFill>
                  <a:schemeClr val="bg1"/>
                </a:solidFill>
              </a:rPr>
              <a:t>Oswalt, John N. </a:t>
            </a:r>
            <a:r>
              <a:rPr lang="en-US" sz="1800" i="1" dirty="0">
                <a:solidFill>
                  <a:schemeClr val="bg1"/>
                </a:solidFill>
              </a:rPr>
              <a:t>The Book of Isaiah, Chapters 1–39 (The NIC on the OT) </a:t>
            </a:r>
            <a:r>
              <a:rPr lang="en-US" sz="1800" dirty="0">
                <a:solidFill>
                  <a:schemeClr val="bg1"/>
                </a:solidFill>
              </a:rPr>
              <a:t>(pp. 694-695). Eerdmans.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53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1173411"/>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39:4</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Isaiah asked, “</a:t>
            </a:r>
            <a:r>
              <a:rPr lang="en-US" sz="2400" i="1" u="none" strike="noStrike" baseline="0" dirty="0">
                <a:solidFill>
                  <a:schemeClr val="accent2"/>
                </a:solidFill>
                <a:latin typeface="Cambria" panose="02040503050406030204" pitchFamily="18" charset="0"/>
                <a:ea typeface="Cambria" panose="02040503050406030204" pitchFamily="18" charset="0"/>
              </a:rPr>
              <a:t>What have they seen in your palace?</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replied, “They have seen </a:t>
            </a:r>
            <a:r>
              <a:rPr lang="en-US" sz="2400" i="1" u="none" strike="noStrike" baseline="0" dirty="0">
                <a:solidFill>
                  <a:schemeClr val="accent2"/>
                </a:solidFill>
                <a:latin typeface="Cambria" panose="02040503050406030204" pitchFamily="18" charset="0"/>
                <a:ea typeface="Cambria" panose="02040503050406030204" pitchFamily="18" charset="0"/>
              </a:rPr>
              <a:t>everything</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in my palace. </a:t>
            </a:r>
            <a:r>
              <a:rPr lang="en-US" sz="2400" i="1" u="none" strike="noStrike" baseline="0" dirty="0">
                <a:solidFill>
                  <a:schemeClr val="accent2"/>
                </a:solidFill>
                <a:latin typeface="Cambria" panose="02040503050406030204" pitchFamily="18" charset="0"/>
                <a:ea typeface="Cambria" panose="02040503050406030204" pitchFamily="18" charset="0"/>
              </a:rPr>
              <a:t>I showed them everything in my treasuries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1334318"/>
            <a:ext cx="8706423" cy="5154349"/>
          </a:xfrm>
        </p:spPr>
        <p:txBody>
          <a:bodyPr>
            <a:normAutofit fontScale="77500" lnSpcReduction="20000"/>
          </a:bodyPr>
          <a:lstStyle/>
          <a:p>
            <a:r>
              <a:rPr lang="en-US" sz="3600" dirty="0"/>
              <a:t>But Isaiah refuses to be taken in by that ploy. </a:t>
            </a:r>
          </a:p>
          <a:p>
            <a:r>
              <a:rPr lang="en-US" sz="3600" dirty="0"/>
              <a:t>He does not respond to Hezekiah’s answer, but moves ahead to the more ominous question: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What have they seen in your palace?</a:t>
            </a:r>
            <a:r>
              <a:rPr lang="en-US" sz="3600" dirty="0"/>
              <a:t>” </a:t>
            </a:r>
          </a:p>
          <a:p>
            <a:r>
              <a:rPr lang="en-US" sz="3600" dirty="0"/>
              <a:t>Now Hezekiah’s answer seems to have something of a defiant ring.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Everything</a:t>
            </a:r>
            <a:r>
              <a:rPr lang="en-US" sz="3600" dirty="0"/>
              <a:t>,” he says,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I showed them everything in my treasuries.</a:t>
            </a:r>
            <a:r>
              <a:rPr lang="en-US" sz="3600" dirty="0"/>
              <a:t>” </a:t>
            </a:r>
          </a:p>
          <a:p>
            <a:r>
              <a:rPr lang="en-US" sz="3600" dirty="0"/>
              <a:t>It is as though he knows he cannot win and has decided therefore to just be brazen about it. </a:t>
            </a:r>
          </a:p>
          <a:p>
            <a:r>
              <a:rPr lang="en-US" sz="3600" dirty="0"/>
              <a:t>None of this is to deny the other biblical statements that Hezekiah was a generally good and godly king, but it is to point out that he was, in fact, not infallible. </a:t>
            </a:r>
          </a:p>
          <a:p>
            <a:r>
              <a:rPr lang="en-US" sz="3600" dirty="0"/>
              <a:t>He was not the Messiah, and like the nation he represented, he needed to discover that trust is a way of life, not a magic technique to be used only in crises.</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a:defRPr/>
            </a:pPr>
            <a:r>
              <a:rPr lang="en-US" sz="1800" dirty="0">
                <a:solidFill>
                  <a:schemeClr val="bg1"/>
                </a:solidFill>
              </a:rPr>
              <a:t>Oswalt, John N. </a:t>
            </a:r>
            <a:r>
              <a:rPr lang="en-US" sz="1800" i="1" dirty="0">
                <a:solidFill>
                  <a:schemeClr val="bg1"/>
                </a:solidFill>
              </a:rPr>
              <a:t>The Book of Isaiah, Chapters 1–39 (The NIC on the OT) </a:t>
            </a:r>
            <a:r>
              <a:rPr lang="en-US" sz="1800" dirty="0">
                <a:solidFill>
                  <a:schemeClr val="bg1"/>
                </a:solidFill>
              </a:rPr>
              <a:t>(pp. 695-696). Eerdmans.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861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44000" cy="663235"/>
          </a:xfrm>
        </p:spPr>
        <p:txBody>
          <a:bodyPr>
            <a:noAutofit/>
          </a:bodyPr>
          <a:lstStyle/>
          <a:p>
            <a:r>
              <a:rPr lang="en-US" sz="4000" dirty="0"/>
              <a:t>Prophetic Denunciation (39:5-8)</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96223" y="859458"/>
            <a:ext cx="8849665" cy="5998542"/>
          </a:xfrm>
        </p:spPr>
        <p:txBody>
          <a:bodyPr>
            <a:normAutofit/>
          </a:bodyPr>
          <a:lstStyle/>
          <a:p>
            <a:pPr marL="0" indent="0">
              <a:buNone/>
            </a:pPr>
            <a:r>
              <a:rPr lang="en-US" baseline="30000" dirty="0">
                <a:latin typeface="Cambria" panose="02040503050406030204" pitchFamily="18" charset="0"/>
                <a:ea typeface="Cambria" panose="02040503050406030204" pitchFamily="18" charset="0"/>
              </a:rPr>
              <a:t>39:5</a:t>
            </a:r>
            <a:r>
              <a:rPr lang="en-US"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Isaiah said to Hezekiah, “Listen to the message of the LORD of Heaven’s Armies: </a:t>
            </a:r>
            <a:r>
              <a:rPr lang="en-US" baseline="30000" dirty="0">
                <a:latin typeface="Cambria" panose="02040503050406030204" pitchFamily="18" charset="0"/>
                <a:ea typeface="Cambria" panose="02040503050406030204" pitchFamily="18" charset="0"/>
              </a:rPr>
              <a:t>6</a:t>
            </a:r>
            <a:r>
              <a:rPr lang="en-US"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‘Look, a time is coming when everything in your palace and the things your ancestors have accumulated to this day will be carried away to Babylon; nothing will be left,’ says the LORD. </a:t>
            </a:r>
            <a:r>
              <a:rPr lang="en-US" baseline="30000" dirty="0">
                <a:latin typeface="Cambria" panose="02040503050406030204" pitchFamily="18" charset="0"/>
                <a:ea typeface="Cambria" panose="02040503050406030204" pitchFamily="18" charset="0"/>
              </a:rPr>
              <a:t>7</a:t>
            </a:r>
            <a:r>
              <a:rPr lang="en-US"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‘Some of your very own descendants whom you father will be taken away and will be made eunuchs in the palace of the king of Babylon.’” </a:t>
            </a:r>
            <a:r>
              <a:rPr lang="en-US" baseline="30000" dirty="0">
                <a:latin typeface="Cambria" panose="02040503050406030204" pitchFamily="18" charset="0"/>
                <a:ea typeface="Cambria" panose="02040503050406030204" pitchFamily="18" charset="0"/>
              </a:rPr>
              <a:t>8</a:t>
            </a:r>
            <a:r>
              <a:rPr lang="en-US"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said to Isaiah, “The LORD’s message that you have announced is appropriate.” Then he thought, “For there will be peace and stability during my lifetime.” </a:t>
            </a:r>
          </a:p>
        </p:txBody>
      </p:sp>
    </p:spTree>
    <p:extLst>
      <p:ext uri="{BB962C8B-B14F-4D97-AF65-F5344CB8AC3E}">
        <p14:creationId xmlns:p14="http://schemas.microsoft.com/office/powerpoint/2010/main" val="724004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148344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39:5</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Isaiah said to Hezekiah, “Listen to the message of </a:t>
            </a:r>
            <a:r>
              <a:rPr lang="en-US" sz="2400" i="1" u="none" strike="noStrike" baseline="0" dirty="0">
                <a:solidFill>
                  <a:schemeClr val="accent2"/>
                </a:solidFill>
                <a:latin typeface="Cambria" panose="02040503050406030204" pitchFamily="18" charset="0"/>
                <a:ea typeface="Cambria" panose="02040503050406030204" pitchFamily="18" charset="0"/>
              </a:rPr>
              <a:t>the LORD of Heaven’s Armies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2400" baseline="30000" dirty="0">
                <a:latin typeface="Cambria" panose="02040503050406030204" pitchFamily="18" charset="0"/>
                <a:ea typeface="Cambria" panose="02040503050406030204" pitchFamily="18" charset="0"/>
              </a:rPr>
              <a:t>6</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‘Look, a time is coming when everything in your palace and the things your ancestors have accumulated to this day will be carried away to Babylon; nothing will be left,’ says the LORD.</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1616880"/>
            <a:ext cx="8706423" cy="4871788"/>
          </a:xfrm>
        </p:spPr>
        <p:txBody>
          <a:bodyPr>
            <a:normAutofit fontScale="92500" lnSpcReduction="10000"/>
          </a:bodyPr>
          <a:lstStyle/>
          <a:p>
            <a:r>
              <a:rPr lang="en-US" sz="3600" dirty="0"/>
              <a:t>Having stirred up the king’s awareness of what he’s done, Isaiah now proceeds to pronounce God’s </a:t>
            </a:r>
            <a:r>
              <a:rPr lang="en-US" sz="3600" b="1" i="1" dirty="0"/>
              <a:t>rebuke</a:t>
            </a:r>
            <a:r>
              <a:rPr lang="en-US" sz="3600" dirty="0"/>
              <a:t> on his behavior. </a:t>
            </a:r>
          </a:p>
          <a:p>
            <a:r>
              <a:rPr lang="en-US" sz="3600" dirty="0"/>
              <a:t>He reminds the king, who has allowed himself to be distracted by the forces of world politics, that Isaiah speaks in the name of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the LORD of Heaven’s Armies</a:t>
            </a:r>
            <a:r>
              <a:rPr lang="en-US" sz="3600" dirty="0"/>
              <a:t>”, the one who holds universal sway and whose purposes </a:t>
            </a:r>
            <a:r>
              <a:rPr lang="en-US" sz="3600" b="1" i="1" dirty="0"/>
              <a:t>cannot</a:t>
            </a:r>
            <a:r>
              <a:rPr lang="en-US" sz="3600" dirty="0"/>
              <a:t> be overthrown. </a:t>
            </a:r>
          </a:p>
          <a:p>
            <a:r>
              <a:rPr lang="en-US" sz="3600" dirty="0"/>
              <a:t>He </a:t>
            </a:r>
            <a:r>
              <a:rPr lang="en-US" sz="3600" b="1" i="1" dirty="0"/>
              <a:t>alone</a:t>
            </a:r>
            <a:r>
              <a:rPr lang="en-US" sz="3600" dirty="0"/>
              <a:t> is able to predict authoritatively what will happen in days to come.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826–827)</a:t>
            </a:r>
          </a:p>
        </p:txBody>
      </p:sp>
    </p:spTree>
    <p:extLst>
      <p:ext uri="{BB962C8B-B14F-4D97-AF65-F5344CB8AC3E}">
        <p14:creationId xmlns:p14="http://schemas.microsoft.com/office/powerpoint/2010/main" val="912418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148344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39:5</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Isaiah said to Hezekiah, “Listen to the message of the LORD of Heaven’s Armies: </a:t>
            </a:r>
            <a:r>
              <a:rPr lang="en-US" sz="2400" baseline="30000" dirty="0">
                <a:latin typeface="Cambria" panose="02040503050406030204" pitchFamily="18" charset="0"/>
                <a:ea typeface="Cambria" panose="02040503050406030204" pitchFamily="18" charset="0"/>
              </a:rPr>
              <a:t>6</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‘Look, a time is coming when </a:t>
            </a:r>
            <a:r>
              <a:rPr lang="en-US" sz="2400" i="1" u="none" strike="noStrike" baseline="0" dirty="0">
                <a:solidFill>
                  <a:schemeClr val="accent2"/>
                </a:solidFill>
                <a:latin typeface="Cambria" panose="02040503050406030204" pitchFamily="18" charset="0"/>
                <a:ea typeface="Cambria" panose="02040503050406030204" pitchFamily="18" charset="0"/>
              </a:rPr>
              <a:t>everything in your palace</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and the things </a:t>
            </a:r>
            <a:r>
              <a:rPr lang="en-US" sz="2400" i="1" u="none" strike="noStrike" baseline="0" dirty="0">
                <a:solidFill>
                  <a:schemeClr val="accent2"/>
                </a:solidFill>
                <a:latin typeface="Cambria" panose="02040503050406030204" pitchFamily="18" charset="0"/>
                <a:ea typeface="Cambria" panose="02040503050406030204" pitchFamily="18" charset="0"/>
              </a:rPr>
              <a:t>your ancestors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have accumulated to this day will be carried away to Babylon; nothing will be left,’ says the LORD.</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1616879"/>
            <a:ext cx="8706423" cy="5066481"/>
          </a:xfrm>
        </p:spPr>
        <p:txBody>
          <a:bodyPr>
            <a:normAutofit fontScale="77500" lnSpcReduction="20000"/>
          </a:bodyPr>
          <a:lstStyle/>
          <a:p>
            <a:r>
              <a:rPr lang="en-US" sz="3600" dirty="0"/>
              <a:t>Since Hezekiah has been so enamored with what Babylon thinks of him and has given it first place in his thinking, it’s fitting for him to know that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everything in [his] palace</a:t>
            </a:r>
            <a:r>
              <a:rPr lang="en-US" sz="3600" dirty="0"/>
              <a:t>” will be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carried away to Babylon</a:t>
            </a:r>
            <a:r>
              <a:rPr lang="en-US" sz="3600" dirty="0"/>
              <a:t>”. </a:t>
            </a:r>
          </a:p>
          <a:p>
            <a:r>
              <a:rPr lang="en-US" sz="3600" dirty="0"/>
              <a:t>Mention of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your ancestors</a:t>
            </a:r>
            <a:r>
              <a:rPr lang="en-US" sz="3600" dirty="0"/>
              <a:t>” shows that again it is the future of the Davidic dynasty that is at stake (cf. 7:13). </a:t>
            </a:r>
          </a:p>
          <a:p>
            <a:r>
              <a:rPr lang="en-US" sz="3600" dirty="0"/>
              <a:t>The fact that the plunder is carried off to Babylon rather than Assyria, demonstrates that this prediction did not arise from </a:t>
            </a:r>
            <a:r>
              <a:rPr lang="en-US" sz="3600" b="1" i="1" dirty="0"/>
              <a:t>human</a:t>
            </a:r>
            <a:r>
              <a:rPr lang="en-US" sz="3600" dirty="0"/>
              <a:t> insight, but from the One who knows how the alliances of today will become the hostilities of tomorrow.</a:t>
            </a:r>
          </a:p>
          <a:p>
            <a:r>
              <a:rPr lang="en-US" sz="3600" dirty="0"/>
              <a:t>Just as Ahaz’s reliance on Assyria brought disaster from </a:t>
            </a:r>
            <a:r>
              <a:rPr lang="en-US" sz="3600" b="1" i="1" dirty="0"/>
              <a:t>that</a:t>
            </a:r>
            <a:r>
              <a:rPr lang="en-US" sz="3600" dirty="0"/>
              <a:t> power, so Hezekiah’s attitude towards Babylon would lead to disaster from that nation.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826–827)</a:t>
            </a:r>
          </a:p>
        </p:txBody>
      </p:sp>
    </p:spTree>
    <p:extLst>
      <p:ext uri="{BB962C8B-B14F-4D97-AF65-F5344CB8AC3E}">
        <p14:creationId xmlns:p14="http://schemas.microsoft.com/office/powerpoint/2010/main" val="23553653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792738"/>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39:7</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‘Some of your very own descendants whom you father will be taken away and will be made eunuchs in the palace of the king of Babylon.’”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969343"/>
            <a:ext cx="8706423" cy="5462854"/>
          </a:xfrm>
        </p:spPr>
        <p:txBody>
          <a:bodyPr>
            <a:normAutofit fontScale="92500" lnSpcReduction="10000"/>
          </a:bodyPr>
          <a:lstStyle/>
          <a:p>
            <a:r>
              <a:rPr lang="en-US" sz="3600" dirty="0"/>
              <a:t>Not only will Hezekiah’s </a:t>
            </a:r>
            <a:r>
              <a:rPr lang="en-US" sz="3600" b="1" i="1" dirty="0"/>
              <a:t>treasure</a:t>
            </a:r>
            <a:r>
              <a:rPr lang="en-US" sz="3600" dirty="0"/>
              <a:t> belong to the Babylonians but so also will some of his </a:t>
            </a:r>
            <a:r>
              <a:rPr lang="en-US" sz="3600" b="1" i="1" dirty="0"/>
              <a:t>descendants</a:t>
            </a:r>
            <a:r>
              <a:rPr lang="en-US" sz="3600" dirty="0"/>
              <a:t>. </a:t>
            </a:r>
          </a:p>
          <a:p>
            <a:r>
              <a:rPr lang="en-US" sz="3600" dirty="0"/>
              <a:t>And they will not be </a:t>
            </a:r>
            <a:r>
              <a:rPr lang="en-US" sz="3600" b="1" i="1" dirty="0"/>
              <a:t>mere captives</a:t>
            </a:r>
            <a:r>
              <a:rPr lang="en-US" sz="3600" dirty="0"/>
              <a:t>, but they will be made the king’s </a:t>
            </a:r>
            <a:r>
              <a:rPr lang="en-US" sz="3600" b="1" i="1" dirty="0"/>
              <a:t>eunuchs</a:t>
            </a:r>
            <a:r>
              <a:rPr lang="en-US" sz="3600" dirty="0"/>
              <a:t>, men who have been </a:t>
            </a:r>
            <a:r>
              <a:rPr lang="en-US" sz="3600" b="1" i="1" dirty="0"/>
              <a:t>emasculated</a:t>
            </a:r>
            <a:r>
              <a:rPr lang="en-US" sz="3600" dirty="0"/>
              <a:t> so that they no longer have thoughts of their own line and authority but are content to do their master’s bidding. </a:t>
            </a:r>
          </a:p>
          <a:p>
            <a:r>
              <a:rPr lang="en-US" sz="3600" dirty="0"/>
              <a:t>How the house of David will have fallen in that day, because of decades of being </a:t>
            </a:r>
            <a:r>
              <a:rPr lang="en-US" sz="3600" b="1" i="1" dirty="0"/>
              <a:t>blinded</a:t>
            </a:r>
            <a:r>
              <a:rPr lang="en-US" sz="3600" dirty="0"/>
              <a:t> by human glory and a continued </a:t>
            </a:r>
            <a:r>
              <a:rPr lang="en-US" sz="3600" b="1" i="1" dirty="0"/>
              <a:t>refusal</a:t>
            </a:r>
            <a:r>
              <a:rPr lang="en-US" sz="3600" dirty="0"/>
              <a:t> to trust in God.</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a:defRPr/>
            </a:pPr>
            <a:r>
              <a:rPr lang="en-US" sz="1800" dirty="0">
                <a:solidFill>
                  <a:schemeClr val="bg1"/>
                </a:solidFill>
              </a:rPr>
              <a:t>Oswalt, John N. </a:t>
            </a:r>
            <a:r>
              <a:rPr lang="en-US" sz="1800" i="1" dirty="0">
                <a:solidFill>
                  <a:schemeClr val="bg1"/>
                </a:solidFill>
              </a:rPr>
              <a:t>The Book of Isaiah, Chapters 1–39 (The NIC on the OT) </a:t>
            </a:r>
            <a:r>
              <a:rPr lang="en-US" sz="1800" dirty="0">
                <a:solidFill>
                  <a:schemeClr val="bg1"/>
                </a:solidFill>
              </a:rPr>
              <a:t>(pp. 696-697). Eerdmans.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806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1098845"/>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39:8</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said to Isaiah, “</a:t>
            </a:r>
            <a:r>
              <a:rPr lang="en-US" sz="2400" i="1" u="none" strike="noStrike" baseline="0" dirty="0">
                <a:solidFill>
                  <a:schemeClr val="accent2"/>
                </a:solidFill>
                <a:latin typeface="Cambria" panose="02040503050406030204" pitchFamily="18" charset="0"/>
                <a:ea typeface="Cambria" panose="02040503050406030204" pitchFamily="18" charset="0"/>
              </a:rPr>
              <a:t>The LORD’s message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that you have announced </a:t>
            </a:r>
            <a:r>
              <a:rPr lang="en-US" sz="2400" i="1" u="none" strike="noStrike" baseline="0" dirty="0">
                <a:solidFill>
                  <a:schemeClr val="accent2"/>
                </a:solidFill>
                <a:latin typeface="Cambria" panose="02040503050406030204" pitchFamily="18" charset="0"/>
                <a:ea typeface="Cambria" panose="02040503050406030204" pitchFamily="18" charset="0"/>
              </a:rPr>
              <a:t>is appropriate</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Then he thought, “</a:t>
            </a:r>
            <a:r>
              <a:rPr lang="en-US" sz="2400" i="1" u="none" strike="noStrike" baseline="0" dirty="0">
                <a:solidFill>
                  <a:schemeClr val="accent2"/>
                </a:solidFill>
                <a:latin typeface="Cambria" panose="02040503050406030204" pitchFamily="18" charset="0"/>
                <a:ea typeface="Cambria" panose="02040503050406030204" pitchFamily="18" charset="0"/>
              </a:rPr>
              <a:t>For there will be peace and stability during my lifetime</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1271525"/>
            <a:ext cx="8706423" cy="5160671"/>
          </a:xfrm>
        </p:spPr>
        <p:txBody>
          <a:bodyPr>
            <a:normAutofit fontScale="92500" lnSpcReduction="20000"/>
          </a:bodyPr>
          <a:lstStyle/>
          <a:p>
            <a:r>
              <a:rPr lang="en-US" sz="3600" dirty="0"/>
              <a:t>Commentators are divided over the proper interpretation of this verse. </a:t>
            </a:r>
          </a:p>
          <a:p>
            <a:r>
              <a:rPr lang="en-US" sz="3600" dirty="0"/>
              <a:t>Does it portray Hezekiah in a </a:t>
            </a:r>
            <a:r>
              <a:rPr lang="en-US" sz="3600" b="1" i="1" dirty="0"/>
              <a:t>favorable</a:t>
            </a:r>
            <a:r>
              <a:rPr lang="en-US" sz="3600" dirty="0"/>
              <a:t> or an </a:t>
            </a:r>
            <a:r>
              <a:rPr lang="en-US" sz="3600" b="1" i="1" dirty="0"/>
              <a:t>unfavorable</a:t>
            </a:r>
            <a:r>
              <a:rPr lang="en-US" sz="3600" dirty="0"/>
              <a:t> light? </a:t>
            </a:r>
          </a:p>
          <a:p>
            <a:r>
              <a:rPr lang="en-US" sz="3600" dirty="0"/>
              <a:t>Many </a:t>
            </a:r>
            <a:r>
              <a:rPr lang="en-US" sz="3600" dirty="0" err="1"/>
              <a:t>commentataries</a:t>
            </a:r>
            <a:r>
              <a:rPr lang="en-US" sz="3600" dirty="0"/>
              <a:t> take it as a </a:t>
            </a:r>
            <a:r>
              <a:rPr lang="en-US" sz="3600" b="1" i="1" dirty="0"/>
              <a:t>positive</a:t>
            </a:r>
            <a:r>
              <a:rPr lang="en-US" sz="3600" dirty="0"/>
              <a:t> statement. </a:t>
            </a:r>
          </a:p>
          <a:p>
            <a:r>
              <a:rPr lang="en-US" sz="3600" dirty="0"/>
              <a:t>Calvin, for example, understands Hezekiah as being submissive and repentant when he confesses that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The LORD’s message … is appropriate</a:t>
            </a:r>
            <a:r>
              <a:rPr lang="en-US" sz="3600" dirty="0"/>
              <a:t>”. </a:t>
            </a:r>
          </a:p>
          <a:p>
            <a:r>
              <a:rPr lang="en-US" sz="3600" dirty="0"/>
              <a:t>But to </a:t>
            </a:r>
            <a:r>
              <a:rPr lang="en-US" sz="3600" b="1" i="1" dirty="0"/>
              <a:t>me</a:t>
            </a:r>
            <a:r>
              <a:rPr lang="en-US" sz="3600" dirty="0"/>
              <a:t> that view seems rather questionable in light of </a:t>
            </a:r>
            <a:r>
              <a:rPr lang="en-US" sz="3600" b="1" i="1" dirty="0"/>
              <a:t>this</a:t>
            </a:r>
            <a:r>
              <a:rPr lang="en-US" sz="3600" dirty="0"/>
              <a:t> statement: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For there will be peace and stability during my lifetime.</a:t>
            </a:r>
            <a:r>
              <a:rPr lang="en-US" sz="3600" dirty="0"/>
              <a:t>”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a:defRPr/>
            </a:pPr>
            <a:r>
              <a:rPr lang="en-US" sz="1800" dirty="0">
                <a:solidFill>
                  <a:schemeClr val="bg1"/>
                </a:solidFill>
              </a:rPr>
              <a:t>Oswalt, John N. </a:t>
            </a:r>
            <a:r>
              <a:rPr lang="en-US" sz="1800" i="1" dirty="0">
                <a:solidFill>
                  <a:schemeClr val="bg1"/>
                </a:solidFill>
              </a:rPr>
              <a:t>The Book of Isaiah, Chapters 1–39 (The NIC on the OT) </a:t>
            </a:r>
            <a:r>
              <a:rPr lang="en-US" sz="1800" dirty="0">
                <a:solidFill>
                  <a:schemeClr val="bg1"/>
                </a:solidFill>
              </a:rPr>
              <a:t>(pp. 696-697). Eerdmans.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599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1098845"/>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39:8</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said to Isaiah, “The LORD’s message that you have announced is </a:t>
            </a:r>
            <a:r>
              <a:rPr lang="en-US" sz="2400" i="1" u="none" strike="noStrike" baseline="0" dirty="0">
                <a:solidFill>
                  <a:schemeClr val="accent2"/>
                </a:solidFill>
                <a:latin typeface="Cambria" panose="02040503050406030204" pitchFamily="18" charset="0"/>
                <a:ea typeface="Cambria" panose="02040503050406030204" pitchFamily="18" charset="0"/>
              </a:rPr>
              <a:t>appropriate</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Then he thought, “For there will be peace and stability during my lifetime.”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1271525"/>
            <a:ext cx="8706423" cy="5160671"/>
          </a:xfrm>
        </p:spPr>
        <p:txBody>
          <a:bodyPr>
            <a:normAutofit fontScale="92500" lnSpcReduction="20000"/>
          </a:bodyPr>
          <a:lstStyle/>
          <a:p>
            <a:r>
              <a:rPr lang="en-US" sz="3600" dirty="0"/>
              <a:t>No doubt, Hezekiah is humbly thankful for God’s grace in not bringing the deserved punishment upon him immediately.</a:t>
            </a:r>
          </a:p>
          <a:p>
            <a:r>
              <a:rPr lang="en-US" sz="3600" dirty="0"/>
              <a:t>But it’s hard to avoid the implication that the </a:t>
            </a:r>
            <a:r>
              <a:rPr lang="en-US" sz="3600" b="1" i="1" dirty="0"/>
              <a:t>real</a:t>
            </a:r>
            <a:r>
              <a:rPr lang="en-US" sz="3600" dirty="0"/>
              <a:t> reason for his saying that God’s word is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appropriate</a:t>
            </a:r>
            <a:r>
              <a:rPr lang="en-US" sz="3600" dirty="0"/>
              <a:t>” is his relief that he </a:t>
            </a:r>
            <a:r>
              <a:rPr lang="en-US" sz="3600" b="1" i="1" dirty="0"/>
              <a:t>personally</a:t>
            </a:r>
            <a:r>
              <a:rPr lang="en-US" sz="3600" dirty="0"/>
              <a:t> is not going to be destroyed. </a:t>
            </a:r>
          </a:p>
          <a:p>
            <a:r>
              <a:rPr lang="en-US" sz="3600" dirty="0"/>
              <a:t>The fact that his descendants are to be consumed doesn’t seem to bother him. </a:t>
            </a:r>
          </a:p>
          <a:p>
            <a:r>
              <a:rPr lang="en-US" sz="3600" dirty="0"/>
              <a:t>Furthermore, his reaction was quite </a:t>
            </a:r>
            <a:r>
              <a:rPr lang="en-US" sz="3600" b="1" i="1" dirty="0"/>
              <a:t>different</a:t>
            </a:r>
            <a:r>
              <a:rPr lang="en-US" sz="3600" dirty="0"/>
              <a:t> when his </a:t>
            </a:r>
            <a:r>
              <a:rPr lang="en-US" sz="3600" b="1" i="1" dirty="0"/>
              <a:t>own</a:t>
            </a:r>
            <a:r>
              <a:rPr lang="en-US" sz="3600" dirty="0"/>
              <a:t> demise was imminent (38:3). </a:t>
            </a:r>
          </a:p>
          <a:p>
            <a:r>
              <a:rPr lang="en-US" sz="3600" dirty="0"/>
              <a:t>All this leads </a:t>
            </a:r>
            <a:r>
              <a:rPr lang="en-US" sz="3600" b="1" i="1" dirty="0"/>
              <a:t>me</a:t>
            </a:r>
            <a:r>
              <a:rPr lang="en-US" sz="3600" dirty="0"/>
              <a:t> to believe that the picture here is essentially </a:t>
            </a:r>
            <a:r>
              <a:rPr lang="en-US" sz="3600" b="1" i="1" dirty="0"/>
              <a:t>negative</a:t>
            </a:r>
            <a:r>
              <a:rPr lang="en-US" sz="3600" dirty="0"/>
              <a:t>.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a:defRPr/>
            </a:pPr>
            <a:r>
              <a:rPr lang="en-US" sz="1800" dirty="0">
                <a:solidFill>
                  <a:schemeClr val="bg1"/>
                </a:solidFill>
              </a:rPr>
              <a:t>Oswalt, John N. </a:t>
            </a:r>
            <a:r>
              <a:rPr lang="en-US" sz="1800" i="1" dirty="0">
                <a:solidFill>
                  <a:schemeClr val="bg1"/>
                </a:solidFill>
              </a:rPr>
              <a:t>The Book of Isaiah, Chapters 1–39 (The NIC on the OT) </a:t>
            </a:r>
            <a:r>
              <a:rPr lang="en-US" sz="1800" dirty="0">
                <a:solidFill>
                  <a:schemeClr val="bg1"/>
                </a:solidFill>
              </a:rPr>
              <a:t>(pp. 696-697). Eerdmans.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7680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4"/>
            <a:ext cx="9144000" cy="1098845"/>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39:8</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said to Isaiah, “The LORD’s message that you have announced is appropriate.” Then he thought, “For there will be peace and stability during my lifetime.”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1271525"/>
            <a:ext cx="8706423" cy="5160671"/>
          </a:xfrm>
        </p:spPr>
        <p:txBody>
          <a:bodyPr>
            <a:normAutofit fontScale="92500"/>
          </a:bodyPr>
          <a:lstStyle/>
          <a:p>
            <a:r>
              <a:rPr lang="en-US" sz="3600" dirty="0"/>
              <a:t>Hezekiah is </a:t>
            </a:r>
            <a:r>
              <a:rPr lang="en-US" sz="3600" b="1" i="1" dirty="0"/>
              <a:t>not</a:t>
            </a:r>
            <a:r>
              <a:rPr lang="en-US" sz="3600" dirty="0"/>
              <a:t> the promised “child” of Isaiah 9; he is </a:t>
            </a:r>
            <a:r>
              <a:rPr lang="en-US" sz="3600" b="1" i="1" dirty="0"/>
              <a:t>not</a:t>
            </a:r>
            <a:r>
              <a:rPr lang="en-US" sz="3600" dirty="0"/>
              <a:t> infallible. </a:t>
            </a:r>
          </a:p>
          <a:p>
            <a:r>
              <a:rPr lang="en-US" sz="3600" dirty="0"/>
              <a:t>Judah’s hope rests in One who is yet to come. </a:t>
            </a:r>
          </a:p>
          <a:p>
            <a:r>
              <a:rPr lang="en-US" sz="3600" dirty="0"/>
              <a:t>To be sure, Hezekiah was, at times, used to demonstrate that God can be trusted. </a:t>
            </a:r>
          </a:p>
          <a:p>
            <a:r>
              <a:rPr lang="en-US" sz="3600" dirty="0"/>
              <a:t>But he is also the demonstration that we can’t trust put our </a:t>
            </a:r>
            <a:r>
              <a:rPr lang="en-US" sz="3600" b="1" i="1" dirty="0"/>
              <a:t>ultimate</a:t>
            </a:r>
            <a:r>
              <a:rPr lang="en-US" sz="3600" dirty="0"/>
              <a:t> trust in </a:t>
            </a:r>
            <a:r>
              <a:rPr lang="en-US" sz="3600" b="1" i="1" dirty="0"/>
              <a:t>good</a:t>
            </a:r>
            <a:r>
              <a:rPr lang="en-US" sz="3600" dirty="0"/>
              <a:t> human beings any more than we can in </a:t>
            </a:r>
            <a:r>
              <a:rPr lang="en-US" sz="3600" b="1" i="1" dirty="0"/>
              <a:t>bad</a:t>
            </a:r>
            <a:r>
              <a:rPr lang="en-US" sz="3600" dirty="0"/>
              <a:t> ones. </a:t>
            </a:r>
          </a:p>
          <a:p>
            <a:r>
              <a:rPr lang="en-US" sz="3600" dirty="0"/>
              <a:t>Our trust must ultimately be in God </a:t>
            </a:r>
            <a:r>
              <a:rPr lang="en-US" sz="3600" b="1" i="1" dirty="0"/>
              <a:t>alone</a:t>
            </a:r>
            <a:r>
              <a:rPr lang="en-US" sz="3600" dirty="0"/>
              <a:t>.</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a:defRPr/>
            </a:pPr>
            <a:r>
              <a:rPr lang="en-US" sz="1800" dirty="0">
                <a:solidFill>
                  <a:schemeClr val="bg1"/>
                </a:solidFill>
              </a:rPr>
              <a:t>Oswalt, John N. </a:t>
            </a:r>
            <a:r>
              <a:rPr lang="en-US" sz="1800" i="1" dirty="0">
                <a:solidFill>
                  <a:schemeClr val="bg1"/>
                </a:solidFill>
              </a:rPr>
              <a:t>The Book of Isaiah, Chapters 1–39 (The NIC on the OT) </a:t>
            </a:r>
            <a:r>
              <a:rPr lang="en-US" sz="1800" dirty="0">
                <a:solidFill>
                  <a:schemeClr val="bg1"/>
                </a:solidFill>
              </a:rPr>
              <a:t>(pp. 696-697). Eerdmans.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018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1"/>
            <a:ext cx="9144000" cy="1188719"/>
          </a:xfrm>
        </p:spPr>
        <p:txBody>
          <a:bodyPr>
            <a:noAutofit/>
          </a:bodyPr>
          <a:lstStyle/>
          <a:p>
            <a:r>
              <a:rPr lang="en-US" sz="4400" dirty="0"/>
              <a:t>Next Time</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4" y="1284315"/>
            <a:ext cx="8525487" cy="5353398"/>
          </a:xfrm>
        </p:spPr>
        <p:txBody>
          <a:bodyPr>
            <a:normAutofit/>
          </a:bodyPr>
          <a:lstStyle/>
          <a:p>
            <a:pPr marL="0" indent="0">
              <a:buNone/>
            </a:pPr>
            <a:r>
              <a:rPr lang="en-US" sz="3600" dirty="0"/>
              <a:t>I plan to look at “God’s Promised Deliverance” in </a:t>
            </a:r>
            <a:r>
              <a:rPr lang="en-US" sz="3600" dirty="0">
                <a:solidFill>
                  <a:srgbClr val="FFFF99"/>
                </a:solidFill>
              </a:rPr>
              <a:t>Isaiah 40:1-11</a:t>
            </a:r>
            <a:r>
              <a:rPr lang="en-US" sz="3600" dirty="0"/>
              <a:t>.</a:t>
            </a:r>
          </a:p>
          <a:p>
            <a:pPr marL="0" indent="0">
              <a:buNone/>
            </a:pPr>
            <a:r>
              <a:rPr lang="en-US" dirty="0"/>
              <a:t> </a:t>
            </a:r>
          </a:p>
        </p:txBody>
      </p:sp>
    </p:spTree>
    <p:extLst>
      <p:ext uri="{BB962C8B-B14F-4D97-AF65-F5344CB8AC3E}">
        <p14:creationId xmlns:p14="http://schemas.microsoft.com/office/powerpoint/2010/main" val="2272644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44000" cy="1024286"/>
          </a:xfrm>
        </p:spPr>
        <p:txBody>
          <a:bodyPr>
            <a:noAutofit/>
          </a:bodyPr>
          <a:lstStyle/>
          <a:p>
            <a:r>
              <a:rPr lang="en-US" sz="3600" dirty="0"/>
              <a:t>Hezekiah’s Healing (38:21-22)</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96223" y="1189112"/>
            <a:ext cx="8849665" cy="5668888"/>
          </a:xfrm>
        </p:spPr>
        <p:txBody>
          <a:bodyPr>
            <a:normAutofit/>
          </a:bodyPr>
          <a:lstStyle/>
          <a:p>
            <a:pPr marL="0" indent="0">
              <a:buNone/>
            </a:pPr>
            <a:r>
              <a:rPr lang="en-US" sz="3600" baseline="30000" dirty="0">
                <a:latin typeface="Cambria" panose="02040503050406030204" pitchFamily="18" charset="0"/>
                <a:ea typeface="Cambria" panose="02040503050406030204" pitchFamily="18" charset="0"/>
              </a:rPr>
              <a:t>38:21</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(Isaiah ordered, “Let them take a fig cake and apply it to the ulcerated sore and he will get well.” </a:t>
            </a:r>
            <a:r>
              <a:rPr lang="en-US" sz="3600" baseline="30000" dirty="0">
                <a:latin typeface="Cambria" panose="02040503050406030204" pitchFamily="18" charset="0"/>
                <a:ea typeface="Cambria" panose="02040503050406030204" pitchFamily="18" charset="0"/>
              </a:rPr>
              <a:t>22</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Hezekiah said, “What is the confirming sign that I will go up to the Lord’s temple?”) </a:t>
            </a:r>
          </a:p>
        </p:txBody>
      </p:sp>
    </p:spTree>
    <p:extLst>
      <p:ext uri="{BB962C8B-B14F-4D97-AF65-F5344CB8AC3E}">
        <p14:creationId xmlns:p14="http://schemas.microsoft.com/office/powerpoint/2010/main" val="20751859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1075684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3"/>
            <a:ext cx="9144000" cy="598322"/>
          </a:xfrm>
        </p:spPr>
        <p:txBody>
          <a:bodyPr>
            <a:normAutofit fontScale="90000"/>
          </a:bodyPr>
          <a:lstStyle/>
          <a:p>
            <a:r>
              <a:rPr lang="en-US" sz="4000" b="1" dirty="0"/>
              <a:t>Class Discussion Time</a:t>
            </a:r>
          </a:p>
        </p:txBody>
      </p:sp>
      <p:sp>
        <p:nvSpPr>
          <p:cNvPr id="4" name="Content Placeholder 3"/>
          <p:cNvSpPr>
            <a:spLocks noGrp="1"/>
          </p:cNvSpPr>
          <p:nvPr>
            <p:ph idx="1"/>
          </p:nvPr>
        </p:nvSpPr>
        <p:spPr>
          <a:xfrm>
            <a:off x="31630" y="722101"/>
            <a:ext cx="8991600" cy="6135900"/>
          </a:xfrm>
        </p:spPr>
        <p:txBody>
          <a:bodyPr>
            <a:normAutofit fontScale="85000" lnSpcReduction="20000"/>
          </a:bodyPr>
          <a:lstStyle/>
          <a:p>
            <a:r>
              <a:rPr lang="en-US" sz="3200" dirty="0"/>
              <a:t>In our text today, we see Hezekiah being caught up in wanting to impress those people in his day who he views as being influential and important and in the process he shows a lack of trust in God.</a:t>
            </a:r>
          </a:p>
          <a:p>
            <a:r>
              <a:rPr lang="en-US" sz="3200" dirty="0"/>
              <a:t>Can you think of an example of where you (or perhaps someone in your circle of Christian friends) faced a similar temptation in your Christian life? What was the outcome?</a:t>
            </a:r>
          </a:p>
          <a:p>
            <a:r>
              <a:rPr lang="en-US" sz="3200" dirty="0"/>
              <a:t>When Isaiah confronts Hezekiah about what he has done, Hezekiah’s initial response was to put a positive spin on what he had done rather than own up to the fact that what he had done was displeasing to the LORD.</a:t>
            </a:r>
          </a:p>
          <a:p>
            <a:r>
              <a:rPr lang="en-US" sz="3200" dirty="0"/>
              <a:t>Do you think the “spin” that Hezekiah gave Isaiah was just an attempt to deceive, or is it possible that what Hezekiah told Isaiah is what he had been telling himself, thereby making it easier to take the wrong course of action that he did? Are there any lessons that we can learn from this?</a:t>
            </a:r>
          </a:p>
          <a:p>
            <a:endParaRPr lang="en-US" dirty="0"/>
          </a:p>
        </p:txBody>
      </p:sp>
    </p:spTree>
    <p:extLst>
      <p:ext uri="{BB962C8B-B14F-4D97-AF65-F5344CB8AC3E}">
        <p14:creationId xmlns:p14="http://schemas.microsoft.com/office/powerpoint/2010/main" val="3262148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863378"/>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1" i="0" u="none" strike="noStrike" kern="1200" cap="none" spc="0" normalizeH="0" baseline="30000" noProof="0" dirty="0">
                <a:ln>
                  <a:noFill/>
                </a:ln>
                <a:solidFill>
                  <a:srgbClr val="FFFF99"/>
                </a:solidFill>
                <a:effectLst/>
                <a:uLnTx/>
                <a:uFillTx/>
                <a:latin typeface="Cambria" panose="02040503050406030204" pitchFamily="18" charset="0"/>
                <a:ea typeface="Cambria" panose="02040503050406030204" pitchFamily="18" charset="0"/>
                <a:cs typeface="+mj-cs"/>
              </a:rPr>
              <a:t>38:21</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 Isaiah ordered, “</a:t>
            </a:r>
            <a:r>
              <a:rPr kumimoji="0" lang="en-US" sz="2400" b="1" i="1" u="none" strike="noStrike" kern="120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mj-cs"/>
              </a:rPr>
              <a:t>Let them take a fig cake</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 and apply it to the ulcerated sore and he will get well.”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33504" y="934022"/>
            <a:ext cx="8706423" cy="5729717"/>
          </a:xfrm>
        </p:spPr>
        <p:txBody>
          <a:bodyPr>
            <a:normAutofit/>
          </a:bodyPr>
          <a:lstStyle/>
          <a:p>
            <a:r>
              <a:rPr lang="en-US" dirty="0"/>
              <a:t>These concluding verses are added after Hezekiah’s “Psalm” </a:t>
            </a:r>
            <a:r>
              <a:rPr lang="en-US" dirty="0">
                <a:solidFill>
                  <a:srgbClr val="FFFF99"/>
                </a:solidFill>
              </a:rPr>
              <a:t>(38:9-20) </a:t>
            </a:r>
            <a:r>
              <a:rPr lang="en-US" dirty="0"/>
              <a:t>to round off the entire narrative, and to bring out in summary fashion the key points of the LORD’s intervention.</a:t>
            </a:r>
          </a:p>
          <a:p>
            <a:r>
              <a:rPr lang="en-US" dirty="0"/>
              <a:t>We are told here that Isaiah prescribed a “</a:t>
            </a:r>
            <a:r>
              <a:rPr lang="en-US" i="1" dirty="0">
                <a:solidFill>
                  <a:schemeClr val="accent2">
                    <a:lumMod val="60000"/>
                    <a:lumOff val="40000"/>
                  </a:schemeClr>
                </a:solidFill>
                <a:latin typeface="Cambria" panose="02040503050406030204" pitchFamily="18" charset="0"/>
                <a:ea typeface="Cambria" panose="02040503050406030204" pitchFamily="18" charset="0"/>
              </a:rPr>
              <a:t>fig cake</a:t>
            </a:r>
            <a:r>
              <a:rPr lang="en-US" dirty="0"/>
              <a:t>” as a remedy for Hezekiah’s ailment. </a:t>
            </a:r>
          </a:p>
          <a:p>
            <a:r>
              <a:rPr lang="en-US" dirty="0"/>
              <a:t>The LORD used the “</a:t>
            </a:r>
            <a:r>
              <a:rPr lang="en-US" i="1" dirty="0">
                <a:solidFill>
                  <a:schemeClr val="accent2">
                    <a:lumMod val="60000"/>
                    <a:lumOff val="40000"/>
                  </a:schemeClr>
                </a:solidFill>
                <a:latin typeface="Cambria" panose="02040503050406030204" pitchFamily="18" charset="0"/>
                <a:ea typeface="Cambria" panose="02040503050406030204" pitchFamily="18" charset="0"/>
              </a:rPr>
              <a:t>fig cake</a:t>
            </a:r>
            <a:r>
              <a:rPr lang="en-US" dirty="0"/>
              <a:t>” and the services of  “</a:t>
            </a:r>
            <a:r>
              <a:rPr lang="en-US" i="1" dirty="0">
                <a:solidFill>
                  <a:schemeClr val="accent2">
                    <a:lumMod val="60000"/>
                    <a:lumOff val="40000"/>
                  </a:schemeClr>
                </a:solidFill>
                <a:latin typeface="Cambria" panose="02040503050406030204" pitchFamily="18" charset="0"/>
                <a:ea typeface="Cambria" panose="02040503050406030204" pitchFamily="18" charset="0"/>
              </a:rPr>
              <a:t>them</a:t>
            </a:r>
            <a:r>
              <a:rPr lang="en-US" dirty="0"/>
              <a:t>” (probably Hezekiah’s medical attendants) to bring about his cure. </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817–818)</a:t>
            </a:r>
          </a:p>
        </p:txBody>
      </p:sp>
    </p:spTree>
    <p:extLst>
      <p:ext uri="{BB962C8B-B14F-4D97-AF65-F5344CB8AC3E}">
        <p14:creationId xmlns:p14="http://schemas.microsoft.com/office/powerpoint/2010/main" val="3745310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863378"/>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1" i="0" u="none" strike="noStrike" kern="1200" cap="none" spc="0" normalizeH="0" baseline="30000" noProof="0" dirty="0">
                <a:ln>
                  <a:noFill/>
                </a:ln>
                <a:solidFill>
                  <a:srgbClr val="FFFF99"/>
                </a:solidFill>
                <a:effectLst/>
                <a:uLnTx/>
                <a:uFillTx/>
                <a:latin typeface="Cambria" panose="02040503050406030204" pitchFamily="18" charset="0"/>
                <a:ea typeface="Cambria" panose="02040503050406030204" pitchFamily="18" charset="0"/>
                <a:cs typeface="+mj-cs"/>
              </a:rPr>
              <a:t>38:21</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 Isaiah ordered, “Let them take a fig cake and apply it to the </a:t>
            </a:r>
            <a:r>
              <a:rPr kumimoji="0" lang="en-US" sz="2400" b="1" i="1" u="none" strike="noStrike" kern="1200" cap="none" spc="0" normalizeH="0" baseline="0" noProof="0" dirty="0">
                <a:ln>
                  <a:noFill/>
                </a:ln>
                <a:solidFill>
                  <a:srgbClr val="ED7D31"/>
                </a:solidFill>
                <a:effectLst/>
                <a:uLnTx/>
                <a:uFillTx/>
                <a:latin typeface="Cambria" panose="02040503050406030204" pitchFamily="18" charset="0"/>
                <a:ea typeface="Cambria" panose="02040503050406030204" pitchFamily="18" charset="0"/>
                <a:cs typeface="+mj-cs"/>
              </a:rPr>
              <a:t>ulcerated sore </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and he will get well.”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33504" y="934022"/>
            <a:ext cx="8706423" cy="5729717"/>
          </a:xfrm>
        </p:spPr>
        <p:txBody>
          <a:bodyPr>
            <a:normAutofit lnSpcReduction="10000"/>
          </a:bodyPr>
          <a:lstStyle/>
          <a:p>
            <a:r>
              <a:rPr lang="en-US" sz="3600" dirty="0"/>
              <a:t>By itself, it is doubtful that applying a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fig cake</a:t>
            </a:r>
            <a:r>
              <a:rPr lang="en-US" sz="3600" dirty="0"/>
              <a:t>” to the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ulcerated sore </a:t>
            </a:r>
            <a:r>
              <a:rPr lang="en-US" sz="3600" dirty="0"/>
              <a:t>” would have brought about the king’s recovery.</a:t>
            </a:r>
          </a:p>
          <a:p>
            <a:r>
              <a:rPr lang="en-US" sz="3600" dirty="0"/>
              <a:t>The </a:t>
            </a:r>
            <a:r>
              <a:rPr lang="en-US" sz="3600" b="1" i="1" dirty="0"/>
              <a:t>effectiveness</a:t>
            </a:r>
            <a:r>
              <a:rPr lang="en-US" sz="3600" dirty="0"/>
              <a:t> of this remedy came from the </a:t>
            </a:r>
            <a:r>
              <a:rPr lang="en-US" sz="3600" b="1" i="1" dirty="0"/>
              <a:t>divine power</a:t>
            </a:r>
            <a:r>
              <a:rPr lang="en-US" sz="3600" dirty="0"/>
              <a:t> that was at work as the remedy was applied.</a:t>
            </a:r>
          </a:p>
          <a:p>
            <a:r>
              <a:rPr lang="en-US" sz="3600" dirty="0"/>
              <a:t>Certainly Hezekiah’s illness was </a:t>
            </a:r>
            <a:r>
              <a:rPr lang="en-US" sz="3600" b="1" i="1" dirty="0"/>
              <a:t>serious</a:t>
            </a:r>
            <a:r>
              <a:rPr lang="en-US" sz="3600" dirty="0"/>
              <a:t>. </a:t>
            </a:r>
          </a:p>
          <a:p>
            <a:r>
              <a:rPr lang="en-US" sz="3600" dirty="0"/>
              <a:t>In the Old Testament an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ulcerated sore </a:t>
            </a:r>
            <a:r>
              <a:rPr lang="en-US" sz="3600" dirty="0"/>
              <a:t>” (or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boil</a:t>
            </a:r>
            <a:r>
              <a:rPr lang="en-US" sz="3600" dirty="0"/>
              <a:t>” or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ulcer</a:t>
            </a:r>
            <a:r>
              <a:rPr lang="en-US" sz="3600" dirty="0"/>
              <a:t>” – cf. Exod 9:9-11; Deut 28:27, 35; Job 2:7) is often seen as an outward symptom of a life-threatening disease.</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817–818)</a:t>
            </a:r>
          </a:p>
        </p:txBody>
      </p:sp>
    </p:spTree>
    <p:extLst>
      <p:ext uri="{BB962C8B-B14F-4D97-AF65-F5344CB8AC3E}">
        <p14:creationId xmlns:p14="http://schemas.microsoft.com/office/powerpoint/2010/main" val="4249156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17549-0D4E-83AC-C4C0-5032F9ED1ADC}"/>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863378"/>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1" i="0" u="none" strike="noStrike" kern="1200" cap="none" spc="0" normalizeH="0" baseline="30000" noProof="0" dirty="0">
                <a:ln>
                  <a:noFill/>
                </a:ln>
                <a:solidFill>
                  <a:srgbClr val="FFFF99"/>
                </a:solidFill>
                <a:effectLst/>
                <a:uLnTx/>
                <a:uFillTx/>
                <a:latin typeface="Cambria" panose="02040503050406030204" pitchFamily="18" charset="0"/>
                <a:ea typeface="Cambria" panose="02040503050406030204" pitchFamily="18" charset="0"/>
                <a:cs typeface="+mj-cs"/>
              </a:rPr>
              <a:t>38:22</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 Hezekiah said, “What is the confirming sign that I will go up to the </a:t>
            </a:r>
            <a:r>
              <a:rPr kumimoji="0" lang="en-US" sz="24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j-cs"/>
              </a:rPr>
              <a:t>Lord’s temple</a:t>
            </a:r>
            <a:r>
              <a:rPr kumimoji="0" lang="en-US" sz="24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j-cs"/>
              </a:rPr>
              <a:t>?”</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33504" y="934022"/>
            <a:ext cx="8706423" cy="5729717"/>
          </a:xfrm>
        </p:spPr>
        <p:txBody>
          <a:bodyPr>
            <a:normAutofit fontScale="92500" lnSpcReduction="10000"/>
          </a:bodyPr>
          <a:lstStyle/>
          <a:p>
            <a:r>
              <a:rPr lang="en-US" sz="3600" dirty="0"/>
              <a:t>Hezekiah’s question here is apparently a question he asked concerning his healing. </a:t>
            </a:r>
          </a:p>
          <a:p>
            <a:r>
              <a:rPr lang="en-US" sz="3600" dirty="0"/>
              <a:t>No doubt, he asked this question in response to the </a:t>
            </a:r>
            <a:r>
              <a:rPr lang="en-US" sz="3600" b="1" i="1" dirty="0"/>
              <a:t>promise</a:t>
            </a:r>
            <a:r>
              <a:rPr lang="en-US" sz="3600" dirty="0"/>
              <a:t> of Isaiah (recorded in 2 Kings 20:5): </a:t>
            </a:r>
          </a:p>
          <a:p>
            <a:pPr lvl="1"/>
            <a:r>
              <a:rPr lang="en-US" sz="3200" i="1" dirty="0">
                <a:solidFill>
                  <a:srgbClr val="ED7D31">
                    <a:lumMod val="60000"/>
                    <a:lumOff val="40000"/>
                  </a:srgbClr>
                </a:solidFill>
                <a:latin typeface="Cambria" panose="02040503050406030204" pitchFamily="18" charset="0"/>
                <a:ea typeface="Cambria" panose="02040503050406030204" pitchFamily="18" charset="0"/>
              </a:rPr>
              <a:t>This is what the Lord God of your ancestor David has said: “I have heard your prayer; I have seen your tears. Look, I will heal you. The day after tomorrow you will go up to the </a:t>
            </a:r>
            <a:r>
              <a:rPr lang="en-US" sz="3200" b="1" i="1" dirty="0">
                <a:solidFill>
                  <a:schemeClr val="accent2"/>
                </a:solidFill>
                <a:latin typeface="Cambria" panose="02040503050406030204" pitchFamily="18" charset="0"/>
                <a:ea typeface="Cambria" panose="02040503050406030204" pitchFamily="18" charset="0"/>
              </a:rPr>
              <a:t>Lord’s temple</a:t>
            </a:r>
            <a:r>
              <a:rPr lang="en-US" sz="3200" i="1" dirty="0">
                <a:solidFill>
                  <a:srgbClr val="ED7D31">
                    <a:lumMod val="60000"/>
                    <a:lumOff val="40000"/>
                  </a:srgbClr>
                </a:solidFill>
                <a:latin typeface="Cambria" panose="02040503050406030204" pitchFamily="18" charset="0"/>
                <a:ea typeface="Cambria" panose="02040503050406030204" pitchFamily="18" charset="0"/>
              </a:rPr>
              <a:t>. </a:t>
            </a:r>
          </a:p>
          <a:p>
            <a:r>
              <a:rPr lang="en-US" sz="3600" dirty="0"/>
              <a:t>The question was not evidence of a </a:t>
            </a:r>
            <a:r>
              <a:rPr lang="en-US" sz="3600" b="1" i="1" dirty="0"/>
              <a:t>lack</a:t>
            </a:r>
            <a:r>
              <a:rPr lang="en-US" sz="3600" dirty="0"/>
              <a:t> of faith on the part of Hezekiah, but the opposite. </a:t>
            </a:r>
          </a:p>
          <a:p>
            <a:r>
              <a:rPr lang="en-US" sz="3600" dirty="0"/>
              <a:t>Having heard the promise, Hezekiah asks what </a:t>
            </a:r>
            <a:r>
              <a:rPr lang="en-US" sz="3600" b="1" i="1" dirty="0"/>
              <a:t>sign</a:t>
            </a:r>
            <a:r>
              <a:rPr lang="en-US" sz="3600" dirty="0"/>
              <a:t> the LORD will provide to </a:t>
            </a:r>
            <a:r>
              <a:rPr lang="en-US" sz="3600" b="1" i="1" dirty="0"/>
              <a:t>confirm</a:t>
            </a:r>
            <a:r>
              <a:rPr lang="en-US" sz="3600" dirty="0"/>
              <a:t> that the promise will be fulfilled.</a:t>
            </a:r>
          </a:p>
        </p:txBody>
      </p:sp>
      <p:sp>
        <p:nvSpPr>
          <p:cNvPr id="7" name="TextBox 6">
            <a:extLst>
              <a:ext uri="{FF2B5EF4-FFF2-40B4-BE49-F238E27FC236}">
                <a16:creationId xmlns:a16="http://schemas.microsoft.com/office/drawing/2014/main" id="{2C1D973C-6B9D-63A7-F3A2-DEAEE2D0EC42}"/>
              </a:ext>
            </a:extLst>
          </p:cNvPr>
          <p:cNvSpPr txBox="1"/>
          <p:nvPr/>
        </p:nvSpPr>
        <p:spPr>
          <a:xfrm>
            <a:off x="0"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Young, Edward J.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Book of Isaiah – Volume 2</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Eerdmans; p. 530</a:t>
            </a:r>
          </a:p>
        </p:txBody>
      </p:sp>
    </p:spTree>
    <p:extLst>
      <p:ext uri="{BB962C8B-B14F-4D97-AF65-F5344CB8AC3E}">
        <p14:creationId xmlns:p14="http://schemas.microsoft.com/office/powerpoint/2010/main" val="1360558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647534"/>
          </a:xfrm>
        </p:spPr>
        <p:txBody>
          <a:bodyPr>
            <a:noAutofit/>
          </a:bodyPr>
          <a:lstStyle/>
          <a:p>
            <a:r>
              <a:rPr lang="en-US" sz="4000" dirty="0"/>
              <a:t>Outline of the Book of Isaiah</a:t>
            </a:r>
            <a:endParaRPr lang="en-US" sz="4000" b="1"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27470" y="722101"/>
            <a:ext cx="9116529" cy="6135896"/>
          </a:xfrm>
        </p:spPr>
        <p:txBody>
          <a:bodyPr>
            <a:normAutofit fontScale="92500" lnSpcReduction="20000"/>
          </a:bodyPr>
          <a:lstStyle/>
          <a:p>
            <a:pPr marL="458788" lvl="0" indent="-458788">
              <a:spcBef>
                <a:spcPts val="600"/>
              </a:spcBef>
              <a:buFont typeface="+mj-lt"/>
              <a:buAutoNum type="romanUcPeriod"/>
            </a:pPr>
            <a:r>
              <a:rPr lang="en-US" sz="4300" b="1" dirty="0"/>
              <a:t>Isaiah’s Warning of Judgment on Israel </a:t>
            </a:r>
            <a:r>
              <a:rPr lang="en-US" sz="4300" dirty="0">
                <a:solidFill>
                  <a:srgbClr val="FFFF99"/>
                </a:solidFill>
              </a:rPr>
              <a:t>(1-39)</a:t>
            </a:r>
          </a:p>
          <a:p>
            <a:pPr marL="914400" lvl="1" indent="-455613">
              <a:spcBef>
                <a:spcPts val="600"/>
              </a:spcBef>
              <a:buFont typeface="+mj-lt"/>
              <a:buAutoNum type="alphaUcPeriod"/>
            </a:pPr>
            <a:r>
              <a:rPr lang="en-US" sz="3900" dirty="0">
                <a:solidFill>
                  <a:schemeClr val="bg1">
                    <a:lumMod val="65000"/>
                  </a:schemeClr>
                </a:solidFill>
              </a:rPr>
              <a:t>Judgement and Hope for Jerusalem </a:t>
            </a:r>
            <a:r>
              <a:rPr lang="en-US" sz="3900" dirty="0">
                <a:solidFill>
                  <a:srgbClr val="FFFF99"/>
                </a:solidFill>
              </a:rPr>
              <a:t>(1-12)</a:t>
            </a:r>
          </a:p>
          <a:p>
            <a:pPr marL="914400" lvl="1" indent="-455613">
              <a:spcBef>
                <a:spcPts val="600"/>
              </a:spcBef>
              <a:buFont typeface="+mj-lt"/>
              <a:buAutoNum type="alphaUcPeriod"/>
            </a:pPr>
            <a:r>
              <a:rPr lang="en-US" sz="3900" dirty="0">
                <a:solidFill>
                  <a:schemeClr val="bg1">
                    <a:lumMod val="65000"/>
                  </a:schemeClr>
                </a:solidFill>
              </a:rPr>
              <a:t>Judgement and Hope for the Nations </a:t>
            </a:r>
            <a:r>
              <a:rPr lang="en-US" sz="3900" dirty="0">
                <a:solidFill>
                  <a:srgbClr val="FFFF99"/>
                </a:solidFill>
              </a:rPr>
              <a:t>(13-27)</a:t>
            </a:r>
          </a:p>
          <a:p>
            <a:pPr marL="914400" lvl="1" indent="-455613">
              <a:spcBef>
                <a:spcPts val="600"/>
              </a:spcBef>
              <a:buFont typeface="+mj-lt"/>
              <a:buAutoNum type="alphaUcPeriod"/>
            </a:pPr>
            <a:r>
              <a:rPr lang="en-US" sz="3900" dirty="0">
                <a:solidFill>
                  <a:schemeClr val="bg1">
                    <a:lumMod val="65000"/>
                  </a:schemeClr>
                </a:solidFill>
              </a:rPr>
              <a:t>True Deliverance Is Found, Not in Egypt, But in the Lord   </a:t>
            </a:r>
            <a:r>
              <a:rPr lang="en-US" sz="3900" dirty="0">
                <a:solidFill>
                  <a:srgbClr val="FFFF99"/>
                </a:solidFill>
              </a:rPr>
              <a:t>(28-35)</a:t>
            </a:r>
          </a:p>
          <a:p>
            <a:pPr marL="912813" lvl="1" indent="-454025">
              <a:spcBef>
                <a:spcPts val="600"/>
              </a:spcBef>
              <a:buFont typeface="+mj-lt"/>
              <a:buAutoNum type="alphaUcPeriod"/>
            </a:pPr>
            <a:r>
              <a:rPr lang="en-US" sz="3900" b="1" dirty="0"/>
              <a:t>The Lessons of History </a:t>
            </a:r>
            <a:r>
              <a:rPr lang="en-US" sz="3900" dirty="0">
                <a:solidFill>
                  <a:srgbClr val="FFFF99"/>
                </a:solidFill>
              </a:rPr>
              <a:t>(36-39)</a:t>
            </a:r>
          </a:p>
          <a:p>
            <a:pPr marL="1255713" lvl="2" indent="-454025">
              <a:spcBef>
                <a:spcPts val="600"/>
              </a:spcBef>
              <a:buFont typeface="+mj-lt"/>
              <a:buAutoNum type="alphaUcPeriod"/>
            </a:pPr>
            <a:r>
              <a:rPr lang="en-US" sz="3000" dirty="0">
                <a:solidFill>
                  <a:schemeClr val="bg1">
                    <a:lumMod val="65000"/>
                  </a:schemeClr>
                </a:solidFill>
              </a:rPr>
              <a:t>The Deliverance of Jerusalem from Assyria </a:t>
            </a:r>
            <a:r>
              <a:rPr lang="en-US" sz="3000" dirty="0">
                <a:solidFill>
                  <a:srgbClr val="FFFF99"/>
                </a:solidFill>
              </a:rPr>
              <a:t>(36-37)</a:t>
            </a:r>
          </a:p>
          <a:p>
            <a:pPr marL="1255713" lvl="2" indent="-454025">
              <a:spcBef>
                <a:spcPts val="600"/>
              </a:spcBef>
              <a:buFont typeface="+mj-lt"/>
              <a:buAutoNum type="alphaUcPeriod"/>
            </a:pPr>
            <a:r>
              <a:rPr lang="en-US" sz="3000" dirty="0">
                <a:solidFill>
                  <a:schemeClr val="bg1">
                    <a:lumMod val="65000"/>
                  </a:schemeClr>
                </a:solidFill>
              </a:rPr>
              <a:t>Hezekiah’s Illness and Recovery </a:t>
            </a:r>
            <a:r>
              <a:rPr lang="en-US" sz="3000" dirty="0">
                <a:solidFill>
                  <a:srgbClr val="FFFF99"/>
                </a:solidFill>
              </a:rPr>
              <a:t>(38)</a:t>
            </a:r>
          </a:p>
          <a:p>
            <a:pPr marL="1255713" lvl="2" indent="-454025">
              <a:spcBef>
                <a:spcPts val="600"/>
              </a:spcBef>
              <a:buFont typeface="+mj-lt"/>
              <a:buAutoNum type="alphaUcPeriod"/>
            </a:pPr>
            <a:r>
              <a:rPr lang="en-US" sz="3000" dirty="0">
                <a:solidFill>
                  <a:schemeClr val="bg1">
                    <a:lumMod val="95000"/>
                  </a:schemeClr>
                </a:solidFill>
              </a:rPr>
              <a:t>A Visit From the Envoys of Babylon </a:t>
            </a:r>
            <a:r>
              <a:rPr lang="en-US" sz="3000" dirty="0">
                <a:solidFill>
                  <a:srgbClr val="FFFF99"/>
                </a:solidFill>
              </a:rPr>
              <a:t>(39)</a:t>
            </a:r>
          </a:p>
          <a:p>
            <a:pPr marL="457200" indent="-457200">
              <a:spcBef>
                <a:spcPts val="600"/>
              </a:spcBef>
              <a:buFont typeface="+mj-lt"/>
              <a:buAutoNum type="romanUcPeriod"/>
            </a:pPr>
            <a:r>
              <a:rPr lang="en-US" sz="4300" dirty="0">
                <a:solidFill>
                  <a:schemeClr val="bg1">
                    <a:lumMod val="65000"/>
                  </a:schemeClr>
                </a:solidFill>
              </a:rPr>
              <a:t>The Promise of Future Hope in the New Jerusalem </a:t>
            </a:r>
            <a:r>
              <a:rPr lang="en-US" sz="4300" dirty="0">
                <a:solidFill>
                  <a:srgbClr val="FFFF99"/>
                </a:solidFill>
              </a:rPr>
              <a:t>(40-66)</a:t>
            </a:r>
          </a:p>
          <a:p>
            <a:pPr marL="457200" indent="-457200">
              <a:buFont typeface="+mj-lt"/>
              <a:buAutoNum type="romanUcPeriod"/>
            </a:pPr>
            <a:endParaRPr lang="en-US" b="1" dirty="0"/>
          </a:p>
        </p:txBody>
      </p:sp>
    </p:spTree>
    <p:extLst>
      <p:ext uri="{BB962C8B-B14F-4D97-AF65-F5344CB8AC3E}">
        <p14:creationId xmlns:p14="http://schemas.microsoft.com/office/powerpoint/2010/main" val="4217611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824135"/>
          </a:xfrm>
        </p:spPr>
        <p:txBody>
          <a:bodyPr>
            <a:noAutofit/>
          </a:bodyPr>
          <a:lstStyle/>
          <a:p>
            <a:r>
              <a:rPr lang="en-US" sz="3400" dirty="0"/>
              <a:t>A Visit From the Envoys of Babylon (39:1-8)</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29507" y="937948"/>
            <a:ext cx="8877137" cy="5486400"/>
          </a:xfrm>
        </p:spPr>
        <p:txBody>
          <a:bodyPr>
            <a:normAutofit fontScale="77500" lnSpcReduction="20000"/>
          </a:bodyPr>
          <a:lstStyle/>
          <a:p>
            <a:pPr marL="571500" indent="-342900">
              <a:spcBef>
                <a:spcPts val="600"/>
              </a:spcBef>
            </a:pPr>
            <a:r>
              <a:rPr lang="en-US" sz="4400" dirty="0"/>
              <a:t>In this brief chapter, the LORD reveals through Isaiah that an incident in Hezekiah’s reign ominously </a:t>
            </a:r>
            <a:r>
              <a:rPr lang="en-US" sz="4400" b="1" i="1" dirty="0"/>
              <a:t>foreshadows</a:t>
            </a:r>
            <a:r>
              <a:rPr lang="en-US" sz="4400" dirty="0"/>
              <a:t> a misfortune that will come upon Judah in years to come. </a:t>
            </a:r>
          </a:p>
          <a:p>
            <a:pPr marL="571500" indent="-342900">
              <a:spcBef>
                <a:spcPts val="600"/>
              </a:spcBef>
            </a:pPr>
            <a:r>
              <a:rPr lang="en-US" sz="4400" dirty="0"/>
              <a:t>The LORD enables Isaiah to look forward to a time when the threat to the existence of Judah will come </a:t>
            </a:r>
            <a:r>
              <a:rPr lang="en-US" sz="4400" b="1" i="1" dirty="0"/>
              <a:t>not</a:t>
            </a:r>
            <a:r>
              <a:rPr lang="en-US" sz="4400" dirty="0"/>
              <a:t> from </a:t>
            </a:r>
            <a:r>
              <a:rPr lang="en-US" sz="4400" b="1" i="1" dirty="0"/>
              <a:t>Assyria</a:t>
            </a:r>
            <a:r>
              <a:rPr lang="en-US" sz="4400" dirty="0"/>
              <a:t>, but from </a:t>
            </a:r>
            <a:r>
              <a:rPr lang="en-US" sz="4400" b="1" i="1" dirty="0"/>
              <a:t>Babylon</a:t>
            </a:r>
            <a:r>
              <a:rPr lang="en-US" sz="4400" dirty="0"/>
              <a:t>. </a:t>
            </a:r>
          </a:p>
          <a:p>
            <a:pPr marL="571500" indent="-342900">
              <a:spcBef>
                <a:spcPts val="600"/>
              </a:spcBef>
            </a:pPr>
            <a:r>
              <a:rPr lang="en-US" sz="4400" dirty="0"/>
              <a:t>In the remaining sections of his prophecy, Isaiah speaks and writes with an </a:t>
            </a:r>
            <a:r>
              <a:rPr lang="en-US" sz="4400" b="1" i="1" dirty="0"/>
              <a:t>awareness</a:t>
            </a:r>
            <a:r>
              <a:rPr lang="en-US" sz="4400" dirty="0"/>
              <a:t> of that threat and an </a:t>
            </a:r>
            <a:r>
              <a:rPr lang="en-US" sz="4400" b="1" i="1" dirty="0"/>
              <a:t>anticipation</a:t>
            </a:r>
            <a:r>
              <a:rPr lang="en-US" sz="4400" dirty="0"/>
              <a:t> of the LORD’s </a:t>
            </a:r>
            <a:r>
              <a:rPr lang="en-US" sz="4400" b="1" i="1" dirty="0"/>
              <a:t>deliverance</a:t>
            </a:r>
            <a:r>
              <a:rPr lang="en-US" sz="4400" dirty="0"/>
              <a:t> of his people from Babylonian domination. </a:t>
            </a:r>
          </a:p>
        </p:txBody>
      </p:sp>
      <p:sp>
        <p:nvSpPr>
          <p:cNvPr id="4" name="TextBox 3">
            <a:extLst>
              <a:ext uri="{FF2B5EF4-FFF2-40B4-BE49-F238E27FC236}">
                <a16:creationId xmlns:a16="http://schemas.microsoft.com/office/drawing/2014/main" id="{491AF8F3-CBB7-52CF-1C18-DC1FB0362DD9}"/>
              </a:ext>
            </a:extLst>
          </p:cNvPr>
          <p:cNvSpPr txBox="1"/>
          <p:nvPr/>
        </p:nvSpPr>
        <p:spPr>
          <a:xfrm>
            <a:off x="0"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820–822)</a:t>
            </a:r>
          </a:p>
        </p:txBody>
      </p:sp>
    </p:spTree>
    <p:extLst>
      <p:ext uri="{BB962C8B-B14F-4D97-AF65-F5344CB8AC3E}">
        <p14:creationId xmlns:p14="http://schemas.microsoft.com/office/powerpoint/2010/main" val="1622297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824135"/>
          </a:xfrm>
        </p:spPr>
        <p:txBody>
          <a:bodyPr>
            <a:noAutofit/>
          </a:bodyPr>
          <a:lstStyle/>
          <a:p>
            <a:r>
              <a:rPr lang="en-US" sz="3400" dirty="0"/>
              <a:t>A Visit From the Envoys of Babylon (39:1-8)</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29507" y="824137"/>
            <a:ext cx="8877137" cy="5725793"/>
          </a:xfrm>
        </p:spPr>
        <p:txBody>
          <a:bodyPr>
            <a:normAutofit/>
          </a:bodyPr>
          <a:lstStyle/>
          <a:p>
            <a:pPr marL="571500" indent="-342900">
              <a:spcBef>
                <a:spcPts val="600"/>
              </a:spcBef>
            </a:pPr>
            <a:r>
              <a:rPr lang="en-US" dirty="0"/>
              <a:t>As I pointed out in an earlier lesson, the events of chapters 36-39 are not in chronological order. </a:t>
            </a:r>
          </a:p>
          <a:p>
            <a:pPr marL="571500" indent="-342900">
              <a:spcBef>
                <a:spcPts val="600"/>
              </a:spcBef>
            </a:pPr>
            <a:r>
              <a:rPr lang="en-US" dirty="0"/>
              <a:t>I suspect that </a:t>
            </a:r>
            <a:r>
              <a:rPr lang="en-US" b="1" i="1" dirty="0"/>
              <a:t>one</a:t>
            </a:r>
            <a:r>
              <a:rPr lang="en-US" dirty="0"/>
              <a:t> of the reasons Isaiah did this was so that the incident recorded in chapter 39 could serve as a </a:t>
            </a:r>
            <a:r>
              <a:rPr lang="en-US" b="1" i="1" dirty="0"/>
              <a:t>bridge</a:t>
            </a:r>
            <a:r>
              <a:rPr lang="en-US" dirty="0"/>
              <a:t> into the remaining revelation given to him in chapters 40-66. </a:t>
            </a:r>
          </a:p>
          <a:p>
            <a:pPr marL="571500" indent="-342900">
              <a:spcBef>
                <a:spcPts val="600"/>
              </a:spcBef>
            </a:pPr>
            <a:r>
              <a:rPr lang="en-US" dirty="0"/>
              <a:t>For this lesson I have divided chapter 39 into </a:t>
            </a:r>
            <a:r>
              <a:rPr lang="en-US" b="1" i="1" dirty="0"/>
              <a:t>three</a:t>
            </a:r>
            <a:r>
              <a:rPr lang="en-US" dirty="0"/>
              <a:t> parts:</a:t>
            </a:r>
          </a:p>
          <a:p>
            <a:pPr marL="914400" lvl="1" indent="-342900">
              <a:spcBef>
                <a:spcPts val="600"/>
              </a:spcBef>
            </a:pPr>
            <a:r>
              <a:rPr lang="en-US" dirty="0"/>
              <a:t>Reception of the Envoys </a:t>
            </a:r>
            <a:r>
              <a:rPr lang="en-US" dirty="0">
                <a:solidFill>
                  <a:srgbClr val="FFFF99"/>
                </a:solidFill>
              </a:rPr>
              <a:t>(39:1-2)</a:t>
            </a:r>
          </a:p>
          <a:p>
            <a:pPr marL="914400" lvl="1" indent="-342900">
              <a:spcBef>
                <a:spcPts val="600"/>
              </a:spcBef>
            </a:pPr>
            <a:r>
              <a:rPr lang="en-US" dirty="0"/>
              <a:t>Prophetic Interrogation </a:t>
            </a:r>
            <a:r>
              <a:rPr lang="en-US" dirty="0">
                <a:solidFill>
                  <a:srgbClr val="FFFF99"/>
                </a:solidFill>
              </a:rPr>
              <a:t>(39:3-4)</a:t>
            </a:r>
          </a:p>
          <a:p>
            <a:pPr marL="914400" lvl="1" indent="-342900">
              <a:spcBef>
                <a:spcPts val="600"/>
              </a:spcBef>
            </a:pPr>
            <a:r>
              <a:rPr lang="en-US" dirty="0"/>
              <a:t>Prophetic Denunciation </a:t>
            </a:r>
            <a:r>
              <a:rPr lang="en-US" dirty="0">
                <a:solidFill>
                  <a:srgbClr val="FFFF99"/>
                </a:solidFill>
              </a:rPr>
              <a:t>(39:5-8)</a:t>
            </a:r>
          </a:p>
        </p:txBody>
      </p:sp>
      <p:sp>
        <p:nvSpPr>
          <p:cNvPr id="4" name="TextBox 3">
            <a:extLst>
              <a:ext uri="{FF2B5EF4-FFF2-40B4-BE49-F238E27FC236}">
                <a16:creationId xmlns:a16="http://schemas.microsoft.com/office/drawing/2014/main" id="{491AF8F3-CBB7-52CF-1C18-DC1FB0362DD9}"/>
              </a:ext>
            </a:extLst>
          </p:cNvPr>
          <p:cNvSpPr txBox="1"/>
          <p:nvPr/>
        </p:nvSpPr>
        <p:spPr>
          <a:xfrm>
            <a:off x="0"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Mackay, John L.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A Study Commentary on Isaiah Volume I: Chapters 1-39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820–822)</a:t>
            </a:r>
          </a:p>
        </p:txBody>
      </p:sp>
    </p:spTree>
    <p:extLst>
      <p:ext uri="{BB962C8B-B14F-4D97-AF65-F5344CB8AC3E}">
        <p14:creationId xmlns:p14="http://schemas.microsoft.com/office/powerpoint/2010/main" val="952797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146598</TotalTime>
  <Words>3980</Words>
  <Application>Microsoft Office PowerPoint</Application>
  <PresentationFormat>On-screen Show (4:3)</PresentationFormat>
  <Paragraphs>165</Paragraphs>
  <Slides>31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Cambria</vt:lpstr>
      <vt:lpstr>Century Gothic</vt:lpstr>
      <vt:lpstr>Office Theme</vt:lpstr>
      <vt:lpstr>2_Office Theme</vt:lpstr>
      <vt:lpstr>Highlights     From the  Book of  Isaiah</vt:lpstr>
      <vt:lpstr>Outline of the Book of Isaiah</vt:lpstr>
      <vt:lpstr>Hezekiah’s Healing (38:21-22)</vt:lpstr>
      <vt:lpstr>PowerPoint Presentation</vt:lpstr>
      <vt:lpstr>PowerPoint Presentation</vt:lpstr>
      <vt:lpstr>PowerPoint Presentation</vt:lpstr>
      <vt:lpstr>Outline of the Book of Isaiah</vt:lpstr>
      <vt:lpstr>A Visit From the Envoys of Babylon (39:1-8)</vt:lpstr>
      <vt:lpstr>A Visit From the Envoys of Babylon (39:1-8)</vt:lpstr>
      <vt:lpstr>Reception of the Envoys (39:1-2)</vt:lpstr>
      <vt:lpstr>PowerPoint Presentation</vt:lpstr>
      <vt:lpstr>PowerPoint Presentation</vt:lpstr>
      <vt:lpstr>The Ancient Near East</vt:lpstr>
      <vt:lpstr>PowerPoint Presentation</vt:lpstr>
      <vt:lpstr>PowerPoint Presentation</vt:lpstr>
      <vt:lpstr>PowerPoint Presentation</vt:lpstr>
      <vt:lpstr>PowerPoint Presentation</vt:lpstr>
      <vt:lpstr>Prophetic Interrogation (39:3-4)</vt:lpstr>
      <vt:lpstr>PowerPoint Presentation</vt:lpstr>
      <vt:lpstr>PowerPoint Presentation</vt:lpstr>
      <vt:lpstr>PowerPoint Presentation</vt:lpstr>
      <vt:lpstr>Prophetic Denunciation (39:5-8)</vt:lpstr>
      <vt:lpstr>PowerPoint Presentation</vt:lpstr>
      <vt:lpstr>PowerPoint Presentation</vt:lpstr>
      <vt:lpstr>PowerPoint Presentation</vt:lpstr>
      <vt:lpstr>PowerPoint Presentation</vt:lpstr>
      <vt:lpstr>PowerPoint Presentation</vt:lpstr>
      <vt:lpstr>PowerPoint Presentation</vt:lpstr>
      <vt:lpstr>Next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the  Book of  Isaiah</dc:title>
  <dc:creator>Robert Connolly</dc:creator>
  <cp:lastModifiedBy>Robert Connolly</cp:lastModifiedBy>
  <cp:revision>1920</cp:revision>
  <cp:lastPrinted>2023-10-29T13:52:32Z</cp:lastPrinted>
  <dcterms:created xsi:type="dcterms:W3CDTF">2022-12-04T03:23:23Z</dcterms:created>
  <dcterms:modified xsi:type="dcterms:W3CDTF">2023-10-30T01:41:25Z</dcterms:modified>
</cp:coreProperties>
</file>