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6"/>
  </p:notesMasterIdLst>
  <p:handoutMasterIdLst>
    <p:handoutMasterId r:id="rId37"/>
  </p:handoutMasterIdLst>
  <p:sldIdLst>
    <p:sldId id="5102" r:id="rId3"/>
    <p:sldId id="5107" r:id="rId4"/>
    <p:sldId id="5103" r:id="rId5"/>
    <p:sldId id="5108" r:id="rId6"/>
    <p:sldId id="5104" r:id="rId7"/>
    <p:sldId id="5113" r:id="rId8"/>
    <p:sldId id="5116" r:id="rId9"/>
    <p:sldId id="5117" r:id="rId10"/>
    <p:sldId id="5141" r:id="rId11"/>
    <p:sldId id="5105" r:id="rId12"/>
    <p:sldId id="5119" r:id="rId13"/>
    <p:sldId id="5120" r:id="rId14"/>
    <p:sldId id="5106" r:id="rId15"/>
    <p:sldId id="5121" r:id="rId16"/>
    <p:sldId id="5122" r:id="rId17"/>
    <p:sldId id="5123" r:id="rId18"/>
    <p:sldId id="5124" r:id="rId19"/>
    <p:sldId id="5125" r:id="rId20"/>
    <p:sldId id="5131" r:id="rId21"/>
    <p:sldId id="5132" r:id="rId22"/>
    <p:sldId id="5109" r:id="rId23"/>
    <p:sldId id="5110" r:id="rId24"/>
    <p:sldId id="5111" r:id="rId25"/>
    <p:sldId id="5133" r:id="rId26"/>
    <p:sldId id="5134" r:id="rId27"/>
    <p:sldId id="5135" r:id="rId28"/>
    <p:sldId id="5136" r:id="rId29"/>
    <p:sldId id="5137" r:id="rId30"/>
    <p:sldId id="5138" r:id="rId31"/>
    <p:sldId id="5112" r:id="rId32"/>
    <p:sldId id="5139" r:id="rId33"/>
    <p:sldId id="5140" r:id="rId34"/>
    <p:sldId id="5142" r:id="rId3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a:srgbClr val="F4B183"/>
    <a:srgbClr val="9999FF"/>
    <a:srgbClr val="000066"/>
    <a:srgbClr val="333399"/>
    <a:srgbClr val="6600FF"/>
    <a:srgbClr val="6600CC"/>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7" autoAdjust="0"/>
    <p:restoredTop sz="94800" autoAdjust="0"/>
  </p:normalViewPr>
  <p:slideViewPr>
    <p:cSldViewPr snapToGrid="0">
      <p:cViewPr varScale="1">
        <p:scale>
          <a:sx n="153" d="100"/>
          <a:sy n="153" d="100"/>
        </p:scale>
        <p:origin x="1276" y="116"/>
      </p:cViewPr>
      <p:guideLst/>
    </p:cSldViewPr>
  </p:slideViewPr>
  <p:notesTextViewPr>
    <p:cViewPr>
      <p:scale>
        <a:sx n="1" d="1"/>
        <a:sy n="1" d="1"/>
      </p:scale>
      <p:origin x="0" y="0"/>
    </p:cViewPr>
  </p:notesTextViewPr>
  <p:sorterViewPr>
    <p:cViewPr>
      <p:scale>
        <a:sx n="100" d="100"/>
        <a:sy n="100" d="100"/>
      </p:scale>
      <p:origin x="0" y="-53048"/>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3/26/2024</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3/26/2024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1674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091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1464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6033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4027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147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6500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3521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5961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8068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3/26/2024</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3/26/2024</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3/26/2024</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3/26/2024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3/26/2024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3/26/2024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3/26/2024</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3/26/2024</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3/26/2024</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3/26/2024</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3/26/2024</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3/26/2024</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3/26/2024</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3/26/2024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bible.art/gallery/isaiah-54:12"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10868E-501A-B3AC-879B-4BA5E7490913}"/>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C77ADF21-91E4-2BC4-B5F4-46C1B8934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FBF37B7A-9C7E-BE67-E125-9B9C2606E9FD}"/>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3AC9EE1D-6164-F8F5-1483-3A0FFBC47427}"/>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7923F8-27B9-0DA1-B747-A97538E7C50F}"/>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6660666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2"/>
            <a:ext cx="9144000" cy="1330038"/>
          </a:xfrm>
        </p:spPr>
        <p:txBody>
          <a:bodyPr>
            <a:noAutofit/>
          </a:bodyPr>
          <a:lstStyle/>
          <a:p>
            <a:pPr marL="458788" indent="-458788"/>
            <a:r>
              <a:rPr lang="en-US" sz="4400" dirty="0">
                <a:effectLst>
                  <a:outerShdw blurRad="38100" dist="38100" dir="2700000" algn="tl">
                    <a:srgbClr val="000000"/>
                  </a:outerShdw>
                </a:effectLst>
              </a:rPr>
              <a:t>The Blessedness of the City’s Inhabitants (54:13-14)</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1704109"/>
            <a:ext cx="8441574" cy="5120640"/>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54:13</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All your children will be followers of the LORD, [and great will be the peace of your sons.].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14</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 will be reestablished when I vindicate you. You will not experience oppression; indeed, you will not be afraid. You will not be terrified, for nothing frightening will come near you. </a:t>
            </a:r>
          </a:p>
        </p:txBody>
      </p:sp>
    </p:spTree>
    <p:extLst>
      <p:ext uri="{BB962C8B-B14F-4D97-AF65-F5344CB8AC3E}">
        <p14:creationId xmlns:p14="http://schemas.microsoft.com/office/powerpoint/2010/main" val="52578379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5"/>
            <a:ext cx="9144000" cy="88945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54:13</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All your children will be followers of the LORD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[and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great</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will be the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peace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of your sons.].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11068" y="951807"/>
            <a:ext cx="8695268" cy="5677593"/>
          </a:xfrm>
        </p:spPr>
        <p:txBody>
          <a:bodyPr>
            <a:normAutofit fontScale="85000" lnSpcReduction="20000"/>
          </a:bodyPr>
          <a:lstStyle/>
          <a:p>
            <a:r>
              <a:rPr lang="en-US" dirty="0">
                <a:effectLst>
                  <a:outerShdw blurRad="38100" dist="38100" dir="2700000" algn="tl">
                    <a:srgbClr val="000000"/>
                  </a:outerShdw>
                </a:effectLst>
              </a:rPr>
              <a:t>The LORD’s achievement culminates not in the </a:t>
            </a:r>
            <a:r>
              <a:rPr lang="en-US" b="1" i="1" dirty="0">
                <a:effectLst>
                  <a:outerShdw blurRad="38100" dist="38100" dir="2700000" algn="tl">
                    <a:srgbClr val="000000"/>
                  </a:outerShdw>
                </a:effectLst>
              </a:rPr>
              <a:t>economic</a:t>
            </a:r>
            <a:r>
              <a:rPr lang="en-US" dirty="0">
                <a:effectLst>
                  <a:outerShdw blurRad="38100" dist="38100" dir="2700000" algn="tl">
                    <a:srgbClr val="000000"/>
                  </a:outerShdw>
                </a:effectLst>
              </a:rPr>
              <a:t> or </a:t>
            </a:r>
            <a:r>
              <a:rPr lang="en-US" b="1" i="1" dirty="0">
                <a:effectLst>
                  <a:outerShdw blurRad="38100" dist="38100" dir="2700000" algn="tl">
                    <a:srgbClr val="000000"/>
                  </a:outerShdw>
                </a:effectLst>
              </a:rPr>
              <a:t>political</a:t>
            </a:r>
            <a:r>
              <a:rPr lang="en-US" dirty="0">
                <a:effectLst>
                  <a:outerShdw blurRad="38100" dist="38100" dir="2700000" algn="tl">
                    <a:srgbClr val="000000"/>
                  </a:outerShdw>
                </a:effectLst>
              </a:rPr>
              <a:t> glory of the city, but in the </a:t>
            </a:r>
            <a:r>
              <a:rPr lang="en-US" b="1" i="1" dirty="0">
                <a:effectLst>
                  <a:outerShdw blurRad="38100" dist="38100" dir="2700000" algn="tl">
                    <a:srgbClr val="000000"/>
                  </a:outerShdw>
                </a:effectLst>
              </a:rPr>
              <a:t>spiritual</a:t>
            </a:r>
            <a:r>
              <a:rPr lang="en-US" dirty="0">
                <a:effectLst>
                  <a:outerShdw blurRad="38100" dist="38100" dir="2700000" algn="tl">
                    <a:srgbClr val="000000"/>
                  </a:outerShdw>
                </a:effectLst>
              </a:rPr>
              <a:t> reformation of those who had been rebellious children (cf. 1:2). </a:t>
            </a:r>
          </a:p>
          <a:p>
            <a:r>
              <a:rPr lang="en-US" dirty="0">
                <a:effectLst>
                  <a:outerShdw blurRad="38100" dist="38100" dir="2700000" algn="tl">
                    <a:srgbClr val="000000"/>
                  </a:outerShdw>
                </a:effectLst>
              </a:rPr>
              <a:t>Now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All your children will be followers of the LORD</a:t>
            </a:r>
            <a:r>
              <a:rPr lang="en-US" dirty="0">
                <a:effectLst>
                  <a:outerShdw blurRad="38100" dist="38100" dir="2700000" algn="tl">
                    <a:srgbClr val="000000"/>
                  </a:outerShdw>
                </a:effectLst>
              </a:rPr>
              <a:t>”), and in this they will be like the Servant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 makes me alert so I can listen attentively as disciples do</a:t>
            </a:r>
            <a:r>
              <a:rPr lang="en-US" dirty="0">
                <a:effectLst>
                  <a:outerShdw blurRad="38100" dist="38100" dir="2700000" algn="tl">
                    <a:srgbClr val="000000"/>
                  </a:outerShdw>
                </a:effectLst>
              </a:rPr>
              <a:t>” Isaiah 50:4). </a:t>
            </a:r>
          </a:p>
          <a:p>
            <a:r>
              <a:rPr lang="en-US" dirty="0">
                <a:effectLst>
                  <a:outerShdw blurRad="38100" dist="38100" dir="2700000" algn="tl">
                    <a:srgbClr val="000000"/>
                  </a:outerShdw>
                </a:effectLst>
              </a:rPr>
              <a:t>God will instruct them in his ways, and they will live according to his stated will:</a:t>
            </a:r>
          </a:p>
          <a:p>
            <a:pPr lvl="1"/>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will put my law within them and write it on their hearts and minds. I will be their God and they will be my people. </a:t>
            </a:r>
            <a:r>
              <a:rPr lang="en-US" dirty="0">
                <a:effectLst>
                  <a:outerShdw blurRad="38100" dist="38100" dir="2700000" algn="tl">
                    <a:srgbClr val="000000"/>
                  </a:outerShdw>
                </a:effectLst>
              </a:rPr>
              <a:t>(Jer 31:33)</a:t>
            </a:r>
          </a:p>
          <a:p>
            <a:pPr lvl="1"/>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It is written in the prophets, “And they will all be taught by God.” </a:t>
            </a:r>
            <a:r>
              <a:rPr lang="en-US" dirty="0">
                <a:effectLst>
                  <a:outerShdw blurRad="38100" dist="38100" dir="2700000" algn="tl">
                    <a:srgbClr val="000000"/>
                  </a:outerShdw>
                </a:effectLst>
              </a:rPr>
              <a:t>(John 6:45). </a:t>
            </a:r>
          </a:p>
          <a:p>
            <a:r>
              <a:rPr lang="en-US" dirty="0">
                <a:effectLst>
                  <a:outerShdw blurRad="38100" dist="38100" dir="2700000" algn="tl">
                    <a:srgbClr val="000000"/>
                  </a:outerShdw>
                </a:effectLst>
              </a:rPr>
              <a:t>Through their knowledge and practice of the divine word those who have become citizens of the heavenly city will personally enjoy the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great … peace</a:t>
            </a:r>
            <a:r>
              <a:rPr lang="en-US" dirty="0">
                <a:effectLst>
                  <a:outerShdw blurRad="38100" dist="38100" dir="2700000" algn="tl">
                    <a:srgbClr val="000000"/>
                  </a:outerShdw>
                </a:effectLst>
              </a:rPr>
              <a:t>” purchased for them by the Servant.</a:t>
            </a:r>
          </a:p>
          <a:p>
            <a:r>
              <a:rPr lang="en-US" dirty="0">
                <a:effectLst>
                  <a:outerShdw blurRad="38100" dist="38100" dir="2700000" algn="tl">
                    <a:srgbClr val="000000"/>
                  </a:outerShdw>
                </a:effectLst>
              </a:rPr>
              <a:t>Anything that might mar their fellowship with one another and/or with the LORD himself will be absent.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rPr>
              <a:t>Mackay, John L. – </a:t>
            </a:r>
            <a:r>
              <a:rPr lang="en-US" sz="1800" i="1" dirty="0">
                <a:solidFill>
                  <a:prstClr val="white"/>
                </a:solidFill>
              </a:rPr>
              <a:t>A Study Commentary on Isaiah Volume 2: Chapters 40-66 </a:t>
            </a:r>
            <a:r>
              <a:rPr lang="en-US" sz="1800" dirty="0">
                <a:solidFill>
                  <a:prstClr val="white"/>
                </a:solidFill>
              </a:rPr>
              <a:t>– </a:t>
            </a:r>
            <a:r>
              <a:rPr lang="en-US" sz="1800" dirty="0">
                <a:solidFill>
                  <a:schemeClr val="bg1"/>
                </a:solidFill>
              </a:rPr>
              <a:t>p. 382.</a:t>
            </a:r>
          </a:p>
        </p:txBody>
      </p:sp>
    </p:spTree>
    <p:extLst>
      <p:ext uri="{BB962C8B-B14F-4D97-AF65-F5344CB8AC3E}">
        <p14:creationId xmlns:p14="http://schemas.microsoft.com/office/powerpoint/2010/main" val="15665664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5"/>
            <a:ext cx="9144000" cy="113052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54:14</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 will be reestablished when I vindicate you.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You will not experience oppression</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indeed, you will not be afraid. You will not be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terrified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nothing frightening will come near you.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11068" y="1325879"/>
            <a:ext cx="8695268" cy="5274425"/>
          </a:xfrm>
        </p:spPr>
        <p:txBody>
          <a:bodyPr>
            <a:normAutofit fontScale="85000" lnSpcReduction="10000"/>
          </a:bodyPr>
          <a:lstStyle/>
          <a:p>
            <a:r>
              <a:rPr lang="en-US" dirty="0">
                <a:effectLst>
                  <a:outerShdw blurRad="38100" dist="38100" dir="2700000" algn="tl">
                    <a:srgbClr val="000000"/>
                  </a:outerShdw>
                </a:effectLst>
              </a:rPr>
              <a:t>The LORD now turns from setting out the future glory of Zion to describing how he will </a:t>
            </a:r>
            <a:r>
              <a:rPr lang="en-US" b="1" i="1" dirty="0">
                <a:effectLst>
                  <a:outerShdw blurRad="38100" dist="38100" dir="2700000" algn="tl">
                    <a:srgbClr val="000000"/>
                  </a:outerShdw>
                </a:effectLst>
              </a:rPr>
              <a:t>protect</a:t>
            </a:r>
            <a:r>
              <a:rPr lang="en-US" dirty="0">
                <a:effectLst>
                  <a:outerShdw blurRad="38100" dist="38100" dir="2700000" algn="tl">
                    <a:srgbClr val="000000"/>
                  </a:outerShdw>
                </a:effectLst>
              </a:rPr>
              <a:t> his people from </a:t>
            </a:r>
            <a:r>
              <a:rPr lang="en-US" b="1" i="1" dirty="0">
                <a:effectLst>
                  <a:outerShdw blurRad="38100" dist="38100" dir="2700000" algn="tl">
                    <a:srgbClr val="000000"/>
                  </a:outerShdw>
                </a:effectLst>
              </a:rPr>
              <a:t>all</a:t>
            </a:r>
            <a:r>
              <a:rPr lang="en-US" dirty="0">
                <a:effectLst>
                  <a:outerShdw blurRad="38100" dist="38100" dir="2700000" algn="tl">
                    <a:srgbClr val="000000"/>
                  </a:outerShdw>
                </a:effectLst>
              </a:rPr>
              <a:t> adversaries. </a:t>
            </a:r>
          </a:p>
          <a:p>
            <a:r>
              <a:rPr lang="en-US"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 will not experience oppression</a:t>
            </a:r>
            <a:r>
              <a:rPr lang="en-US" dirty="0">
                <a:effectLst>
                  <a:outerShdw blurRad="38100" dist="38100" dir="2700000" algn="tl">
                    <a:srgbClr val="000000"/>
                  </a:outerShdw>
                </a:effectLst>
              </a:rPr>
              <a:t>” vividly describes what is guaranteed. </a:t>
            </a:r>
          </a:p>
          <a:p>
            <a:r>
              <a:rPr lang="en-US" dirty="0">
                <a:effectLst>
                  <a:outerShdw blurRad="38100" dist="38100" dir="2700000" algn="tl">
                    <a:srgbClr val="000000"/>
                  </a:outerShdw>
                </a:effectLst>
              </a:rPr>
              <a:t>“</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Oppression</a:t>
            </a:r>
            <a:r>
              <a:rPr lang="en-US" dirty="0">
                <a:effectLst>
                  <a:outerShdw blurRad="38100" dist="38100" dir="2700000" algn="tl">
                    <a:srgbClr val="000000"/>
                  </a:outerShdw>
                </a:effectLst>
              </a:rPr>
              <a:t>” is the internal disruption of social harmony through the misuse of power. </a:t>
            </a:r>
          </a:p>
          <a:p>
            <a:r>
              <a:rPr lang="en-US" dirty="0">
                <a:effectLst>
                  <a:outerShdw blurRad="38100" dist="38100" dir="2700000" algn="tl">
                    <a:srgbClr val="000000"/>
                  </a:outerShdw>
                </a:effectLst>
              </a:rPr>
              <a:t>This will not happen in that city, because God’s presence with them will ensure the removal of every source of disturbance. </a:t>
            </a:r>
          </a:p>
          <a:p>
            <a:r>
              <a:rPr lang="en-US"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terrified</a:t>
            </a:r>
            <a:r>
              <a:rPr lang="en-US" dirty="0">
                <a:effectLst>
                  <a:outerShdw blurRad="38100" dist="38100" dir="2700000" algn="tl">
                    <a:srgbClr val="000000"/>
                  </a:outerShdw>
                </a:effectLst>
              </a:rPr>
              <a:t>” here it is used of extreme emotional agitation which undermines an individual’s mental and social health.</a:t>
            </a:r>
          </a:p>
          <a:p>
            <a:r>
              <a:rPr lang="en-US" dirty="0">
                <a:effectLst>
                  <a:outerShdw blurRad="38100" dist="38100" dir="2700000" algn="tl">
                    <a:srgbClr val="000000"/>
                  </a:outerShdw>
                </a:effectLst>
              </a:rPr>
              <a:t>All that might cause such an experience in the life of the city – whether from within or without – will be banished.</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rPr>
              <a:t>Mackay, John L. – </a:t>
            </a:r>
            <a:r>
              <a:rPr lang="en-US" sz="1800" i="1" dirty="0">
                <a:solidFill>
                  <a:prstClr val="white"/>
                </a:solidFill>
              </a:rPr>
              <a:t>A Study Commentary on Isaiah Volume 2: Chapters 40-66 </a:t>
            </a:r>
            <a:r>
              <a:rPr lang="en-US" sz="1800" dirty="0">
                <a:solidFill>
                  <a:prstClr val="white"/>
                </a:solidFill>
              </a:rPr>
              <a:t>– </a:t>
            </a:r>
            <a:r>
              <a:rPr lang="en-US" sz="1800" dirty="0">
                <a:solidFill>
                  <a:schemeClr val="bg1"/>
                </a:solidFill>
              </a:rPr>
              <a:t>p. 384.</a:t>
            </a:r>
          </a:p>
        </p:txBody>
      </p:sp>
    </p:spTree>
    <p:extLst>
      <p:ext uri="{BB962C8B-B14F-4D97-AF65-F5344CB8AC3E}">
        <p14:creationId xmlns:p14="http://schemas.microsoft.com/office/powerpoint/2010/main" val="14976758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1433948"/>
          </a:xfrm>
        </p:spPr>
        <p:txBody>
          <a:bodyPr>
            <a:noAutofit/>
          </a:bodyPr>
          <a:lstStyle/>
          <a:p>
            <a:pPr marL="458788" indent="-458788"/>
            <a:r>
              <a:rPr lang="en-US" sz="4400" dirty="0">
                <a:effectLst>
                  <a:outerShdw blurRad="38100" dist="38100" dir="2700000" algn="tl">
                    <a:srgbClr val="000000"/>
                  </a:outerShdw>
                </a:effectLst>
              </a:rPr>
              <a:t>The Security and Stability of the City (54:15-17)</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1641764"/>
            <a:ext cx="8441574" cy="5182986"/>
          </a:xfrm>
        </p:spPr>
        <p:txBody>
          <a:bodyPr>
            <a:normAutofit lnSpcReduction="10000"/>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54:15</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If anyone dares to challenge you, it will not be my doing! Whoever tries to challenge you will be defeated.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16</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I create the craftsman, who fans the coals into a fire and forges a weapon. I create the destroyer so he might devastate.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17</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No weapon forged to be used against you will succeed; you will refute everyone who tries to accuse you. This is what the LORD will do for his servants – I will vindicate them,” says the LORD. </a:t>
            </a:r>
          </a:p>
        </p:txBody>
      </p:sp>
    </p:spTree>
    <p:extLst>
      <p:ext uri="{BB962C8B-B14F-4D97-AF65-F5344CB8AC3E}">
        <p14:creationId xmlns:p14="http://schemas.microsoft.com/office/powerpoint/2010/main" val="201735830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5"/>
            <a:ext cx="9144000" cy="88945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54:15</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If anyone dares to challenge you, it will not be my doing! Whoever tries to challenge you will be defeated.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11068" y="1130531"/>
            <a:ext cx="8695268" cy="5498869"/>
          </a:xfrm>
        </p:spPr>
        <p:txBody>
          <a:bodyPr>
            <a:normAutofit/>
          </a:bodyPr>
          <a:lstStyle/>
          <a:p>
            <a:r>
              <a:rPr lang="en-US" dirty="0">
                <a:effectLst>
                  <a:outerShdw blurRad="38100" dist="38100" dir="2700000" algn="tl">
                    <a:srgbClr val="000000"/>
                  </a:outerShdw>
                </a:effectLst>
              </a:rPr>
              <a:t>The reason why terror will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come to the people now is the very same reason why it </a:t>
            </a:r>
            <a:r>
              <a:rPr lang="en-US" b="1" i="1" dirty="0">
                <a:effectLst>
                  <a:outerShdw blurRad="38100" dist="38100" dir="2700000" algn="tl">
                    <a:srgbClr val="000000"/>
                  </a:outerShdw>
                </a:effectLst>
              </a:rPr>
              <a:t>came</a:t>
            </a:r>
            <a:r>
              <a:rPr lang="en-US" dirty="0">
                <a:effectLst>
                  <a:outerShdw blurRad="38100" dist="38100" dir="2700000" algn="tl">
                    <a:srgbClr val="000000"/>
                  </a:outerShdw>
                </a:effectLst>
              </a:rPr>
              <a:t> to them in the first place: the lordship of God in history. </a:t>
            </a:r>
          </a:p>
          <a:p>
            <a:r>
              <a:rPr lang="en-US" dirty="0">
                <a:effectLst>
                  <a:outerShdw blurRad="38100" dist="38100" dir="2700000" algn="tl">
                    <a:srgbClr val="000000"/>
                  </a:outerShdw>
                </a:effectLst>
              </a:rPr>
              <a:t>Just as the Assyrians did not come as an accident of history, neither will the survival of the people of Israel with their faith and identity strengthened be an accident. </a:t>
            </a:r>
          </a:p>
          <a:p>
            <a:r>
              <a:rPr lang="en-US" dirty="0">
                <a:effectLst>
                  <a:outerShdw blurRad="38100" dist="38100" dir="2700000" algn="tl">
                    <a:srgbClr val="000000"/>
                  </a:outerShdw>
                </a:effectLst>
              </a:rPr>
              <a:t>Any trouble that comes to them, will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be a result of God’s judgment. </a:t>
            </a:r>
          </a:p>
          <a:p>
            <a:r>
              <a:rPr lang="en-US" dirty="0">
                <a:effectLst>
                  <a:outerShdw blurRad="38100" dist="38100" dir="2700000" algn="tl">
                    <a:srgbClr val="000000"/>
                  </a:outerShdw>
                </a:effectLst>
              </a:rPr>
              <a:t>And yet, we still live in a </a:t>
            </a:r>
            <a:r>
              <a:rPr lang="en-US" b="1" i="1" dirty="0">
                <a:effectLst>
                  <a:outerShdw blurRad="38100" dist="38100" dir="2700000" algn="tl">
                    <a:srgbClr val="000000"/>
                  </a:outerShdw>
                </a:effectLst>
              </a:rPr>
              <a:t>fallen world </a:t>
            </a:r>
            <a:r>
              <a:rPr lang="en-US" dirty="0">
                <a:effectLst>
                  <a:outerShdw blurRad="38100" dist="38100" dir="2700000" algn="tl">
                    <a:srgbClr val="000000"/>
                  </a:outerShdw>
                </a:effectLst>
              </a:rPr>
              <a:t>where trouble comes to </a:t>
            </a:r>
            <a:r>
              <a:rPr lang="en-US" b="1" i="1" dirty="0">
                <a:effectLst>
                  <a:outerShdw blurRad="38100" dist="38100" dir="2700000" algn="tl">
                    <a:srgbClr val="000000"/>
                  </a:outerShdw>
                </a:effectLst>
              </a:rPr>
              <a:t>all</a:t>
            </a:r>
            <a:r>
              <a:rPr lang="en-US" dirty="0">
                <a:effectLst>
                  <a:outerShdw blurRad="38100" dist="38100" dir="2700000" algn="tl">
                    <a:srgbClr val="000000"/>
                  </a:outerShdw>
                </a:effectLst>
              </a:rPr>
              <a:t> people.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429-430).</a:t>
            </a:r>
          </a:p>
        </p:txBody>
      </p:sp>
    </p:spTree>
    <p:extLst>
      <p:ext uri="{BB962C8B-B14F-4D97-AF65-F5344CB8AC3E}">
        <p14:creationId xmlns:p14="http://schemas.microsoft.com/office/powerpoint/2010/main" val="320416869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5"/>
            <a:ext cx="9144000" cy="88945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54:15</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If anyone dares to challenge you, it will not be my doing! Whoever tries to challenge you will be defeated.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043247"/>
            <a:ext cx="8870834" cy="5498869"/>
          </a:xfrm>
        </p:spPr>
        <p:txBody>
          <a:bodyPr>
            <a:normAutofit lnSpcReduction="10000"/>
          </a:bodyPr>
          <a:lstStyle/>
          <a:p>
            <a:r>
              <a:rPr lang="en-US" dirty="0">
                <a:effectLst>
                  <a:outerShdw blurRad="38100" dist="38100" dir="2700000" algn="tl">
                    <a:srgbClr val="000000"/>
                  </a:outerShdw>
                </a:effectLst>
              </a:rPr>
              <a:t>But those who decide to make trouble for the people of God better think twice!</a:t>
            </a:r>
          </a:p>
          <a:p>
            <a:r>
              <a:rPr lang="en-US" dirty="0">
                <a:effectLst>
                  <a:outerShdw blurRad="38100" dist="38100" dir="2700000" algn="tl">
                    <a:srgbClr val="000000"/>
                  </a:outerShdw>
                </a:effectLst>
              </a:rPr>
              <a:t>God does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promise us that trouble will not come. </a:t>
            </a:r>
          </a:p>
          <a:p>
            <a:r>
              <a:rPr lang="en-US" dirty="0">
                <a:effectLst>
                  <a:outerShdw blurRad="38100" dist="38100" dir="2700000" algn="tl">
                    <a:srgbClr val="000000"/>
                  </a:outerShdw>
                </a:effectLst>
              </a:rPr>
              <a:t>Indeed, Jesus promised his disciples just the </a:t>
            </a:r>
            <a:r>
              <a:rPr lang="en-US" b="1" i="1" dirty="0">
                <a:effectLst>
                  <a:outerShdw blurRad="38100" dist="38100" dir="2700000" algn="tl">
                    <a:srgbClr val="000000"/>
                  </a:outerShdw>
                </a:effectLst>
              </a:rPr>
              <a:t>opposite</a:t>
            </a:r>
            <a:r>
              <a:rPr lang="en-US" dirty="0">
                <a:effectLst>
                  <a:outerShdw blurRad="38100" dist="38100" dir="2700000" algn="tl">
                    <a:srgbClr val="000000"/>
                  </a:outerShdw>
                </a:effectLst>
              </a:rPr>
              <a:t> (Matt 10:25), and both Peter (1 Pet 4:12) and Paul (Rom 8:17) echoed that teaching. </a:t>
            </a:r>
          </a:p>
          <a:p>
            <a:r>
              <a:rPr lang="en-US" dirty="0">
                <a:effectLst>
                  <a:outerShdw blurRad="38100" dist="38100" dir="2700000" algn="tl">
                    <a:srgbClr val="000000"/>
                  </a:outerShdw>
                </a:effectLst>
              </a:rPr>
              <a:t>But he </a:t>
            </a:r>
            <a:r>
              <a:rPr lang="en-US" b="1" i="1" dirty="0">
                <a:effectLst>
                  <a:outerShdw blurRad="38100" dist="38100" dir="2700000" algn="tl">
                    <a:srgbClr val="000000"/>
                  </a:outerShdw>
                </a:effectLst>
              </a:rPr>
              <a:t>does</a:t>
            </a:r>
            <a:r>
              <a:rPr lang="en-US" dirty="0">
                <a:effectLst>
                  <a:outerShdw blurRad="38100" dist="38100" dir="2700000" algn="tl">
                    <a:srgbClr val="000000"/>
                  </a:outerShdw>
                </a:effectLst>
              </a:rPr>
              <a:t> promise his presence in the trouble, and he promises us that he will not allow it to tear us from his embrace. </a:t>
            </a:r>
          </a:p>
          <a:p>
            <a:r>
              <a:rPr lang="en-US" dirty="0">
                <a:effectLst>
                  <a:outerShdw blurRad="38100" dist="38100" dir="2700000" algn="tl">
                    <a:srgbClr val="000000"/>
                  </a:outerShdw>
                </a:effectLst>
              </a:rPr>
              <a:t>Those who make the trouble have another kind of assurance: they will fall and the fall will be great.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429-430).</a:t>
            </a:r>
          </a:p>
        </p:txBody>
      </p:sp>
    </p:spTree>
    <p:extLst>
      <p:ext uri="{BB962C8B-B14F-4D97-AF65-F5344CB8AC3E}">
        <p14:creationId xmlns:p14="http://schemas.microsoft.com/office/powerpoint/2010/main" val="70387963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5"/>
            <a:ext cx="9144000" cy="88945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54:16</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 create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craftsman, who fans the coals into a fire and forges a weapon.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 create the destroyer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so he might devastate.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3" y="943495"/>
            <a:ext cx="9143999" cy="5665123"/>
          </a:xfrm>
        </p:spPr>
        <p:txBody>
          <a:bodyPr>
            <a:normAutofit fontScale="92500" lnSpcReduction="20000"/>
          </a:bodyPr>
          <a:lstStyle/>
          <a:p>
            <a:r>
              <a:rPr lang="en-US" dirty="0">
                <a:effectLst>
                  <a:outerShdw blurRad="38100" dist="38100" dir="2700000" algn="tl">
                    <a:srgbClr val="000000"/>
                  </a:outerShdw>
                </a:effectLst>
              </a:rPr>
              <a:t>Since God is the Creator who creates not only the warrior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destroyer</a:t>
            </a:r>
            <a:r>
              <a:rPr lang="en-US" dirty="0">
                <a:effectLst>
                  <a:outerShdw blurRad="38100" dist="38100" dir="2700000" algn="tl">
                    <a:srgbClr val="000000"/>
                  </a:outerShdw>
                </a:effectLst>
              </a:rPr>
              <a:t>”) but the weapon in his hand, and not only the weapon but even the blacksmith who made the weapon.</a:t>
            </a:r>
          </a:p>
          <a:p>
            <a:r>
              <a:rPr lang="en-US" dirty="0">
                <a:effectLst>
                  <a:outerShdw blurRad="38100" dist="38100" dir="2700000" algn="tl">
                    <a:srgbClr val="000000"/>
                  </a:outerShdw>
                </a:effectLst>
              </a:rPr>
              <a:t>We should not think that </a:t>
            </a:r>
            <a:r>
              <a:rPr lang="en-US" b="1" i="1" dirty="0">
                <a:effectLst>
                  <a:outerShdw blurRad="38100" dist="38100" dir="2700000" algn="tl">
                    <a:srgbClr val="000000"/>
                  </a:outerShdw>
                </a:effectLst>
              </a:rPr>
              <a:t>anything</a:t>
            </a:r>
            <a:r>
              <a:rPr lang="en-US" dirty="0">
                <a:effectLst>
                  <a:outerShdw blurRad="38100" dist="38100" dir="2700000" algn="tl">
                    <a:srgbClr val="000000"/>
                  </a:outerShdw>
                </a:effectLst>
              </a:rPr>
              <a:t> can come to us that will contradict God’s purposes for us. </a:t>
            </a:r>
          </a:p>
          <a:p>
            <a:r>
              <a:rPr lang="en-US" dirty="0">
                <a:effectLst>
                  <a:outerShdw blurRad="38100" dist="38100" dir="2700000" algn="tl">
                    <a:srgbClr val="000000"/>
                  </a:outerShdw>
                </a:effectLst>
              </a:rPr>
              <a:t>Isaiah is saying that </a:t>
            </a:r>
            <a:r>
              <a:rPr lang="en-US" b="1" i="1" dirty="0">
                <a:effectLst>
                  <a:outerShdw blurRad="38100" dist="38100" dir="2700000" algn="tl">
                    <a:srgbClr val="000000"/>
                  </a:outerShdw>
                </a:effectLst>
              </a:rPr>
              <a:t>no part </a:t>
            </a:r>
            <a:r>
              <a:rPr lang="en-US" dirty="0">
                <a:effectLst>
                  <a:outerShdw blurRad="38100" dist="38100" dir="2700000" algn="tl">
                    <a:srgbClr val="000000"/>
                  </a:outerShdw>
                </a:effectLst>
              </a:rPr>
              <a:t>of the universe is exempt from the purposes of God. </a:t>
            </a:r>
          </a:p>
          <a:p>
            <a:r>
              <a:rPr lang="en-US" dirty="0">
                <a:effectLst>
                  <a:outerShdw blurRad="38100" dist="38100" dir="2700000" algn="tl">
                    <a:srgbClr val="000000"/>
                  </a:outerShdw>
                </a:effectLst>
              </a:rPr>
              <a:t>The phrase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create </a:t>
            </a:r>
            <a:r>
              <a:rPr lang="en-US" dirty="0">
                <a:effectLst>
                  <a:outerShdw blurRad="38100" dist="38100" dir="2700000" algn="tl">
                    <a:srgbClr val="000000"/>
                  </a:outerShdw>
                </a:effectLst>
              </a:rPr>
              <a:t>”, used twice in this verse, drive this point home. </a:t>
            </a:r>
          </a:p>
          <a:p>
            <a:r>
              <a:rPr lang="en-US" dirty="0">
                <a:effectLst>
                  <a:outerShdw blurRad="38100" dist="38100" dir="2700000" algn="tl">
                    <a:srgbClr val="000000"/>
                  </a:outerShdw>
                </a:effectLst>
              </a:rPr>
              <a:t>If armies are in the world, they are here because of the creative purposes of God. </a:t>
            </a:r>
          </a:p>
          <a:p>
            <a:r>
              <a:rPr lang="en-US" dirty="0">
                <a:effectLst>
                  <a:outerShdw blurRad="38100" dist="38100" dir="2700000" algn="tl">
                    <a:srgbClr val="000000"/>
                  </a:outerShdw>
                </a:effectLst>
              </a:rPr>
              <a:t>Things do not happen simply because they are “fated” to do so by some mindless cosmos, but </a:t>
            </a:r>
            <a:r>
              <a:rPr lang="en-US" b="1" i="1" dirty="0">
                <a:effectLst>
                  <a:outerShdw blurRad="38100" dist="38100" dir="2700000" algn="tl">
                    <a:srgbClr val="000000"/>
                  </a:outerShdw>
                </a:effectLst>
              </a:rPr>
              <a:t>all</a:t>
            </a:r>
            <a:r>
              <a:rPr lang="en-US" dirty="0">
                <a:effectLst>
                  <a:outerShdw blurRad="38100" dist="38100" dir="2700000" algn="tl">
                    <a:srgbClr val="000000"/>
                  </a:outerShdw>
                </a:effectLst>
              </a:rPr>
              <a:t> things will serve the purposes of a Creator who is himself our Redeemer.</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429-430).</a:t>
            </a:r>
          </a:p>
        </p:txBody>
      </p:sp>
    </p:spTree>
    <p:extLst>
      <p:ext uri="{BB962C8B-B14F-4D97-AF65-F5344CB8AC3E}">
        <p14:creationId xmlns:p14="http://schemas.microsoft.com/office/powerpoint/2010/main" val="304518347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5"/>
            <a:ext cx="9144000" cy="112221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54:17</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No weapon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forged to be used against you will succeed; you will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refute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everyone who tries to accuse you</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This is what the LORD will do for his servants – I will vindicate them,” says the LORD. </a:t>
            </a:r>
            <a:endPar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384069"/>
            <a:ext cx="8695268" cy="5158047"/>
          </a:xfrm>
        </p:spPr>
        <p:txBody>
          <a:bodyPr>
            <a:normAutofit fontScale="85000" lnSpcReduction="10000"/>
          </a:bodyPr>
          <a:lstStyle/>
          <a:p>
            <a:r>
              <a:rPr lang="en-US" dirty="0">
                <a:effectLst>
                  <a:outerShdw blurRad="38100" dist="38100" dir="2700000" algn="tl">
                    <a:srgbClr val="000000"/>
                  </a:outerShdw>
                </a:effectLst>
              </a:rPr>
              <a:t>On the basis of Yahweh’s sovereignty as Creator, he assures Zion that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no weapon</a:t>
            </a:r>
            <a:r>
              <a:rPr lang="en-US" dirty="0">
                <a:effectLst>
                  <a:outerShdw blurRad="38100" dist="38100" dir="2700000" algn="tl">
                    <a:srgbClr val="000000"/>
                  </a:outerShdw>
                </a:effectLst>
              </a:rPr>
              <a:t>”, no matter how sophisticated or awe-inspiring, will be able to prosper against her. </a:t>
            </a:r>
          </a:p>
          <a:p>
            <a:r>
              <a:rPr lang="en-US" dirty="0">
                <a:effectLst>
                  <a:outerShdw blurRad="38100" dist="38100" dir="2700000" algn="tl">
                    <a:srgbClr val="000000"/>
                  </a:outerShdw>
                </a:effectLst>
              </a:rPr>
              <a:t>Likewise, the verbal accusations of adversaries may seem plausible, but the community of God’s people will be able to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refute</a:t>
            </a:r>
            <a:r>
              <a:rPr lang="en-US" dirty="0">
                <a:effectLst>
                  <a:outerShdw blurRad="38100" dist="38100" dir="2700000" algn="tl">
                    <a:srgbClr val="000000"/>
                  </a:outerShdw>
                </a:effectLst>
              </a:rPr>
              <a:t>” them, proving how false are the accusations of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everyone who tries to accuse you</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In the NET Bible the second half of this verse reads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This is what the LORD will do for his servants – I will vindicate them, says the LORD.</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While this is a legitimate translation grammatically, I believe, given the context, a better translation would be: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This is the inheritance of the servants of the LORD, and their righteousness from me, says the LORD.</a:t>
            </a:r>
            <a:r>
              <a:rPr lang="en-US" dirty="0">
                <a:effectLst>
                  <a:outerShdw blurRad="38100" dist="38100" dir="2700000" algn="tl">
                    <a:srgbClr val="000000"/>
                  </a:outerShdw>
                </a:effectLst>
              </a:rPr>
              <a:t>”</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r>
              <a:rPr lang="en-US" sz="1800" dirty="0">
                <a:solidFill>
                  <a:prstClr val="white"/>
                </a:solidFill>
              </a:rPr>
              <a:t>Mackay, John L. – </a:t>
            </a:r>
            <a:r>
              <a:rPr lang="en-US" sz="1800" i="1" dirty="0">
                <a:solidFill>
                  <a:prstClr val="white"/>
                </a:solidFill>
              </a:rPr>
              <a:t>A Study Commentary on Isaiah Volume 2: Chapters 40-66 </a:t>
            </a:r>
            <a:r>
              <a:rPr lang="en-US" sz="1800" dirty="0">
                <a:solidFill>
                  <a:prstClr val="white"/>
                </a:solidFill>
              </a:rPr>
              <a:t>– </a:t>
            </a:r>
            <a:r>
              <a:rPr lang="en-US" sz="1800" dirty="0">
                <a:solidFill>
                  <a:schemeClr val="bg1"/>
                </a:solidFill>
              </a:rPr>
              <a:t>pp. 385–386.</a:t>
            </a:r>
          </a:p>
        </p:txBody>
      </p:sp>
    </p:spTree>
    <p:extLst>
      <p:ext uri="{BB962C8B-B14F-4D97-AF65-F5344CB8AC3E}">
        <p14:creationId xmlns:p14="http://schemas.microsoft.com/office/powerpoint/2010/main" val="122793070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5"/>
            <a:ext cx="9144000" cy="112221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54:17</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No weapon forged to be used against you will succeed; you will refute everyone who tries to accuse you.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This is the inheritance of the servants of the LORD, and their righteousness from me, says the LORD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80160"/>
            <a:ext cx="8695268" cy="5394960"/>
          </a:xfrm>
        </p:spPr>
        <p:txBody>
          <a:bodyPr>
            <a:normAutofit lnSpcReduction="10000"/>
          </a:bodyPr>
          <a:lstStyle/>
          <a:p>
            <a:r>
              <a:rPr lang="en-US" dirty="0">
                <a:effectLst>
                  <a:outerShdw blurRad="38100" dist="38100" dir="2700000" algn="tl">
                    <a:srgbClr val="000000"/>
                  </a:outerShdw>
                </a:effectLst>
              </a:rPr>
              <a:t>The second half of the verse indicates that Israel’s “</a:t>
            </a:r>
            <a:r>
              <a:rPr lang="en-US" sz="32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inheritance</a:t>
            </a:r>
            <a:r>
              <a:rPr lang="en-US" dirty="0">
                <a:effectLst>
                  <a:outerShdw blurRad="38100" dist="38100" dir="2700000" algn="tl">
                    <a:srgbClr val="000000"/>
                  </a:outerShdw>
                </a:effectLst>
              </a:rPr>
              <a:t>” is not merely assurance of survival, but also that peace that results from being established in “</a:t>
            </a:r>
            <a:r>
              <a:rPr lang="en-US" sz="32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righteousness</a:t>
            </a:r>
            <a:r>
              <a:rPr lang="en-US" dirty="0">
                <a:effectLst>
                  <a:outerShdw blurRad="38100" dist="38100" dir="2700000" algn="tl">
                    <a:srgbClr val="000000"/>
                  </a:outerShdw>
                </a:effectLst>
              </a:rPr>
              <a:t>” as the Lord’s disciples in the city of God. </a:t>
            </a:r>
          </a:p>
          <a:p>
            <a:r>
              <a:rPr lang="en-US" dirty="0">
                <a:effectLst>
                  <a:outerShdw blurRad="38100" dist="38100" dir="2700000" algn="tl">
                    <a:srgbClr val="000000"/>
                  </a:outerShdw>
                </a:effectLst>
              </a:rPr>
              <a:t>When we put the ideas that we have covered this morning in verses 11-17 together with the ideas that we covered last week in vv. 1-10 (since these two sections are conveying a similar idea using different analogies) we see that Israel’s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inheritance</a:t>
            </a:r>
            <a:r>
              <a:rPr lang="en-US" dirty="0">
                <a:effectLst>
                  <a:outerShdw blurRad="38100" dist="38100" dir="2700000" algn="tl">
                    <a:srgbClr val="000000"/>
                  </a:outerShdw>
                </a:effectLst>
              </a:rPr>
              <a:t>” also includes restoration as the bride of the Lord. </a:t>
            </a:r>
          </a:p>
          <a:p>
            <a:endParaRPr lang="en-US" dirty="0">
              <a:effectLst>
                <a:outerShdw blurRad="38100" dist="38100" dir="2700000" algn="tl">
                  <a:srgbClr val="000000"/>
                </a:outerShdw>
              </a:effectLst>
            </a:endParaRP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430-432).</a:t>
            </a:r>
          </a:p>
        </p:txBody>
      </p:sp>
    </p:spTree>
    <p:extLst>
      <p:ext uri="{BB962C8B-B14F-4D97-AF65-F5344CB8AC3E}">
        <p14:creationId xmlns:p14="http://schemas.microsoft.com/office/powerpoint/2010/main" val="82955607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5"/>
            <a:ext cx="9144000" cy="112221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54:17</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No weapon forged to be used against you will succeed; you will refute everyone who tries to accuse you.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This is the inheritance of the servants of the LORD, and their righteousness from me, says the LORD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80160"/>
            <a:ext cx="8695268" cy="5394960"/>
          </a:xfrm>
        </p:spPr>
        <p:txBody>
          <a:bodyPr>
            <a:normAutofit/>
          </a:bodyPr>
          <a:lstStyle/>
          <a:p>
            <a:r>
              <a:rPr lang="en-US" dirty="0">
                <a:effectLst>
                  <a:outerShdw blurRad="38100" dist="38100" dir="2700000" algn="tl">
                    <a:srgbClr val="000000"/>
                  </a:outerShdw>
                </a:effectLst>
              </a:rPr>
              <a:t>Everywhere else, the word “</a:t>
            </a:r>
            <a:r>
              <a:rPr lang="en-US" sz="32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inheritance</a:t>
            </a:r>
            <a:r>
              <a:rPr lang="en-US" dirty="0">
                <a:effectLst>
                  <a:outerShdw blurRad="38100" dist="38100" dir="2700000" algn="tl">
                    <a:srgbClr val="000000"/>
                  </a:outerShdw>
                </a:effectLst>
              </a:rPr>
              <a:t>” is used in the Old Testament, it refers to the Israel’s inheritance of the </a:t>
            </a:r>
            <a:r>
              <a:rPr lang="en-US" b="1" i="1" dirty="0">
                <a:effectLst>
                  <a:outerShdw blurRad="38100" dist="38100" dir="2700000" algn="tl">
                    <a:srgbClr val="000000"/>
                  </a:outerShdw>
                </a:effectLst>
              </a:rPr>
              <a:t>land</a:t>
            </a:r>
            <a:r>
              <a:rPr lang="en-US" dirty="0">
                <a:effectLst>
                  <a:outerShdw blurRad="38100" dist="38100" dir="2700000" algn="tl">
                    <a:srgbClr val="000000"/>
                  </a:outerShdw>
                </a:effectLst>
              </a:rPr>
              <a:t>, and it would be quite appropriate to use it that way here if we were still talking about the return from Babylonian exile. </a:t>
            </a:r>
          </a:p>
          <a:p>
            <a:r>
              <a:rPr lang="en-US" dirty="0">
                <a:effectLst>
                  <a:outerShdw blurRad="38100" dist="38100" dir="2700000" algn="tl">
                    <a:srgbClr val="000000"/>
                  </a:outerShdw>
                </a:effectLst>
              </a:rPr>
              <a:t>But we are talking about something very different in this context. </a:t>
            </a:r>
          </a:p>
          <a:p>
            <a:r>
              <a:rPr lang="en-US" dirty="0">
                <a:effectLst>
                  <a:outerShdw blurRad="38100" dist="38100" dir="2700000" algn="tl">
                    <a:srgbClr val="000000"/>
                  </a:outerShdw>
                </a:effectLst>
              </a:rPr>
              <a:t>The “</a:t>
            </a:r>
            <a:r>
              <a:rPr lang="en-US" sz="32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inheritance of the servants of the LORD</a:t>
            </a:r>
            <a:r>
              <a:rPr lang="en-US" dirty="0">
                <a:effectLst>
                  <a:outerShdw blurRad="38100" dist="38100" dir="2700000" algn="tl">
                    <a:srgbClr val="000000"/>
                  </a:outerShdw>
                </a:effectLst>
              </a:rPr>
              <a:t>” here is primarily expressed here in </a:t>
            </a:r>
            <a:r>
              <a:rPr lang="en-US" b="1" i="1" dirty="0">
                <a:effectLst>
                  <a:outerShdw blurRad="38100" dist="38100" dir="2700000" algn="tl">
                    <a:srgbClr val="000000"/>
                  </a:outerShdw>
                </a:effectLst>
              </a:rPr>
              <a:t>relational</a:t>
            </a:r>
            <a:r>
              <a:rPr lang="en-US" dirty="0">
                <a:effectLst>
                  <a:outerShdw blurRad="38100" dist="38100" dir="2700000" algn="tl">
                    <a:srgbClr val="000000"/>
                  </a:outerShdw>
                </a:effectLst>
              </a:rPr>
              <a:t> terms, and the relationship in view is a </a:t>
            </a:r>
            <a:r>
              <a:rPr lang="en-US" b="1" i="1" dirty="0">
                <a:effectLst>
                  <a:outerShdw blurRad="38100" dist="38100" dir="2700000" algn="tl">
                    <a:srgbClr val="000000"/>
                  </a:outerShdw>
                </a:effectLst>
              </a:rPr>
              <a:t>restored</a:t>
            </a:r>
            <a:r>
              <a:rPr lang="en-US" dirty="0">
                <a:effectLst>
                  <a:outerShdw blurRad="38100" dist="38100" dir="2700000" algn="tl">
                    <a:srgbClr val="000000"/>
                  </a:outerShdw>
                </a:effectLst>
              </a:rPr>
              <a:t> relationship with God.</a:t>
            </a:r>
          </a:p>
          <a:p>
            <a:endParaRPr lang="en-US" dirty="0">
              <a:effectLst>
                <a:outerShdw blurRad="38100" dist="38100" dir="2700000" algn="tl">
                  <a:srgbClr val="000000"/>
                </a:outerShdw>
              </a:effectLst>
            </a:endParaRP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430-432).</a:t>
            </a:r>
          </a:p>
        </p:txBody>
      </p:sp>
    </p:spTree>
    <p:extLst>
      <p:ext uri="{BB962C8B-B14F-4D97-AF65-F5344CB8AC3E}">
        <p14:creationId xmlns:p14="http://schemas.microsoft.com/office/powerpoint/2010/main" val="224969716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922712"/>
          </a:xfrm>
        </p:spPr>
        <p:txBody>
          <a:bodyPr>
            <a:noAutofit/>
          </a:bodyPr>
          <a:lstStyle/>
          <a:p>
            <a:pPr marL="0" indent="0">
              <a:buNone/>
            </a:pPr>
            <a:r>
              <a:rPr lang="en-US" sz="3600" b="1" dirty="0">
                <a:effectLst>
                  <a:outerShdw blurRad="38100" dist="38100" dir="2700000" algn="tl">
                    <a:srgbClr val="000000"/>
                  </a:outerShdw>
                </a:effectLst>
              </a:rPr>
              <a:t>The Future Glory of Zion </a:t>
            </a:r>
            <a:r>
              <a:rPr lang="en-US" sz="3600" dirty="0">
                <a:effectLst>
                  <a:outerShdw blurRad="38100" dist="38100" dir="2700000" algn="tl">
                    <a:srgbClr val="000000"/>
                  </a:outerShdw>
                </a:effectLst>
              </a:rPr>
              <a:t>(</a:t>
            </a:r>
            <a:r>
              <a:rPr lang="en-US" sz="3600" dirty="0">
                <a:solidFill>
                  <a:srgbClr val="FFFF99"/>
                </a:solidFill>
                <a:effectLst>
                  <a:outerShdw blurRad="38100" dist="38100" dir="2700000" algn="tl">
                    <a:srgbClr val="000000"/>
                  </a:outerShdw>
                </a:effectLst>
              </a:rPr>
              <a:t>Isaiah 54:11-17</a:t>
            </a:r>
            <a:r>
              <a:rPr lang="en-US" sz="36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018309"/>
            <a:ext cx="8965276" cy="5299364"/>
          </a:xfrm>
        </p:spPr>
        <p:txBody>
          <a:bodyPr>
            <a:normAutofit fontScale="92500" lnSpcReduction="20000"/>
          </a:bodyPr>
          <a:lstStyle/>
          <a:p>
            <a:r>
              <a:rPr lang="en-US" sz="4000" dirty="0">
                <a:effectLst>
                  <a:outerShdw blurRad="38100" dist="38100" dir="2700000" algn="tl">
                    <a:srgbClr val="000000"/>
                  </a:outerShdw>
                </a:effectLst>
              </a:rPr>
              <a:t>The poetic imagery now shifts from a </a:t>
            </a:r>
            <a:r>
              <a:rPr lang="en-US" sz="4000" b="1" i="1" dirty="0">
                <a:effectLst>
                  <a:outerShdw blurRad="38100" dist="38100" dir="2700000" algn="tl">
                    <a:srgbClr val="000000"/>
                  </a:outerShdw>
                </a:effectLst>
              </a:rPr>
              <a:t>restored wife</a:t>
            </a:r>
            <a:r>
              <a:rPr lang="en-US" sz="4000" dirty="0">
                <a:effectLst>
                  <a:outerShdw blurRad="38100" dist="38100" dir="2700000" algn="tl">
                    <a:srgbClr val="000000"/>
                  </a:outerShdw>
                </a:effectLst>
              </a:rPr>
              <a:t> that we looked at last week in Isaiah 54:1-10 to a </a:t>
            </a:r>
            <a:r>
              <a:rPr lang="en-US" sz="4000" b="1" i="1" dirty="0">
                <a:effectLst>
                  <a:outerShdw blurRad="38100" dist="38100" dir="2700000" algn="tl">
                    <a:srgbClr val="000000"/>
                  </a:outerShdw>
                </a:effectLst>
              </a:rPr>
              <a:t>rebuilt city</a:t>
            </a:r>
            <a:r>
              <a:rPr lang="en-US" sz="4000" dirty="0">
                <a:effectLst>
                  <a:outerShdw blurRad="38100" dist="38100" dir="2700000" algn="tl">
                    <a:srgbClr val="000000"/>
                  </a:outerShdw>
                </a:effectLst>
              </a:rPr>
              <a:t>.</a:t>
            </a:r>
          </a:p>
          <a:p>
            <a:r>
              <a:rPr lang="en-US" sz="4000" dirty="0">
                <a:effectLst>
                  <a:outerShdw blurRad="38100" dist="38100" dir="2700000" algn="tl">
                    <a:srgbClr val="000000"/>
                  </a:outerShdw>
                </a:effectLst>
              </a:rPr>
              <a:t>While they are two </a:t>
            </a:r>
            <a:r>
              <a:rPr lang="en-US" sz="4000" b="1" i="1" dirty="0">
                <a:effectLst>
                  <a:outerShdw blurRad="38100" dist="38100" dir="2700000" algn="tl">
                    <a:srgbClr val="000000"/>
                  </a:outerShdw>
                </a:effectLst>
              </a:rPr>
              <a:t>completely</a:t>
            </a:r>
            <a:r>
              <a:rPr lang="en-US" sz="4000" dirty="0">
                <a:effectLst>
                  <a:outerShdw blurRad="38100" dist="38100" dir="2700000" algn="tl">
                    <a:srgbClr val="000000"/>
                  </a:outerShdw>
                </a:effectLst>
              </a:rPr>
              <a:t> </a:t>
            </a:r>
            <a:r>
              <a:rPr lang="en-US" sz="4000" b="1" i="1" dirty="0">
                <a:effectLst>
                  <a:outerShdw blurRad="38100" dist="38100" dir="2700000" algn="tl">
                    <a:srgbClr val="000000"/>
                  </a:outerShdw>
                </a:effectLst>
              </a:rPr>
              <a:t>different</a:t>
            </a:r>
            <a:r>
              <a:rPr lang="en-US" sz="4000" dirty="0">
                <a:effectLst>
                  <a:outerShdw blurRad="38100" dist="38100" dir="2700000" algn="tl">
                    <a:srgbClr val="000000"/>
                  </a:outerShdw>
                </a:effectLst>
              </a:rPr>
              <a:t> word pictures, </a:t>
            </a:r>
            <a:r>
              <a:rPr lang="en-US" sz="4000" b="1" i="1" dirty="0">
                <a:effectLst>
                  <a:outerShdw blurRad="38100" dist="38100" dir="2700000" algn="tl">
                    <a:srgbClr val="000000"/>
                  </a:outerShdw>
                </a:effectLst>
              </a:rPr>
              <a:t>both</a:t>
            </a:r>
            <a:r>
              <a:rPr lang="en-US" sz="4000" dirty="0">
                <a:effectLst>
                  <a:outerShdw blurRad="38100" dist="38100" dir="2700000" algn="tl">
                    <a:srgbClr val="000000"/>
                  </a:outerShdw>
                </a:effectLst>
              </a:rPr>
              <a:t> of these metaphors are intended to illustrate the </a:t>
            </a:r>
            <a:r>
              <a:rPr lang="en-US" sz="4000" b="1" i="1" dirty="0">
                <a:effectLst>
                  <a:outerShdw blurRad="38100" dist="38100" dir="2700000" algn="tl">
                    <a:srgbClr val="000000"/>
                  </a:outerShdw>
                </a:effectLst>
              </a:rPr>
              <a:t>same</a:t>
            </a:r>
            <a:r>
              <a:rPr lang="en-US" sz="4000" dirty="0">
                <a:effectLst>
                  <a:outerShdw blurRad="38100" dist="38100" dir="2700000" algn="tl">
                    <a:srgbClr val="000000"/>
                  </a:outerShdw>
                </a:effectLst>
              </a:rPr>
              <a:t> idea. </a:t>
            </a:r>
          </a:p>
          <a:p>
            <a:r>
              <a:rPr lang="en-US" sz="4000" dirty="0">
                <a:effectLst>
                  <a:outerShdw blurRad="38100" dist="38100" dir="2700000" algn="tl">
                    <a:srgbClr val="000000"/>
                  </a:outerShdw>
                </a:effectLst>
              </a:rPr>
              <a:t>Isaiah is using these two images to give us a picture of the glorious future that is promised to the people of God.</a:t>
            </a:r>
          </a:p>
          <a:p>
            <a:r>
              <a:rPr lang="en-US" sz="4000" dirty="0">
                <a:effectLst>
                  <a:outerShdw blurRad="38100" dist="38100" dir="2700000" algn="tl">
                    <a:srgbClr val="000000"/>
                  </a:outerShdw>
                </a:effectLst>
              </a:rPr>
              <a:t>However bad their present condition might be, the future that lies ahead of them is incredibly </a:t>
            </a:r>
            <a:r>
              <a:rPr lang="en-US" sz="4000" b="1" i="1" dirty="0">
                <a:effectLst>
                  <a:outerShdw blurRad="38100" dist="38100" dir="2700000" algn="tl">
                    <a:srgbClr val="000000"/>
                  </a:outerShdw>
                </a:effectLst>
              </a:rPr>
              <a:t>bright</a:t>
            </a:r>
            <a:r>
              <a:rPr lang="en-US" sz="4000" dirty="0">
                <a:effectLst>
                  <a:outerShdw blurRad="38100" dist="38100" dir="2700000" algn="tl">
                    <a:srgbClr val="000000"/>
                  </a:outerShdw>
                </a:effectLst>
              </a:rPr>
              <a:t> and </a:t>
            </a:r>
            <a:r>
              <a:rPr lang="en-US" sz="4000" b="1" i="1" dirty="0">
                <a:effectLst>
                  <a:outerShdw blurRad="38100" dist="38100" dir="2700000" algn="tl">
                    <a:srgbClr val="000000"/>
                  </a:outerShdw>
                </a:effectLst>
              </a:rPr>
              <a:t>secure</a:t>
            </a:r>
            <a:r>
              <a:rPr lang="en-US" sz="4000" dirty="0">
                <a:effectLst>
                  <a:outerShdw blurRad="38100" dist="38100" dir="2700000" algn="tl">
                    <a:srgbClr val="000000"/>
                  </a:outerShdw>
                </a:effectLst>
              </a:rPr>
              <a:t>. </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426). Eerdmans.</a:t>
            </a:r>
          </a:p>
        </p:txBody>
      </p:sp>
    </p:spTree>
    <p:extLst>
      <p:ext uri="{BB962C8B-B14F-4D97-AF65-F5344CB8AC3E}">
        <p14:creationId xmlns:p14="http://schemas.microsoft.com/office/powerpoint/2010/main" val="161574030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12221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54:17</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No weapon forged to be used against you will succeed; you will refute everyone who tries to accuse you.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This is the inheritance of the servants of the LORD, and their righteousness from me, says the LORD</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384069"/>
            <a:ext cx="8695268" cy="5158047"/>
          </a:xfrm>
        </p:spPr>
        <p:txBody>
          <a:bodyPr>
            <a:normAutofit fontScale="92500" lnSpcReduction="20000"/>
          </a:bodyPr>
          <a:lstStyle/>
          <a:p>
            <a:r>
              <a:rPr lang="en-US" dirty="0">
                <a:effectLst>
                  <a:outerShdw blurRad="38100" dist="38100" dir="2700000" algn="tl">
                    <a:srgbClr val="000000"/>
                  </a:outerShdw>
                </a:effectLst>
              </a:rPr>
              <a:t>The plural expression, “</a:t>
            </a:r>
            <a:r>
              <a:rPr lang="en-US" sz="32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servants of the LORD</a:t>
            </a:r>
            <a:r>
              <a:rPr lang="en-US" dirty="0">
                <a:effectLst>
                  <a:outerShdw blurRad="38100" dist="38100" dir="2700000" algn="tl">
                    <a:srgbClr val="000000"/>
                  </a:outerShdw>
                </a:effectLst>
              </a:rPr>
              <a:t>”, points to a new development in the book of Isaiah. </a:t>
            </a:r>
          </a:p>
          <a:p>
            <a:r>
              <a:rPr lang="en-US" dirty="0">
                <a:effectLst>
                  <a:outerShdw blurRad="38100" dist="38100" dir="2700000" algn="tl">
                    <a:srgbClr val="000000"/>
                  </a:outerShdw>
                </a:effectLst>
              </a:rPr>
              <a:t>From here on, for the remainder of the book, the word “</a:t>
            </a:r>
            <a:r>
              <a:rPr lang="en-US"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cs typeface="+mj-cs"/>
              </a:rPr>
              <a:t>servant</a:t>
            </a:r>
            <a:r>
              <a:rPr lang="en-US" dirty="0">
                <a:effectLst>
                  <a:outerShdw blurRad="38100" dist="38100" dir="2700000" algn="tl">
                    <a:srgbClr val="000000"/>
                  </a:outerShdw>
                </a:effectLst>
              </a:rPr>
              <a:t>” occurs </a:t>
            </a:r>
            <a:r>
              <a:rPr lang="en-US" b="1" i="1" dirty="0">
                <a:effectLst>
                  <a:outerShdw blurRad="38100" dist="38100" dir="2700000" algn="tl">
                    <a:srgbClr val="000000"/>
                  </a:outerShdw>
                </a:effectLst>
              </a:rPr>
              <a:t>only</a:t>
            </a:r>
            <a:r>
              <a:rPr lang="en-US" dirty="0">
                <a:effectLst>
                  <a:outerShdw blurRad="38100" dist="38100" dir="2700000" algn="tl">
                    <a:srgbClr val="000000"/>
                  </a:outerShdw>
                </a:effectLst>
              </a:rPr>
              <a:t> in the plural. </a:t>
            </a:r>
          </a:p>
          <a:p>
            <a:r>
              <a:rPr lang="en-US" dirty="0">
                <a:effectLst>
                  <a:outerShdw blurRad="38100" dist="38100" dir="2700000" algn="tl">
                    <a:srgbClr val="000000"/>
                  </a:outerShdw>
                </a:effectLst>
              </a:rPr>
              <a:t>No longer is “</a:t>
            </a:r>
            <a:r>
              <a:rPr lang="en-US"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cs typeface="+mj-cs"/>
              </a:rPr>
              <a:t>the Servant</a:t>
            </a:r>
            <a:r>
              <a:rPr lang="en-US" dirty="0">
                <a:effectLst>
                  <a:outerShdw blurRad="38100" dist="38100" dir="2700000" algn="tl">
                    <a:srgbClr val="000000"/>
                  </a:outerShdw>
                </a:effectLst>
              </a:rPr>
              <a:t>” alone in enjoying divine favor. </a:t>
            </a:r>
          </a:p>
          <a:p>
            <a:r>
              <a:rPr lang="en-US" dirty="0">
                <a:effectLst>
                  <a:outerShdw blurRad="38100" dist="38100" dir="2700000" algn="tl">
                    <a:srgbClr val="000000"/>
                  </a:outerShdw>
                </a:effectLst>
              </a:rPr>
              <a:t>He is joined by all those who have put their trust in him and enjoy the privileges which his saving work has procured for them. </a:t>
            </a:r>
          </a:p>
          <a:p>
            <a:r>
              <a:rPr lang="en-US" dirty="0">
                <a:effectLst>
                  <a:outerShdw blurRad="38100" dist="38100" dir="2700000" algn="tl">
                    <a:srgbClr val="000000"/>
                  </a:outerShdw>
                </a:effectLst>
              </a:rPr>
              <a:t>This preeminently includes “</a:t>
            </a:r>
            <a:r>
              <a:rPr lang="en-US" sz="32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righteousness</a:t>
            </a:r>
            <a:r>
              <a:rPr lang="en-US" dirty="0">
                <a:effectLst>
                  <a:outerShdw blurRad="38100" dist="38100" dir="2700000" algn="tl">
                    <a:srgbClr val="000000"/>
                  </a:outerShdw>
                </a:effectLst>
              </a:rPr>
              <a:t>”, a right standing before the LORD which constitutes them members of the new Israel and challenges them to live in accordance with the status which they now enjoy.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385–386.</a:t>
            </a:r>
          </a:p>
        </p:txBody>
      </p:sp>
    </p:spTree>
    <p:extLst>
      <p:ext uri="{BB962C8B-B14F-4D97-AF65-F5344CB8AC3E}">
        <p14:creationId xmlns:p14="http://schemas.microsoft.com/office/powerpoint/2010/main" val="363322132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180407"/>
            <a:ext cx="9144000" cy="4335088"/>
          </a:xfrm>
        </p:spPr>
        <p:txBody>
          <a:bodyPr>
            <a:noAutofit/>
          </a:bodyPr>
          <a:lstStyle/>
          <a:p>
            <a:pPr algn="ctr"/>
            <a:r>
              <a:rPr lang="en-US" sz="6600" dirty="0">
                <a:effectLst>
                  <a:outerShdw blurRad="38100" dist="38100" dir="2700000" algn="tl">
                    <a:srgbClr val="000000"/>
                  </a:outerShdw>
                </a:effectLst>
              </a:rPr>
              <a:t>Jesus’ Citation of </a:t>
            </a:r>
            <a:br>
              <a:rPr lang="en-US" sz="6600" dirty="0">
                <a:effectLst>
                  <a:outerShdw blurRad="38100" dist="38100" dir="2700000" algn="tl">
                    <a:srgbClr val="000000"/>
                  </a:outerShdw>
                </a:effectLst>
              </a:rPr>
            </a:br>
            <a:r>
              <a:rPr lang="en-US" sz="6600" dirty="0">
                <a:solidFill>
                  <a:srgbClr val="FFFF99"/>
                </a:solidFill>
                <a:effectLst>
                  <a:outerShdw blurRad="38100" dist="38100" dir="2700000" algn="tl">
                    <a:srgbClr val="000000"/>
                  </a:outerShdw>
                </a:effectLst>
              </a:rPr>
              <a:t>Isaiah 54:13</a:t>
            </a:r>
            <a:br>
              <a:rPr lang="en-US" sz="6600" dirty="0">
                <a:solidFill>
                  <a:srgbClr val="FFFF99"/>
                </a:solidFill>
                <a:effectLst>
                  <a:outerShdw blurRad="38100" dist="38100" dir="2700000" algn="tl">
                    <a:srgbClr val="000000"/>
                  </a:outerShdw>
                </a:effectLst>
              </a:rPr>
            </a:br>
            <a:r>
              <a:rPr lang="en-US" sz="6600" dirty="0">
                <a:solidFill>
                  <a:srgbClr val="FFFF99"/>
                </a:solidFill>
                <a:effectLst>
                  <a:outerShdw blurRad="38100" dist="38100" dir="2700000" algn="tl">
                    <a:srgbClr val="000000"/>
                  </a:outerShdw>
                </a:effectLst>
              </a:rPr>
              <a:t>in John 6:45</a:t>
            </a:r>
            <a:endParaRPr lang="en-US" sz="6600" dirty="0">
              <a:effectLst>
                <a:outerShdw blurRad="38100" dist="38100" dir="2700000" algn="tl">
                  <a:srgbClr val="000000"/>
                </a:outerShdw>
              </a:effectLst>
            </a:endParaRPr>
          </a:p>
        </p:txBody>
      </p:sp>
    </p:spTree>
    <p:extLst>
      <p:ext uri="{BB962C8B-B14F-4D97-AF65-F5344CB8AC3E}">
        <p14:creationId xmlns:p14="http://schemas.microsoft.com/office/powerpoint/2010/main" val="29966075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90608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6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54:13</a:t>
            </a:r>
            <a:r>
              <a:rPr kumimoji="0" lang="en-US" sz="26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kumimoji="0" lang="en-US" sz="2600" b="0" i="1" u="none" strike="noStrike" kern="1200" cap="none" spc="0" normalizeH="0" baseline="0" noProof="0" dirty="0">
                <a:ln>
                  <a:noFill/>
                </a:ln>
                <a:solidFill>
                  <a:srgbClr val="F4B183"/>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All your children shall be taught by the LORD, and great shall be the peace of your children. (ESV)</a:t>
            </a:r>
            <a:endParaRPr kumimoji="0" lang="en-US" sz="26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906089"/>
            <a:ext cx="9144000" cy="245641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6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John 6:44 </a:t>
            </a:r>
            <a:r>
              <a:rPr lang="en-US" sz="26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No one can come to me unless the Father who sent me draws him. And I will raise him up on the last day. </a:t>
            </a:r>
            <a:r>
              <a:rPr lang="en-US" sz="26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45</a:t>
            </a:r>
            <a:r>
              <a:rPr lang="en-US" sz="26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6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It is written in the Prophets, “And they will all be taught by God.” </a:t>
            </a:r>
            <a:r>
              <a:rPr lang="en-US" sz="26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Everyone who has heard and learned from the Father comes to me-- </a:t>
            </a:r>
            <a:r>
              <a:rPr lang="en-US" sz="26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46</a:t>
            </a:r>
            <a:r>
              <a:rPr lang="en-US" sz="26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not that anyone has seen the Father except he who is from God; he has seen the Father. (ESV)</a:t>
            </a:r>
            <a:endParaRPr kumimoji="0" lang="en-US" sz="2600" b="0" i="0"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libri" panose="020F0502020204030204"/>
              <a:ea typeface="Cambria" panose="02040503050406030204" pitchFamily="18" charset="0"/>
              <a:cs typeface="+mj-cs"/>
            </a:endParaRPr>
          </a:p>
        </p:txBody>
      </p:sp>
    </p:spTree>
    <p:extLst>
      <p:ext uri="{BB962C8B-B14F-4D97-AF65-F5344CB8AC3E}">
        <p14:creationId xmlns:p14="http://schemas.microsoft.com/office/powerpoint/2010/main" val="8292658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They will all be taught by God</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739833"/>
            <a:ext cx="8965276" cy="6064133"/>
          </a:xfrm>
        </p:spPr>
        <p:txBody>
          <a:bodyPr>
            <a:normAutofit fontScale="92500" lnSpcReduction="10000"/>
          </a:bodyPr>
          <a:lstStyle/>
          <a:p>
            <a:r>
              <a:rPr lang="en-US" dirty="0">
                <a:effectLst>
                  <a:outerShdw blurRad="38100" dist="38100" dir="2700000" algn="tl">
                    <a:srgbClr val="000000"/>
                  </a:outerShdw>
                </a:effectLst>
              </a:rPr>
              <a:t>Jesus cites </a:t>
            </a:r>
            <a:r>
              <a:rPr lang="en-US" dirty="0">
                <a:solidFill>
                  <a:srgbClr val="FFFF99"/>
                </a:solidFill>
                <a:effectLst>
                  <a:outerShdw blurRad="38100" dist="38100" dir="2700000" algn="tl">
                    <a:srgbClr val="000000"/>
                  </a:outerShdw>
                </a:effectLst>
              </a:rPr>
              <a:t>Isaiah 54:13 </a:t>
            </a:r>
            <a:r>
              <a:rPr lang="en-US" dirty="0">
                <a:effectLst>
                  <a:outerShdw blurRad="38100" dist="38100" dir="2700000" algn="tl">
                    <a:srgbClr val="000000"/>
                  </a:outerShdw>
                </a:effectLst>
              </a:rPr>
              <a:t>(in </a:t>
            </a:r>
            <a:r>
              <a:rPr lang="en-US" dirty="0">
                <a:solidFill>
                  <a:srgbClr val="FFFF99"/>
                </a:solidFill>
                <a:effectLst>
                  <a:outerShdw blurRad="38100" dist="38100" dir="2700000" algn="tl">
                    <a:srgbClr val="000000"/>
                  </a:outerShdw>
                </a:effectLst>
              </a:rPr>
              <a:t>John 6:45</a:t>
            </a:r>
            <a:r>
              <a:rPr lang="en-US" dirty="0">
                <a:effectLst>
                  <a:outerShdw blurRad="38100" dist="38100" dir="2700000" algn="tl">
                    <a:srgbClr val="000000"/>
                  </a:outerShdw>
                </a:effectLst>
              </a:rPr>
              <a:t>) in a discourse recorded in the Gospel of John commonly known as the </a:t>
            </a:r>
            <a:r>
              <a:rPr lang="en-US" b="1" i="1" dirty="0">
                <a:effectLst>
                  <a:outerShdw blurRad="38100" dist="38100" dir="2700000" algn="tl">
                    <a:srgbClr val="000000"/>
                  </a:outerShdw>
                </a:effectLst>
              </a:rPr>
              <a:t>Bread of Life Discourse</a:t>
            </a:r>
            <a:r>
              <a:rPr lang="en-US" dirty="0">
                <a:effectLst>
                  <a:outerShdw blurRad="38100" dist="38100" dir="2700000" algn="tl">
                    <a:srgbClr val="000000"/>
                  </a:outerShdw>
                </a:effectLst>
              </a:rPr>
              <a:t> (</a:t>
            </a:r>
            <a:r>
              <a:rPr lang="en-US" dirty="0">
                <a:solidFill>
                  <a:srgbClr val="FFFF99"/>
                </a:solidFill>
                <a:effectLst>
                  <a:outerShdw blurRad="38100" dist="38100" dir="2700000" algn="tl">
                    <a:srgbClr val="000000"/>
                  </a:outerShdw>
                </a:effectLst>
              </a:rPr>
              <a:t>John 6:22-66</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This discourse takes place right after Jesus’ feeding of the five thousand.</a:t>
            </a:r>
          </a:p>
          <a:p>
            <a:r>
              <a:rPr lang="en-US" dirty="0">
                <a:effectLst>
                  <a:outerShdw blurRad="38100" dist="38100" dir="2700000" algn="tl">
                    <a:srgbClr val="000000"/>
                  </a:outerShdw>
                </a:effectLst>
              </a:rPr>
              <a:t>After this miraculous event, Jesus, sensing that the people were “</a:t>
            </a:r>
            <a:r>
              <a:rPr lang="en-US" i="1" dirty="0">
                <a:solidFill>
                  <a:schemeClr val="accent1">
                    <a:lumMod val="40000"/>
                    <a:lumOff val="60000"/>
                  </a:schemeClr>
                </a:solidFill>
                <a:latin typeface="Cambria" panose="02040503050406030204" pitchFamily="18" charset="0"/>
                <a:ea typeface="Cambria" panose="02040503050406030204" pitchFamily="18" charset="0"/>
              </a:rPr>
              <a:t>going to come and seize him by force to make him king withdrew again up the mountainside alone.</a:t>
            </a:r>
            <a:r>
              <a:rPr lang="en-US" dirty="0">
                <a:effectLst>
                  <a:outerShdw blurRad="38100" dist="38100" dir="2700000" algn="tl">
                    <a:srgbClr val="000000"/>
                  </a:outerShdw>
                </a:effectLst>
              </a:rPr>
              <a:t>”</a:t>
            </a:r>
            <a:r>
              <a:rPr lang="en-US" dirty="0"/>
              <a:t> (John 6:15)</a:t>
            </a:r>
          </a:p>
          <a:p>
            <a:r>
              <a:rPr lang="en-US" dirty="0"/>
              <a:t>Eventually the people catch up with Jesus and he rebukes them because their motive for seeking him is all wrong.</a:t>
            </a:r>
          </a:p>
          <a:p>
            <a:r>
              <a:rPr lang="en-US" dirty="0">
                <a:effectLst>
                  <a:outerShdw blurRad="38100" dist="38100" dir="2700000" algn="tl">
                    <a:srgbClr val="000000"/>
                  </a:outerShdw>
                </a:effectLst>
              </a:rPr>
              <a:t>Instead just looking to fill their bellies, they should believe in him as the One whom God has sent, the </a:t>
            </a:r>
            <a:r>
              <a:rPr lang="en-US" b="1" i="1" dirty="0">
                <a:effectLst>
                  <a:outerShdw blurRad="38100" dist="38100" dir="2700000" algn="tl">
                    <a:srgbClr val="000000"/>
                  </a:outerShdw>
                </a:effectLst>
              </a:rPr>
              <a:t>real</a:t>
            </a:r>
            <a:r>
              <a:rPr lang="en-US" dirty="0">
                <a:effectLst>
                  <a:outerShdw blurRad="38100" dist="38100" dir="2700000" algn="tl">
                    <a:srgbClr val="000000"/>
                  </a:outerShdw>
                </a:effectLst>
              </a:rPr>
              <a:t> food, which produces and sustains </a:t>
            </a:r>
            <a:r>
              <a:rPr lang="en-US" b="1" i="1" dirty="0">
                <a:effectLst>
                  <a:outerShdw blurRad="38100" dist="38100" dir="2700000" algn="tl">
                    <a:srgbClr val="000000"/>
                  </a:outerShdw>
                </a:effectLst>
              </a:rPr>
              <a:t>everlasting</a:t>
            </a:r>
            <a:r>
              <a:rPr lang="en-US" dirty="0">
                <a:effectLst>
                  <a:outerShdw blurRad="38100" dist="38100" dir="2700000" algn="tl">
                    <a:srgbClr val="000000"/>
                  </a:outerShdw>
                </a:effectLst>
              </a:rPr>
              <a:t> life.</a:t>
            </a:r>
          </a:p>
          <a:p>
            <a:endParaRPr lang="en-US" dirty="0">
              <a:effectLst>
                <a:outerShdw blurRad="38100" dist="38100" dir="2700000" algn="tl">
                  <a:srgbClr val="000000"/>
                </a:outerShdw>
              </a:effectLst>
            </a:endParaRPr>
          </a:p>
          <a:p>
            <a:endParaRPr lang="en-US" dirty="0"/>
          </a:p>
          <a:p>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24820545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They will all be taught by God</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739833"/>
            <a:ext cx="8965276" cy="6064133"/>
          </a:xfrm>
        </p:spPr>
        <p:txBody>
          <a:bodyPr>
            <a:normAutofit/>
          </a:bodyPr>
          <a:lstStyle/>
          <a:p>
            <a:r>
              <a:rPr lang="en-US" dirty="0">
                <a:effectLst>
                  <a:outerShdw blurRad="38100" dist="38100" dir="2700000" algn="tl">
                    <a:srgbClr val="000000"/>
                  </a:outerShdw>
                </a:effectLst>
              </a:rPr>
              <a:t>When Christ demanded faith in himself as the One sent by the Father, the Jews asked to see his credentials: </a:t>
            </a:r>
          </a:p>
          <a:p>
            <a:pPr lvl="1"/>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So they said to him, "Then what miraculous sign will you perform, so that we may see it and believe you? What will you do? Our ancestors ate the manna in the wilderness, just as it is written, ‘He gave them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bread from heaven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to eat.’</a:t>
            </a:r>
            <a:r>
              <a:rPr lang="en-US" dirty="0">
                <a:effectLst>
                  <a:outerShdw blurRad="38100" dist="38100" dir="2700000" algn="tl">
                    <a:srgbClr val="000000"/>
                  </a:outerShdw>
                </a:effectLst>
              </a:rPr>
              <a:t> (John 6:30-31)</a:t>
            </a:r>
          </a:p>
          <a:p>
            <a:r>
              <a:rPr lang="en-US" dirty="0">
                <a:effectLst>
                  <a:outerShdw blurRad="38100" dist="38100" dir="2700000" algn="tl">
                    <a:srgbClr val="000000"/>
                  </a:outerShdw>
                </a:effectLst>
              </a:rPr>
              <a:t>In other words, sure, Jesus had miraculously given them bread, but it was just regular </a:t>
            </a:r>
            <a:r>
              <a:rPr lang="en-US" b="1" i="1" dirty="0">
                <a:effectLst>
                  <a:outerShdw blurRad="38100" dist="38100" dir="2700000" algn="tl">
                    <a:srgbClr val="000000"/>
                  </a:outerShdw>
                </a:effectLst>
              </a:rPr>
              <a:t>earthly</a:t>
            </a:r>
            <a:r>
              <a:rPr lang="en-US" dirty="0">
                <a:effectLst>
                  <a:outerShdw blurRad="38100" dist="38100" dir="2700000" algn="tl">
                    <a:srgbClr val="000000"/>
                  </a:outerShdw>
                </a:effectLst>
              </a:rPr>
              <a:t> bread. </a:t>
            </a:r>
          </a:p>
          <a:p>
            <a:r>
              <a:rPr lang="en-US" dirty="0">
                <a:effectLst>
                  <a:outerShdw blurRad="38100" dist="38100" dir="2700000" algn="tl">
                    <a:srgbClr val="000000"/>
                  </a:outerShdw>
                </a:effectLst>
              </a:rPr>
              <a:t>If Jesus wants to be greater than Moses, then he needs to give them bread from </a:t>
            </a:r>
            <a:r>
              <a:rPr lang="en-US" b="1" i="1" dirty="0">
                <a:effectLst>
                  <a:outerShdw blurRad="38100" dist="38100" dir="2700000" algn="tl">
                    <a:srgbClr val="000000"/>
                  </a:outerShdw>
                </a:effectLst>
              </a:rPr>
              <a:t>heaven</a:t>
            </a:r>
            <a:r>
              <a:rPr lang="en-US" dirty="0">
                <a:effectLst>
                  <a:outerShdw blurRad="38100" dist="38100" dir="2700000" algn="tl">
                    <a:srgbClr val="000000"/>
                  </a:outerShdw>
                </a:effectLst>
              </a:rPr>
              <a:t> like Moses did!</a:t>
            </a:r>
          </a:p>
          <a:p>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152761701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They will all be taught by God</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739833"/>
            <a:ext cx="8965276" cy="6064133"/>
          </a:xfrm>
        </p:spPr>
        <p:txBody>
          <a:bodyPr>
            <a:normAutofit fontScale="92500" lnSpcReduction="10000"/>
          </a:bodyPr>
          <a:lstStyle/>
          <a:p>
            <a:r>
              <a:rPr lang="en-US" dirty="0">
                <a:effectLst>
                  <a:outerShdw blurRad="38100" dist="38100" dir="2700000" algn="tl">
                    <a:srgbClr val="000000"/>
                  </a:outerShdw>
                </a:effectLst>
              </a:rPr>
              <a:t>Jesus then </a:t>
            </a:r>
            <a:r>
              <a:rPr lang="en-US" b="1" i="1" dirty="0">
                <a:effectLst>
                  <a:outerShdw blurRad="38100" dist="38100" dir="2700000" algn="tl">
                    <a:srgbClr val="000000"/>
                  </a:outerShdw>
                </a:effectLst>
              </a:rPr>
              <a:t>annihilates</a:t>
            </a:r>
            <a:r>
              <a:rPr lang="en-US" dirty="0">
                <a:effectLst>
                  <a:outerShdw blurRad="38100" dist="38100" dir="2700000" algn="tl">
                    <a:srgbClr val="000000"/>
                  </a:outerShdw>
                </a:effectLst>
              </a:rPr>
              <a:t> their comparison: </a:t>
            </a:r>
          </a:p>
          <a:p>
            <a:pPr lvl="1"/>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tell you the solemn truth, it is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not Moses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who has given you the bread from heaven,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but my Father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is giving you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the true bread from heaven</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the bread of God is the one who comes down from heaven and gives life to the world.</a:t>
            </a:r>
            <a:r>
              <a:rPr lang="en-US" dirty="0">
                <a:effectLst>
                  <a:outerShdw blurRad="38100" dist="38100" dir="2700000" algn="tl">
                    <a:srgbClr val="000000"/>
                  </a:outerShdw>
                </a:effectLst>
              </a:rPr>
              <a:t>  (John 6:32-33)</a:t>
            </a:r>
          </a:p>
          <a:p>
            <a:r>
              <a:rPr lang="en-US" dirty="0">
                <a:effectLst>
                  <a:outerShdw blurRad="38100" dist="38100" dir="2700000" algn="tl">
                    <a:srgbClr val="000000"/>
                  </a:outerShdw>
                </a:effectLst>
              </a:rPr>
              <a:t>In other words:</a:t>
            </a:r>
          </a:p>
          <a:p>
            <a:pPr lvl="1"/>
            <a:r>
              <a:rPr lang="en-US" dirty="0">
                <a:effectLst>
                  <a:outerShdw blurRad="38100" dist="38100" dir="2700000" algn="tl">
                    <a:srgbClr val="000000"/>
                  </a:outerShdw>
                </a:effectLst>
              </a:rPr>
              <a:t>Moses, as God’s agent, merely gave </a:t>
            </a:r>
            <a:r>
              <a:rPr lang="en-US" b="1" i="1" dirty="0">
                <a:effectLst>
                  <a:outerShdw blurRad="38100" dist="38100" dir="2700000" algn="tl">
                    <a:srgbClr val="000000"/>
                  </a:outerShdw>
                </a:effectLst>
              </a:rPr>
              <a:t>directions</a:t>
            </a:r>
            <a:r>
              <a:rPr lang="en-US" dirty="0">
                <a:effectLst>
                  <a:outerShdw blurRad="38100" dist="38100" dir="2700000" algn="tl">
                    <a:srgbClr val="000000"/>
                  </a:outerShdw>
                </a:effectLst>
              </a:rPr>
              <a:t> to the people as to how to </a:t>
            </a:r>
            <a:r>
              <a:rPr lang="en-US" b="1" i="1" dirty="0">
                <a:effectLst>
                  <a:outerShdw blurRad="38100" dist="38100" dir="2700000" algn="tl">
                    <a:srgbClr val="000000"/>
                  </a:outerShdw>
                </a:effectLst>
              </a:rPr>
              <a:t>collect</a:t>
            </a:r>
            <a:r>
              <a:rPr lang="en-US" dirty="0">
                <a:effectLst>
                  <a:outerShdw blurRad="38100" dist="38100" dir="2700000" algn="tl">
                    <a:srgbClr val="000000"/>
                  </a:outerShdw>
                </a:effectLst>
              </a:rPr>
              <a:t> the manna – it was the </a:t>
            </a:r>
            <a:r>
              <a:rPr lang="en-US" b="1" i="1" dirty="0">
                <a:effectLst>
                  <a:outerShdw blurRad="38100" dist="38100" dir="2700000" algn="tl">
                    <a:srgbClr val="000000"/>
                  </a:outerShdw>
                </a:effectLst>
              </a:rPr>
              <a:t>Father</a:t>
            </a:r>
            <a:r>
              <a:rPr lang="en-US" dirty="0">
                <a:effectLst>
                  <a:outerShdw blurRad="38100" dist="38100" dir="2700000" algn="tl">
                    <a:srgbClr val="000000"/>
                  </a:outerShdw>
                </a:effectLst>
              </a:rPr>
              <a:t> in heaven who actually </a:t>
            </a:r>
            <a:r>
              <a:rPr lang="en-US" b="1" i="1" dirty="0">
                <a:effectLst>
                  <a:outerShdw blurRad="38100" dist="38100" dir="2700000" algn="tl">
                    <a:srgbClr val="000000"/>
                  </a:outerShdw>
                </a:effectLst>
              </a:rPr>
              <a:t>provided</a:t>
            </a:r>
            <a:r>
              <a:rPr lang="en-US" dirty="0">
                <a:effectLst>
                  <a:outerShdw blurRad="38100" dist="38100" dir="2700000" algn="tl">
                    <a:srgbClr val="000000"/>
                  </a:outerShdw>
                </a:effectLst>
              </a:rPr>
              <a:t> the manna. </a:t>
            </a:r>
          </a:p>
          <a:p>
            <a:pPr lvl="1"/>
            <a:r>
              <a:rPr lang="en-US" dirty="0">
                <a:effectLst>
                  <a:outerShdw blurRad="38100" dist="38100" dir="2700000" algn="tl">
                    <a:srgbClr val="000000"/>
                  </a:outerShdw>
                </a:effectLst>
              </a:rPr>
              <a:t>Even if Moses </a:t>
            </a:r>
            <a:r>
              <a:rPr lang="en-US" b="1" i="1" dirty="0">
                <a:effectLst>
                  <a:outerShdw blurRad="38100" dist="38100" dir="2700000" algn="tl">
                    <a:srgbClr val="000000"/>
                  </a:outerShdw>
                </a:effectLst>
              </a:rPr>
              <a:t>was</a:t>
            </a:r>
            <a:r>
              <a:rPr lang="en-US" dirty="0">
                <a:effectLst>
                  <a:outerShdw blurRad="38100" dist="38100" dir="2700000" algn="tl">
                    <a:srgbClr val="000000"/>
                  </a:outerShdw>
                </a:effectLst>
              </a:rPr>
              <a:t> the one who gave the manna, he did not give the </a:t>
            </a:r>
            <a:r>
              <a:rPr lang="en-US" b="1" i="1" dirty="0">
                <a:effectLst>
                  <a:outerShdw blurRad="38100" dist="38100" dir="2700000" algn="tl">
                    <a:srgbClr val="000000"/>
                  </a:outerShdw>
                </a:effectLst>
              </a:rPr>
              <a:t>real</a:t>
            </a:r>
            <a:r>
              <a:rPr lang="en-US" dirty="0">
                <a:effectLst>
                  <a:outerShdw blurRad="38100" dist="38100" dir="2700000" algn="tl">
                    <a:srgbClr val="000000"/>
                  </a:outerShdw>
                </a:effectLst>
              </a:rPr>
              <a:t> bread out of heaven. </a:t>
            </a:r>
          </a:p>
          <a:p>
            <a:pPr lvl="1"/>
            <a:r>
              <a:rPr lang="en-US" dirty="0">
                <a:effectLst>
                  <a:outerShdw blurRad="38100" dist="38100" dir="2700000" algn="tl">
                    <a:srgbClr val="000000"/>
                  </a:outerShdw>
                </a:effectLst>
              </a:rPr>
              <a:t>The manna provided through Moses was only a </a:t>
            </a:r>
            <a:r>
              <a:rPr lang="en-US" b="1" i="1" dirty="0">
                <a:effectLst>
                  <a:outerShdw blurRad="38100" dist="38100" dir="2700000" algn="tl">
                    <a:srgbClr val="000000"/>
                  </a:outerShdw>
                </a:effectLst>
              </a:rPr>
              <a:t>picture</a:t>
            </a:r>
            <a:r>
              <a:rPr lang="en-US" dirty="0">
                <a:effectLst>
                  <a:outerShdw blurRad="38100" dist="38100" dir="2700000" algn="tl">
                    <a:srgbClr val="000000"/>
                  </a:outerShdw>
                </a:effectLst>
              </a:rPr>
              <a:t> that prefigured the </a:t>
            </a:r>
            <a:r>
              <a:rPr lang="en-US" b="1" i="1" dirty="0">
                <a:effectLst>
                  <a:outerShdw blurRad="38100" dist="38100" dir="2700000" algn="tl">
                    <a:srgbClr val="000000"/>
                  </a:outerShdw>
                </a:effectLst>
              </a:rPr>
              <a:t>real</a:t>
            </a:r>
            <a:r>
              <a:rPr lang="en-US" dirty="0">
                <a:effectLst>
                  <a:outerShdw blurRad="38100" dist="38100" dir="2700000" algn="tl">
                    <a:srgbClr val="000000"/>
                  </a:outerShdw>
                </a:effectLst>
              </a:rPr>
              <a:t> bread from heaven which God has </a:t>
            </a:r>
            <a:r>
              <a:rPr lang="en-US" b="1" i="1" dirty="0">
                <a:effectLst>
                  <a:outerShdw blurRad="38100" dist="38100" dir="2700000" algn="tl">
                    <a:srgbClr val="000000"/>
                  </a:outerShdw>
                </a:effectLst>
              </a:rPr>
              <a:t>now</a:t>
            </a:r>
            <a:r>
              <a:rPr lang="en-US" dirty="0">
                <a:effectLst>
                  <a:outerShdw blurRad="38100" dist="38100" dir="2700000" algn="tl">
                    <a:srgbClr val="000000"/>
                  </a:outerShdw>
                </a:effectLst>
              </a:rPr>
              <a:t> provided in </a:t>
            </a:r>
            <a:r>
              <a:rPr lang="en-US" b="1" i="1" dirty="0">
                <a:effectLst>
                  <a:outerShdw blurRad="38100" dist="38100" dir="2700000" algn="tl">
                    <a:srgbClr val="000000"/>
                  </a:outerShdw>
                </a:effectLst>
              </a:rPr>
              <a:t>Jesus</a:t>
            </a:r>
            <a:r>
              <a:rPr lang="en-US" dirty="0">
                <a:effectLst>
                  <a:outerShdw blurRad="38100" dist="38100" dir="2700000" algn="tl">
                    <a:srgbClr val="000000"/>
                  </a:outerShdw>
                </a:effectLst>
              </a:rPr>
              <a:t>.</a:t>
            </a:r>
          </a:p>
          <a:p>
            <a:pPr lvl="1"/>
            <a:r>
              <a:rPr lang="en-US" dirty="0">
                <a:effectLst>
                  <a:outerShdw blurRad="38100" dist="38100" dir="2700000" algn="tl">
                    <a:srgbClr val="000000"/>
                  </a:outerShdw>
                </a:effectLst>
              </a:rPr>
              <a:t>The manna only provided </a:t>
            </a:r>
            <a:r>
              <a:rPr lang="en-US" b="1" i="1" dirty="0">
                <a:effectLst>
                  <a:outerShdw blurRad="38100" dist="38100" dir="2700000" algn="tl">
                    <a:srgbClr val="000000"/>
                  </a:outerShdw>
                </a:effectLst>
              </a:rPr>
              <a:t>temporary</a:t>
            </a:r>
            <a:r>
              <a:rPr lang="en-US" dirty="0">
                <a:effectLst>
                  <a:outerShdw blurRad="38100" dist="38100" dir="2700000" algn="tl">
                    <a:srgbClr val="000000"/>
                  </a:outerShdw>
                </a:effectLst>
              </a:rPr>
              <a:t> nourishment – Jesus as the </a:t>
            </a:r>
            <a:r>
              <a:rPr lang="en-US" b="1" i="1" dirty="0">
                <a:effectLst>
                  <a:outerShdw blurRad="38100" dist="38100" dir="2700000" algn="tl">
                    <a:srgbClr val="000000"/>
                  </a:outerShdw>
                </a:effectLst>
              </a:rPr>
              <a:t>true</a:t>
            </a:r>
            <a:r>
              <a:rPr lang="en-US" dirty="0">
                <a:effectLst>
                  <a:outerShdw blurRad="38100" dist="38100" dir="2700000" algn="tl">
                    <a:srgbClr val="000000"/>
                  </a:outerShdw>
                </a:effectLst>
              </a:rPr>
              <a:t> bread from heaven provides </a:t>
            </a:r>
            <a:r>
              <a:rPr lang="en-US" b="1" i="1" dirty="0">
                <a:effectLst>
                  <a:outerShdw blurRad="38100" dist="38100" dir="2700000" algn="tl">
                    <a:srgbClr val="000000"/>
                  </a:outerShdw>
                </a:effectLst>
              </a:rPr>
              <a:t>eternal life</a:t>
            </a:r>
            <a:r>
              <a:rPr lang="en-US" dirty="0">
                <a:effectLst>
                  <a:outerShdw blurRad="38100" dist="38100" dir="2700000" algn="tl">
                    <a:srgbClr val="000000"/>
                  </a:outerShdw>
                </a:effectLst>
              </a:rPr>
              <a:t>.</a:t>
            </a:r>
          </a:p>
        </p:txBody>
      </p:sp>
    </p:spTree>
    <p:extLst>
      <p:ext uri="{BB962C8B-B14F-4D97-AF65-F5344CB8AC3E}">
        <p14:creationId xmlns:p14="http://schemas.microsoft.com/office/powerpoint/2010/main" val="142082502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They will all be taught by God</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739833"/>
            <a:ext cx="8965276" cy="6064133"/>
          </a:xfrm>
        </p:spPr>
        <p:txBody>
          <a:bodyPr>
            <a:normAutofit/>
          </a:bodyPr>
          <a:lstStyle/>
          <a:p>
            <a:r>
              <a:rPr lang="en-US" sz="3600" dirty="0">
                <a:effectLst>
                  <a:outerShdw blurRad="38100" dist="38100" dir="2700000" algn="tl">
                    <a:srgbClr val="000000"/>
                  </a:outerShdw>
                </a:effectLst>
              </a:rPr>
              <a:t>Jesus further explains: “</a:t>
            </a:r>
            <a:r>
              <a:rPr lang="en-US" sz="3600"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am the bread of life. The one who comes to me will never go hungry, and the one who believes in me will never be thirsty. </a:t>
            </a:r>
            <a:r>
              <a:rPr lang="en-US" sz="3600" dirty="0">
                <a:effectLst>
                  <a:outerShdw blurRad="38100" dist="38100" dir="2700000" algn="tl">
                    <a:srgbClr val="000000"/>
                  </a:outerShdw>
                </a:effectLst>
              </a:rPr>
              <a:t>(John 6:35)</a:t>
            </a:r>
          </a:p>
          <a:p>
            <a:r>
              <a:rPr lang="en-US" sz="3600" dirty="0">
                <a:effectLst>
                  <a:outerShdw blurRad="38100" dist="38100" dir="2700000" algn="tl">
                    <a:srgbClr val="000000"/>
                  </a:outerShdw>
                </a:effectLst>
              </a:rPr>
              <a:t>In other words, </a:t>
            </a:r>
            <a:r>
              <a:rPr lang="en-US" sz="3600" b="1" i="1" dirty="0">
                <a:effectLst>
                  <a:outerShdw blurRad="38100" dist="38100" dir="2700000" algn="tl">
                    <a:srgbClr val="000000"/>
                  </a:outerShdw>
                </a:effectLst>
              </a:rPr>
              <a:t>Jesus</a:t>
            </a:r>
            <a:r>
              <a:rPr lang="en-US" sz="3600" dirty="0">
                <a:effectLst>
                  <a:outerShdw blurRad="38100" dist="38100" dir="2700000" algn="tl">
                    <a:srgbClr val="000000"/>
                  </a:outerShdw>
                </a:effectLst>
              </a:rPr>
              <a:t> is the one who both imparts and sustains life. </a:t>
            </a:r>
          </a:p>
          <a:p>
            <a:r>
              <a:rPr lang="en-US" sz="3600" dirty="0">
                <a:effectLst>
                  <a:outerShdw blurRad="38100" dist="38100" dir="2700000" algn="tl">
                    <a:srgbClr val="000000"/>
                  </a:outerShdw>
                </a:effectLst>
              </a:rPr>
              <a:t>It is through </a:t>
            </a:r>
            <a:r>
              <a:rPr lang="en-US" sz="3600" b="1" i="1" dirty="0">
                <a:effectLst>
                  <a:outerShdw blurRad="38100" dist="38100" dir="2700000" algn="tl">
                    <a:srgbClr val="000000"/>
                  </a:outerShdw>
                </a:effectLst>
              </a:rPr>
              <a:t>faith</a:t>
            </a:r>
            <a:r>
              <a:rPr lang="en-US" sz="3600" dirty="0">
                <a:effectLst>
                  <a:outerShdw blurRad="38100" dist="38100" dir="2700000" algn="tl">
                    <a:srgbClr val="000000"/>
                  </a:outerShdw>
                </a:effectLst>
              </a:rPr>
              <a:t>, and through </a:t>
            </a:r>
            <a:r>
              <a:rPr lang="en-US" sz="3600" b="1" i="1" dirty="0">
                <a:effectLst>
                  <a:outerShdw blurRad="38100" dist="38100" dir="2700000" algn="tl">
                    <a:srgbClr val="000000"/>
                  </a:outerShdw>
                </a:effectLst>
              </a:rPr>
              <a:t>intimate union </a:t>
            </a:r>
            <a:r>
              <a:rPr lang="en-US" sz="3600" dirty="0">
                <a:effectLst>
                  <a:outerShdw blurRad="38100" dist="38100" dir="2700000" algn="tl">
                    <a:srgbClr val="000000"/>
                  </a:outerShdw>
                </a:effectLst>
              </a:rPr>
              <a:t>with </a:t>
            </a:r>
            <a:r>
              <a:rPr lang="en-US" sz="3600" b="1" i="1" dirty="0">
                <a:effectLst>
                  <a:outerShdw blurRad="38100" dist="38100" dir="2700000" algn="tl">
                    <a:srgbClr val="000000"/>
                  </a:outerShdw>
                </a:effectLst>
              </a:rPr>
              <a:t>him</a:t>
            </a:r>
            <a:r>
              <a:rPr lang="en-US" sz="3600" dirty="0">
                <a:effectLst>
                  <a:outerShdw blurRad="38100" dist="38100" dir="2700000" algn="tl">
                    <a:srgbClr val="000000"/>
                  </a:outerShdw>
                </a:effectLst>
              </a:rPr>
              <a:t>, receiving him </a:t>
            </a:r>
            <a:r>
              <a:rPr lang="en-US" sz="3600" b="1" i="1" dirty="0">
                <a:effectLst>
                  <a:outerShdw blurRad="38100" dist="38100" dir="2700000" algn="tl">
                    <a:srgbClr val="000000"/>
                  </a:outerShdw>
                </a:effectLst>
              </a:rPr>
              <a:t>spiritually</a:t>
            </a:r>
            <a:r>
              <a:rPr lang="en-US" sz="3600" dirty="0">
                <a:effectLst>
                  <a:outerShdw blurRad="38100" dist="38100" dir="2700000" algn="tl">
                    <a:srgbClr val="000000"/>
                  </a:outerShdw>
                </a:effectLst>
              </a:rPr>
              <a:t> as physical bread is taken in </a:t>
            </a:r>
            <a:r>
              <a:rPr lang="en-US" sz="3600" b="1" i="1" dirty="0">
                <a:effectLst>
                  <a:outerShdw blurRad="38100" dist="38100" dir="2700000" algn="tl">
                    <a:srgbClr val="000000"/>
                  </a:outerShdw>
                </a:effectLst>
              </a:rPr>
              <a:t>physically</a:t>
            </a:r>
            <a:r>
              <a:rPr lang="en-US" sz="3600" dirty="0">
                <a:effectLst>
                  <a:outerShdw blurRad="38100" dist="38100" dir="2700000" algn="tl">
                    <a:srgbClr val="000000"/>
                  </a:outerShdw>
                </a:effectLst>
              </a:rPr>
              <a:t>, that man attains to everlasting life.</a:t>
            </a:r>
          </a:p>
        </p:txBody>
      </p:sp>
    </p:spTree>
    <p:extLst>
      <p:ext uri="{BB962C8B-B14F-4D97-AF65-F5344CB8AC3E}">
        <p14:creationId xmlns:p14="http://schemas.microsoft.com/office/powerpoint/2010/main" val="418707062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They will all be taught by God</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739833"/>
            <a:ext cx="8965276" cy="6064133"/>
          </a:xfrm>
        </p:spPr>
        <p:txBody>
          <a:bodyPr>
            <a:normAutofit fontScale="85000" lnSpcReduction="10000"/>
          </a:bodyPr>
          <a:lstStyle/>
          <a:p>
            <a:r>
              <a:rPr lang="en-US" dirty="0">
                <a:effectLst>
                  <a:outerShdw blurRad="38100" dist="38100" dir="2700000" algn="tl">
                    <a:srgbClr val="000000"/>
                  </a:outerShdw>
                </a:effectLst>
              </a:rPr>
              <a:t>Skipping down to verse 41 we read:</a:t>
            </a:r>
          </a:p>
          <a:p>
            <a:pPr lvl="1"/>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Then the Jews who were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hostile</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Jesus began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complaining</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about him because he said, “I am the bread that came down from heaven,” and they said, “Isn't this Jesus the son of Joseph, whose father and mother we know? How can he now say, ‘I have come down from heaven’?” </a:t>
            </a:r>
            <a:r>
              <a:rPr lang="en-US" dirty="0">
                <a:effectLst>
                  <a:outerShdw blurRad="38100" dist="38100" dir="2700000" algn="tl">
                    <a:srgbClr val="000000"/>
                  </a:outerShdw>
                </a:effectLst>
              </a:rPr>
              <a:t>(John 6:41-42)</a:t>
            </a:r>
          </a:p>
          <a:p>
            <a:r>
              <a:rPr lang="en-US" dirty="0">
                <a:effectLst>
                  <a:outerShdw blurRad="38100" dist="38100" dir="2700000" algn="tl">
                    <a:srgbClr val="000000"/>
                  </a:outerShdw>
                </a:effectLst>
              </a:rPr>
              <a:t>They got the point: Jesus is saying here that </a:t>
            </a:r>
            <a:r>
              <a:rPr lang="en-US" b="1" i="1" dirty="0">
                <a:effectLst>
                  <a:outerShdw blurRad="38100" dist="38100" dir="2700000" algn="tl">
                    <a:srgbClr val="000000"/>
                  </a:outerShdw>
                </a:effectLst>
              </a:rPr>
              <a:t>his</a:t>
            </a:r>
            <a:r>
              <a:rPr lang="en-US" dirty="0">
                <a:effectLst>
                  <a:outerShdw blurRad="38100" dist="38100" dir="2700000" algn="tl">
                    <a:srgbClr val="000000"/>
                  </a:outerShdw>
                </a:effectLst>
              </a:rPr>
              <a:t> birth was </a:t>
            </a:r>
            <a:r>
              <a:rPr lang="en-US" b="1" i="1" dirty="0">
                <a:effectLst>
                  <a:outerShdw blurRad="38100" dist="38100" dir="2700000" algn="tl">
                    <a:srgbClr val="000000"/>
                  </a:outerShdw>
                </a:effectLst>
              </a:rPr>
              <a:t>unlike</a:t>
            </a:r>
            <a:r>
              <a:rPr lang="en-US" dirty="0">
                <a:effectLst>
                  <a:outerShdw blurRad="38100" dist="38100" dir="2700000" algn="tl">
                    <a:srgbClr val="000000"/>
                  </a:outerShdw>
                </a:effectLst>
              </a:rPr>
              <a:t> like the birth of any other human being. </a:t>
            </a:r>
          </a:p>
          <a:p>
            <a:r>
              <a:rPr lang="en-US" dirty="0">
                <a:effectLst>
                  <a:outerShdw blurRad="38100" dist="38100" dir="2700000" algn="tl">
                    <a:srgbClr val="000000"/>
                  </a:outerShdw>
                </a:effectLst>
              </a:rPr>
              <a:t>The inference is clear, he was born of a virgin and never had a human father (in the ordinary sense of the term) – he came down out of heaven!</a:t>
            </a:r>
          </a:p>
          <a:p>
            <a:r>
              <a:rPr lang="en-US" dirty="0">
                <a:effectLst>
                  <a:outerShdw blurRad="38100" dist="38100" dir="2700000" algn="tl">
                    <a:srgbClr val="000000"/>
                  </a:outerShdw>
                </a:effectLst>
              </a:rPr>
              <a:t>These hostile Jews regard this as outright </a:t>
            </a:r>
            <a:r>
              <a:rPr lang="en-US" b="1" i="1" dirty="0">
                <a:effectLst>
                  <a:outerShdw blurRad="38100" dist="38100" dir="2700000" algn="tl">
                    <a:srgbClr val="000000"/>
                  </a:outerShdw>
                </a:effectLst>
              </a:rPr>
              <a:t>blasphemy</a:t>
            </a:r>
            <a:r>
              <a:rPr lang="en-US" dirty="0">
                <a:effectLst>
                  <a:outerShdw blurRad="38100" dist="38100" dir="2700000" algn="tl">
                    <a:srgbClr val="000000"/>
                  </a:outerShdw>
                </a:effectLst>
              </a:rPr>
              <a:t> on Jesus’ part. </a:t>
            </a:r>
          </a:p>
          <a:p>
            <a:r>
              <a:rPr lang="en-US" dirty="0">
                <a:effectLst>
                  <a:outerShdw blurRad="38100" dist="38100" dir="2700000" algn="tl">
                    <a:srgbClr val="000000"/>
                  </a:outerShdw>
                </a:effectLst>
              </a:rPr>
              <a:t>They’re thinking: “We have known him since the days of his childhood; his father, his mother, his family. Yet now that he is grown up, look what happens! He makes extravagant claims. Does he actually expect us to believe them?”</a:t>
            </a:r>
          </a:p>
          <a:p>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6943805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They will all be taught by God</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739833"/>
            <a:ext cx="8965276" cy="6064133"/>
          </a:xfrm>
        </p:spPr>
        <p:txBody>
          <a:bodyPr>
            <a:normAutofit fontScale="92500" lnSpcReduction="20000"/>
          </a:bodyPr>
          <a:lstStyle/>
          <a:p>
            <a:r>
              <a:rPr lang="en-US" dirty="0">
                <a:effectLst>
                  <a:outerShdw blurRad="38100" dist="38100" dir="2700000" algn="tl">
                    <a:srgbClr val="000000"/>
                  </a:outerShdw>
                </a:effectLst>
              </a:rPr>
              <a:t>Jesus then responds:</a:t>
            </a:r>
          </a:p>
          <a:p>
            <a:pPr lvl="1"/>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Do not complain about me to one another. No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one can come to me</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unless the Father who sent me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draws</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him, and I will raise him up at the last day. </a:t>
            </a:r>
            <a:r>
              <a:rPr lang="en-US" dirty="0">
                <a:effectLst>
                  <a:outerShdw blurRad="38100" dist="38100" dir="2700000" algn="tl">
                    <a:srgbClr val="000000"/>
                  </a:outerShdw>
                </a:effectLst>
              </a:rPr>
              <a:t>(John 6:43-44)</a:t>
            </a:r>
          </a:p>
          <a:p>
            <a:r>
              <a:rPr lang="en-US" dirty="0">
                <a:effectLst>
                  <a:outerShdw blurRad="38100" dist="38100" dir="2700000" algn="tl">
                    <a:srgbClr val="000000"/>
                  </a:outerShdw>
                </a:effectLst>
              </a:rPr>
              <a:t>Here Jesus tells them that, though they are </a:t>
            </a:r>
            <a:r>
              <a:rPr lang="en-US" b="1" i="1" dirty="0">
                <a:effectLst>
                  <a:outerShdw blurRad="38100" dist="38100" dir="2700000" algn="tl">
                    <a:srgbClr val="000000"/>
                  </a:outerShdw>
                </a:effectLst>
              </a:rPr>
              <a:t>culpable</a:t>
            </a:r>
            <a:r>
              <a:rPr lang="en-US" dirty="0">
                <a:effectLst>
                  <a:outerShdw blurRad="38100" dist="38100" dir="2700000" algn="tl">
                    <a:srgbClr val="000000"/>
                  </a:outerShdw>
                </a:effectLst>
              </a:rPr>
              <a:t> for their </a:t>
            </a:r>
            <a:r>
              <a:rPr lang="en-US" b="1" i="1" dirty="0">
                <a:effectLst>
                  <a:outerShdw blurRad="38100" dist="38100" dir="2700000" algn="tl">
                    <a:srgbClr val="000000"/>
                  </a:outerShdw>
                </a:effectLst>
              </a:rPr>
              <a:t>rejection</a:t>
            </a:r>
            <a:r>
              <a:rPr lang="en-US" dirty="0">
                <a:effectLst>
                  <a:outerShdw blurRad="38100" dist="38100" dir="2700000" algn="tl">
                    <a:srgbClr val="000000"/>
                  </a:outerShdw>
                </a:effectLst>
              </a:rPr>
              <a:t> of him, </a:t>
            </a:r>
            <a:r>
              <a:rPr lang="en-US" b="1" i="1" dirty="0">
                <a:effectLst>
                  <a:outerShdw blurRad="38100" dist="38100" dir="2700000" algn="tl">
                    <a:srgbClr val="000000"/>
                  </a:outerShdw>
                </a:effectLst>
              </a:rPr>
              <a:t>ultimately</a:t>
            </a:r>
            <a:r>
              <a:rPr lang="en-US" dirty="0">
                <a:effectLst>
                  <a:outerShdw blurRad="38100" dist="38100" dir="2700000" algn="tl">
                    <a:srgbClr val="000000"/>
                  </a:outerShdw>
                </a:effectLst>
              </a:rPr>
              <a:t> their rejection of him is a result of God’s sovereign decree.</a:t>
            </a:r>
          </a:p>
          <a:p>
            <a:r>
              <a:rPr lang="en-US" dirty="0">
                <a:effectLst>
                  <a:outerShdw blurRad="38100" dist="38100" dir="2700000" algn="tl">
                    <a:srgbClr val="000000"/>
                  </a:outerShdw>
                </a:effectLst>
              </a:rPr>
              <a:t>The word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draw</a:t>
            </a:r>
            <a:r>
              <a:rPr lang="en-US" dirty="0">
                <a:effectLst>
                  <a:outerShdw blurRad="38100" dist="38100" dir="2700000" algn="tl">
                    <a:srgbClr val="000000"/>
                  </a:outerShdw>
                </a:effectLst>
              </a:rPr>
              <a:t>” here is a very </a:t>
            </a:r>
            <a:r>
              <a:rPr lang="en-US" b="1" i="1" dirty="0">
                <a:effectLst>
                  <a:outerShdw blurRad="38100" dist="38100" dir="2700000" algn="tl">
                    <a:srgbClr val="000000"/>
                  </a:outerShdw>
                </a:effectLst>
              </a:rPr>
              <a:t>strong</a:t>
            </a:r>
            <a:r>
              <a:rPr lang="en-US" dirty="0">
                <a:effectLst>
                  <a:outerShdw blurRad="38100" dist="38100" dir="2700000" algn="tl">
                    <a:srgbClr val="000000"/>
                  </a:outerShdw>
                </a:effectLst>
              </a:rPr>
              <a:t> term – it is often translated by a stronger term like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drag</a:t>
            </a:r>
            <a:r>
              <a:rPr lang="en-US" dirty="0">
                <a:effectLst>
                  <a:outerShdw blurRad="38100" dist="38100" dir="2700000" algn="tl">
                    <a:srgbClr val="000000"/>
                  </a:outerShdw>
                </a:effectLst>
              </a:rPr>
              <a:t>” or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haul</a:t>
            </a:r>
            <a:r>
              <a:rPr lang="en-US" dirty="0">
                <a:effectLst>
                  <a:outerShdw blurRad="38100" dist="38100" dir="2700000" algn="tl">
                    <a:srgbClr val="000000"/>
                  </a:outerShdw>
                </a:effectLst>
              </a:rPr>
              <a:t>”:</a:t>
            </a:r>
          </a:p>
          <a:p>
            <a:pPr lvl="1"/>
            <a:r>
              <a:rPr lang="en-US" dirty="0">
                <a:effectLst>
                  <a:outerShdw blurRad="38100" dist="38100" dir="2700000" algn="tl">
                    <a:srgbClr val="000000"/>
                  </a:outerShdw>
                </a:effectLst>
              </a:rPr>
              <a:t>A net full of big fishes is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hauled</a:t>
            </a:r>
            <a:r>
              <a:rPr lang="en-US" dirty="0">
                <a:effectLst>
                  <a:outerShdw blurRad="38100" dist="38100" dir="2700000" algn="tl">
                    <a:srgbClr val="000000"/>
                  </a:outerShdw>
                </a:effectLst>
              </a:rPr>
              <a:t>” ashore (John 21:6, 11)</a:t>
            </a:r>
          </a:p>
          <a:p>
            <a:pPr lvl="1"/>
            <a:r>
              <a:rPr lang="en-US" dirty="0">
                <a:effectLst>
                  <a:outerShdw blurRad="38100" dist="38100" dir="2700000" algn="tl">
                    <a:srgbClr val="000000"/>
                  </a:outerShdw>
                </a:effectLst>
              </a:rPr>
              <a:t>Paul and Silas are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dragged</a:t>
            </a:r>
            <a:r>
              <a:rPr lang="en-US" dirty="0">
                <a:effectLst>
                  <a:outerShdw blurRad="38100" dist="38100" dir="2700000" algn="tl">
                    <a:srgbClr val="000000"/>
                  </a:outerShdw>
                </a:effectLst>
              </a:rPr>
              <a:t>” before the authorities (Acts 16:19)</a:t>
            </a:r>
          </a:p>
          <a:p>
            <a:pPr lvl="1"/>
            <a:r>
              <a:rPr lang="en-US" dirty="0">
                <a:effectLst>
                  <a:outerShdw blurRad="38100" dist="38100" dir="2700000" algn="tl">
                    <a:srgbClr val="000000"/>
                  </a:outerShdw>
                </a:effectLst>
              </a:rPr>
              <a:t>Paul is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dragged</a:t>
            </a:r>
            <a:r>
              <a:rPr lang="en-US" dirty="0">
                <a:effectLst>
                  <a:outerShdw blurRad="38100" dist="38100" dir="2700000" algn="tl">
                    <a:srgbClr val="000000"/>
                  </a:outerShdw>
                </a:effectLst>
              </a:rPr>
              <a:t>” out of the temple (Acts 21:30)</a:t>
            </a:r>
          </a:p>
          <a:p>
            <a:pPr lvl="1"/>
            <a:r>
              <a:rPr lang="en-US" dirty="0">
                <a:effectLst>
                  <a:outerShdw blurRad="38100" dist="38100" dir="2700000" algn="tl">
                    <a:srgbClr val="000000"/>
                  </a:outerShdw>
                </a:effectLst>
              </a:rPr>
              <a:t>The rich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drag</a:t>
            </a:r>
            <a:r>
              <a:rPr lang="en-US" dirty="0">
                <a:effectLst>
                  <a:outerShdw blurRad="38100" dist="38100" dir="2700000" algn="tl">
                    <a:srgbClr val="000000"/>
                  </a:outerShdw>
                </a:effectLst>
              </a:rPr>
              <a:t>” the poor into court (James 2:6)</a:t>
            </a:r>
          </a:p>
          <a:p>
            <a:r>
              <a:rPr lang="en-US" dirty="0">
                <a:effectLst>
                  <a:outerShdw blurRad="38100" dist="38100" dir="2700000" algn="tl">
                    <a:srgbClr val="000000"/>
                  </a:outerShdw>
                </a:effectLst>
              </a:rPr>
              <a:t>No can come to Christ unless the Father </a:t>
            </a:r>
            <a:r>
              <a:rPr lang="en-US" b="1" i="1" dirty="0">
                <a:effectLst>
                  <a:outerShdw blurRad="38100" dist="38100" dir="2700000" algn="tl">
                    <a:srgbClr val="000000"/>
                  </a:outerShdw>
                </a:effectLst>
              </a:rPr>
              <a:t>powerfully</a:t>
            </a:r>
            <a:r>
              <a:rPr lang="en-US" dirty="0">
                <a:effectLst>
                  <a:outerShdw blurRad="38100" dist="38100" dir="2700000" algn="tl">
                    <a:srgbClr val="000000"/>
                  </a:outerShdw>
                </a:effectLst>
              </a:rPr>
              <a:t> and </a:t>
            </a:r>
            <a:r>
              <a:rPr lang="en-US" b="1" i="1" dirty="0">
                <a:effectLst>
                  <a:outerShdw blurRad="38100" dist="38100" dir="2700000" algn="tl">
                    <a:srgbClr val="000000"/>
                  </a:outerShdw>
                </a:effectLst>
              </a:rPr>
              <a:t>irresistibly</a:t>
            </a:r>
            <a:r>
              <a:rPr lang="en-US" dirty="0">
                <a:effectLst>
                  <a:outerShdw blurRad="38100" dist="38100" dir="2700000" algn="tl">
                    <a:srgbClr val="000000"/>
                  </a:outerShdw>
                </a:effectLst>
              </a:rPr>
              <a:t> changes their heart and mind so that they are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drawn</a:t>
            </a:r>
            <a:r>
              <a:rPr lang="en-US" dirty="0">
                <a:effectLst>
                  <a:outerShdw blurRad="38100" dist="38100" dir="2700000" algn="tl">
                    <a:srgbClr val="000000"/>
                  </a:outerShdw>
                </a:effectLst>
              </a:rPr>
              <a:t>” to Christ.</a:t>
            </a:r>
          </a:p>
          <a:p>
            <a:pPr lvl="1"/>
            <a:endParaRPr lang="en-US" dirty="0">
              <a:effectLst>
                <a:outerShdw blurRad="38100" dist="38100" dir="2700000" algn="tl">
                  <a:srgbClr val="000000"/>
                </a:outerShdw>
              </a:effectLst>
            </a:endParaRPr>
          </a:p>
          <a:p>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367068980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739830"/>
          </a:xfrm>
        </p:spPr>
        <p:txBody>
          <a:bodyPr>
            <a:noAutofit/>
          </a:bodyPr>
          <a:lstStyle/>
          <a:p>
            <a:pPr marL="0" indent="0">
              <a:buNone/>
            </a:pPr>
            <a:r>
              <a:rPr lang="en-US" sz="4400" dirty="0">
                <a:effectLst>
                  <a:outerShdw blurRad="38100" dist="38100" dir="2700000" algn="tl">
                    <a:srgbClr val="000000"/>
                  </a:outerShdw>
                </a:effectLst>
              </a:rPr>
              <a:t>They will all be taught by God</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0535" y="739833"/>
            <a:ext cx="8965276" cy="6064133"/>
          </a:xfrm>
        </p:spPr>
        <p:txBody>
          <a:bodyPr>
            <a:normAutofit/>
          </a:bodyPr>
          <a:lstStyle/>
          <a:p>
            <a:r>
              <a:rPr lang="en-US" dirty="0">
                <a:effectLst>
                  <a:outerShdw blurRad="38100" dist="38100" dir="2700000" algn="tl">
                    <a:srgbClr val="000000"/>
                  </a:outerShdw>
                </a:effectLst>
              </a:rPr>
              <a:t>Jesus then gives Old Testament confirmation of this idea that people only come to him when they have been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drawn</a:t>
            </a:r>
            <a:r>
              <a:rPr lang="en-US" dirty="0">
                <a:effectLst>
                  <a:outerShdw blurRad="38100" dist="38100" dir="2700000" algn="tl">
                    <a:srgbClr val="000000"/>
                  </a:outerShdw>
                </a:effectLst>
              </a:rPr>
              <a:t>” by the Father, by citing Isaiah 54:13:</a:t>
            </a:r>
          </a:p>
          <a:p>
            <a:pPr lvl="1"/>
            <a:r>
              <a:rPr lang="en-US" sz="28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It is written in the Prophets </a:t>
            </a:r>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[specifically in the prophet Isaiah]</a:t>
            </a:r>
            <a:r>
              <a:rPr lang="en-US" sz="28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 “And they will all be taught by God.” </a:t>
            </a:r>
            <a:r>
              <a:rPr lang="en-US" sz="28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Everyone who has heard and learned from the Father comes to me—</a:t>
            </a:r>
          </a:p>
          <a:p>
            <a:r>
              <a:rPr lang="en-US" dirty="0">
                <a:effectLst>
                  <a:outerShdw blurRad="38100" dist="38100" dir="2700000" algn="tl">
                    <a:srgbClr val="000000"/>
                  </a:outerShdw>
                </a:effectLst>
              </a:rPr>
              <a:t>The “hearing” and “learning” and being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taught</a:t>
            </a:r>
            <a:r>
              <a:rPr lang="en-US" dirty="0">
                <a:effectLst>
                  <a:outerShdw blurRad="38100" dist="38100" dir="2700000" algn="tl">
                    <a:srgbClr val="000000"/>
                  </a:outerShdw>
                </a:effectLst>
              </a:rPr>
              <a:t>” by God that was foreseen by Isaiah and other Old Testament prophets during the New Covenant era was a </a:t>
            </a:r>
            <a:r>
              <a:rPr lang="en-US" b="1" i="1" dirty="0">
                <a:effectLst>
                  <a:outerShdw blurRad="38100" dist="38100" dir="2700000" algn="tl">
                    <a:srgbClr val="000000"/>
                  </a:outerShdw>
                </a:effectLst>
              </a:rPr>
              <a:t>profound internal renovation </a:t>
            </a:r>
            <a:r>
              <a:rPr lang="en-US" dirty="0">
                <a:effectLst>
                  <a:outerShdw blurRad="38100" dist="38100" dir="2700000" algn="tl">
                    <a:srgbClr val="000000"/>
                  </a:outerShdw>
                </a:effectLst>
              </a:rPr>
              <a:t>of the minds of those whom the LORD would </a:t>
            </a:r>
            <a:r>
              <a:rPr lang="en-US" b="1" i="1" dirty="0">
                <a:effectLst>
                  <a:outerShdw blurRad="38100" dist="38100" dir="2700000" algn="tl">
                    <a:srgbClr val="000000"/>
                  </a:outerShdw>
                </a:effectLst>
              </a:rPr>
              <a:t>call</a:t>
            </a:r>
            <a:r>
              <a:rPr lang="en-US" dirty="0">
                <a:effectLst>
                  <a:outerShdw blurRad="38100" dist="38100" dir="2700000" algn="tl">
                    <a:srgbClr val="000000"/>
                  </a:outerShdw>
                </a:effectLst>
              </a:rPr>
              <a:t> to himself.</a:t>
            </a:r>
          </a:p>
          <a:p>
            <a:pPr lvl="1"/>
            <a:endParaRPr lang="en-US" dirty="0">
              <a:effectLst>
                <a:outerShdw blurRad="38100" dist="38100" dir="2700000" algn="tl">
                  <a:srgbClr val="000000"/>
                </a:outerShdw>
              </a:effectLst>
            </a:endParaRPr>
          </a:p>
          <a:p>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296233176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922712"/>
          </a:xfrm>
        </p:spPr>
        <p:txBody>
          <a:bodyPr>
            <a:noAutofit/>
          </a:bodyPr>
          <a:lstStyle/>
          <a:p>
            <a:pPr marL="0" indent="0">
              <a:buNone/>
            </a:pPr>
            <a:r>
              <a:rPr lang="en-US" sz="3600" b="1" dirty="0">
                <a:effectLst>
                  <a:outerShdw blurRad="38100" dist="38100" dir="2700000" algn="tl">
                    <a:srgbClr val="000000"/>
                  </a:outerShdw>
                </a:effectLst>
              </a:rPr>
              <a:t>The Future Glory of Zion </a:t>
            </a:r>
            <a:r>
              <a:rPr lang="en-US" sz="3600" dirty="0">
                <a:effectLst>
                  <a:outerShdw blurRad="38100" dist="38100" dir="2700000" algn="tl">
                    <a:srgbClr val="000000"/>
                  </a:outerShdw>
                </a:effectLst>
              </a:rPr>
              <a:t>(</a:t>
            </a:r>
            <a:r>
              <a:rPr lang="en-US" sz="3600" dirty="0">
                <a:solidFill>
                  <a:srgbClr val="FFFF99"/>
                </a:solidFill>
                <a:effectLst>
                  <a:outerShdw blurRad="38100" dist="38100" dir="2700000" algn="tl">
                    <a:srgbClr val="000000"/>
                  </a:outerShdw>
                </a:effectLst>
              </a:rPr>
              <a:t>Isaiah 54:11-17</a:t>
            </a:r>
            <a:r>
              <a:rPr lang="en-US" sz="36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719051"/>
            <a:ext cx="8965276" cy="5879759"/>
          </a:xfrm>
        </p:spPr>
        <p:txBody>
          <a:bodyPr>
            <a:normAutofit fontScale="85000" lnSpcReduction="10000"/>
          </a:bodyPr>
          <a:lstStyle/>
          <a:p>
            <a:r>
              <a:rPr lang="en-US" sz="4000" dirty="0">
                <a:effectLst>
                  <a:outerShdw blurRad="38100" dist="38100" dir="2700000" algn="tl">
                    <a:srgbClr val="000000"/>
                  </a:outerShdw>
                </a:effectLst>
              </a:rPr>
              <a:t>It also anticipates the description of the rebuilt city of the LORD (Isaiah 60:10–14) and forms the basis for the description of the new Jerusalem in Revelation 21:10–21. </a:t>
            </a:r>
          </a:p>
          <a:p>
            <a:r>
              <a:rPr lang="en-US" sz="4000" dirty="0">
                <a:effectLst>
                  <a:outerShdw blurRad="38100" dist="38100" dir="2700000" algn="tl">
                    <a:srgbClr val="000000"/>
                  </a:outerShdw>
                </a:effectLst>
              </a:rPr>
              <a:t>The imagery goes </a:t>
            </a:r>
            <a:r>
              <a:rPr lang="en-US" sz="4000" b="1" i="1" dirty="0">
                <a:effectLst>
                  <a:outerShdw blurRad="38100" dist="38100" dir="2700000" algn="tl">
                    <a:srgbClr val="000000"/>
                  </a:outerShdw>
                </a:effectLst>
              </a:rPr>
              <a:t>far beyond </a:t>
            </a:r>
            <a:r>
              <a:rPr lang="en-US" sz="4000" dirty="0">
                <a:effectLst>
                  <a:outerShdw blurRad="38100" dist="38100" dir="2700000" algn="tl">
                    <a:srgbClr val="000000"/>
                  </a:outerShdw>
                </a:effectLst>
              </a:rPr>
              <a:t>anything that took place in the physical rebuilding of Jerusalem after the exile. </a:t>
            </a:r>
          </a:p>
          <a:p>
            <a:r>
              <a:rPr lang="en-US" sz="4000" dirty="0">
                <a:effectLst>
                  <a:outerShdw blurRad="38100" dist="38100" dir="2700000" algn="tl">
                    <a:srgbClr val="000000"/>
                  </a:outerShdw>
                </a:effectLst>
              </a:rPr>
              <a:t>In fact, Jerusalem is not specifically named in this text because the </a:t>
            </a:r>
            <a:r>
              <a:rPr lang="en-US" sz="4000" b="1" i="1" dirty="0">
                <a:effectLst>
                  <a:outerShdw blurRad="38100" dist="38100" dir="2700000" algn="tl">
                    <a:srgbClr val="000000"/>
                  </a:outerShdw>
                </a:effectLst>
              </a:rPr>
              <a:t>focus</a:t>
            </a:r>
            <a:r>
              <a:rPr lang="en-US" sz="4000" dirty="0">
                <a:effectLst>
                  <a:outerShdw blurRad="38100" dist="38100" dir="2700000" algn="tl">
                    <a:srgbClr val="000000"/>
                  </a:outerShdw>
                </a:effectLst>
              </a:rPr>
              <a:t> is on the splendor of the provision made for the people of God and their spiritual exaltation in the eternal city. </a:t>
            </a:r>
          </a:p>
          <a:p>
            <a:r>
              <a:rPr lang="en-US" sz="4000" dirty="0">
                <a:effectLst>
                  <a:outerShdw blurRad="38100" dist="38100" dir="2700000" algn="tl">
                    <a:srgbClr val="000000"/>
                  </a:outerShdw>
                </a:effectLst>
              </a:rPr>
              <a:t>All of this has been has planned and brought about by the LORD through the Servant.</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r>
              <a:rPr lang="en-US" sz="1800" dirty="0">
                <a:solidFill>
                  <a:prstClr val="white"/>
                </a:solidFill>
              </a:rPr>
              <a:t>Mackay, John L. – </a:t>
            </a:r>
            <a:r>
              <a:rPr lang="en-US" sz="1800" i="1" dirty="0">
                <a:solidFill>
                  <a:prstClr val="white"/>
                </a:solidFill>
              </a:rPr>
              <a:t>A Study Commentary on Isaiah Volume 2: Chapters 40-66 </a:t>
            </a:r>
            <a:r>
              <a:rPr lang="en-US" sz="1800" dirty="0">
                <a:solidFill>
                  <a:prstClr val="white"/>
                </a:solidFill>
              </a:rPr>
              <a:t>– </a:t>
            </a:r>
            <a:r>
              <a:rPr lang="en-US" sz="1800" dirty="0">
                <a:solidFill>
                  <a:schemeClr val="bg1"/>
                </a:solidFill>
              </a:rPr>
              <a:t>p. 380.</a:t>
            </a:r>
          </a:p>
        </p:txBody>
      </p:sp>
    </p:spTree>
    <p:extLst>
      <p:ext uri="{BB962C8B-B14F-4D97-AF65-F5344CB8AC3E}">
        <p14:creationId xmlns:p14="http://schemas.microsoft.com/office/powerpoint/2010/main" val="14009425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D19B2E-1575-CF3F-8FA0-D64C61E47D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0A7B74-5E2F-14C2-126B-8B70491B99E4}"/>
              </a:ext>
            </a:extLst>
          </p:cNvPr>
          <p:cNvSpPr>
            <a:spLocks noGrp="1"/>
          </p:cNvSpPr>
          <p:nvPr>
            <p:ph type="title"/>
          </p:nvPr>
        </p:nvSpPr>
        <p:spPr>
          <a:xfrm>
            <a:off x="0" y="1"/>
            <a:ext cx="9144000" cy="1188719"/>
          </a:xfrm>
        </p:spPr>
        <p:txBody>
          <a:bodyPr>
            <a:noAutofit/>
          </a:bodyPr>
          <a:lstStyle/>
          <a:p>
            <a:r>
              <a:rPr lang="en-US" sz="4400" dirty="0">
                <a:effectLst>
                  <a:outerShdw blurRad="38100" dist="38100" dir="2700000" algn="tl">
                    <a:srgbClr val="000000"/>
                  </a:outerShdw>
                </a:effectLst>
              </a:rPr>
              <a:t>Next Time</a:t>
            </a:r>
          </a:p>
        </p:txBody>
      </p:sp>
      <p:sp>
        <p:nvSpPr>
          <p:cNvPr id="3" name="Content Placeholder 2">
            <a:extLst>
              <a:ext uri="{FF2B5EF4-FFF2-40B4-BE49-F238E27FC236}">
                <a16:creationId xmlns:a16="http://schemas.microsoft.com/office/drawing/2014/main" id="{8ADAFF6B-4CCB-CFED-E145-3E800B4A2267}"/>
              </a:ext>
            </a:extLst>
          </p:cNvPr>
          <p:cNvSpPr>
            <a:spLocks noGrp="1"/>
          </p:cNvSpPr>
          <p:nvPr>
            <p:ph idx="1"/>
          </p:nvPr>
        </p:nvSpPr>
        <p:spPr>
          <a:xfrm>
            <a:off x="364974" y="1284315"/>
            <a:ext cx="8525487" cy="5353398"/>
          </a:xfrm>
        </p:spPr>
        <p:txBody>
          <a:bodyPr>
            <a:normAutofit/>
          </a:bodyPr>
          <a:lstStyle/>
          <a:p>
            <a:pPr marL="0" indent="0">
              <a:buNone/>
            </a:pPr>
            <a:r>
              <a:rPr lang="en-US" sz="3600" dirty="0">
                <a:effectLst>
                  <a:outerShdw blurRad="38100" dist="38100" dir="2700000" algn="tl">
                    <a:srgbClr val="000000"/>
                  </a:outerShdw>
                </a:effectLst>
              </a:rPr>
              <a:t>I plan to begin looking at “</a:t>
            </a:r>
            <a:r>
              <a:rPr lang="en-US" sz="3600" b="1" dirty="0">
                <a:effectLst>
                  <a:outerShdw blurRad="38100" dist="38100" dir="2700000" algn="tl">
                    <a:srgbClr val="000000"/>
                  </a:outerShdw>
                </a:effectLst>
              </a:rPr>
              <a:t>An Invitation to Seek the LORD</a:t>
            </a:r>
            <a:r>
              <a:rPr lang="en-US" sz="3600" dirty="0">
                <a:effectLst>
                  <a:outerShdw blurRad="38100" dist="38100" dir="2700000" algn="tl">
                    <a:srgbClr val="000000"/>
                  </a:outerShdw>
                </a:effectLst>
              </a:rPr>
              <a:t>” (</a:t>
            </a:r>
            <a:r>
              <a:rPr lang="en-US" sz="3600" dirty="0">
                <a:solidFill>
                  <a:srgbClr val="FFFF99"/>
                </a:solidFill>
                <a:effectLst>
                  <a:outerShdw blurRad="38100" dist="38100" dir="2700000" algn="tl">
                    <a:srgbClr val="000000"/>
                  </a:outerShdw>
                </a:effectLst>
              </a:rPr>
              <a:t>Isaiah 55:1-13</a:t>
            </a:r>
            <a:r>
              <a:rPr lang="en-US" sz="3600" dirty="0">
                <a:effectLst>
                  <a:outerShdw blurRad="38100" dist="38100" dir="2700000" algn="tl">
                    <a:srgbClr val="000000"/>
                  </a:outerShdw>
                </a:effectLst>
              </a:rPr>
              <a:t>)</a:t>
            </a:r>
          </a:p>
          <a:p>
            <a:pPr marL="0" indent="0">
              <a:buNone/>
            </a:pPr>
            <a:endParaRPr lang="en-US" sz="3600" dirty="0">
              <a:effectLst>
                <a:outerShdw blurRad="38100" dist="38100" dir="2700000" algn="tl">
                  <a:srgbClr val="000000"/>
                </a:outerShdw>
              </a:effectLst>
            </a:endParaRPr>
          </a:p>
          <a:p>
            <a:pPr marL="0" indent="0">
              <a:buNone/>
            </a:pPr>
            <a:endParaRPr lang="en-US" sz="3600" dirty="0">
              <a:effectLst>
                <a:outerShdw blurRad="38100" dist="38100" dir="2700000" algn="tl">
                  <a:srgbClr val="000000"/>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601870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a:extLst>
            <a:ext uri="{FF2B5EF4-FFF2-40B4-BE49-F238E27FC236}">
              <a16:creationId xmlns:a16="http://schemas.microsoft.com/office/drawing/2014/main" id="{79502EDF-EC72-2841-839E-FC85B475EB7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681DCD0-DD6D-5A0E-9E18-C996D4F6BCFD}"/>
              </a:ext>
            </a:extLst>
          </p:cNvPr>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a:extLst>
              <a:ext uri="{FF2B5EF4-FFF2-40B4-BE49-F238E27FC236}">
                <a16:creationId xmlns:a16="http://schemas.microsoft.com/office/drawing/2014/main" id="{3569D963-C6CC-66F2-D601-1123CEA0E016}"/>
              </a:ext>
            </a:extLst>
          </p:cNvPr>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9169822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30" y="561109"/>
            <a:ext cx="8991600" cy="6267298"/>
          </a:xfrm>
        </p:spPr>
        <p:txBody>
          <a:bodyPr>
            <a:normAutofit fontScale="77500" lnSpcReduction="20000"/>
          </a:bodyPr>
          <a:lstStyle/>
          <a:p>
            <a:r>
              <a:rPr lang="en-US" sz="4000" dirty="0"/>
              <a:t>We saw earlier in Isaiah 54:1ff that while the LORD was painting a glorious vision of the future he has in store for us as his people, he is, at the same time, fully aware of the troubles that we currently face in this fallen world and he has compassion on us and what we’re going through. </a:t>
            </a:r>
          </a:p>
          <a:p>
            <a:r>
              <a:rPr lang="en-US" sz="4000" dirty="0"/>
              <a:t>As the writer of Hebrews puts it: “</a:t>
            </a:r>
            <a:r>
              <a:rPr lang="en-US" sz="4000" i="1" dirty="0">
                <a:solidFill>
                  <a:srgbClr val="0000FF"/>
                </a:solidFill>
                <a:latin typeface="Cambria" panose="02040503050406030204" pitchFamily="18" charset="0"/>
                <a:ea typeface="Cambria" panose="02040503050406030204" pitchFamily="18" charset="0"/>
              </a:rPr>
              <a:t>For we do not have a high priest incapable of sympathizing with our weaknesses, but one who has been tempted in every way just as we are, yet without sin. </a:t>
            </a:r>
            <a:r>
              <a:rPr lang="en-US" sz="4000" dirty="0"/>
              <a:t>” (Heb 4:15)</a:t>
            </a:r>
          </a:p>
          <a:p>
            <a:r>
              <a:rPr lang="en-US" sz="4000" dirty="0"/>
              <a:t>Do you find this comforting? Do you sometimes forget this when you are going through a time of great difficulty?</a:t>
            </a:r>
          </a:p>
          <a:p>
            <a:endParaRPr lang="en-US" sz="4000" dirty="0"/>
          </a:p>
          <a:p>
            <a:endParaRPr lang="en-US" sz="4000" dirty="0"/>
          </a:p>
        </p:txBody>
      </p:sp>
    </p:spTree>
    <p:extLst>
      <p:ext uri="{BB962C8B-B14F-4D97-AF65-F5344CB8AC3E}">
        <p14:creationId xmlns:p14="http://schemas.microsoft.com/office/powerpoint/2010/main" val="11449804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30" y="561109"/>
            <a:ext cx="8991600" cy="6267298"/>
          </a:xfrm>
        </p:spPr>
        <p:txBody>
          <a:bodyPr>
            <a:normAutofit/>
          </a:bodyPr>
          <a:lstStyle/>
          <a:p>
            <a:r>
              <a:rPr lang="en-US" sz="4000" dirty="0"/>
              <a:t>What  do you think of Jesus’ statement that </a:t>
            </a:r>
            <a:r>
              <a:rPr lang="en-US" sz="4000" b="1" i="1" dirty="0"/>
              <a:t>no one </a:t>
            </a:r>
            <a:r>
              <a:rPr lang="en-US" sz="4000" dirty="0"/>
              <a:t>can come to him unless the Father first draws (drags, hauls) him?</a:t>
            </a:r>
          </a:p>
          <a:p>
            <a:r>
              <a:rPr lang="en-US" sz="4000" dirty="0"/>
              <a:t>Are you offended by this idea (like Jesus’ original audience was) or do you find this comforting? Why or why not?</a:t>
            </a:r>
          </a:p>
          <a:p>
            <a:r>
              <a:rPr lang="en-US" sz="4000" dirty="0"/>
              <a:t>Why might some people be offended by this idea?</a:t>
            </a:r>
          </a:p>
          <a:p>
            <a:endParaRPr lang="en-US" sz="4000" dirty="0"/>
          </a:p>
          <a:p>
            <a:endParaRPr lang="en-US" sz="4000" dirty="0"/>
          </a:p>
        </p:txBody>
      </p:sp>
    </p:spTree>
    <p:extLst>
      <p:ext uri="{BB962C8B-B14F-4D97-AF65-F5344CB8AC3E}">
        <p14:creationId xmlns:p14="http://schemas.microsoft.com/office/powerpoint/2010/main" val="391719866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922712"/>
          </a:xfrm>
        </p:spPr>
        <p:txBody>
          <a:bodyPr>
            <a:noAutofit/>
          </a:bodyPr>
          <a:lstStyle/>
          <a:p>
            <a:pPr marL="0" indent="0">
              <a:buNone/>
            </a:pPr>
            <a:r>
              <a:rPr lang="en-US" sz="3600" b="1" dirty="0">
                <a:effectLst>
                  <a:outerShdw blurRad="38100" dist="38100" dir="2700000" algn="tl">
                    <a:srgbClr val="000000"/>
                  </a:outerShdw>
                </a:effectLst>
              </a:rPr>
              <a:t>The Future Glory of Zion </a:t>
            </a:r>
            <a:r>
              <a:rPr lang="en-US" sz="3600" dirty="0">
                <a:effectLst>
                  <a:outerShdw blurRad="38100" dist="38100" dir="2700000" algn="tl">
                    <a:srgbClr val="000000"/>
                  </a:outerShdw>
                </a:effectLst>
              </a:rPr>
              <a:t>(</a:t>
            </a:r>
            <a:r>
              <a:rPr lang="en-US" sz="3600" dirty="0">
                <a:solidFill>
                  <a:srgbClr val="FFFF99"/>
                </a:solidFill>
                <a:effectLst>
                  <a:outerShdw blurRad="38100" dist="38100" dir="2700000" algn="tl">
                    <a:srgbClr val="000000"/>
                  </a:outerShdw>
                </a:effectLst>
              </a:rPr>
              <a:t>Isaiah 54:11-17</a:t>
            </a:r>
            <a:r>
              <a:rPr lang="en-US" sz="36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793865"/>
            <a:ext cx="8965276" cy="5523808"/>
          </a:xfrm>
        </p:spPr>
        <p:txBody>
          <a:bodyPr>
            <a:normAutofit fontScale="92500" lnSpcReduction="20000"/>
          </a:bodyPr>
          <a:lstStyle/>
          <a:p>
            <a:r>
              <a:rPr lang="en-US" sz="4000" dirty="0">
                <a:effectLst>
                  <a:outerShdw blurRad="38100" dist="38100" dir="2700000" algn="tl">
                    <a:srgbClr val="000000"/>
                  </a:outerShdw>
                </a:effectLst>
              </a:rPr>
              <a:t>It is important to keep in mind that the language being used here is </a:t>
            </a:r>
            <a:r>
              <a:rPr lang="en-US" sz="4000" b="1" i="1" dirty="0">
                <a:effectLst>
                  <a:outerShdw blurRad="38100" dist="38100" dir="2700000" algn="tl">
                    <a:srgbClr val="000000"/>
                  </a:outerShdw>
                </a:effectLst>
              </a:rPr>
              <a:t>metaphorical</a:t>
            </a:r>
            <a:r>
              <a:rPr lang="en-US" sz="4000" dirty="0">
                <a:effectLst>
                  <a:outerShdw blurRad="38100" dist="38100" dir="2700000" algn="tl">
                    <a:srgbClr val="000000"/>
                  </a:outerShdw>
                </a:effectLst>
              </a:rPr>
              <a:t>. </a:t>
            </a:r>
          </a:p>
          <a:p>
            <a:r>
              <a:rPr lang="en-US" sz="4000" dirty="0">
                <a:effectLst>
                  <a:outerShdw blurRad="38100" dist="38100" dir="2700000" algn="tl">
                    <a:srgbClr val="000000"/>
                  </a:outerShdw>
                </a:effectLst>
              </a:rPr>
              <a:t>Not only the extravagant language, but also the recurring emphasis on the condition of the people show that the prophet is not talking about the actual rebuilding of the </a:t>
            </a:r>
            <a:r>
              <a:rPr lang="en-US" sz="4000" b="1" i="1" dirty="0">
                <a:effectLst>
                  <a:outerShdw blurRad="38100" dist="38100" dir="2700000" algn="tl">
                    <a:srgbClr val="000000"/>
                  </a:outerShdw>
                </a:effectLst>
              </a:rPr>
              <a:t>physical structures </a:t>
            </a:r>
            <a:r>
              <a:rPr lang="en-US" sz="4000" dirty="0">
                <a:effectLst>
                  <a:outerShdw blurRad="38100" dist="38100" dir="2700000" algn="tl">
                    <a:srgbClr val="000000"/>
                  </a:outerShdw>
                </a:effectLst>
              </a:rPr>
              <a:t>in Jerusalem but about the restoration of the </a:t>
            </a:r>
            <a:r>
              <a:rPr lang="en-US" sz="4000" b="1" i="1" dirty="0">
                <a:effectLst>
                  <a:outerShdw blurRad="38100" dist="38100" dir="2700000" algn="tl">
                    <a:srgbClr val="000000"/>
                  </a:outerShdw>
                </a:effectLst>
              </a:rPr>
              <a:t>people</a:t>
            </a:r>
            <a:r>
              <a:rPr lang="en-US" sz="4000" dirty="0">
                <a:effectLst>
                  <a:outerShdw blurRad="38100" dist="38100" dir="2700000" algn="tl">
                    <a:srgbClr val="000000"/>
                  </a:outerShdw>
                </a:effectLst>
              </a:rPr>
              <a:t> in his care. </a:t>
            </a:r>
          </a:p>
          <a:p>
            <a:r>
              <a:rPr lang="en-US" sz="4000" dirty="0">
                <a:effectLst>
                  <a:outerShdw blurRad="38100" dist="38100" dir="2700000" algn="tl">
                    <a:srgbClr val="000000"/>
                  </a:outerShdw>
                </a:effectLst>
              </a:rPr>
              <a:t>The thought in this passage moves from </a:t>
            </a:r>
          </a:p>
          <a:p>
            <a:pPr lvl="1"/>
            <a:r>
              <a:rPr lang="en-US" sz="3600" dirty="0">
                <a:effectLst>
                  <a:outerShdw blurRad="38100" dist="38100" dir="2700000" algn="tl">
                    <a:srgbClr val="000000"/>
                  </a:outerShdw>
                </a:effectLst>
              </a:rPr>
              <a:t>The Beauty of the City (</a:t>
            </a:r>
            <a:r>
              <a:rPr lang="en-US" sz="3600" dirty="0">
                <a:solidFill>
                  <a:srgbClr val="FFFF99"/>
                </a:solidFill>
                <a:effectLst>
                  <a:outerShdw blurRad="38100" dist="38100" dir="2700000" algn="tl">
                    <a:srgbClr val="000000"/>
                  </a:outerShdw>
                </a:effectLst>
              </a:rPr>
              <a:t>54:11-12</a:t>
            </a:r>
            <a:r>
              <a:rPr lang="en-US" sz="3600" dirty="0">
                <a:effectLst>
                  <a:outerShdw blurRad="38100" dist="38100" dir="2700000" algn="tl">
                    <a:srgbClr val="000000"/>
                  </a:outerShdw>
                </a:effectLst>
              </a:rPr>
              <a:t>) </a:t>
            </a:r>
          </a:p>
          <a:p>
            <a:pPr lvl="1"/>
            <a:r>
              <a:rPr lang="en-US" sz="3600" dirty="0">
                <a:effectLst>
                  <a:outerShdw blurRad="38100" dist="38100" dir="2700000" algn="tl">
                    <a:srgbClr val="000000"/>
                  </a:outerShdw>
                </a:effectLst>
              </a:rPr>
              <a:t>The Blessedness of the City’s Inhabitants (</a:t>
            </a:r>
            <a:r>
              <a:rPr lang="en-US" sz="3600" dirty="0">
                <a:solidFill>
                  <a:srgbClr val="FFFF99"/>
                </a:solidFill>
                <a:effectLst>
                  <a:outerShdw blurRad="38100" dist="38100" dir="2700000" algn="tl">
                    <a:srgbClr val="000000"/>
                  </a:outerShdw>
                </a:effectLst>
              </a:rPr>
              <a:t>54:13-14</a:t>
            </a:r>
            <a:r>
              <a:rPr lang="en-US" sz="3600" dirty="0">
                <a:effectLst>
                  <a:outerShdw blurRad="38100" dist="38100" dir="2700000" algn="tl">
                    <a:srgbClr val="000000"/>
                  </a:outerShdw>
                </a:effectLst>
              </a:rPr>
              <a:t>)  </a:t>
            </a:r>
          </a:p>
          <a:p>
            <a:pPr lvl="1"/>
            <a:r>
              <a:rPr lang="en-US" sz="3600" dirty="0">
                <a:effectLst>
                  <a:outerShdw blurRad="38100" dist="38100" dir="2700000" algn="tl">
                    <a:srgbClr val="000000"/>
                  </a:outerShdw>
                </a:effectLst>
              </a:rPr>
              <a:t>The Security and Stability of the City (</a:t>
            </a:r>
            <a:r>
              <a:rPr lang="en-US" sz="3600" dirty="0">
                <a:solidFill>
                  <a:srgbClr val="FFFF99"/>
                </a:solidFill>
                <a:effectLst>
                  <a:outerShdw blurRad="38100" dist="38100" dir="2700000" algn="tl">
                    <a:srgbClr val="000000"/>
                  </a:outerShdw>
                </a:effectLst>
              </a:rPr>
              <a:t>54:14-17</a:t>
            </a:r>
            <a:r>
              <a:rPr lang="en-US" sz="3600" dirty="0">
                <a:effectLst>
                  <a:outerShdw blurRad="38100" dist="38100" dir="2700000" algn="tl">
                    <a:srgbClr val="000000"/>
                  </a:outerShdw>
                </a:effectLst>
              </a:rPr>
              <a:t>)</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426). Eerdmans.</a:t>
            </a:r>
          </a:p>
        </p:txBody>
      </p:sp>
    </p:spTree>
    <p:extLst>
      <p:ext uri="{BB962C8B-B14F-4D97-AF65-F5344CB8AC3E}">
        <p14:creationId xmlns:p14="http://schemas.microsoft.com/office/powerpoint/2010/main" val="150380132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868683"/>
          </a:xfrm>
        </p:spPr>
        <p:txBody>
          <a:bodyPr>
            <a:noAutofit/>
          </a:bodyPr>
          <a:lstStyle/>
          <a:p>
            <a:pPr marL="458788" indent="-458788"/>
            <a:r>
              <a:rPr lang="en-US" sz="4400" dirty="0">
                <a:effectLst>
                  <a:outerShdw blurRad="38100" dist="38100" dir="2700000" algn="tl">
                    <a:srgbClr val="000000"/>
                  </a:outerShdw>
                </a:effectLst>
              </a:rPr>
              <a:t>The Beauty of the City (54:11–12)</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1442258"/>
            <a:ext cx="8441574" cy="5382492"/>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54:11</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 afflicted one, [storm-tossed], and unconsoled! Look, I am about to set your stones in antimony and lay your foundation with lapis lazuli.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will make your pinnacles out of gems, your gates out of beryl, and your outer wall out of beautiful stones. </a:t>
            </a:r>
          </a:p>
        </p:txBody>
      </p:sp>
    </p:spTree>
    <p:extLst>
      <p:ext uri="{BB962C8B-B14F-4D97-AF65-F5344CB8AC3E}">
        <p14:creationId xmlns:p14="http://schemas.microsoft.com/office/powerpoint/2010/main" val="13097423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4"/>
            <a:ext cx="9144000" cy="102661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54:11</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O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afflicted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one</a:t>
            </a:r>
            <a:r>
              <a:rPr lang="en-US" sz="2400" b="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storm-tossed</a:t>
            </a:r>
            <a:r>
              <a:rPr lang="en-US" sz="2400" b="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unconsoled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I am about to set your stones in antimony and lay your foundation with lapis lazuli.</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56787" y="1101436"/>
            <a:ext cx="8695268" cy="5511340"/>
          </a:xfrm>
        </p:spPr>
        <p:txBody>
          <a:bodyPr>
            <a:normAutofit fontScale="85000" lnSpcReduction="10000"/>
          </a:bodyPr>
          <a:lstStyle/>
          <a:p>
            <a:r>
              <a:rPr lang="en-US" dirty="0">
                <a:effectLst>
                  <a:outerShdw blurRad="38100" dist="38100" dir="2700000" algn="tl">
                    <a:srgbClr val="000000"/>
                  </a:outerShdw>
                </a:effectLst>
              </a:rPr>
              <a:t>This segment begins with a description of the present wretched condition of the people and moves immediately to paint a </a:t>
            </a:r>
            <a:r>
              <a:rPr lang="en-US" b="1" i="1" dirty="0">
                <a:effectLst>
                  <a:outerShdw blurRad="38100" dist="38100" dir="2700000" algn="tl">
                    <a:srgbClr val="000000"/>
                  </a:outerShdw>
                </a:effectLst>
              </a:rPr>
              <a:t>contrast</a:t>
            </a:r>
            <a:r>
              <a:rPr lang="en-US" dirty="0">
                <a:effectLst>
                  <a:outerShdw blurRad="38100" dist="38100" dir="2700000" algn="tl">
                    <a:srgbClr val="000000"/>
                  </a:outerShdw>
                </a:effectLst>
              </a:rPr>
              <a:t> with that condition in </a:t>
            </a:r>
            <a:r>
              <a:rPr lang="en-US" b="1" i="1" dirty="0">
                <a:effectLst>
                  <a:outerShdw blurRad="38100" dist="38100" dir="2700000" algn="tl">
                    <a:srgbClr val="000000"/>
                  </a:outerShdw>
                </a:effectLst>
              </a:rPr>
              <a:t>glowing</a:t>
            </a:r>
            <a:r>
              <a:rPr lang="en-US" dirty="0">
                <a:effectLst>
                  <a:outerShdw blurRad="38100" dist="38100" dir="2700000" algn="tl">
                    <a:srgbClr val="000000"/>
                  </a:outerShdw>
                </a:effectLst>
              </a:rPr>
              <a:t> colors. </a:t>
            </a:r>
          </a:p>
          <a:p>
            <a:r>
              <a:rPr lang="en-US" dirty="0">
                <a:effectLst>
                  <a:outerShdw blurRad="38100" dist="38100" dir="2700000" algn="tl">
                    <a:srgbClr val="000000"/>
                  </a:outerShdw>
                </a:effectLst>
              </a:rPr>
              <a:t>The people are currently said to be poverty stricken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afflicted</a:t>
            </a:r>
            <a:r>
              <a:rPr lang="en-US" dirty="0">
                <a:effectLst>
                  <a:outerShdw blurRad="38100" dist="38100" dir="2700000" algn="tl">
                    <a:srgbClr val="000000"/>
                  </a:outerShdw>
                </a:effectLst>
              </a:rPr>
              <a:t>”), without stability of any sort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storm-tossed</a:t>
            </a:r>
            <a:r>
              <a:rPr lang="en-US" dirty="0">
                <a:effectLst>
                  <a:outerShdw blurRad="38100" dist="38100" dir="2700000" algn="tl">
                    <a:srgbClr val="000000"/>
                  </a:outerShdw>
                </a:effectLst>
              </a:rPr>
              <a:t>”), and they are in despair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unconsoled</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On the one hand, this threefold description speaks of God’s intimate </a:t>
            </a:r>
            <a:r>
              <a:rPr lang="en-US" b="1" i="1" dirty="0">
                <a:effectLst>
                  <a:outerShdw blurRad="38100" dist="38100" dir="2700000" algn="tl">
                    <a:srgbClr val="000000"/>
                  </a:outerShdw>
                </a:effectLst>
              </a:rPr>
              <a:t>awareness</a:t>
            </a:r>
            <a:r>
              <a:rPr lang="en-US" dirty="0">
                <a:effectLst>
                  <a:outerShdw blurRad="38100" dist="38100" dir="2700000" algn="tl">
                    <a:srgbClr val="000000"/>
                  </a:outerShdw>
                </a:effectLst>
              </a:rPr>
              <a:t> of the feelings of his people and of his </a:t>
            </a:r>
            <a:r>
              <a:rPr lang="en-US" b="1" i="1" dirty="0">
                <a:effectLst>
                  <a:outerShdw blurRad="38100" dist="38100" dir="2700000" algn="tl">
                    <a:srgbClr val="000000"/>
                  </a:outerShdw>
                </a:effectLst>
              </a:rPr>
              <a:t>compassion</a:t>
            </a:r>
            <a:r>
              <a:rPr lang="en-US" dirty="0">
                <a:effectLst>
                  <a:outerShdw blurRad="38100" dist="38100" dir="2700000" algn="tl">
                    <a:srgbClr val="000000"/>
                  </a:outerShdw>
                </a:effectLst>
              </a:rPr>
              <a:t> for them. </a:t>
            </a:r>
          </a:p>
          <a:p>
            <a:r>
              <a:rPr lang="en-US" dirty="0">
                <a:effectLst>
                  <a:outerShdw blurRad="38100" dist="38100" dir="2700000" algn="tl">
                    <a:srgbClr val="000000"/>
                  </a:outerShdw>
                </a:effectLst>
              </a:rPr>
              <a:t>He does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lightly dismiss our brokenness and the emotions surrounding it, even when he tells us that those conditions need not be permanent. </a:t>
            </a:r>
          </a:p>
          <a:p>
            <a:r>
              <a:rPr lang="en-US" dirty="0">
                <a:effectLst>
                  <a:outerShdw blurRad="38100" dist="38100" dir="2700000" algn="tl">
                    <a:srgbClr val="000000"/>
                  </a:outerShdw>
                </a:effectLst>
              </a:rPr>
              <a:t>On the other hand, this description tells us that the glorious hopes of the people of God are not given in ignorance of the realities of the present situation.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426-427).</a:t>
            </a:r>
          </a:p>
        </p:txBody>
      </p:sp>
    </p:spTree>
    <p:extLst>
      <p:ext uri="{BB962C8B-B14F-4D97-AF65-F5344CB8AC3E}">
        <p14:creationId xmlns:p14="http://schemas.microsoft.com/office/powerpoint/2010/main" val="8315213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5"/>
            <a:ext cx="9144000" cy="106818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54:11</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O afflicted one, </a:t>
            </a:r>
            <a:r>
              <a:rPr lang="en-US" sz="2400" b="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[storm-tossed]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and unconsoled! Look,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 am about to set your stones in antimony</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and lay your foundation with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lapis lazuli</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65100" y="1188720"/>
            <a:ext cx="8695268" cy="5411586"/>
          </a:xfrm>
        </p:spPr>
        <p:txBody>
          <a:bodyPr>
            <a:normAutofit fontScale="92500" lnSpcReduction="20000"/>
          </a:bodyPr>
          <a:lstStyle/>
          <a:p>
            <a:r>
              <a:rPr lang="en-US" dirty="0">
                <a:effectLst>
                  <a:outerShdw blurRad="38100" dist="38100" dir="2700000" algn="tl">
                    <a:srgbClr val="000000"/>
                  </a:outerShdw>
                </a:effectLst>
              </a:rPr>
              <a:t>Here the creation of a people who are blessed in every respect, is described in terms of the building of a </a:t>
            </a:r>
            <a:r>
              <a:rPr lang="en-US" b="1" i="1" dirty="0">
                <a:effectLst>
                  <a:outerShdw blurRad="38100" dist="38100" dir="2700000" algn="tl">
                    <a:srgbClr val="000000"/>
                  </a:outerShdw>
                </a:effectLst>
              </a:rPr>
              <a:t>glorious city</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The imagery is clearly designed to convey feelings of richness, abundance, completeness, and glorious variety. </a:t>
            </a:r>
          </a:p>
          <a:p>
            <a:r>
              <a:rPr lang="en-US" dirty="0">
                <a:effectLst>
                  <a:outerShdw blurRad="38100" dist="38100" dir="2700000" algn="tl">
                    <a:srgbClr val="000000"/>
                  </a:outerShdw>
                </a:effectLst>
              </a:rPr>
              <a:t>Although some of the terminology is uncertain to us today, the overall meaning is clear. </a:t>
            </a:r>
          </a:p>
          <a:p>
            <a:r>
              <a:rPr lang="en-US" dirty="0">
                <a:effectLst>
                  <a:outerShdw blurRad="38100" dist="38100" dir="2700000" algn="tl">
                    <a:srgbClr val="000000"/>
                  </a:outerShdw>
                </a:effectLst>
              </a:rPr>
              <a:t>“</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am about to set your stones in antimony</a:t>
            </a:r>
            <a:r>
              <a:rPr lang="en-US" dirty="0">
                <a:effectLst>
                  <a:outerShdw blurRad="38100" dist="38100" dir="2700000" algn="tl">
                    <a:srgbClr val="000000"/>
                  </a:outerShdw>
                </a:effectLst>
              </a:rPr>
              <a:t>” probably speaks of the black mortar that was used to set off colored paving stones. </a:t>
            </a:r>
          </a:p>
          <a:p>
            <a:r>
              <a:rPr lang="en-US" dirty="0">
                <a:effectLst>
                  <a:outerShdw blurRad="38100" dist="38100" dir="2700000" algn="tl">
                    <a:srgbClr val="000000"/>
                  </a:outerShdw>
                </a:effectLst>
              </a:rPr>
              <a:t>Underneath these stones, God lays a foundation of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lapis lazuli</a:t>
            </a:r>
            <a:r>
              <a:rPr lang="en-US" dirty="0">
                <a:effectLst>
                  <a:outerShdw blurRad="38100" dist="38100" dir="2700000" algn="tl">
                    <a:srgbClr val="000000"/>
                  </a:outerShdw>
                </a:effectLst>
              </a:rPr>
              <a:t>”, a blue stone that was highly prized for decoration all over the ancient world.</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426-427).</a:t>
            </a:r>
          </a:p>
        </p:txBody>
      </p:sp>
    </p:spTree>
    <p:extLst>
      <p:ext uri="{BB962C8B-B14F-4D97-AF65-F5344CB8AC3E}">
        <p14:creationId xmlns:p14="http://schemas.microsoft.com/office/powerpoint/2010/main" val="34329420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5"/>
            <a:ext cx="9144000" cy="88945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1" i="0" u="none" strike="noStrike" kern="1200" cap="none" spc="0" normalizeH="0" baseline="30000" noProof="0" dirty="0">
                <a:ln>
                  <a:noFill/>
                </a:ln>
                <a:solidFill>
                  <a:srgbClr val="FFFF99"/>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54:12</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will make your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pinnacles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out of gems, your gates out of beryl, and your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outer wal</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 out of beautiful stones.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11068" y="951807"/>
            <a:ext cx="8695268" cy="5677593"/>
          </a:xfrm>
        </p:spPr>
        <p:txBody>
          <a:bodyPr>
            <a:normAutofit fontScale="85000" lnSpcReduction="10000"/>
          </a:bodyPr>
          <a:lstStyle/>
          <a:p>
            <a:r>
              <a:rPr lang="en-US" dirty="0">
                <a:effectLst>
                  <a:outerShdw blurRad="38100" dist="38100" dir="2700000" algn="tl">
                    <a:srgbClr val="000000"/>
                  </a:outerShdw>
                </a:effectLst>
              </a:rPr>
              <a:t>From the blue foundations the poet’s mind soars to the pointed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pinnacles</a:t>
            </a:r>
            <a:r>
              <a:rPr lang="en-US" dirty="0">
                <a:effectLst>
                  <a:outerShdw blurRad="38100" dist="38100" dir="2700000" algn="tl">
                    <a:srgbClr val="000000"/>
                  </a:outerShdw>
                </a:effectLst>
              </a:rPr>
              <a:t>” glowing in the sun, and they seem to be made of rosy jasper (some translations say “rubies”). </a:t>
            </a:r>
          </a:p>
          <a:p>
            <a:r>
              <a:rPr lang="en-US" dirty="0">
                <a:effectLst>
                  <a:outerShdw blurRad="38100" dist="38100" dir="2700000" algn="tl">
                    <a:srgbClr val="000000"/>
                  </a:outerShdw>
                </a:effectLst>
              </a:rPr>
              <a:t>Then his eye drops to gates made of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beryl</a:t>
            </a:r>
            <a:r>
              <a:rPr lang="en-US" dirty="0">
                <a:effectLst>
                  <a:outerShdw blurRad="38100" dist="38100" dir="2700000" algn="tl">
                    <a:srgbClr val="000000"/>
                  </a:outerShdw>
                </a:effectLst>
              </a:rPr>
              <a:t>” (crystal or sparkling jewels) and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outer wall </a:t>
            </a:r>
            <a:r>
              <a:rPr lang="en-US" dirty="0">
                <a:effectLst>
                  <a:outerShdw blurRad="38100" dist="38100" dir="2700000" algn="tl">
                    <a:srgbClr val="000000"/>
                  </a:outerShdw>
                </a:effectLst>
              </a:rPr>
              <a:t>” of precious stones. </a:t>
            </a:r>
          </a:p>
          <a:p>
            <a:r>
              <a:rPr lang="en-US" dirty="0">
                <a:effectLst>
                  <a:outerShdw blurRad="38100" dist="38100" dir="2700000" algn="tl">
                    <a:srgbClr val="000000"/>
                  </a:outerShdw>
                </a:effectLst>
              </a:rPr>
              <a:t>The contrast with the opening description in v. 11 could hardly be more stunning:</a:t>
            </a:r>
          </a:p>
          <a:p>
            <a:pPr lvl="1"/>
            <a:r>
              <a:rPr lang="en-US" dirty="0">
                <a:effectLst>
                  <a:outerShdw blurRad="38100" dist="38100" dir="2700000" algn="tl">
                    <a:srgbClr val="000000"/>
                  </a:outerShdw>
                </a:effectLst>
              </a:rPr>
              <a:t>In place of </a:t>
            </a:r>
            <a:r>
              <a:rPr lang="en-US" b="1" i="1" dirty="0">
                <a:effectLst>
                  <a:outerShdw blurRad="38100" dist="38100" dir="2700000" algn="tl">
                    <a:srgbClr val="000000"/>
                  </a:outerShdw>
                </a:effectLst>
              </a:rPr>
              <a:t>poverty</a:t>
            </a:r>
            <a:r>
              <a:rPr lang="en-US" dirty="0">
                <a:effectLst>
                  <a:outerShdw blurRad="38100" dist="38100" dir="2700000" algn="tl">
                    <a:srgbClr val="000000"/>
                  </a:outerShdw>
                </a:effectLst>
              </a:rPr>
              <a:t> there is </a:t>
            </a:r>
            <a:r>
              <a:rPr lang="en-US" b="1" i="1" dirty="0">
                <a:effectLst>
                  <a:outerShdw blurRad="38100" dist="38100" dir="2700000" algn="tl">
                    <a:srgbClr val="000000"/>
                  </a:outerShdw>
                </a:effectLst>
              </a:rPr>
              <a:t>wealth</a:t>
            </a:r>
            <a:r>
              <a:rPr lang="en-US" dirty="0">
                <a:effectLst>
                  <a:outerShdw blurRad="38100" dist="38100" dir="2700000" algn="tl">
                    <a:srgbClr val="000000"/>
                  </a:outerShdw>
                </a:effectLst>
              </a:rPr>
              <a:t> from top to bottom, inside and out. </a:t>
            </a:r>
          </a:p>
          <a:p>
            <a:pPr lvl="1"/>
            <a:r>
              <a:rPr lang="en-US" dirty="0">
                <a:effectLst>
                  <a:outerShdw blurRad="38100" dist="38100" dir="2700000" algn="tl">
                    <a:srgbClr val="000000"/>
                  </a:outerShdw>
                </a:effectLst>
              </a:rPr>
              <a:t>In place of the </a:t>
            </a:r>
            <a:r>
              <a:rPr lang="en-US" b="1" i="1" dirty="0">
                <a:effectLst>
                  <a:outerShdw blurRad="38100" dist="38100" dir="2700000" algn="tl">
                    <a:srgbClr val="000000"/>
                  </a:outerShdw>
                </a:effectLst>
              </a:rPr>
              <a:t>insecurity</a:t>
            </a:r>
            <a:r>
              <a:rPr lang="en-US" dirty="0">
                <a:effectLst>
                  <a:outerShdw blurRad="38100" dist="38100" dir="2700000" algn="tl">
                    <a:srgbClr val="000000"/>
                  </a:outerShdw>
                </a:effectLst>
              </a:rPr>
              <a:t> of a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storm-tossed</a:t>
            </a:r>
            <a:r>
              <a:rPr lang="en-US" dirty="0">
                <a:effectLst>
                  <a:outerShdw blurRad="38100" dist="38100" dir="2700000" algn="tl">
                    <a:srgbClr val="000000"/>
                  </a:outerShdw>
                </a:effectLst>
              </a:rPr>
              <a:t>” ship, there is the stability of a God-founded city. </a:t>
            </a:r>
          </a:p>
          <a:p>
            <a:pPr lvl="1"/>
            <a:r>
              <a:rPr lang="en-US" dirty="0">
                <a:effectLst>
                  <a:outerShdw blurRad="38100" dist="38100" dir="2700000" algn="tl">
                    <a:srgbClr val="000000"/>
                  </a:outerShdw>
                </a:effectLst>
              </a:rPr>
              <a:t>In place of </a:t>
            </a:r>
            <a:r>
              <a:rPr lang="en-US" b="1" i="1" dirty="0">
                <a:effectLst>
                  <a:outerShdw blurRad="38100" dist="38100" dir="2700000" algn="tl">
                    <a:srgbClr val="000000"/>
                  </a:outerShdw>
                </a:effectLst>
              </a:rPr>
              <a:t>despair</a:t>
            </a:r>
            <a:r>
              <a:rPr lang="en-US" dirty="0">
                <a:effectLst>
                  <a:outerShdw blurRad="38100" dist="38100" dir="2700000" algn="tl">
                    <a:srgbClr val="000000"/>
                  </a:outerShdw>
                </a:effectLst>
              </a:rPr>
              <a:t>, there is the confidence of endless resources. </a:t>
            </a:r>
          </a:p>
          <a:p>
            <a:r>
              <a:rPr lang="en-US" dirty="0">
                <a:effectLst>
                  <a:outerShdw blurRad="38100" dist="38100" dir="2700000" algn="tl">
                    <a:srgbClr val="000000"/>
                  </a:outerShdw>
                </a:effectLst>
              </a:rPr>
              <a:t>The hope of God’s people is </a:t>
            </a:r>
            <a:r>
              <a:rPr lang="en-US" b="1" i="1" dirty="0">
                <a:effectLst>
                  <a:outerShdw blurRad="38100" dist="38100" dir="2700000" algn="tl">
                    <a:srgbClr val="000000"/>
                  </a:outerShdw>
                </a:effectLst>
              </a:rPr>
              <a:t>not</a:t>
            </a:r>
            <a:r>
              <a:rPr lang="en-US" dirty="0">
                <a:effectLst>
                  <a:outerShdw blurRad="38100" dist="38100" dir="2700000" algn="tl">
                    <a:srgbClr val="000000"/>
                  </a:outerShdw>
                </a:effectLst>
              </a:rPr>
              <a:t> in her own inner resources – it is in God, the God who is both infinitely stronger and infinitely more trustworthy than any humanly made god the world has ever known.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426-427).</a:t>
            </a:r>
          </a:p>
        </p:txBody>
      </p:sp>
    </p:spTree>
    <p:extLst>
      <p:ext uri="{BB962C8B-B14F-4D97-AF65-F5344CB8AC3E}">
        <p14:creationId xmlns:p14="http://schemas.microsoft.com/office/powerpoint/2010/main" val="7274200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B62251E-442C-F469-363C-B6D69E15813A}"/>
              </a:ext>
            </a:extLst>
          </p:cNvPr>
          <p:cNvSpPr>
            <a:spLocks noGrp="1"/>
          </p:cNvSpPr>
          <p:nvPr>
            <p:ph type="title"/>
          </p:nvPr>
        </p:nvSpPr>
        <p:spPr>
          <a:xfrm>
            <a:off x="0" y="0"/>
            <a:ext cx="9144000" cy="1288473"/>
          </a:xfrm>
        </p:spPr>
        <p:txBody>
          <a:bodyPr/>
          <a:lstStyle/>
          <a:p>
            <a:pPr algn="ctr"/>
            <a:r>
              <a:rPr lang="en-US" sz="4800" dirty="0">
                <a:effectLst>
                  <a:outerShdw blurRad="38100" dist="38100" dir="2700000" algn="tl">
                    <a:srgbClr val="000000"/>
                  </a:outerShdw>
                </a:effectLst>
              </a:rPr>
              <a:t>Artist’s Conception of the City of Isaiah 54:11-12</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hlinkClick r:id="rId2">
                  <a:extLst>
                    <a:ext uri="{A12FA001-AC4F-418D-AE19-62706E023703}">
                      <ahyp:hlinkClr xmlns:ahyp="http://schemas.microsoft.com/office/drawing/2018/hyperlinkcolor" val="tx"/>
                    </a:ext>
                  </a:extLst>
                </a:hlinkClick>
              </a:rPr>
              <a:t>https://bible.art/gallery/isaiah-54:12</a:t>
            </a:r>
            <a:r>
              <a:rPr lang="en-US" dirty="0">
                <a:solidFill>
                  <a:prstClr val="white"/>
                </a:solidFill>
                <a:effectLst>
                  <a:outerShdw blurRad="38100" dist="38100" dir="2700000" algn="tl">
                    <a:srgbClr val="000000"/>
                  </a:outerShdw>
                </a:effectLst>
                <a:latin typeface="Calibri" panose="020F0502020204030204"/>
              </a:rPr>
              <a: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a:t>
            </a:r>
          </a:p>
        </p:txBody>
      </p:sp>
      <p:pic>
        <p:nvPicPr>
          <p:cNvPr id="5" name="Picture 4">
            <a:extLst>
              <a:ext uri="{FF2B5EF4-FFF2-40B4-BE49-F238E27FC236}">
                <a16:creationId xmlns:a16="http://schemas.microsoft.com/office/drawing/2014/main" id="{5D33BCBE-66A9-C442-CFE1-806F2D56121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867847" y="1508782"/>
            <a:ext cx="4877931" cy="4877931"/>
          </a:xfrm>
          <a:prstGeom prst="rect">
            <a:avLst/>
          </a:prstGeom>
        </p:spPr>
      </p:pic>
    </p:spTree>
    <p:extLst>
      <p:ext uri="{BB962C8B-B14F-4D97-AF65-F5344CB8AC3E}">
        <p14:creationId xmlns:p14="http://schemas.microsoft.com/office/powerpoint/2010/main" val="34887362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258145</TotalTime>
  <Words>4408</Words>
  <Application>Microsoft Office PowerPoint</Application>
  <PresentationFormat>On-screen Show (4:3)</PresentationFormat>
  <Paragraphs>195</Paragraphs>
  <Slides>33</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33</vt:i4>
      </vt:variant>
    </vt:vector>
  </HeadingPairs>
  <TitlesOfParts>
    <vt:vector size="40" baseType="lpstr">
      <vt:lpstr>Arial</vt:lpstr>
      <vt:lpstr>Calibri</vt:lpstr>
      <vt:lpstr>Calibri Light</vt:lpstr>
      <vt:lpstr>Cambria</vt:lpstr>
      <vt:lpstr>Century Gothic</vt:lpstr>
      <vt:lpstr>Office Theme</vt:lpstr>
      <vt:lpstr>2_Office Theme</vt:lpstr>
      <vt:lpstr>Highlights     From the  Book of  Isaiah</vt:lpstr>
      <vt:lpstr>The Future Glory of Zion (Isaiah 54:11-17)</vt:lpstr>
      <vt:lpstr>The Future Glory of Zion (Isaiah 54:11-17)</vt:lpstr>
      <vt:lpstr>The Future Glory of Zion (Isaiah 54:11-17)</vt:lpstr>
      <vt:lpstr>The Beauty of the City (54:11–12)</vt:lpstr>
      <vt:lpstr>PowerPoint Presentation</vt:lpstr>
      <vt:lpstr>PowerPoint Presentation</vt:lpstr>
      <vt:lpstr>PowerPoint Presentation</vt:lpstr>
      <vt:lpstr>Artist’s Conception of the City of Isaiah 54:11-12</vt:lpstr>
      <vt:lpstr>The Blessedness of the City’s Inhabitants (54:13-14)</vt:lpstr>
      <vt:lpstr>PowerPoint Presentation</vt:lpstr>
      <vt:lpstr>PowerPoint Presentation</vt:lpstr>
      <vt:lpstr>The Security and Stability of the City (54:15-17)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Jesus’ Citation of  Isaiah 54:13 in John 6:45</vt:lpstr>
      <vt:lpstr>PowerPoint Presentation</vt:lpstr>
      <vt:lpstr>They will all be taught by God</vt:lpstr>
      <vt:lpstr>They will all be taught by God</vt:lpstr>
      <vt:lpstr>They will all be taught by God</vt:lpstr>
      <vt:lpstr>They will all be taught by God</vt:lpstr>
      <vt:lpstr>They will all be taught by God</vt:lpstr>
      <vt:lpstr>They will all be taught by God</vt:lpstr>
      <vt:lpstr>They will all be taught by God</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3261</cp:revision>
  <cp:lastPrinted>2024-03-31T14:15:03Z</cp:lastPrinted>
  <dcterms:created xsi:type="dcterms:W3CDTF">2022-12-04T03:23:23Z</dcterms:created>
  <dcterms:modified xsi:type="dcterms:W3CDTF">2024-03-31T14:18:47Z</dcterms:modified>
</cp:coreProperties>
</file>